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93" r:id="rId3"/>
    <p:sldId id="394" r:id="rId4"/>
    <p:sldId id="395" r:id="rId5"/>
    <p:sldId id="257" r:id="rId6"/>
    <p:sldId id="258" r:id="rId7"/>
    <p:sldId id="38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91" r:id="rId18"/>
    <p:sldId id="392" r:id="rId19"/>
    <p:sldId id="272" r:id="rId20"/>
    <p:sldId id="273" r:id="rId21"/>
    <p:sldId id="274" r:id="rId22"/>
    <p:sldId id="281" r:id="rId23"/>
    <p:sldId id="276" r:id="rId24"/>
    <p:sldId id="277" r:id="rId25"/>
    <p:sldId id="278" r:id="rId26"/>
    <p:sldId id="279" r:id="rId27"/>
    <p:sldId id="280" r:id="rId28"/>
    <p:sldId id="284" r:id="rId29"/>
    <p:sldId id="286" r:id="rId30"/>
    <p:sldId id="287" r:id="rId31"/>
    <p:sldId id="294" r:id="rId32"/>
    <p:sldId id="291" r:id="rId33"/>
    <p:sldId id="295" r:id="rId34"/>
    <p:sldId id="304" r:id="rId35"/>
    <p:sldId id="305" r:id="rId36"/>
    <p:sldId id="308" r:id="rId37"/>
    <p:sldId id="309" r:id="rId38"/>
    <p:sldId id="310" r:id="rId39"/>
    <p:sldId id="311" r:id="rId40"/>
    <p:sldId id="321" r:id="rId41"/>
    <p:sldId id="322" r:id="rId42"/>
    <p:sldId id="328" r:id="rId43"/>
    <p:sldId id="329" r:id="rId44"/>
    <p:sldId id="330" r:id="rId45"/>
    <p:sldId id="335" r:id="rId46"/>
    <p:sldId id="333" r:id="rId47"/>
    <p:sldId id="337" r:id="rId48"/>
    <p:sldId id="338" r:id="rId49"/>
    <p:sldId id="339" r:id="rId50"/>
    <p:sldId id="340" r:id="rId51"/>
    <p:sldId id="387" r:id="rId52"/>
    <p:sldId id="38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000099"/>
    <a:srgbClr val="CC0099"/>
    <a:srgbClr val="009999"/>
    <a:srgbClr val="990099"/>
    <a:srgbClr val="FF0066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en.wikipedia.org/wiki/NIC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en.wikipedia.org/wiki/NIC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81750-3F0B-4EB8-A728-5B41E0874FA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C180C-7C0D-473D-A75D-9761E8321D8B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lin ang="13500000" scaled="1"/>
          <a:tileRect/>
        </a:gradFill>
        <a:ln>
          <a:solidFill>
            <a:srgbClr val="660033"/>
          </a:solidFill>
        </a:ln>
      </dgm:spPr>
      <dgm:t>
        <a:bodyPr/>
        <a:lstStyle/>
        <a:p>
          <a:r>
            <a:rPr lang="en-US" sz="2400" b="1" i="1" dirty="0" smtClean="0"/>
            <a:t>1. TRANSPORT VENTILATORS</a:t>
          </a:r>
          <a:endParaRPr lang="en-US" sz="2400" b="1" dirty="0"/>
        </a:p>
      </dgm:t>
    </dgm:pt>
    <dgm:pt modelId="{4034CDF3-3B85-43CA-9295-F1CA6AEA61B7}" type="parTrans" cxnId="{ED3E8B08-D963-4B7C-9AA4-2D35768D95BD}">
      <dgm:prSet/>
      <dgm:spPr/>
      <dgm:t>
        <a:bodyPr/>
        <a:lstStyle/>
        <a:p>
          <a:endParaRPr lang="en-US"/>
        </a:p>
      </dgm:t>
    </dgm:pt>
    <dgm:pt modelId="{62285D11-38BC-41E6-9702-AED101E63332}" type="sibTrans" cxnId="{ED3E8B08-D963-4B7C-9AA4-2D35768D95BD}">
      <dgm:prSet/>
      <dgm:spPr/>
      <dgm:t>
        <a:bodyPr/>
        <a:lstStyle/>
        <a:p>
          <a:endParaRPr lang="en-US"/>
        </a:p>
      </dgm:t>
    </dgm:pt>
    <dgm:pt modelId="{5C1892BA-1D34-4088-8FD7-EACA2B66AB06}">
      <dgm:prSet phldrT="[Text]"/>
      <dgm:spPr>
        <a:gradFill flip="none" rotWithShape="0">
          <a:gsLst>
            <a:gs pos="0">
              <a:srgbClr val="CC0099">
                <a:shade val="30000"/>
                <a:satMod val="115000"/>
              </a:srgbClr>
            </a:gs>
            <a:gs pos="50000">
              <a:srgbClr val="CC0099">
                <a:shade val="67500"/>
                <a:satMod val="115000"/>
              </a:srgbClr>
            </a:gs>
            <a:gs pos="100000">
              <a:srgbClr val="CC0099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CC0099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i="1" dirty="0" smtClean="0"/>
            <a:t>2. ICU VENTILATORS</a:t>
          </a:r>
          <a:endParaRPr lang="en-US" dirty="0"/>
        </a:p>
      </dgm:t>
    </dgm:pt>
    <dgm:pt modelId="{BB512FBF-BC6D-4614-8493-83C76E47BC4F}" type="parTrans" cxnId="{CD9A5CA3-9673-49A4-B1D6-0DC226CEA758}">
      <dgm:prSet/>
      <dgm:spPr/>
      <dgm:t>
        <a:bodyPr/>
        <a:lstStyle/>
        <a:p>
          <a:endParaRPr lang="en-US"/>
        </a:p>
      </dgm:t>
    </dgm:pt>
    <dgm:pt modelId="{AC4642E4-3216-4543-AC75-C47CCC587CF5}" type="sibTrans" cxnId="{CD9A5CA3-9673-49A4-B1D6-0DC226CEA758}">
      <dgm:prSet/>
      <dgm:spPr/>
      <dgm:t>
        <a:bodyPr/>
        <a:lstStyle/>
        <a:p>
          <a:endParaRPr lang="en-US"/>
        </a:p>
      </dgm:t>
    </dgm:pt>
    <dgm:pt modelId="{68C5DBDE-59AC-4B08-96C5-C0AD31D60502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chemeClr val="accent2">
              <a:lumMod val="75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300" b="1" i="1" u="none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3. NICU</a:t>
          </a:r>
          <a:r>
            <a:rPr lang="en-US" sz="2300" b="1" i="1" dirty="0" smtClean="0">
              <a:solidFill>
                <a:schemeClr val="tx1"/>
              </a:solidFill>
            </a:rPr>
            <a:t> </a:t>
          </a:r>
          <a:r>
            <a:rPr lang="en-US" sz="24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VENTILATORS</a:t>
          </a:r>
          <a:r>
            <a:rPr lang="en-US" sz="2400" b="1" i="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400" b="1" i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9449D-0174-48D9-939E-2FBA96B2DBFA}" type="parTrans" cxnId="{62BA41E5-96B0-496E-8631-5FE3C754A938}">
      <dgm:prSet/>
      <dgm:spPr/>
      <dgm:t>
        <a:bodyPr/>
        <a:lstStyle/>
        <a:p>
          <a:endParaRPr lang="en-US"/>
        </a:p>
      </dgm:t>
    </dgm:pt>
    <dgm:pt modelId="{D6AF7EE8-0E90-46D1-B383-3EE2195676D4}" type="sibTrans" cxnId="{62BA41E5-96B0-496E-8631-5FE3C754A938}">
      <dgm:prSet/>
      <dgm:spPr/>
      <dgm:t>
        <a:bodyPr/>
        <a:lstStyle/>
        <a:p>
          <a:endParaRPr lang="en-US"/>
        </a:p>
      </dgm:t>
    </dgm:pt>
    <dgm:pt modelId="{BE10494F-D701-48D6-9C49-2884022E34E0}" type="pres">
      <dgm:prSet presAssocID="{64181750-3F0B-4EB8-A728-5B41E0874F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279A23-5DDB-434D-9750-04EC7F6F3AB9}" type="pres">
      <dgm:prSet presAssocID="{F6EC180C-7C0D-473D-A75D-9761E8321D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7AF91-8795-428D-A313-A49C1EA4E1D1}" type="pres">
      <dgm:prSet presAssocID="{62285D11-38BC-41E6-9702-AED101E63332}" presName="sibTrans" presStyleCnt="0"/>
      <dgm:spPr/>
    </dgm:pt>
    <dgm:pt modelId="{203E6F48-8AA5-4AF5-8B17-ED7A3B699EEA}" type="pres">
      <dgm:prSet presAssocID="{5C1892BA-1D34-4088-8FD7-EACA2B66AB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E903F-EA53-4629-8E56-9047445CFFC0}" type="pres">
      <dgm:prSet presAssocID="{AC4642E4-3216-4543-AC75-C47CCC587CF5}" presName="sibTrans" presStyleCnt="0"/>
      <dgm:spPr/>
    </dgm:pt>
    <dgm:pt modelId="{228BE7E8-FA45-4E09-8404-66082C83EA42}" type="pres">
      <dgm:prSet presAssocID="{68C5DBDE-59AC-4B08-96C5-C0AD31D60502}" presName="node" presStyleLbl="node1" presStyleIdx="2" presStyleCnt="3" custLinFactNeighborX="9200" custLinFactNeighborY="-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9A5CA3-9673-49A4-B1D6-0DC226CEA758}" srcId="{64181750-3F0B-4EB8-A728-5B41E0874FA1}" destId="{5C1892BA-1D34-4088-8FD7-EACA2B66AB06}" srcOrd="1" destOrd="0" parTransId="{BB512FBF-BC6D-4614-8493-83C76E47BC4F}" sibTransId="{AC4642E4-3216-4543-AC75-C47CCC587CF5}"/>
    <dgm:cxn modelId="{62BA41E5-96B0-496E-8631-5FE3C754A938}" srcId="{64181750-3F0B-4EB8-A728-5B41E0874FA1}" destId="{68C5DBDE-59AC-4B08-96C5-C0AD31D60502}" srcOrd="2" destOrd="0" parTransId="{E7C9449D-0174-48D9-939E-2FBA96B2DBFA}" sibTransId="{D6AF7EE8-0E90-46D1-B383-3EE2195676D4}"/>
    <dgm:cxn modelId="{82FF7DF3-5115-4D3C-AA87-740C117974E7}" type="presOf" srcId="{64181750-3F0B-4EB8-A728-5B41E0874FA1}" destId="{BE10494F-D701-48D6-9C49-2884022E34E0}" srcOrd="0" destOrd="0" presId="urn:microsoft.com/office/officeart/2005/8/layout/hList6"/>
    <dgm:cxn modelId="{650BF1A3-5CC3-4B58-B0F4-FBEDFA1E4C4A}" type="presOf" srcId="{68C5DBDE-59AC-4B08-96C5-C0AD31D60502}" destId="{228BE7E8-FA45-4E09-8404-66082C83EA42}" srcOrd="0" destOrd="0" presId="urn:microsoft.com/office/officeart/2005/8/layout/hList6"/>
    <dgm:cxn modelId="{66E84CD1-6D0F-4482-8C8D-13DDA128BEBD}" type="presOf" srcId="{5C1892BA-1D34-4088-8FD7-EACA2B66AB06}" destId="{203E6F48-8AA5-4AF5-8B17-ED7A3B699EEA}" srcOrd="0" destOrd="0" presId="urn:microsoft.com/office/officeart/2005/8/layout/hList6"/>
    <dgm:cxn modelId="{5BCCF72F-2726-4A4F-A374-875ED31E275D}" type="presOf" srcId="{F6EC180C-7C0D-473D-A75D-9761E8321D8B}" destId="{0F279A23-5DDB-434D-9750-04EC7F6F3AB9}" srcOrd="0" destOrd="0" presId="urn:microsoft.com/office/officeart/2005/8/layout/hList6"/>
    <dgm:cxn modelId="{ED3E8B08-D963-4B7C-9AA4-2D35768D95BD}" srcId="{64181750-3F0B-4EB8-A728-5B41E0874FA1}" destId="{F6EC180C-7C0D-473D-A75D-9761E8321D8B}" srcOrd="0" destOrd="0" parTransId="{4034CDF3-3B85-43CA-9295-F1CA6AEA61B7}" sibTransId="{62285D11-38BC-41E6-9702-AED101E63332}"/>
    <dgm:cxn modelId="{7ECC6049-0787-4698-8774-6E34A4663C74}" type="presParOf" srcId="{BE10494F-D701-48D6-9C49-2884022E34E0}" destId="{0F279A23-5DDB-434D-9750-04EC7F6F3AB9}" srcOrd="0" destOrd="0" presId="urn:microsoft.com/office/officeart/2005/8/layout/hList6"/>
    <dgm:cxn modelId="{1CE579FF-0D40-431F-AC78-FB44BACA9B14}" type="presParOf" srcId="{BE10494F-D701-48D6-9C49-2884022E34E0}" destId="{F747AF91-8795-428D-A313-A49C1EA4E1D1}" srcOrd="1" destOrd="0" presId="urn:microsoft.com/office/officeart/2005/8/layout/hList6"/>
    <dgm:cxn modelId="{AB603F66-3D99-4FBC-B62F-267EE8D92E38}" type="presParOf" srcId="{BE10494F-D701-48D6-9C49-2884022E34E0}" destId="{203E6F48-8AA5-4AF5-8B17-ED7A3B699EEA}" srcOrd="2" destOrd="0" presId="urn:microsoft.com/office/officeart/2005/8/layout/hList6"/>
    <dgm:cxn modelId="{03351BF1-C731-4CC9-A91C-F1EF43DE8AD7}" type="presParOf" srcId="{BE10494F-D701-48D6-9C49-2884022E34E0}" destId="{E99E903F-EA53-4629-8E56-9047445CFFC0}" srcOrd="3" destOrd="0" presId="urn:microsoft.com/office/officeart/2005/8/layout/hList6"/>
    <dgm:cxn modelId="{59553006-199D-4983-A2D2-5672C7F56CF9}" type="presParOf" srcId="{BE10494F-D701-48D6-9C49-2884022E34E0}" destId="{228BE7E8-FA45-4E09-8404-66082C83EA4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19920-3F31-4CD1-A823-33FA4B7E662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290C2-DBA7-4EAA-A6ED-E3F1B47A5425}">
      <dgm:prSet phldrT="[Text]" custT="1"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2800" b="1" i="1" dirty="0" smtClean="0"/>
            <a:t>4. PAP VENTILATORS</a:t>
          </a:r>
          <a:endParaRPr lang="en-US" sz="2800" dirty="0"/>
        </a:p>
      </dgm:t>
    </dgm:pt>
    <dgm:pt modelId="{9DB1E6E9-F856-481A-928E-981A1F3D8F46}" type="parTrans" cxnId="{F744028A-1E11-4E75-9E32-F0A010E6CCE9}">
      <dgm:prSet/>
      <dgm:spPr/>
      <dgm:t>
        <a:bodyPr/>
        <a:lstStyle/>
        <a:p>
          <a:endParaRPr lang="en-US"/>
        </a:p>
      </dgm:t>
    </dgm:pt>
    <dgm:pt modelId="{87A3D558-5D51-49EC-B23F-F172B974A710}" type="sibTrans" cxnId="{F744028A-1E11-4E75-9E32-F0A010E6CCE9}">
      <dgm:prSet/>
      <dgm:spPr/>
      <dgm:t>
        <a:bodyPr/>
        <a:lstStyle/>
        <a:p>
          <a:endParaRPr lang="en-US"/>
        </a:p>
      </dgm:t>
    </dgm:pt>
    <dgm:pt modelId="{DB6DFD1F-148E-412D-A4A6-C8160CA9E2E3}">
      <dgm:prSet phldrT="[Text]" custT="1"/>
      <dgm:spPr>
        <a:gradFill flip="none" rotWithShape="0">
          <a:gsLst>
            <a:gs pos="0">
              <a:srgbClr val="990099">
                <a:shade val="30000"/>
                <a:satMod val="115000"/>
              </a:srgbClr>
            </a:gs>
            <a:gs pos="50000">
              <a:srgbClr val="990099">
                <a:shade val="67500"/>
                <a:satMod val="115000"/>
              </a:srgbClr>
            </a:gs>
            <a:gs pos="100000">
              <a:srgbClr val="990099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n-US" sz="2000" b="1" i="1" dirty="0" smtClean="0"/>
            <a:t>5. </a:t>
          </a:r>
          <a:r>
            <a:rPr lang="en-US" sz="2400" b="1" i="1" dirty="0" smtClean="0"/>
            <a:t>PRESSURE</a:t>
          </a:r>
          <a:r>
            <a:rPr lang="en-US" sz="2000" b="1" i="1" dirty="0" smtClean="0"/>
            <a:t> </a:t>
          </a:r>
          <a:r>
            <a:rPr lang="en-US" sz="2400" b="1" i="1" dirty="0" smtClean="0"/>
            <a:t>CYCLED</a:t>
          </a:r>
          <a:r>
            <a:rPr lang="en-US" sz="2000" b="1" i="1" dirty="0" smtClean="0"/>
            <a:t> </a:t>
          </a:r>
          <a:r>
            <a:rPr lang="en-US" sz="2400" b="1" i="1" dirty="0" smtClean="0"/>
            <a:t>VENTILATOR</a:t>
          </a:r>
          <a:endParaRPr lang="en-US" sz="2000" dirty="0"/>
        </a:p>
      </dgm:t>
    </dgm:pt>
    <dgm:pt modelId="{0DF570F5-620F-47B4-B1D0-CCEE494A2DAD}" type="parTrans" cxnId="{9AC80C1A-113F-46DB-8DAC-4E4B0D84D352}">
      <dgm:prSet/>
      <dgm:spPr/>
      <dgm:t>
        <a:bodyPr/>
        <a:lstStyle/>
        <a:p>
          <a:endParaRPr lang="en-US"/>
        </a:p>
      </dgm:t>
    </dgm:pt>
    <dgm:pt modelId="{A8DBDE03-837A-428F-AC3E-E8517F8F9C9C}" type="sibTrans" cxnId="{9AC80C1A-113F-46DB-8DAC-4E4B0D84D352}">
      <dgm:prSet/>
      <dgm:spPr/>
      <dgm:t>
        <a:bodyPr/>
        <a:lstStyle/>
        <a:p>
          <a:endParaRPr lang="en-US"/>
        </a:p>
      </dgm:t>
    </dgm:pt>
    <dgm:pt modelId="{8A217001-DF84-4F4A-9CA3-464B2C736573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2000" b="1" i="1" dirty="0" smtClean="0"/>
            <a:t>6</a:t>
          </a:r>
          <a:r>
            <a:rPr lang="en-US" sz="2400" b="1" i="1" dirty="0" smtClean="0"/>
            <a:t>. TIME CYCLED VENTILATOR</a:t>
          </a:r>
          <a:endParaRPr lang="en-US" sz="2400" dirty="0"/>
        </a:p>
      </dgm:t>
    </dgm:pt>
    <dgm:pt modelId="{98EC9BCC-F68C-4521-81B1-D693AB132A39}" type="parTrans" cxnId="{27803050-FB4C-4A82-BBFC-8502593D3252}">
      <dgm:prSet/>
      <dgm:spPr/>
      <dgm:t>
        <a:bodyPr/>
        <a:lstStyle/>
        <a:p>
          <a:endParaRPr lang="en-US"/>
        </a:p>
      </dgm:t>
    </dgm:pt>
    <dgm:pt modelId="{4E2B9F60-3199-41B6-9812-A6B2E7439BCB}" type="sibTrans" cxnId="{27803050-FB4C-4A82-BBFC-8502593D3252}">
      <dgm:prSet/>
      <dgm:spPr/>
      <dgm:t>
        <a:bodyPr/>
        <a:lstStyle/>
        <a:p>
          <a:endParaRPr lang="en-US"/>
        </a:p>
      </dgm:t>
    </dgm:pt>
    <dgm:pt modelId="{5CE6D81F-A230-44E9-82A8-665532F1A7CA}">
      <dgm:prSet phldrT="[Text]" custT="1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2000" b="1" i="1" dirty="0" smtClean="0"/>
            <a:t>7</a:t>
          </a:r>
          <a:r>
            <a:rPr lang="en-US" sz="2400" b="1" i="1" dirty="0" smtClean="0"/>
            <a:t>. VOLUME CYCLED VENTILATOR</a:t>
          </a:r>
          <a:endParaRPr lang="en-US" sz="2400" dirty="0"/>
        </a:p>
      </dgm:t>
    </dgm:pt>
    <dgm:pt modelId="{B75D9BAA-489C-45EA-A129-4C78C01E9B01}" type="parTrans" cxnId="{67515338-8EC5-4115-8472-058CB507F996}">
      <dgm:prSet/>
      <dgm:spPr/>
      <dgm:t>
        <a:bodyPr/>
        <a:lstStyle/>
        <a:p>
          <a:endParaRPr lang="en-US"/>
        </a:p>
      </dgm:t>
    </dgm:pt>
    <dgm:pt modelId="{A2F464B0-46F4-43B2-9A9E-8AB415D3918D}" type="sibTrans" cxnId="{67515338-8EC5-4115-8472-058CB507F996}">
      <dgm:prSet/>
      <dgm:spPr/>
      <dgm:t>
        <a:bodyPr/>
        <a:lstStyle/>
        <a:p>
          <a:endParaRPr lang="en-US"/>
        </a:p>
      </dgm:t>
    </dgm:pt>
    <dgm:pt modelId="{68F66BA9-1D76-4618-BE43-897DF32203CD}">
      <dgm:prSet phldrT="[Text]"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n-US" sz="2400" b="1" i="1" dirty="0" smtClean="0"/>
            <a:t>8. MICROPROCESSOR VENTILATOR</a:t>
          </a:r>
          <a:endParaRPr lang="en-US" sz="2400" dirty="0"/>
        </a:p>
      </dgm:t>
    </dgm:pt>
    <dgm:pt modelId="{B0CCCB40-4CAD-4E53-B865-1372E18BBC66}" type="parTrans" cxnId="{6D013227-C745-45E6-B4CC-2022729C5F71}">
      <dgm:prSet/>
      <dgm:spPr/>
      <dgm:t>
        <a:bodyPr/>
        <a:lstStyle/>
        <a:p>
          <a:endParaRPr lang="en-US"/>
        </a:p>
      </dgm:t>
    </dgm:pt>
    <dgm:pt modelId="{0743415E-E93E-4DD0-84B3-4BA8F50E8623}" type="sibTrans" cxnId="{6D013227-C745-45E6-B4CC-2022729C5F71}">
      <dgm:prSet/>
      <dgm:spPr/>
      <dgm:t>
        <a:bodyPr/>
        <a:lstStyle/>
        <a:p>
          <a:endParaRPr lang="en-US"/>
        </a:p>
      </dgm:t>
    </dgm:pt>
    <dgm:pt modelId="{B748003D-6E78-4BCC-8740-009F0189C8F5}" type="pres">
      <dgm:prSet presAssocID="{E5D19920-3F31-4CD1-A823-33FA4B7E66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1CDAEA-4F30-4A77-B1E7-5C5A07B1A1A7}" type="pres">
      <dgm:prSet presAssocID="{9B4290C2-DBA7-4EAA-A6ED-E3F1B47A5425}" presName="node" presStyleLbl="node1" presStyleIdx="0" presStyleCnt="5" custScaleX="124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FAEC8-B14A-4C42-8106-78D31DD86CC5}" type="pres">
      <dgm:prSet presAssocID="{87A3D558-5D51-49EC-B23F-F172B974A710}" presName="sibTrans" presStyleCnt="0"/>
      <dgm:spPr/>
    </dgm:pt>
    <dgm:pt modelId="{64E4884C-9138-4C77-9F92-F6BCB22E709E}" type="pres">
      <dgm:prSet presAssocID="{DB6DFD1F-148E-412D-A4A6-C8160CA9E2E3}" presName="node" presStyleLbl="node1" presStyleIdx="1" presStyleCnt="5" custScaleX="12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7BC91-5D0C-49AF-BD65-102D273E6DBC}" type="pres">
      <dgm:prSet presAssocID="{A8DBDE03-837A-428F-AC3E-E8517F8F9C9C}" presName="sibTrans" presStyleCnt="0"/>
      <dgm:spPr/>
    </dgm:pt>
    <dgm:pt modelId="{235DAB3A-C535-49B3-BAEC-202EB58CFC7C}" type="pres">
      <dgm:prSet presAssocID="{8A217001-DF84-4F4A-9CA3-464B2C7365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5B61C-543A-45B6-A124-667229537C8C}" type="pres">
      <dgm:prSet presAssocID="{4E2B9F60-3199-41B6-9812-A6B2E7439BCB}" presName="sibTrans" presStyleCnt="0"/>
      <dgm:spPr/>
    </dgm:pt>
    <dgm:pt modelId="{2DB8BEC2-B579-471A-9694-C41D2F9991A9}" type="pres">
      <dgm:prSet presAssocID="{5CE6D81F-A230-44E9-82A8-665532F1A7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77BB1-75D7-4EED-A5DC-D868FC39F48D}" type="pres">
      <dgm:prSet presAssocID="{A2F464B0-46F4-43B2-9A9E-8AB415D3918D}" presName="sibTrans" presStyleCnt="0"/>
      <dgm:spPr/>
    </dgm:pt>
    <dgm:pt modelId="{C16D05B9-011A-414A-A7A1-19A311D9B3C0}" type="pres">
      <dgm:prSet presAssocID="{68F66BA9-1D76-4618-BE43-897DF32203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4D5840-9169-4A9D-8C7D-DFE8C703208D}" type="presOf" srcId="{5CE6D81F-A230-44E9-82A8-665532F1A7CA}" destId="{2DB8BEC2-B579-471A-9694-C41D2F9991A9}" srcOrd="0" destOrd="0" presId="urn:microsoft.com/office/officeart/2005/8/layout/default#1"/>
    <dgm:cxn modelId="{3DFFEEFC-14BC-498E-B6DC-9CE8EEE06DF4}" type="presOf" srcId="{68F66BA9-1D76-4618-BE43-897DF32203CD}" destId="{C16D05B9-011A-414A-A7A1-19A311D9B3C0}" srcOrd="0" destOrd="0" presId="urn:microsoft.com/office/officeart/2005/8/layout/default#1"/>
    <dgm:cxn modelId="{5D537B40-9741-469F-BCE4-1BF22CCB59FE}" type="presOf" srcId="{8A217001-DF84-4F4A-9CA3-464B2C736573}" destId="{235DAB3A-C535-49B3-BAEC-202EB58CFC7C}" srcOrd="0" destOrd="0" presId="urn:microsoft.com/office/officeart/2005/8/layout/default#1"/>
    <dgm:cxn modelId="{9CEE41F8-AB86-49DF-AF72-6632A24A09CD}" type="presOf" srcId="{E5D19920-3F31-4CD1-A823-33FA4B7E6621}" destId="{B748003D-6E78-4BCC-8740-009F0189C8F5}" srcOrd="0" destOrd="0" presId="urn:microsoft.com/office/officeart/2005/8/layout/default#1"/>
    <dgm:cxn modelId="{6D013227-C745-45E6-B4CC-2022729C5F71}" srcId="{E5D19920-3F31-4CD1-A823-33FA4B7E6621}" destId="{68F66BA9-1D76-4618-BE43-897DF32203CD}" srcOrd="4" destOrd="0" parTransId="{B0CCCB40-4CAD-4E53-B865-1372E18BBC66}" sibTransId="{0743415E-E93E-4DD0-84B3-4BA8F50E8623}"/>
    <dgm:cxn modelId="{27803050-FB4C-4A82-BBFC-8502593D3252}" srcId="{E5D19920-3F31-4CD1-A823-33FA4B7E6621}" destId="{8A217001-DF84-4F4A-9CA3-464B2C736573}" srcOrd="2" destOrd="0" parTransId="{98EC9BCC-F68C-4521-81B1-D693AB132A39}" sibTransId="{4E2B9F60-3199-41B6-9812-A6B2E7439BCB}"/>
    <dgm:cxn modelId="{9AC80C1A-113F-46DB-8DAC-4E4B0D84D352}" srcId="{E5D19920-3F31-4CD1-A823-33FA4B7E6621}" destId="{DB6DFD1F-148E-412D-A4A6-C8160CA9E2E3}" srcOrd="1" destOrd="0" parTransId="{0DF570F5-620F-47B4-B1D0-CCEE494A2DAD}" sibTransId="{A8DBDE03-837A-428F-AC3E-E8517F8F9C9C}"/>
    <dgm:cxn modelId="{F744028A-1E11-4E75-9E32-F0A010E6CCE9}" srcId="{E5D19920-3F31-4CD1-A823-33FA4B7E6621}" destId="{9B4290C2-DBA7-4EAA-A6ED-E3F1B47A5425}" srcOrd="0" destOrd="0" parTransId="{9DB1E6E9-F856-481A-928E-981A1F3D8F46}" sibTransId="{87A3D558-5D51-49EC-B23F-F172B974A710}"/>
    <dgm:cxn modelId="{B45D49F4-823D-4DC0-A352-B97C21829D5F}" type="presOf" srcId="{9B4290C2-DBA7-4EAA-A6ED-E3F1B47A5425}" destId="{661CDAEA-4F30-4A77-B1E7-5C5A07B1A1A7}" srcOrd="0" destOrd="0" presId="urn:microsoft.com/office/officeart/2005/8/layout/default#1"/>
    <dgm:cxn modelId="{67515338-8EC5-4115-8472-058CB507F996}" srcId="{E5D19920-3F31-4CD1-A823-33FA4B7E6621}" destId="{5CE6D81F-A230-44E9-82A8-665532F1A7CA}" srcOrd="3" destOrd="0" parTransId="{B75D9BAA-489C-45EA-A129-4C78C01E9B01}" sibTransId="{A2F464B0-46F4-43B2-9A9E-8AB415D3918D}"/>
    <dgm:cxn modelId="{D051590A-3944-4F15-8BFF-5068CD796479}" type="presOf" srcId="{DB6DFD1F-148E-412D-A4A6-C8160CA9E2E3}" destId="{64E4884C-9138-4C77-9F92-F6BCB22E709E}" srcOrd="0" destOrd="0" presId="urn:microsoft.com/office/officeart/2005/8/layout/default#1"/>
    <dgm:cxn modelId="{3FE276EF-6A25-40CF-A04F-4FCF3696761D}" type="presParOf" srcId="{B748003D-6E78-4BCC-8740-009F0189C8F5}" destId="{661CDAEA-4F30-4A77-B1E7-5C5A07B1A1A7}" srcOrd="0" destOrd="0" presId="urn:microsoft.com/office/officeart/2005/8/layout/default#1"/>
    <dgm:cxn modelId="{D2B449F6-DDCF-46E6-AAE9-1F056267213A}" type="presParOf" srcId="{B748003D-6E78-4BCC-8740-009F0189C8F5}" destId="{B84FAEC8-B14A-4C42-8106-78D31DD86CC5}" srcOrd="1" destOrd="0" presId="urn:microsoft.com/office/officeart/2005/8/layout/default#1"/>
    <dgm:cxn modelId="{4F9F07A7-AAAE-40CF-A3A4-8FAD4F331174}" type="presParOf" srcId="{B748003D-6E78-4BCC-8740-009F0189C8F5}" destId="{64E4884C-9138-4C77-9F92-F6BCB22E709E}" srcOrd="2" destOrd="0" presId="urn:microsoft.com/office/officeart/2005/8/layout/default#1"/>
    <dgm:cxn modelId="{B78F19F3-147B-4E6F-9EDE-BE90DB1488C4}" type="presParOf" srcId="{B748003D-6E78-4BCC-8740-009F0189C8F5}" destId="{69C7BC91-5D0C-49AF-BD65-102D273E6DBC}" srcOrd="3" destOrd="0" presId="urn:microsoft.com/office/officeart/2005/8/layout/default#1"/>
    <dgm:cxn modelId="{7EC17079-F214-4239-9D76-BA0588D4A914}" type="presParOf" srcId="{B748003D-6E78-4BCC-8740-009F0189C8F5}" destId="{235DAB3A-C535-49B3-BAEC-202EB58CFC7C}" srcOrd="4" destOrd="0" presId="urn:microsoft.com/office/officeart/2005/8/layout/default#1"/>
    <dgm:cxn modelId="{54E7BFC4-2B2B-4C9F-8E0C-B2410B9E0738}" type="presParOf" srcId="{B748003D-6E78-4BCC-8740-009F0189C8F5}" destId="{39A5B61C-543A-45B6-A124-667229537C8C}" srcOrd="5" destOrd="0" presId="urn:microsoft.com/office/officeart/2005/8/layout/default#1"/>
    <dgm:cxn modelId="{7C9E4BB5-2A91-4D1D-A1EC-1ABA69F504BA}" type="presParOf" srcId="{B748003D-6E78-4BCC-8740-009F0189C8F5}" destId="{2DB8BEC2-B579-471A-9694-C41D2F9991A9}" srcOrd="6" destOrd="0" presId="urn:microsoft.com/office/officeart/2005/8/layout/default#1"/>
    <dgm:cxn modelId="{915904EC-F83B-4F09-87BC-6E1ADE38A994}" type="presParOf" srcId="{B748003D-6E78-4BCC-8740-009F0189C8F5}" destId="{1DB77BB1-75D7-4EED-A5DC-D868FC39F48D}" srcOrd="7" destOrd="0" presId="urn:microsoft.com/office/officeart/2005/8/layout/default#1"/>
    <dgm:cxn modelId="{1C955332-9E5A-42DD-BAAC-16E57D9FECF5}" type="presParOf" srcId="{B748003D-6E78-4BCC-8740-009F0189C8F5}" destId="{C16D05B9-011A-414A-A7A1-19A311D9B3C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26D48-B2C1-4391-B9C6-8C47C29C593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8EA66-6A4B-424D-AC30-0ADDE18C7B72}">
      <dgm:prSet phldrT="[Text]" custT="1"/>
      <dgm:spPr>
        <a:solidFill>
          <a:srgbClr val="660033"/>
        </a:solidFill>
      </dgm:spPr>
      <dgm:t>
        <a:bodyPr/>
        <a:lstStyle/>
        <a:p>
          <a:r>
            <a:rPr lang="en-US" sz="3200" b="1" dirty="0" smtClean="0"/>
            <a:t>Modes of ventilation</a:t>
          </a:r>
          <a:endParaRPr lang="en-US" sz="3200" b="1" dirty="0"/>
        </a:p>
      </dgm:t>
    </dgm:pt>
    <dgm:pt modelId="{1BC7D249-DAC8-4544-8A13-5A0FCFC37A33}" type="parTrans" cxnId="{7CB0ED78-AA0F-4012-984C-46511C65633B}">
      <dgm:prSet/>
      <dgm:spPr/>
      <dgm:t>
        <a:bodyPr/>
        <a:lstStyle/>
        <a:p>
          <a:endParaRPr lang="en-US"/>
        </a:p>
      </dgm:t>
    </dgm:pt>
    <dgm:pt modelId="{F750B772-3B20-4C6F-A2A9-2FF84B0198D2}" type="sibTrans" cxnId="{7CB0ED78-AA0F-4012-984C-46511C65633B}">
      <dgm:prSet/>
      <dgm:spPr/>
      <dgm:t>
        <a:bodyPr/>
        <a:lstStyle/>
        <a:p>
          <a:endParaRPr lang="en-US"/>
        </a:p>
      </dgm:t>
    </dgm:pt>
    <dgm:pt modelId="{C7A9B0E7-2135-42B6-AB12-600118F9226F}">
      <dgm:prSet phldrT="[Text]"/>
      <dgm:spPr>
        <a:solidFill>
          <a:srgbClr val="990099"/>
        </a:solidFill>
      </dgm:spPr>
      <dgm:t>
        <a:bodyPr/>
        <a:lstStyle/>
        <a:p>
          <a:r>
            <a:rPr lang="en-US" dirty="0" smtClean="0"/>
            <a:t>Volume control</a:t>
          </a:r>
          <a:endParaRPr lang="en-US" dirty="0"/>
        </a:p>
      </dgm:t>
    </dgm:pt>
    <dgm:pt modelId="{5CC71FE3-22E0-4076-953F-D7BAC3828A2B}" type="parTrans" cxnId="{0A9BB87E-0163-49CE-A369-542DB7C8BD5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C4DD101-3A10-46C3-8056-01F32918D9DD}" type="sibTrans" cxnId="{0A9BB87E-0163-49CE-A369-542DB7C8BD56}">
      <dgm:prSet/>
      <dgm:spPr/>
      <dgm:t>
        <a:bodyPr/>
        <a:lstStyle/>
        <a:p>
          <a:endParaRPr lang="en-US"/>
        </a:p>
      </dgm:t>
    </dgm:pt>
    <dgm:pt modelId="{C529B497-358B-4122-80F9-6E50FAACB903}">
      <dgm:prSet phldrT="[Text]"/>
      <dgm:spPr>
        <a:solidFill>
          <a:srgbClr val="009999"/>
        </a:solidFill>
      </dgm:spPr>
      <dgm:t>
        <a:bodyPr/>
        <a:lstStyle/>
        <a:p>
          <a:r>
            <a:rPr lang="en-US" dirty="0" smtClean="0"/>
            <a:t>Pressure control</a:t>
          </a:r>
          <a:endParaRPr lang="en-US" dirty="0"/>
        </a:p>
      </dgm:t>
    </dgm:pt>
    <dgm:pt modelId="{976B58B7-90EC-45EB-9E8B-A9E6388EE1AF}" type="parTrans" cxnId="{C4D4D736-D6CD-45F5-BD71-802E0C07C4F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D31EF20-13F8-4F38-ACEB-2BF4C1B060EE}" type="sibTrans" cxnId="{C4D4D736-D6CD-45F5-BD71-802E0C07C4FD}">
      <dgm:prSet/>
      <dgm:spPr/>
      <dgm:t>
        <a:bodyPr/>
        <a:lstStyle/>
        <a:p>
          <a:endParaRPr lang="en-US"/>
        </a:p>
      </dgm:t>
    </dgm:pt>
    <dgm:pt modelId="{557D21ED-BAE7-4BB8-9910-D1E805C88D8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Others modes</a:t>
          </a:r>
          <a:endParaRPr lang="en-US" dirty="0"/>
        </a:p>
      </dgm:t>
    </dgm:pt>
    <dgm:pt modelId="{EBED89C2-7115-44A9-BA4E-9ED1A937EEBC}" type="parTrans" cxnId="{3A4B0021-3C1D-4D2B-B009-BDB9CC6D2437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0992276-2887-4FCB-B279-E9F33347B04A}" type="sibTrans" cxnId="{3A4B0021-3C1D-4D2B-B009-BDB9CC6D2437}">
      <dgm:prSet/>
      <dgm:spPr/>
      <dgm:t>
        <a:bodyPr/>
        <a:lstStyle/>
        <a:p>
          <a:endParaRPr lang="en-US"/>
        </a:p>
      </dgm:t>
    </dgm:pt>
    <dgm:pt modelId="{05F20860-5BED-4AD2-B920-88350649F3A1}" type="pres">
      <dgm:prSet presAssocID="{DC826D48-B2C1-4391-B9C6-8C47C29C59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2E6C6F-B716-44AD-852B-2E1842982C48}" type="pres">
      <dgm:prSet presAssocID="{D118EA66-6A4B-424D-AC30-0ADDE18C7B72}" presName="centerShape" presStyleLbl="node0" presStyleIdx="0" presStyleCnt="1" custScaleX="123623"/>
      <dgm:spPr/>
      <dgm:t>
        <a:bodyPr/>
        <a:lstStyle/>
        <a:p>
          <a:endParaRPr lang="en-US"/>
        </a:p>
      </dgm:t>
    </dgm:pt>
    <dgm:pt modelId="{C00DA342-D04F-4D59-B035-C5DAA784FA75}" type="pres">
      <dgm:prSet presAssocID="{5CC71FE3-22E0-4076-953F-D7BAC3828A2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A851F6D-87A0-4CCD-9E3E-6CA234F2C738}" type="pres">
      <dgm:prSet presAssocID="{C7A9B0E7-2135-42B6-AB12-600118F9226F}" presName="node" presStyleLbl="node1" presStyleIdx="0" presStyleCnt="3" custRadScaleRad="118600" custRadScaleInc="1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968D-2F33-40B0-8C14-3F1BC22EA611}" type="pres">
      <dgm:prSet presAssocID="{976B58B7-90EC-45EB-9E8B-A9E6388EE1A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DD62F87-BAF4-479C-9414-B7F0D7C75AD4}" type="pres">
      <dgm:prSet presAssocID="{C529B497-358B-4122-80F9-6E50FAACB9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468F4-3881-48AC-BEFA-4603BE4B09F1}" type="pres">
      <dgm:prSet presAssocID="{EBED89C2-7115-44A9-BA4E-9ED1A937EEB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DB189E6-325E-46E1-B964-D12DE8B50EAE}" type="pres">
      <dgm:prSet presAssocID="{557D21ED-BAE7-4BB8-9910-D1E805C88D8E}" presName="node" presStyleLbl="node1" presStyleIdx="2" presStyleCnt="3" custRadScaleRad="113889" custRadScaleInc="-2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4C2A7F-B103-46C0-973B-AD610AB5965C}" type="presOf" srcId="{5CC71FE3-22E0-4076-953F-D7BAC3828A2B}" destId="{C00DA342-D04F-4D59-B035-C5DAA784FA75}" srcOrd="0" destOrd="0" presId="urn:microsoft.com/office/officeart/2005/8/layout/radial4"/>
    <dgm:cxn modelId="{49CEF645-B8AD-4688-8187-C98A23742438}" type="presOf" srcId="{EBED89C2-7115-44A9-BA4E-9ED1A937EEBC}" destId="{074468F4-3881-48AC-BEFA-4603BE4B09F1}" srcOrd="0" destOrd="0" presId="urn:microsoft.com/office/officeart/2005/8/layout/radial4"/>
    <dgm:cxn modelId="{C4D4D736-D6CD-45F5-BD71-802E0C07C4FD}" srcId="{D118EA66-6A4B-424D-AC30-0ADDE18C7B72}" destId="{C529B497-358B-4122-80F9-6E50FAACB903}" srcOrd="1" destOrd="0" parTransId="{976B58B7-90EC-45EB-9E8B-A9E6388EE1AF}" sibTransId="{9D31EF20-13F8-4F38-ACEB-2BF4C1B060EE}"/>
    <dgm:cxn modelId="{726D7794-3BC5-407B-BF7A-B86AACDA1A49}" type="presOf" srcId="{DC826D48-B2C1-4391-B9C6-8C47C29C5935}" destId="{05F20860-5BED-4AD2-B920-88350649F3A1}" srcOrd="0" destOrd="0" presId="urn:microsoft.com/office/officeart/2005/8/layout/radial4"/>
    <dgm:cxn modelId="{A65A253B-F849-42A9-B01F-0322600BA425}" type="presOf" srcId="{976B58B7-90EC-45EB-9E8B-A9E6388EE1AF}" destId="{61A8968D-2F33-40B0-8C14-3F1BC22EA611}" srcOrd="0" destOrd="0" presId="urn:microsoft.com/office/officeart/2005/8/layout/radial4"/>
    <dgm:cxn modelId="{FBFBA13D-2A4A-4F0C-A200-EF6BE8FB5E31}" type="presOf" srcId="{C529B497-358B-4122-80F9-6E50FAACB903}" destId="{4DD62F87-BAF4-479C-9414-B7F0D7C75AD4}" srcOrd="0" destOrd="0" presId="urn:microsoft.com/office/officeart/2005/8/layout/radial4"/>
    <dgm:cxn modelId="{7CB0ED78-AA0F-4012-984C-46511C65633B}" srcId="{DC826D48-B2C1-4391-B9C6-8C47C29C5935}" destId="{D118EA66-6A4B-424D-AC30-0ADDE18C7B72}" srcOrd="0" destOrd="0" parTransId="{1BC7D249-DAC8-4544-8A13-5A0FCFC37A33}" sibTransId="{F750B772-3B20-4C6F-A2A9-2FF84B0198D2}"/>
    <dgm:cxn modelId="{8A4F69E7-540A-4560-8270-09D6E278C192}" type="presOf" srcId="{C7A9B0E7-2135-42B6-AB12-600118F9226F}" destId="{BA851F6D-87A0-4CCD-9E3E-6CA234F2C738}" srcOrd="0" destOrd="0" presId="urn:microsoft.com/office/officeart/2005/8/layout/radial4"/>
    <dgm:cxn modelId="{D83CC431-5F01-476D-8D05-5CBC773AC52A}" type="presOf" srcId="{D118EA66-6A4B-424D-AC30-0ADDE18C7B72}" destId="{D42E6C6F-B716-44AD-852B-2E1842982C48}" srcOrd="0" destOrd="0" presId="urn:microsoft.com/office/officeart/2005/8/layout/radial4"/>
    <dgm:cxn modelId="{F2876FAC-752C-4B12-881C-BA879CD6CD1F}" type="presOf" srcId="{557D21ED-BAE7-4BB8-9910-D1E805C88D8E}" destId="{5DB189E6-325E-46E1-B964-D12DE8B50EAE}" srcOrd="0" destOrd="0" presId="urn:microsoft.com/office/officeart/2005/8/layout/radial4"/>
    <dgm:cxn modelId="{3A4B0021-3C1D-4D2B-B009-BDB9CC6D2437}" srcId="{D118EA66-6A4B-424D-AC30-0ADDE18C7B72}" destId="{557D21ED-BAE7-4BB8-9910-D1E805C88D8E}" srcOrd="2" destOrd="0" parTransId="{EBED89C2-7115-44A9-BA4E-9ED1A937EEBC}" sibTransId="{90992276-2887-4FCB-B279-E9F33347B04A}"/>
    <dgm:cxn modelId="{0A9BB87E-0163-49CE-A369-542DB7C8BD56}" srcId="{D118EA66-6A4B-424D-AC30-0ADDE18C7B72}" destId="{C7A9B0E7-2135-42B6-AB12-600118F9226F}" srcOrd="0" destOrd="0" parTransId="{5CC71FE3-22E0-4076-953F-D7BAC3828A2B}" sibTransId="{AC4DD101-3A10-46C3-8056-01F32918D9DD}"/>
    <dgm:cxn modelId="{27EC63BF-BC33-4B60-95D7-BAFE2F01E6AF}" type="presParOf" srcId="{05F20860-5BED-4AD2-B920-88350649F3A1}" destId="{D42E6C6F-B716-44AD-852B-2E1842982C48}" srcOrd="0" destOrd="0" presId="urn:microsoft.com/office/officeart/2005/8/layout/radial4"/>
    <dgm:cxn modelId="{FD935F92-65C0-4EB9-9DA2-3CCD7F05FAA0}" type="presParOf" srcId="{05F20860-5BED-4AD2-B920-88350649F3A1}" destId="{C00DA342-D04F-4D59-B035-C5DAA784FA75}" srcOrd="1" destOrd="0" presId="urn:microsoft.com/office/officeart/2005/8/layout/radial4"/>
    <dgm:cxn modelId="{E2201493-5A18-470D-9B03-83C6D752BF82}" type="presParOf" srcId="{05F20860-5BED-4AD2-B920-88350649F3A1}" destId="{BA851F6D-87A0-4CCD-9E3E-6CA234F2C738}" srcOrd="2" destOrd="0" presId="urn:microsoft.com/office/officeart/2005/8/layout/radial4"/>
    <dgm:cxn modelId="{F3847887-2112-48F1-820C-AC803D8C6C14}" type="presParOf" srcId="{05F20860-5BED-4AD2-B920-88350649F3A1}" destId="{61A8968D-2F33-40B0-8C14-3F1BC22EA611}" srcOrd="3" destOrd="0" presId="urn:microsoft.com/office/officeart/2005/8/layout/radial4"/>
    <dgm:cxn modelId="{DEC52063-C0F2-4A80-9860-8C3625969740}" type="presParOf" srcId="{05F20860-5BED-4AD2-B920-88350649F3A1}" destId="{4DD62F87-BAF4-479C-9414-B7F0D7C75AD4}" srcOrd="4" destOrd="0" presId="urn:microsoft.com/office/officeart/2005/8/layout/radial4"/>
    <dgm:cxn modelId="{72850118-341C-4A07-B8C5-B237ED3A24DA}" type="presParOf" srcId="{05F20860-5BED-4AD2-B920-88350649F3A1}" destId="{074468F4-3881-48AC-BEFA-4603BE4B09F1}" srcOrd="5" destOrd="0" presId="urn:microsoft.com/office/officeart/2005/8/layout/radial4"/>
    <dgm:cxn modelId="{67032DD7-0137-45E5-A642-E74EF7717C45}" type="presParOf" srcId="{05F20860-5BED-4AD2-B920-88350649F3A1}" destId="{5DB189E6-325E-46E1-B964-D12DE8B50EA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79A23-5DDB-434D-9750-04EC7F6F3AB9}">
      <dsp:nvSpPr>
        <dsp:cNvPr id="0" name=""/>
        <dsp:cNvSpPr/>
      </dsp:nvSpPr>
      <dsp:spPr>
        <a:xfrm rot="16200000">
          <a:off x="-1055241" y="1056283"/>
          <a:ext cx="4821238" cy="2708671"/>
        </a:xfrm>
        <a:prstGeom prst="flowChartManualOperation">
          <a:avLst/>
        </a:prstGeom>
        <a:gradFill flip="none" rotWithShape="0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lin ang="13500000" scaled="1"/>
          <a:tileRect/>
        </a:gradFill>
        <a:ln>
          <a:solidFill>
            <a:srgbClr val="660033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1. TRANSPORT VENTILATORS</a:t>
          </a:r>
          <a:endParaRPr lang="en-US" sz="2400" b="1" kern="1200" dirty="0"/>
        </a:p>
      </dsp:txBody>
      <dsp:txXfrm rot="5400000">
        <a:off x="1042" y="964248"/>
        <a:ext cx="2708671" cy="2892742"/>
      </dsp:txXfrm>
    </dsp:sp>
    <dsp:sp modelId="{203E6F48-8AA5-4AF5-8B17-ED7A3B699EEA}">
      <dsp:nvSpPr>
        <dsp:cNvPr id="0" name=""/>
        <dsp:cNvSpPr/>
      </dsp:nvSpPr>
      <dsp:spPr>
        <a:xfrm rot="16200000">
          <a:off x="1856581" y="1056283"/>
          <a:ext cx="4821238" cy="2708671"/>
        </a:xfrm>
        <a:prstGeom prst="flowChartManualOperation">
          <a:avLst/>
        </a:prstGeom>
        <a:gradFill flip="none" rotWithShape="0">
          <a:gsLst>
            <a:gs pos="0">
              <a:srgbClr val="CC0099">
                <a:shade val="30000"/>
                <a:satMod val="115000"/>
              </a:srgbClr>
            </a:gs>
            <a:gs pos="50000">
              <a:srgbClr val="CC0099">
                <a:shade val="67500"/>
                <a:satMod val="115000"/>
              </a:srgbClr>
            </a:gs>
            <a:gs pos="100000">
              <a:srgbClr val="CC0099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19050" cap="flat" cmpd="sng" algn="ctr">
          <a:solidFill>
            <a:srgbClr val="CC0099"/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2. ICU VENTILATORS</a:t>
          </a:r>
          <a:endParaRPr lang="en-US" sz="2400" kern="1200" dirty="0"/>
        </a:p>
      </dsp:txBody>
      <dsp:txXfrm rot="5400000">
        <a:off x="2912864" y="964248"/>
        <a:ext cx="2708671" cy="2892742"/>
      </dsp:txXfrm>
    </dsp:sp>
    <dsp:sp modelId="{228BE7E8-FA45-4E09-8404-66082C83EA42}">
      <dsp:nvSpPr>
        <dsp:cNvPr id="0" name=""/>
        <dsp:cNvSpPr/>
      </dsp:nvSpPr>
      <dsp:spPr>
        <a:xfrm rot="16200000">
          <a:off x="4769445" y="1056283"/>
          <a:ext cx="4821238" cy="2708671"/>
        </a:xfrm>
        <a:prstGeom prst="flowChartManualOperati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u="none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3. NICU</a:t>
          </a:r>
          <a:r>
            <a:rPr lang="en-US" sz="2300" b="1" i="1" kern="1200" dirty="0" smtClean="0">
              <a:solidFill>
                <a:schemeClr val="tx1"/>
              </a:solidFill>
            </a:rPr>
            <a:t> </a:t>
          </a:r>
          <a:r>
            <a:rPr lang="en-US" sz="2400" b="1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VENTILATORS</a:t>
          </a:r>
          <a:r>
            <a:rPr lang="en-US" sz="2400" b="1" i="0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400" b="1" i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825728" y="964248"/>
        <a:ext cx="2708671" cy="2892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CDAEA-4F30-4A77-B1E7-5C5A07B1A1A7}">
      <dsp:nvSpPr>
        <dsp:cNvPr id="0" name=""/>
        <dsp:cNvSpPr/>
      </dsp:nvSpPr>
      <dsp:spPr>
        <a:xfrm>
          <a:off x="457200" y="446"/>
          <a:ext cx="3562831" cy="1714232"/>
        </a:xfrm>
        <a:prstGeom prst="rect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81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/>
            <a:t>4. PAP VENTILATORS</a:t>
          </a:r>
          <a:endParaRPr lang="en-US" sz="2800" kern="1200" dirty="0"/>
        </a:p>
      </dsp:txBody>
      <dsp:txXfrm>
        <a:off x="457200" y="446"/>
        <a:ext cx="3562831" cy="1714232"/>
      </dsp:txXfrm>
    </dsp:sp>
    <dsp:sp modelId="{64E4884C-9138-4C77-9F92-F6BCB22E709E}">
      <dsp:nvSpPr>
        <dsp:cNvPr id="0" name=""/>
        <dsp:cNvSpPr/>
      </dsp:nvSpPr>
      <dsp:spPr>
        <a:xfrm>
          <a:off x="4305736" y="446"/>
          <a:ext cx="3466663" cy="1714232"/>
        </a:xfrm>
        <a:prstGeom prst="rect">
          <a:avLst/>
        </a:prstGeom>
        <a:gradFill flip="none" rotWithShape="0">
          <a:gsLst>
            <a:gs pos="0">
              <a:srgbClr val="990099">
                <a:shade val="30000"/>
                <a:satMod val="115000"/>
              </a:srgbClr>
            </a:gs>
            <a:gs pos="50000">
              <a:srgbClr val="990099">
                <a:shade val="67500"/>
                <a:satMod val="115000"/>
              </a:srgbClr>
            </a:gs>
            <a:gs pos="100000">
              <a:srgbClr val="990099">
                <a:shade val="100000"/>
                <a:satMod val="115000"/>
              </a:srgbClr>
            </a:gs>
          </a:gsLst>
          <a:lin ang="189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5. </a:t>
          </a:r>
          <a:r>
            <a:rPr lang="en-US" sz="2400" b="1" i="1" kern="1200" dirty="0" smtClean="0"/>
            <a:t>PRESSURE</a:t>
          </a:r>
          <a:r>
            <a:rPr lang="en-US" sz="2000" b="1" i="1" kern="1200" dirty="0" smtClean="0"/>
            <a:t> </a:t>
          </a:r>
          <a:r>
            <a:rPr lang="en-US" sz="2400" b="1" i="1" kern="1200" dirty="0" smtClean="0"/>
            <a:t>CYCLED</a:t>
          </a:r>
          <a:r>
            <a:rPr lang="en-US" sz="2000" b="1" i="1" kern="1200" dirty="0" smtClean="0"/>
            <a:t> </a:t>
          </a:r>
          <a:r>
            <a:rPr lang="en-US" sz="2400" b="1" i="1" kern="1200" dirty="0" smtClean="0"/>
            <a:t>VENTILATOR</a:t>
          </a:r>
          <a:endParaRPr lang="en-US" sz="2000" kern="1200" dirty="0"/>
        </a:p>
      </dsp:txBody>
      <dsp:txXfrm>
        <a:off x="4305736" y="446"/>
        <a:ext cx="3466663" cy="1714232"/>
      </dsp:txXfrm>
    </dsp:sp>
    <dsp:sp modelId="{235DAB3A-C535-49B3-BAEC-202EB58CFC7C}">
      <dsp:nvSpPr>
        <dsp:cNvPr id="0" name=""/>
        <dsp:cNvSpPr/>
      </dsp:nvSpPr>
      <dsp:spPr>
        <a:xfrm>
          <a:off x="1114893" y="2000383"/>
          <a:ext cx="2857053" cy="1714232"/>
        </a:xfrm>
        <a:prstGeom prst="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6</a:t>
          </a:r>
          <a:r>
            <a:rPr lang="en-US" sz="2400" b="1" i="1" kern="1200" dirty="0" smtClean="0"/>
            <a:t>. TIME CYCLED VENTILATOR</a:t>
          </a:r>
          <a:endParaRPr lang="en-US" sz="2400" kern="1200" dirty="0"/>
        </a:p>
      </dsp:txBody>
      <dsp:txXfrm>
        <a:off x="1114893" y="2000383"/>
        <a:ext cx="2857053" cy="1714232"/>
      </dsp:txXfrm>
    </dsp:sp>
    <dsp:sp modelId="{2DB8BEC2-B579-471A-9694-C41D2F9991A9}">
      <dsp:nvSpPr>
        <dsp:cNvPr id="0" name=""/>
        <dsp:cNvSpPr/>
      </dsp:nvSpPr>
      <dsp:spPr>
        <a:xfrm>
          <a:off x="4257652" y="2000383"/>
          <a:ext cx="2857053" cy="1714232"/>
        </a:xfrm>
        <a:prstGeom prst="rect">
          <a:avLst/>
        </a:prstGeom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7</a:t>
          </a:r>
          <a:r>
            <a:rPr lang="en-US" sz="2400" b="1" i="1" kern="1200" dirty="0" smtClean="0"/>
            <a:t>. VOLUME CYCLED VENTILATOR</a:t>
          </a:r>
          <a:endParaRPr lang="en-US" sz="2400" kern="1200" dirty="0"/>
        </a:p>
      </dsp:txBody>
      <dsp:txXfrm>
        <a:off x="4257652" y="2000383"/>
        <a:ext cx="2857053" cy="1714232"/>
      </dsp:txXfrm>
    </dsp:sp>
    <dsp:sp modelId="{C16D05B9-011A-414A-A7A1-19A311D9B3C0}">
      <dsp:nvSpPr>
        <dsp:cNvPr id="0" name=""/>
        <dsp:cNvSpPr/>
      </dsp:nvSpPr>
      <dsp:spPr>
        <a:xfrm>
          <a:off x="2686273" y="4000321"/>
          <a:ext cx="2857053" cy="1714232"/>
        </a:xfrm>
        <a:prstGeom prst="rec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89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8. MICROPROCESSOR VENTILATOR</a:t>
          </a:r>
          <a:endParaRPr lang="en-US" sz="2400" kern="1200" dirty="0"/>
        </a:p>
      </dsp:txBody>
      <dsp:txXfrm>
        <a:off x="2686273" y="4000321"/>
        <a:ext cx="2857053" cy="1714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E6C6F-B716-44AD-852B-2E1842982C48}">
      <dsp:nvSpPr>
        <dsp:cNvPr id="0" name=""/>
        <dsp:cNvSpPr/>
      </dsp:nvSpPr>
      <dsp:spPr>
        <a:xfrm>
          <a:off x="2602202" y="3361201"/>
          <a:ext cx="3329995" cy="2693670"/>
        </a:xfrm>
        <a:prstGeom prst="ellipse">
          <a:avLst/>
        </a:prstGeom>
        <a:solidFill>
          <a:srgbClr val="6600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Modes of ventilation</a:t>
          </a:r>
          <a:endParaRPr lang="en-US" sz="3200" b="1" kern="1200" dirty="0"/>
        </a:p>
      </dsp:txBody>
      <dsp:txXfrm>
        <a:off x="3089868" y="3755680"/>
        <a:ext cx="2354663" cy="1904712"/>
      </dsp:txXfrm>
    </dsp:sp>
    <dsp:sp modelId="{C00DA342-D04F-4D59-B035-C5DAA784FA75}">
      <dsp:nvSpPr>
        <dsp:cNvPr id="0" name=""/>
        <dsp:cNvSpPr/>
      </dsp:nvSpPr>
      <dsp:spPr>
        <a:xfrm rot="13208749">
          <a:off x="1012233" y="2535611"/>
          <a:ext cx="2268814" cy="767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51F6D-87A0-4CCD-9E3E-6CA234F2C738}">
      <dsp:nvSpPr>
        <dsp:cNvPr id="0" name=""/>
        <dsp:cNvSpPr/>
      </dsp:nvSpPr>
      <dsp:spPr>
        <a:xfrm>
          <a:off x="0" y="1164472"/>
          <a:ext cx="2558986" cy="2047189"/>
        </a:xfrm>
        <a:prstGeom prst="roundRect">
          <a:avLst>
            <a:gd name="adj" fmla="val 10000"/>
          </a:avLst>
        </a:prstGeom>
        <a:solidFill>
          <a:srgbClr val="9900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Volume control</a:t>
          </a:r>
          <a:endParaRPr lang="en-US" sz="4600" kern="1200" dirty="0"/>
        </a:p>
      </dsp:txBody>
      <dsp:txXfrm>
        <a:off x="59960" y="1224432"/>
        <a:ext cx="2439066" cy="1927269"/>
      </dsp:txXfrm>
    </dsp:sp>
    <dsp:sp modelId="{61A8968D-2F33-40B0-8C14-3F1BC22EA611}">
      <dsp:nvSpPr>
        <dsp:cNvPr id="0" name=""/>
        <dsp:cNvSpPr/>
      </dsp:nvSpPr>
      <dsp:spPr>
        <a:xfrm rot="16200000">
          <a:off x="3182114" y="1765961"/>
          <a:ext cx="2170171" cy="767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2F87-BAF4-479C-9414-B7F0D7C75AD4}">
      <dsp:nvSpPr>
        <dsp:cNvPr id="0" name=""/>
        <dsp:cNvSpPr/>
      </dsp:nvSpPr>
      <dsp:spPr>
        <a:xfrm>
          <a:off x="2987706" y="41128"/>
          <a:ext cx="2558986" cy="2047189"/>
        </a:xfrm>
        <a:prstGeom prst="roundRect">
          <a:avLst>
            <a:gd name="adj" fmla="val 10000"/>
          </a:avLst>
        </a:prstGeom>
        <a:solidFill>
          <a:srgbClr val="0099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Pressure control</a:t>
          </a:r>
          <a:endParaRPr lang="en-US" sz="4600" kern="1200" dirty="0"/>
        </a:p>
      </dsp:txBody>
      <dsp:txXfrm>
        <a:off x="3047666" y="101088"/>
        <a:ext cx="2439066" cy="1927269"/>
      </dsp:txXfrm>
    </dsp:sp>
    <dsp:sp modelId="{074468F4-3881-48AC-BEFA-4603BE4B09F1}">
      <dsp:nvSpPr>
        <dsp:cNvPr id="0" name=""/>
        <dsp:cNvSpPr/>
      </dsp:nvSpPr>
      <dsp:spPr>
        <a:xfrm rot="19224932">
          <a:off x="5275515" y="2566227"/>
          <a:ext cx="2235734" cy="767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189E6-325E-46E1-B964-D12DE8B50EAE}">
      <dsp:nvSpPr>
        <dsp:cNvPr id="0" name=""/>
        <dsp:cNvSpPr/>
      </dsp:nvSpPr>
      <dsp:spPr>
        <a:xfrm>
          <a:off x="5975413" y="1214159"/>
          <a:ext cx="2558986" cy="2047189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Others modes</a:t>
          </a:r>
          <a:endParaRPr lang="en-US" sz="4600" kern="1200" dirty="0"/>
        </a:p>
      </dsp:txBody>
      <dsp:txXfrm>
        <a:off x="6035373" y="1274119"/>
        <a:ext cx="2439066" cy="192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BE29-194F-463A-838D-9A1ABD5A3F5C}" type="datetimeFigureOut">
              <a:rPr lang="en-US" smtClean="0"/>
              <a:pPr/>
              <a:t>8/14/2020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8D8D-EAEB-41A6-BDB0-4583126BACE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D8D-EAEB-41A6-BDB0-4583126BACE8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B7D46B-DECB-4199-9008-D2647384C4E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8B8BE9-039F-4D74-964E-D50F121757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suv_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01000" y="5527190"/>
            <a:ext cx="989079" cy="1142287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447800" y="6248401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MR.</a:t>
            </a:r>
            <a:r>
              <a:rPr lang="en-US" sz="1400" baseline="0" dirty="0" smtClean="0"/>
              <a:t> JITENDRA SINGOLIA, ASSISTANT PROFESSOR, SUMANDEEP NURSING COLLEGE, SVDU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8458200" cy="3338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MECHANICAL</a:t>
            </a:r>
            <a:br>
              <a:rPr lang="en-US" b="1" dirty="0" smtClean="0"/>
            </a:br>
            <a:r>
              <a:rPr lang="en-US" b="1" dirty="0" smtClean="0"/>
              <a:t> VENTILATION</a:t>
            </a:r>
            <a:br>
              <a:rPr lang="en-US" b="1" dirty="0" smtClean="0"/>
            </a:br>
            <a:r>
              <a:rPr lang="en-US" b="1" dirty="0" smtClean="0"/>
              <a:t>AND  NURSING               RESPONSIBILITY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0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2536"/>
          </a:xfrm>
        </p:spPr>
        <p:txBody>
          <a:bodyPr/>
          <a:lstStyle/>
          <a:p>
            <a:r>
              <a:rPr lang="en-IN" b="1" dirty="0"/>
              <a:t>During Surgery</a:t>
            </a:r>
            <a:endParaRPr lang="en-US" b="1" dirty="0"/>
          </a:p>
          <a:p>
            <a:endParaRPr lang="en-US" dirty="0"/>
          </a:p>
        </p:txBody>
      </p:sp>
      <p:pic>
        <p:nvPicPr>
          <p:cNvPr id="5122" name="Picture 2" descr="C:\Users\sd\Documents\doctors-working-over-patient-on-bed-with-tu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629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5202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  <a:latin typeface="Cooper Black" panose="0208090404030B020404" pitchFamily="18" charset="0"/>
              </a:rPr>
              <a:t>TYPES OF MECHANICAL VENTILATORS</a:t>
            </a:r>
            <a:r>
              <a:rPr lang="en-US" b="1" dirty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9556742"/>
              </p:ext>
            </p:extLst>
          </p:nvPr>
        </p:nvGraphicFramePr>
        <p:xfrm>
          <a:off x="228600" y="1676400"/>
          <a:ext cx="8534400" cy="482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559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4183369"/>
              </p:ext>
            </p:extLst>
          </p:nvPr>
        </p:nvGraphicFramePr>
        <p:xfrm>
          <a:off x="457200" y="914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00740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C0099"/>
                </a:solidFill>
                <a:latin typeface="Cooper Black" panose="0208090404030B020404" pitchFamily="18" charset="0"/>
              </a:rPr>
              <a:t>MECHANISM OF ACTION</a:t>
            </a:r>
            <a:r>
              <a:rPr lang="en-US" dirty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rgbClr val="CC0099"/>
                </a:solidFill>
                <a:latin typeface="Cooper Black" panose="0208090404030B020404" pitchFamily="18" charset="0"/>
              </a:rPr>
            </a:br>
            <a:endParaRPr lang="en-US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24"/>
            <a:ext cx="4800600" cy="4325112"/>
          </a:xfrm>
        </p:spPr>
        <p:txBody>
          <a:bodyPr/>
          <a:lstStyle/>
          <a:p>
            <a:pPr algn="just"/>
            <a:r>
              <a:rPr lang="en-IN" dirty="0"/>
              <a:t>Ventilators blow air—or air with extra oxygen—into the airways and then the lungs. The airways are pipes that carry oxygen-rich air to your lungs. They also carry carbon dioxide, a waste gas, out of lungs. </a:t>
            </a:r>
            <a:endParaRPr lang="en-US" dirty="0"/>
          </a:p>
          <a:p>
            <a:endParaRPr lang="en-US" dirty="0"/>
          </a:p>
        </p:txBody>
      </p:sp>
      <p:pic>
        <p:nvPicPr>
          <p:cNvPr id="6147" name="Picture 3" descr="C:\Users\sd\Documents\im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624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481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1"/>
            <a:ext cx="82296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C0099"/>
                </a:solidFill>
                <a:latin typeface="Cooper Black" panose="0208090404030B020404" pitchFamily="18" charset="0"/>
              </a:rPr>
              <a:t>The Breathing Tube</a:t>
            </a:r>
            <a: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</a:br>
            <a:endParaRPr lang="en-US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249424"/>
            <a:ext cx="4419600" cy="4325112"/>
          </a:xfrm>
        </p:spPr>
        <p:txBody>
          <a:bodyPr/>
          <a:lstStyle/>
          <a:p>
            <a:pPr algn="just"/>
            <a:r>
              <a:rPr lang="en-US" dirty="0"/>
              <a:t>A ventilator blows air into your airways through a breathing tube. One end of the tube is inserted into your windpipe and the other end is attached to the ventilator. </a:t>
            </a:r>
          </a:p>
        </p:txBody>
      </p:sp>
      <p:pic>
        <p:nvPicPr>
          <p:cNvPr id="7170" name="Picture 2" descr="C:\Users\sd\Documents\stock-photo-patient-in-the-icu-visible-endotracheal-tube-of-ventilator-photos-287370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81" y="1904999"/>
            <a:ext cx="3962401" cy="236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sd\Documents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4267199"/>
            <a:ext cx="4114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656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/>
          <a:lstStyle/>
          <a:p>
            <a:r>
              <a:rPr lang="en-US" dirty="0"/>
              <a:t>The process of inserting the tube into your windpipe is called intubation. </a:t>
            </a:r>
          </a:p>
        </p:txBody>
      </p:sp>
      <p:pic>
        <p:nvPicPr>
          <p:cNvPr id="8194" name="Picture 2" descr="C:\Users\sd\Documents\02_intub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3163667" cy="397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d\Documents\10102_06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600200"/>
            <a:ext cx="4881592" cy="4810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8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2971800" cy="5736336"/>
          </a:xfrm>
        </p:spPr>
        <p:txBody>
          <a:bodyPr/>
          <a:lstStyle/>
          <a:p>
            <a:r>
              <a:rPr lang="en-US" dirty="0"/>
              <a:t>A ventilator uses pressure to blow air or a mixture of gases (like oxygen and air) into the lungs. This pressure is known as positive pressure. </a:t>
            </a:r>
          </a:p>
        </p:txBody>
      </p:sp>
      <p:pic>
        <p:nvPicPr>
          <p:cNvPr id="9218" name="Picture 2" descr="C:\Users\sd\Documents\event_medical_inspiration_7i_ventilator_ft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52080"/>
            <a:ext cx="3143250" cy="5424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d\Documents\Critical_Care_Ventilato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983240"/>
            <a:ext cx="234315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70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MODES</a:t>
            </a:r>
          </a:p>
          <a:p>
            <a:pPr marL="109728" indent="0" algn="ctr">
              <a:buNone/>
            </a:pP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OF VENTILATOR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7867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507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IN" sz="7200" b="1" dirty="0" smtClean="0"/>
              <a:t>INVASIVE VENTILATION</a:t>
            </a:r>
            <a:endParaRPr lang="en-IN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1180199"/>
              </p:ext>
            </p:extLst>
          </p:nvPr>
        </p:nvGraphicFramePr>
        <p:xfrm>
          <a:off x="214282" y="500042"/>
          <a:ext cx="871543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995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912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u="sng" dirty="0" smtClean="0"/>
              <a:t>ANATOMY AND PHYSIOLOGY OF LUNGS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344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A. VOLUME  </a:t>
            </a:r>
            <a:r>
              <a:rPr lang="en-US" dirty="0">
                <a:solidFill>
                  <a:srgbClr val="CC0099"/>
                </a:solidFill>
                <a:latin typeface="Cooper Black" panose="0208090404030B020404" pitchFamily="18" charset="0"/>
              </a:rPr>
              <a:t>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/>
          <a:lstStyle/>
          <a:p>
            <a:pPr marL="624078" lvl="0" indent="-514350" algn="just">
              <a:buAutoNum type="arabicPeriod"/>
            </a:pPr>
            <a:r>
              <a:rPr lang="en-US" b="1" i="1" u="sng" dirty="0" smtClean="0"/>
              <a:t>Assist-Control </a:t>
            </a:r>
            <a:r>
              <a:rPr lang="en-US" b="1" i="1" u="sng" dirty="0"/>
              <a:t>Ventilation</a:t>
            </a:r>
            <a:r>
              <a:rPr lang="en-US" b="1" i="1" dirty="0"/>
              <a:t> </a:t>
            </a:r>
            <a:r>
              <a:rPr lang="en-US" i="1" dirty="0"/>
              <a:t>(ACV</a:t>
            </a:r>
            <a:r>
              <a:rPr lang="en-US" i="1" dirty="0" smtClean="0"/>
              <a:t>)</a:t>
            </a:r>
          </a:p>
          <a:p>
            <a:pPr marL="109728" lvl="0" indent="0" algn="just">
              <a:buNone/>
            </a:pPr>
            <a:endParaRPr lang="en-US" b="1" i="1" dirty="0"/>
          </a:p>
          <a:p>
            <a:pPr lvl="0" algn="just"/>
            <a:r>
              <a:rPr lang="en-IN" dirty="0"/>
              <a:t>Also known as continuous mandatory ventilation (CMV). Each breath is either an assist or control breath, but they are all of the same volume. </a:t>
            </a:r>
            <a:endParaRPr lang="en-IN" dirty="0" smtClean="0"/>
          </a:p>
          <a:p>
            <a:pPr lvl="0" algn="just"/>
            <a:endParaRPr lang="en-US" dirty="0"/>
          </a:p>
          <a:p>
            <a:pPr lvl="0" algn="just"/>
            <a:r>
              <a:rPr lang="en-IN" dirty="0"/>
              <a:t>Delivers pre-set volumes at a pre-set rate and a pre-set flow rate.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2" descr="C:\Users\sd\Document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438399" cy="144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15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898136"/>
          </a:xfrm>
        </p:spPr>
        <p:txBody>
          <a:bodyPr/>
          <a:lstStyle/>
          <a:p>
            <a:pPr lvl="0" algn="just"/>
            <a:r>
              <a:rPr lang="en-IN" dirty="0"/>
              <a:t>The patient </a:t>
            </a:r>
            <a:r>
              <a:rPr lang="en-IN" dirty="0" smtClean="0"/>
              <a:t>cannot generate </a:t>
            </a:r>
            <a:r>
              <a:rPr lang="en-IN" dirty="0"/>
              <a:t>spontaneous volumes, or flow rates in this mode. </a:t>
            </a:r>
            <a:endParaRPr lang="en-IN" dirty="0" smtClean="0"/>
          </a:p>
          <a:p>
            <a:pPr lvl="0"/>
            <a:endParaRPr lang="en-US" dirty="0"/>
          </a:p>
          <a:p>
            <a:pPr lvl="0" algn="just"/>
            <a:r>
              <a:rPr lang="en-US" dirty="0"/>
              <a:t>Each patient generated respiratory effort over and above the set rate are delivered at the set volume and flow </a:t>
            </a:r>
            <a:r>
              <a:rPr lang="en-US" dirty="0" smtClean="0"/>
              <a:t>rate</a:t>
            </a:r>
          </a:p>
          <a:p>
            <a:pPr lvl="0"/>
            <a:endParaRPr lang="en-US" dirty="0"/>
          </a:p>
          <a:p>
            <a:pPr lvl="0" algn="just"/>
            <a:r>
              <a:rPr lang="en-IN" dirty="0" smtClean="0"/>
              <a:t>Uses  </a:t>
            </a:r>
            <a:r>
              <a:rPr lang="en-IN" dirty="0"/>
              <a:t>most often in the paralyzed or </a:t>
            </a:r>
            <a:r>
              <a:rPr lang="en-IN" dirty="0" err="1"/>
              <a:t>apneic</a:t>
            </a:r>
            <a:r>
              <a:rPr lang="en-IN" dirty="0"/>
              <a:t> patient because it can increase the work of breathing if respiratory effort is present.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sd\Document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2528" y="474518"/>
            <a:ext cx="2438399" cy="144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6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d\Documents\4a1d5211645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382000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1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458200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just"/>
            <a: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2. </a:t>
            </a:r>
            <a:r>
              <a:rPr lang="en-US" b="1" u="sng" dirty="0">
                <a:solidFill>
                  <a:srgbClr val="CC0099"/>
                </a:solidFill>
                <a:latin typeface="Cooper Black" panose="0208090404030B020404" pitchFamily="18" charset="0"/>
              </a:rPr>
              <a:t>Synchronized Intermittent-Mandatory Ventilation</a:t>
            </a:r>
            <a: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  <a:t> </a:t>
            </a:r>
            <a:r>
              <a:rPr lang="en-US" dirty="0">
                <a:solidFill>
                  <a:srgbClr val="CC0099"/>
                </a:solidFill>
                <a:latin typeface="Cooper Black" panose="0208090404030B020404" pitchFamily="18" charset="0"/>
              </a:rPr>
              <a:t>(SIMV)</a:t>
            </a:r>
            <a: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</a:br>
            <a:endParaRPr lang="en-US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9424"/>
            <a:ext cx="4876800" cy="4325112"/>
          </a:xfrm>
        </p:spPr>
        <p:txBody>
          <a:bodyPr/>
          <a:lstStyle/>
          <a:p>
            <a:pPr lvl="0" algn="just"/>
            <a:r>
              <a:rPr lang="en-IN" dirty="0"/>
              <a:t>The ventilator delivers pre-set breaths in coordination with the respiratory effort of the patient</a:t>
            </a:r>
            <a:r>
              <a:rPr lang="en-IN" dirty="0" smtClean="0"/>
              <a:t>.</a:t>
            </a:r>
          </a:p>
          <a:p>
            <a:pPr lvl="0" algn="just"/>
            <a:r>
              <a:rPr lang="en-IN" dirty="0" smtClean="0"/>
              <a:t> </a:t>
            </a:r>
            <a:r>
              <a:rPr lang="en-IN" dirty="0"/>
              <a:t>Spontaneous breathing is allowed between breaths.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sd\Documents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4164" y="2362200"/>
            <a:ext cx="34290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4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d\Documents\SIMV-vent-triggered-breath_op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91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d\Documents\ventil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89916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9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4518"/>
            <a:ext cx="8229600" cy="9732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Continue.</a:t>
            </a:r>
            <a:r>
              <a:rPr lang="en-US" dirty="0" smtClean="0">
                <a:solidFill>
                  <a:srgbClr val="CC0099"/>
                </a:solidFill>
              </a:rPr>
              <a:t>. 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 lvl="0" algn="just"/>
            <a:r>
              <a:rPr lang="en-IN" dirty="0"/>
              <a:t>Here ventilator  delivers set tidal volume and rate as set by doctor. But when </a:t>
            </a:r>
            <a:r>
              <a:rPr lang="en-IN" dirty="0" smtClean="0"/>
              <a:t>patient </a:t>
            </a:r>
            <a:r>
              <a:rPr lang="en-IN" dirty="0"/>
              <a:t>is awake  and not  paralysed , and starts his breathing, ventilator detects efforts and supports it. </a:t>
            </a:r>
            <a:endParaRPr lang="en-IN" dirty="0" smtClean="0"/>
          </a:p>
          <a:p>
            <a:pPr lvl="0" algn="just"/>
            <a:endParaRPr lang="en-US" dirty="0"/>
          </a:p>
          <a:p>
            <a:pPr algn="just"/>
            <a:r>
              <a:rPr lang="en-US" dirty="0" smtClean="0"/>
              <a:t>Used in </a:t>
            </a:r>
            <a:r>
              <a:rPr lang="en-US" dirty="0"/>
              <a:t>partially awake and non parlayed patients and during weaning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2" descr="C:\Users\sd\Document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986"/>
            <a:ext cx="1530927" cy="973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1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127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CC0099"/>
                </a:solidFill>
                <a:latin typeface="Cooper Black" panose="0208090404030B020404" pitchFamily="18" charset="0"/>
              </a:rPr>
              <a:t>ACV vs. SIMV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Patients </a:t>
            </a:r>
            <a:r>
              <a:rPr lang="en-IN" dirty="0"/>
              <a:t>who breathe rapidly on ACV should switch to SIMV </a:t>
            </a:r>
            <a:endParaRPr lang="en-IN" dirty="0" smtClean="0"/>
          </a:p>
          <a:p>
            <a:pPr algn="just"/>
            <a:endParaRPr lang="en-US" dirty="0"/>
          </a:p>
          <a:p>
            <a:pPr algn="just"/>
            <a:r>
              <a:rPr lang="en-IN" dirty="0" smtClean="0"/>
              <a:t>Patients </a:t>
            </a:r>
            <a:r>
              <a:rPr lang="en-IN" dirty="0"/>
              <a:t>who have respiratory muscle weakness and/or left-ventricular dysfunction should be switched to ACV</a:t>
            </a:r>
            <a:endParaRPr lang="en-US" dirty="0"/>
          </a:p>
          <a:p>
            <a:pPr marL="109728" indent="0" algn="just">
              <a:buNone/>
            </a:pPr>
            <a:endParaRPr lang="en-US" dirty="0"/>
          </a:p>
        </p:txBody>
      </p:sp>
      <p:pic>
        <p:nvPicPr>
          <p:cNvPr id="4" name="Picture 2" descr="C:\Users\sd\Document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02227"/>
            <a:ext cx="2438399" cy="144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03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2445"/>
            <a:ext cx="82296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B. PRESSURE </a:t>
            </a:r>
            <a:r>
              <a:rPr lang="en-US" dirty="0">
                <a:solidFill>
                  <a:srgbClr val="CC0099"/>
                </a:solidFill>
                <a:latin typeface="Cooper Black" panose="0208090404030B020404" pitchFamily="18" charset="0"/>
              </a:rPr>
              <a:t>MODES</a:t>
            </a:r>
            <a:r>
              <a:rPr lang="en-US" dirty="0">
                <a:latin typeface="Cooper Black" panose="0208090404030B020404" pitchFamily="18" charset="0"/>
              </a:rPr>
              <a:t>:</a:t>
            </a:r>
            <a:br>
              <a:rPr lang="en-US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AutoNum type="arabicPeriod"/>
            </a:pPr>
            <a:r>
              <a:rPr lang="en-US" b="1" i="1" u="sng" dirty="0" smtClean="0"/>
              <a:t>Pressure-Controlled </a:t>
            </a:r>
            <a:r>
              <a:rPr lang="en-US" b="1" i="1" u="sng" dirty="0"/>
              <a:t>Ventilation (PCV</a:t>
            </a:r>
            <a:r>
              <a:rPr lang="en-US" b="1" i="1" u="sng" dirty="0" smtClean="0"/>
              <a:t>)</a:t>
            </a:r>
          </a:p>
          <a:p>
            <a:pPr marL="109728" lvl="0" indent="0">
              <a:buNone/>
            </a:pPr>
            <a:endParaRPr lang="en-US" b="1" i="1" dirty="0"/>
          </a:p>
          <a:p>
            <a:pPr lvl="0" algn="just"/>
            <a:r>
              <a:rPr lang="en-US" dirty="0"/>
              <a:t>A set peak inspiratory pressure (PIP) is applied, and the pressure difference between the ventilator and the lungs results in inflation until the peak pressure is attained and passive exhalation follows.</a:t>
            </a:r>
          </a:p>
          <a:p>
            <a:endParaRPr lang="en-US" dirty="0"/>
          </a:p>
        </p:txBody>
      </p:sp>
      <p:pic>
        <p:nvPicPr>
          <p:cNvPr id="4" name="Picture 2" descr="C:\Users\sd\Document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2438399" cy="1676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0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2</a:t>
            </a:r>
            <a:r>
              <a:rPr lang="en-US" b="1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. </a:t>
            </a:r>
            <a:r>
              <a:rPr lang="en-US" b="1" u="sng" dirty="0">
                <a:solidFill>
                  <a:srgbClr val="CC0099"/>
                </a:solidFill>
                <a:latin typeface="Cooper Black" panose="0208090404030B020404" pitchFamily="18" charset="0"/>
              </a:rPr>
              <a:t>Pressure Support Ventilation (PSV)</a:t>
            </a:r>
            <a: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</a:br>
            <a:endParaRPr lang="en-US" b="1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59936"/>
          </a:xfrm>
        </p:spPr>
        <p:txBody>
          <a:bodyPr/>
          <a:lstStyle/>
          <a:p>
            <a:pPr lvl="0" algn="just"/>
            <a:r>
              <a:rPr lang="en-IN" dirty="0"/>
              <a:t>Allows the patient to determine inflation volume and respiratory frequency </a:t>
            </a:r>
            <a:r>
              <a:rPr lang="en-IN" dirty="0" smtClean="0"/>
              <a:t>thus </a:t>
            </a:r>
            <a:r>
              <a:rPr lang="en-IN" dirty="0"/>
              <a:t>can only be used to </a:t>
            </a:r>
            <a:r>
              <a:rPr lang="en-IN" dirty="0" smtClean="0"/>
              <a:t>increase spontaneous </a:t>
            </a:r>
            <a:r>
              <a:rPr lang="en-IN" dirty="0"/>
              <a:t>breathing</a:t>
            </a:r>
            <a:r>
              <a:rPr lang="en-IN" dirty="0" smtClean="0"/>
              <a:t>.</a:t>
            </a:r>
          </a:p>
          <a:p>
            <a:pPr lvl="0" algn="just"/>
            <a:endParaRPr lang="en-US" dirty="0"/>
          </a:p>
          <a:p>
            <a:pPr algn="just"/>
            <a:r>
              <a:rPr lang="en-US" dirty="0"/>
              <a:t>Pressure support can be used to overcome the resistance of ventilator tubing in another cycle </a:t>
            </a:r>
          </a:p>
        </p:txBody>
      </p:sp>
    </p:spTree>
    <p:extLst>
      <p:ext uri="{BB962C8B-B14F-4D97-AF65-F5344CB8AC3E}">
        <p14:creationId xmlns:p14="http://schemas.microsoft.com/office/powerpoint/2010/main" xmlns="" val="32127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37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3. </a:t>
            </a:r>
            <a:r>
              <a:rPr lang="en-US" b="1" u="sng" dirty="0">
                <a:solidFill>
                  <a:srgbClr val="CC0099"/>
                </a:solidFill>
                <a:latin typeface="Cooper Black" panose="0208090404030B020404" pitchFamily="18" charset="0"/>
              </a:rPr>
              <a:t>Pressure Controlled Inverse Ratio Ventilation (PCIRV)</a:t>
            </a:r>
            <a: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</a:br>
            <a:endParaRPr lang="en-US" b="1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/>
          <a:lstStyle/>
          <a:p>
            <a:pPr lvl="0"/>
            <a:r>
              <a:rPr lang="en-IN" dirty="0"/>
              <a:t>Pressure controlled </a:t>
            </a:r>
            <a:r>
              <a:rPr lang="en-IN" dirty="0" err="1"/>
              <a:t>ventilatory</a:t>
            </a:r>
            <a:r>
              <a:rPr lang="en-IN" dirty="0"/>
              <a:t> mode in which the majority of time is spent at the higher (inspiratory) pressure</a:t>
            </a:r>
            <a:r>
              <a:rPr lang="en-IN" dirty="0" smtClean="0"/>
              <a:t>.</a:t>
            </a:r>
          </a:p>
          <a:p>
            <a:pPr lvl="0"/>
            <a:endParaRPr lang="en-IN" dirty="0" smtClean="0"/>
          </a:p>
          <a:p>
            <a:r>
              <a:rPr lang="en-IN" dirty="0"/>
              <a:t>Early trials were promising, however the risks of auto PEEP and hemodynamic deterioration due to the decreased expiratory time and increased mean airway pressure generally </a:t>
            </a:r>
            <a:r>
              <a:rPr lang="en-IN" dirty="0" err="1"/>
              <a:t>outweight</a:t>
            </a:r>
            <a:r>
              <a:rPr lang="en-IN" dirty="0"/>
              <a:t> the small potential for improved oxygenation.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1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500042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i="1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4. </a:t>
            </a:r>
            <a:r>
              <a:rPr lang="en-US" i="1" u="sng" dirty="0">
                <a:solidFill>
                  <a:srgbClr val="CC0099"/>
                </a:solidFill>
                <a:latin typeface="Cooper Black" panose="0208090404030B020404" pitchFamily="18" charset="0"/>
              </a:rPr>
              <a:t>Airway Pressure Release Ventilation (APRV)</a:t>
            </a:r>
            <a:r>
              <a:rPr lang="en-US" b="1" i="1" dirty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b="1" i="1" dirty="0">
                <a:solidFill>
                  <a:srgbClr val="CC0099"/>
                </a:solidFill>
                <a:latin typeface="Cooper Black" panose="0208090404030B020404" pitchFamily="18" charset="0"/>
              </a:rPr>
            </a:br>
            <a:endParaRPr lang="en-US" i="1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26536"/>
          </a:xfrm>
        </p:spPr>
        <p:txBody>
          <a:bodyPr/>
          <a:lstStyle/>
          <a:p>
            <a:pPr algn="just"/>
            <a:r>
              <a:rPr lang="en-US" dirty="0"/>
              <a:t>Airway pressure release ventilation is similar to PCIRV – instead of being a variation of PCV in which the I:E ratio is reversed, APRV is a variation of CPAP that releases pressure temporarily on exhalation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210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sd\Documents\Pressure_regulated_volume_control_graphi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1"/>
            <a:ext cx="8229600" cy="5386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73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200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C. </a:t>
            </a:r>
            <a:r>
              <a:rPr lang="en-US" sz="3200" dirty="0">
                <a:solidFill>
                  <a:srgbClr val="CC0099"/>
                </a:solidFill>
                <a:latin typeface="Cooper Black" panose="0208090404030B020404" pitchFamily="18" charset="0"/>
              </a:rPr>
              <a:t>OTHER MODES</a:t>
            </a:r>
            <a:r>
              <a:rPr lang="en-US" sz="3200" b="1" dirty="0">
                <a:solidFill>
                  <a:srgbClr val="CC0099"/>
                </a:solidFill>
              </a:rPr>
              <a:t>:</a:t>
            </a:r>
            <a:br>
              <a:rPr lang="en-US" sz="3200" b="1" dirty="0">
                <a:solidFill>
                  <a:srgbClr val="CC0099"/>
                </a:solidFill>
              </a:rPr>
            </a:br>
            <a:endParaRPr lang="en-US" sz="3200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 marL="109728" lvl="0" indent="0">
              <a:buNone/>
            </a:pPr>
            <a:r>
              <a:rPr lang="en-US" b="1" dirty="0" smtClean="0"/>
              <a:t>I. DUAL </a:t>
            </a:r>
            <a:r>
              <a:rPr lang="en-US" b="1" dirty="0"/>
              <a:t>MODE</a:t>
            </a:r>
            <a:endParaRPr lang="en-US" dirty="0"/>
          </a:p>
          <a:p>
            <a:pPr marL="109728" lvl="3" indent="0">
              <a:buClr>
                <a:schemeClr val="accent3"/>
              </a:buClr>
              <a:buNone/>
            </a:pPr>
            <a:r>
              <a:rPr lang="en-US" sz="2400" b="1" i="1" dirty="0" smtClean="0"/>
              <a:t>1.Pressure </a:t>
            </a:r>
            <a:r>
              <a:rPr lang="en-US" sz="2400" b="1" i="1" dirty="0"/>
              <a:t>Regulated Volume Control (PRVC</a:t>
            </a:r>
            <a:r>
              <a:rPr lang="en-US" sz="2400" b="1" i="1" dirty="0" smtClean="0"/>
              <a:t>)</a:t>
            </a:r>
          </a:p>
          <a:p>
            <a:pPr marL="109728" lvl="3" indent="0">
              <a:buClr>
                <a:schemeClr val="accent3"/>
              </a:buClr>
              <a:buNone/>
            </a:pPr>
            <a:endParaRPr lang="en-US" sz="2400" b="1" i="1" dirty="0"/>
          </a:p>
          <a:p>
            <a:pPr marL="109728" lvl="3" indent="0">
              <a:buClr>
                <a:schemeClr val="accent3"/>
              </a:buClr>
              <a:buNone/>
            </a:pPr>
            <a:endParaRPr lang="en-US" sz="1600" b="1" i="1" dirty="0"/>
          </a:p>
          <a:p>
            <a:pPr lvl="0"/>
            <a:r>
              <a:rPr lang="en-US" dirty="0"/>
              <a:t>This is a volume targeted, pressure limited mode. (available in SIMV or AC)</a:t>
            </a:r>
          </a:p>
          <a:p>
            <a:pPr lvl="0"/>
            <a:r>
              <a:rPr lang="en-US" dirty="0"/>
              <a:t>Each breath is delivered at a set volume with a variable flow rate and an absolute pressure limit.</a:t>
            </a:r>
          </a:p>
          <a:p>
            <a:pPr lvl="0"/>
            <a:r>
              <a:rPr lang="en-US" dirty="0"/>
              <a:t>The vent delivers this pre-set volume at the LOWEST required peak pressure and adjust with each breath.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8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II. </a:t>
            </a:r>
            <a:r>
              <a:rPr lang="en-IN" sz="3600" dirty="0">
                <a:solidFill>
                  <a:srgbClr val="CC0099"/>
                </a:solidFill>
                <a:latin typeface="Cooper Black" panose="0208090404030B020404" pitchFamily="18" charset="0"/>
              </a:rPr>
              <a:t>INTERACTIVE MODE:</a:t>
            </a:r>
            <a:r>
              <a:rPr lang="en-US" dirty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rgbClr val="CC0099"/>
                </a:solidFill>
                <a:latin typeface="Cooper Black" panose="0208090404030B020404" pitchFamily="18" charset="0"/>
              </a:rPr>
            </a:br>
            <a:endParaRPr lang="en-US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i="1" dirty="0"/>
              <a:t>Proportional Assist Ventilation (PAV</a:t>
            </a:r>
            <a:r>
              <a:rPr lang="en-US" b="1" i="1" dirty="0" smtClean="0"/>
              <a:t>)</a:t>
            </a:r>
          </a:p>
          <a:p>
            <a:endParaRPr lang="en-US" b="1" i="1" dirty="0"/>
          </a:p>
          <a:p>
            <a:pPr lvl="0" algn="just"/>
            <a:r>
              <a:rPr lang="en-IN" dirty="0"/>
              <a:t>During PAV, the clinician sets the percentage of work of breathing to be provided by the ventilator.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65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44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/>
            </a:r>
            <a:br>
              <a:rPr lang="en-US" b="1" dirty="0" smtClean="0">
                <a:solidFill>
                  <a:srgbClr val="CC0099"/>
                </a:solidFill>
                <a:latin typeface="Cooper Black" panose="0208090404030B020404" pitchFamily="18" charset="0"/>
              </a:rPr>
            </a:br>
            <a:r>
              <a:rPr lang="en-US" b="1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Continuous </a:t>
            </a:r>
            <a: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  <a:t>Positive Airway Pressure (CPAP)</a:t>
            </a:r>
            <a:b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</a:br>
            <a:endParaRPr lang="en-US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IN" dirty="0"/>
              <a:t>Positive pressure given throughout the cycle. </a:t>
            </a:r>
            <a:endParaRPr lang="en-IN" dirty="0" smtClean="0"/>
          </a:p>
          <a:p>
            <a:pPr lvl="0" algn="just"/>
            <a:endParaRPr lang="en-IN" dirty="0" smtClean="0"/>
          </a:p>
          <a:p>
            <a:pPr lvl="0" algn="just"/>
            <a:r>
              <a:rPr lang="en-IN" dirty="0" smtClean="0"/>
              <a:t>It </a:t>
            </a:r>
            <a:r>
              <a:rPr lang="en-IN" dirty="0"/>
              <a:t>can be delivered through a mask and is can be used in obstructive sleep </a:t>
            </a:r>
            <a:r>
              <a:rPr lang="en-IN" dirty="0" err="1"/>
              <a:t>apnea</a:t>
            </a:r>
            <a:r>
              <a:rPr lang="en-IN" dirty="0"/>
              <a:t> (esp. with a nasal mask), to postpone intubation, or to treat acute exacerbations of COPD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1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pPr lvl="0" algn="just"/>
            <a:r>
              <a:rPr lang="en-IN" dirty="0"/>
              <a:t>PSV is frequently the mode of choice in patients whose respiratory failure is not severe and who have an adequate respiratory drive. </a:t>
            </a:r>
            <a:endParaRPr lang="en-IN" dirty="0" smtClean="0"/>
          </a:p>
          <a:p>
            <a:pPr lvl="0" algn="just"/>
            <a:endParaRPr lang="en-IN" dirty="0" smtClean="0"/>
          </a:p>
          <a:p>
            <a:pPr lvl="0" algn="just"/>
            <a:r>
              <a:rPr lang="en-IN" dirty="0" smtClean="0"/>
              <a:t>It </a:t>
            </a:r>
            <a:r>
              <a:rPr lang="en-IN" dirty="0"/>
              <a:t>can result in improved patient comfort, reduced cardiovascular effects, reduced risk of barotrauma, and improved distribution of gas.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49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  <a:t>Non-invasive ventilation/ </a:t>
            </a:r>
            <a:r>
              <a:rPr lang="en-US" b="1" dirty="0" err="1">
                <a:solidFill>
                  <a:srgbClr val="CC0099"/>
                </a:solidFill>
                <a:latin typeface="Cooper Black" panose="0208090404030B020404" pitchFamily="18" charset="0"/>
              </a:rPr>
              <a:t>BiPAP</a:t>
            </a:r>
            <a: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  <a:t>:</a:t>
            </a:r>
            <a:br>
              <a:rPr lang="en-US" b="1" dirty="0">
                <a:solidFill>
                  <a:srgbClr val="CC0099"/>
                </a:solidFill>
                <a:latin typeface="Cooper Black" panose="0208090404030B020404" pitchFamily="18" charset="0"/>
              </a:rPr>
            </a:br>
            <a:endParaRPr lang="en-US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IN" dirty="0"/>
              <a:t>The application of mechanical </a:t>
            </a:r>
            <a:r>
              <a:rPr lang="en-IN" dirty="0" err="1"/>
              <a:t>ventilatory</a:t>
            </a:r>
            <a:r>
              <a:rPr lang="en-IN" dirty="0"/>
              <a:t> support through a mask in place of endotracheal intubation is becoming increasingly accepted and used in the emergency department</a:t>
            </a:r>
            <a:r>
              <a:rPr lang="en-IN" dirty="0" smtClean="0"/>
              <a:t>.</a:t>
            </a:r>
          </a:p>
          <a:p>
            <a:pPr lvl="0" algn="just"/>
            <a:endParaRPr lang="en-US" dirty="0"/>
          </a:p>
          <a:p>
            <a:pPr algn="just"/>
            <a:r>
              <a:rPr lang="en-US" dirty="0"/>
              <a:t>Considering this modality for patients with mild-to-moderate respiratory failure is appropriate. </a:t>
            </a:r>
          </a:p>
        </p:txBody>
      </p:sp>
    </p:spTree>
    <p:extLst>
      <p:ext uri="{BB962C8B-B14F-4D97-AF65-F5344CB8AC3E}">
        <p14:creationId xmlns:p14="http://schemas.microsoft.com/office/powerpoint/2010/main" xmlns="" val="20469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sd\Documents\images (1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0099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75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lvl="0" algn="just"/>
            <a:r>
              <a:rPr lang="en-IN" dirty="0"/>
              <a:t>Clinical situations in which it has proven useful include acute exacerbation of chronic obstructive pulmonary disease (COPD) or asthma, decompensated congestive heart failure (CHF) with mild-to-moderate pulmonary </a:t>
            </a:r>
            <a:r>
              <a:rPr lang="en-IN" dirty="0" err="1"/>
              <a:t>edema</a:t>
            </a:r>
            <a:r>
              <a:rPr lang="en-IN" dirty="0"/>
              <a:t>, and pulmonary </a:t>
            </a:r>
            <a:r>
              <a:rPr lang="en-IN" dirty="0" err="1"/>
              <a:t>edema</a:t>
            </a:r>
            <a:r>
              <a:rPr lang="en-IN" dirty="0"/>
              <a:t> from hypervolemia.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34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pPr algn="just"/>
            <a:r>
              <a:rPr lang="en-US" dirty="0" err="1"/>
              <a:t>BiPAP</a:t>
            </a:r>
            <a:r>
              <a:rPr lang="en-US" dirty="0"/>
              <a:t> is commonly misunderstood to be a form of pressure support ventilation triggered by patient breaths; in actuality, </a:t>
            </a:r>
            <a:r>
              <a:rPr lang="en-US" dirty="0" err="1"/>
              <a:t>BiPAP</a:t>
            </a:r>
            <a:r>
              <a:rPr lang="en-US" dirty="0"/>
              <a:t> is a form of CPAP that alternates between high and </a:t>
            </a:r>
            <a:r>
              <a:rPr lang="en-US" dirty="0" smtClean="0"/>
              <a:t>low.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positive </a:t>
            </a:r>
            <a:r>
              <a:rPr lang="en-US" dirty="0"/>
              <a:t>airway pressures, permitting inspiration (and expiration) </a:t>
            </a:r>
            <a:r>
              <a:rPr lang="en-US" dirty="0" smtClean="0"/>
              <a:t>throughout.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1543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06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u="sng" dirty="0" smtClean="0">
                <a:latin typeface="Cooper Black" panose="0208090404030B020404" pitchFamily="18" charset="0"/>
              </a:rPr>
              <a:t>COMMON SETTINGS OF </a:t>
            </a:r>
            <a:r>
              <a:rPr lang="en-US" u="sng" dirty="0">
                <a:latin typeface="Cooper Black" panose="0208090404030B020404" pitchFamily="18" charset="0"/>
              </a:rPr>
              <a:t>VENTILATION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249424"/>
            <a:ext cx="4343400" cy="432511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SIMV and A/C are versatile modes that can be used for initial settings. In patients with a good respiratory drive and mild-to-moderate respiratory failure, PSV is a good initial choice. </a:t>
            </a:r>
          </a:p>
        </p:txBody>
      </p:sp>
      <p:pic>
        <p:nvPicPr>
          <p:cNvPr id="19458" name="Picture 2" descr="C:\Users\sd\Documents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7773"/>
            <a:ext cx="3810000" cy="3742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3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Tidal volume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/>
          <a:lstStyle/>
          <a:p>
            <a:pPr algn="just"/>
            <a:r>
              <a:rPr lang="en-IN" dirty="0"/>
              <a:t>An initial TV of 5-8 mL/kg of ideal body weight is generally indicated, with the lowest values recommended in the presence of obstructive airway disease and ARDS.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goal is to adjust the TV so that plateau pressures are less than 35 cm H</a:t>
            </a:r>
            <a:r>
              <a:rPr lang="en-IN" baseline="-25000" dirty="0"/>
              <a:t>2</a:t>
            </a:r>
            <a:r>
              <a:rPr lang="en-IN" dirty="0"/>
              <a:t> O.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5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Cooper Black" panose="0208090404030B020404" pitchFamily="18" charset="0"/>
              </a:rPr>
              <a:t/>
            </a:r>
            <a:br>
              <a:rPr lang="en-US" sz="2800" dirty="0" smtClean="0">
                <a:latin typeface="Cooper Black" panose="0208090404030B020404" pitchFamily="18" charset="0"/>
              </a:rPr>
            </a:br>
            <a:r>
              <a:rPr lang="en-US" sz="2800" dirty="0" smtClean="0">
                <a:latin typeface="Cooper Black" panose="0208090404030B020404" pitchFamily="18" charset="0"/>
              </a:rPr>
              <a:t>VENTILATOR </a:t>
            </a:r>
            <a:r>
              <a:rPr lang="en-US" sz="2800" dirty="0">
                <a:latin typeface="Cooper Black" panose="0208090404030B020404" pitchFamily="18" charset="0"/>
              </a:rPr>
              <a:t>TROUBLESHOOTING - MANAGING COMPLICATIONS IN THE EMERGENCY DEPARTMENT:</a:t>
            </a:r>
            <a:br>
              <a:rPr lang="en-US" sz="2800" dirty="0">
                <a:latin typeface="Cooper Black" panose="0208090404030B020404" pitchFamily="18" charset="0"/>
              </a:rPr>
            </a:br>
            <a:endParaRPr lang="en-US" sz="28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31336"/>
          </a:xfrm>
        </p:spPr>
        <p:txBody>
          <a:bodyPr/>
          <a:lstStyle/>
          <a:p>
            <a:pPr lvl="0" algn="just"/>
            <a:r>
              <a:rPr lang="en-US" dirty="0"/>
              <a:t>The complications most commonly encountered in the emergency department include hypoxia, hypotension, high pressure alarms, and low exhaled volume alarms. </a:t>
            </a:r>
            <a:endParaRPr lang="en-US" dirty="0" smtClean="0"/>
          </a:p>
          <a:p>
            <a:pPr lvl="0" algn="just"/>
            <a:endParaRPr lang="en-US" dirty="0"/>
          </a:p>
          <a:p>
            <a:pPr algn="just"/>
            <a:r>
              <a:rPr lang="en-US" dirty="0"/>
              <a:t>High pressure alarms are triggered when resistance to ventilation is high. </a:t>
            </a:r>
          </a:p>
        </p:txBody>
      </p:sp>
    </p:spTree>
    <p:extLst>
      <p:ext uri="{BB962C8B-B14F-4D97-AF65-F5344CB8AC3E}">
        <p14:creationId xmlns:p14="http://schemas.microsoft.com/office/powerpoint/2010/main" xmlns="" val="16468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/>
          <a:lstStyle/>
          <a:p>
            <a:pPr lvl="0" algn="just"/>
            <a:r>
              <a:rPr lang="en-US" dirty="0"/>
              <a:t>patients should be evaluated for pneumothorax, bronchospasm, elevated abdominal pressure, </a:t>
            </a:r>
            <a:r>
              <a:rPr lang="en-US" dirty="0" err="1"/>
              <a:t>mainstem</a:t>
            </a:r>
            <a:r>
              <a:rPr lang="en-US" dirty="0"/>
              <a:t> intubation, tube plugs or kinks, tube biting, dynamic hyperinflation/air trapping, psychomotor agitation, and worsening pulmonary compliance secondary to progressive pulmonary disease. </a:t>
            </a:r>
            <a:endParaRPr lang="en-US" dirty="0" smtClean="0"/>
          </a:p>
          <a:p>
            <a:pPr lvl="0" algn="just"/>
            <a:endParaRPr lang="en-US" dirty="0"/>
          </a:p>
          <a:p>
            <a:pPr lvl="0" algn="just"/>
            <a:r>
              <a:rPr lang="en-US" dirty="0" smtClean="0"/>
              <a:t>Tube </a:t>
            </a:r>
            <a:r>
              <a:rPr lang="en-US" dirty="0"/>
              <a:t>suctioning and adequate patient sedation are recommended after other causes of obstruction are ruled out.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9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Cooper Black" panose="0208090404030B020404" pitchFamily="18" charset="0"/>
              </a:rPr>
              <a:t/>
            </a:r>
            <a:br>
              <a:rPr lang="en-US" u="sng" dirty="0" smtClean="0">
                <a:latin typeface="Cooper Black" panose="0208090404030B020404" pitchFamily="18" charset="0"/>
              </a:rPr>
            </a:br>
            <a:r>
              <a:rPr lang="en-US" u="sng" dirty="0">
                <a:latin typeface="Cooper Black" panose="0208090404030B020404" pitchFamily="18" charset="0"/>
              </a:rPr>
              <a:t/>
            </a:r>
            <a:br>
              <a:rPr lang="en-US" u="sng" dirty="0">
                <a:latin typeface="Cooper Black" panose="0208090404030B020404" pitchFamily="18" charset="0"/>
              </a:rPr>
            </a:br>
            <a:r>
              <a:rPr lang="en-US" u="sng" dirty="0" smtClean="0">
                <a:latin typeface="Cooper Black" panose="0208090404030B020404" pitchFamily="18" charset="0"/>
              </a:rPr>
              <a:t>NURSING CARE </a:t>
            </a:r>
            <a:r>
              <a:rPr lang="en-US" u="sng" dirty="0">
                <a:latin typeface="Cooper Black" panose="0208090404030B020404" pitchFamily="18" charset="0"/>
              </a:rPr>
              <a:t>OF PATIENT WITH VENTILATOR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Sedation </a:t>
            </a:r>
            <a:r>
              <a:rPr lang="en-US" b="1" u="sng" dirty="0"/>
              <a:t>and Paralysis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err="1" smtClean="0"/>
              <a:t>Midazolam</a:t>
            </a:r>
            <a:endParaRPr lang="en-US" dirty="0"/>
          </a:p>
          <a:p>
            <a:pPr lvl="0"/>
            <a:r>
              <a:rPr lang="en-US" u="sng" dirty="0"/>
              <a:t>M</a:t>
            </a:r>
            <a:r>
              <a:rPr lang="en-US" u="sng" dirty="0" smtClean="0"/>
              <a:t>uscle relaxant </a:t>
            </a:r>
            <a:r>
              <a:rPr lang="en-US" u="sng" dirty="0" err="1" smtClean="0"/>
              <a:t>eg</a:t>
            </a:r>
            <a:r>
              <a:rPr lang="en-US" u="sng" dirty="0" smtClean="0"/>
              <a:t>: baclofen</a:t>
            </a:r>
          </a:p>
          <a:p>
            <a:pPr lvl="0"/>
            <a:r>
              <a:rPr lang="en-US" u="sng" dirty="0" smtClean="0"/>
              <a:t>"neuromuscular blockades</a:t>
            </a:r>
            <a:r>
              <a:rPr lang="en-US" dirty="0" smtClean="0"/>
              <a:t>“:  </a:t>
            </a:r>
            <a:r>
              <a:rPr lang="en-US" dirty="0"/>
              <a:t>prevent skeletal muscle from contracting and thereby stop all patient movement including respiratory efforts. </a:t>
            </a:r>
            <a:endParaRPr lang="en-US" dirty="0" smtClean="0"/>
          </a:p>
          <a:p>
            <a:pPr lvl="0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Pancuronium</a:t>
            </a:r>
            <a:r>
              <a:rPr lang="en-US" dirty="0" smtClean="0"/>
              <a:t>, </a:t>
            </a:r>
            <a:r>
              <a:rPr lang="en-US" dirty="0" err="1" smtClean="0"/>
              <a:t>rocuronium</a:t>
            </a:r>
            <a:r>
              <a:rPr lang="en-US" dirty="0" smtClean="0"/>
              <a:t>, </a:t>
            </a:r>
            <a:r>
              <a:rPr lang="en-US" dirty="0" err="1" smtClean="0"/>
              <a:t>vecuronium</a:t>
            </a:r>
            <a:r>
              <a:rPr lang="en-US" dirty="0" smtClean="0"/>
              <a:t>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4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2296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PRELIMINARY ASSESSMENT </a:t>
            </a:r>
            <a:r>
              <a:rPr lang="en-US" dirty="0">
                <a:latin typeface="Castellar" panose="020A0402060406010301" pitchFamily="18" charset="0"/>
              </a:rPr>
              <a:t/>
            </a:r>
            <a:br>
              <a:rPr lang="en-US" dirty="0">
                <a:latin typeface="Castellar" panose="020A0402060406010301" pitchFamily="18" charset="0"/>
              </a:rPr>
            </a:b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sd\Documents\ventilator-95f4ae7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153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562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43890" cy="5736336"/>
          </a:xfrm>
        </p:spPr>
        <p:txBody>
          <a:bodyPr numCol="2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Patients</a:t>
            </a:r>
            <a:r>
              <a:rPr lang="en-US" dirty="0"/>
              <a:t>' beds are often elevated to about 30°.</a:t>
            </a:r>
          </a:p>
          <a:p>
            <a:pPr>
              <a:lnSpc>
                <a:spcPct val="120000"/>
              </a:lnSpc>
            </a:pPr>
            <a:r>
              <a:rPr lang="en-US" dirty="0"/>
              <a:t>Deep vein </a:t>
            </a:r>
            <a:r>
              <a:rPr lang="en-US" dirty="0" smtClean="0"/>
              <a:t>thrombosis prophylaxis. </a:t>
            </a:r>
          </a:p>
          <a:p>
            <a:pPr>
              <a:lnSpc>
                <a:spcPct val="120000"/>
              </a:lnSpc>
            </a:pPr>
            <a:r>
              <a:rPr lang="en-US" dirty="0"/>
              <a:t>H</a:t>
            </a:r>
            <a:r>
              <a:rPr lang="en-US" dirty="0" smtClean="0"/>
              <a:t>istamine </a:t>
            </a:r>
            <a:r>
              <a:rPr lang="en-US" dirty="0"/>
              <a:t>receptor (H2) blocker or proton-pump </a:t>
            </a:r>
            <a:r>
              <a:rPr lang="en-US" dirty="0" smtClean="0"/>
              <a:t>inhibitor.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Preparation of intubation and </a:t>
            </a:r>
            <a:r>
              <a:rPr lang="en-US" dirty="0" err="1" smtClean="0"/>
              <a:t>tracheostomy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Esophageal </a:t>
            </a:r>
            <a:r>
              <a:rPr lang="en-US" dirty="0" err="1" smtClean="0"/>
              <a:t>obturator</a:t>
            </a:r>
            <a:r>
              <a:rPr lang="en-US" dirty="0" smtClean="0"/>
              <a:t> airway.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Care of the airway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Check the bedside emergency equipment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Care of ventilator alarms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Suction of an Artificial Airway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Oral Care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Eye Care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Care of G I tract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Genital/Urinary Tract</a:t>
            </a:r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3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4343400" cy="5888736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4578" name="Picture 2" descr="C:\Users\sd\Documents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8387533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215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36336"/>
          </a:xfrm>
        </p:spPr>
        <p:txBody>
          <a:bodyPr/>
          <a:lstStyle/>
          <a:p>
            <a:r>
              <a:rPr lang="en-US" b="1" u="sng" dirty="0"/>
              <a:t>Repositioning And Pressure Area Care: </a:t>
            </a:r>
            <a:endParaRPr lang="en-US" dirty="0"/>
          </a:p>
          <a:p>
            <a:endParaRPr lang="en-US" dirty="0"/>
          </a:p>
        </p:txBody>
      </p:sp>
      <p:pic>
        <p:nvPicPr>
          <p:cNvPr id="25602" name="Picture 2" descr="C:\Users\sd\Documents\top_VentilatorWea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054" y="1828800"/>
            <a:ext cx="7000875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39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en-US" sz="3600" dirty="0">
                <a:latin typeface="Cooper Black" panose="0208090404030B020404" pitchFamily="18" charset="0"/>
              </a:rPr>
              <a:t>COMPLICATIONS OF MECHANICAL VENTILATION 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Decreased Cardiac Output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Barotrauma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Nosocomial </a:t>
            </a:r>
            <a:r>
              <a:rPr lang="en-US" dirty="0"/>
              <a:t>Pneumonia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Decreased </a:t>
            </a:r>
            <a:r>
              <a:rPr lang="en-US" dirty="0"/>
              <a:t>Renal Perfusion – can be treated with low dose dopamine therapy.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Increased Intracranial Pressure (ICP) – reduce PEEP Hepatic congestion – reduce PEEP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Worsening of </a:t>
            </a:r>
            <a:r>
              <a:rPr lang="en-US" dirty="0" smtClean="0"/>
              <a:t>intra cardiac </a:t>
            </a:r>
            <a:r>
              <a:rPr lang="en-US" dirty="0"/>
              <a:t>shunts –reduce PEEP Associated with ventilator malfunction</a:t>
            </a:r>
          </a:p>
          <a:p>
            <a:pPr marL="109728" indent="0" algn="just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4343400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VENTILATOR: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44" y="2285992"/>
            <a:ext cx="4495800" cy="4325112"/>
          </a:xfrm>
        </p:spPr>
        <p:txBody>
          <a:bodyPr/>
          <a:lstStyle/>
          <a:p>
            <a:pPr algn="just"/>
            <a:r>
              <a:rPr lang="en-IN" dirty="0"/>
              <a:t>A mechanical ventilator is a machine that generates a controlled flow of gas into a patient’s airways.</a:t>
            </a:r>
            <a:endParaRPr lang="en-US" dirty="0"/>
          </a:p>
        </p:txBody>
      </p:sp>
      <p:pic>
        <p:nvPicPr>
          <p:cNvPr id="1027" name="Picture 3" descr="C:\Users\sd\Document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962400" cy="556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3653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u="sng" dirty="0">
                <a:latin typeface="Cooper Black" panose="0208090404030B020404" pitchFamily="18" charset="0"/>
              </a:rPr>
              <a:t>OTHER COMPLICATIONS RELATED TO ENDOTRACHEAL INTUBATION</a:t>
            </a:r>
            <a:r>
              <a:rPr lang="en-US" b="1" u="sng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Sinusitis and nasal injury – obstruction of paranasal sinus drainage; pressure necrosis of nares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Tracheoesophageal fistula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Mucosal </a:t>
            </a:r>
            <a:r>
              <a:rPr lang="en-US" dirty="0"/>
              <a:t>lesions – pressure at tube and mucosal interface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Troubleshooting Ventilator Alarms</a:t>
            </a:r>
          </a:p>
        </p:txBody>
      </p:sp>
    </p:spTree>
    <p:extLst>
      <p:ext uri="{BB962C8B-B14F-4D97-AF65-F5344CB8AC3E}">
        <p14:creationId xmlns:p14="http://schemas.microsoft.com/office/powerpoint/2010/main" xmlns="" val="33326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d\Documents\depositphotos_12046899-SUMMARY-arrow-sign-with-lett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686800" cy="5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5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24578" name="Picture 2" descr="C:\Users\sd\Documents\giphy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290"/>
            <a:ext cx="8777318" cy="64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8417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DEFINITION</a:t>
            </a:r>
            <a:r>
              <a:rPr lang="en-IN" b="1" dirty="0">
                <a:latin typeface="Cooper Black" panose="0208090404030B020404" pitchFamily="18" charset="0"/>
              </a:rPr>
              <a:t>: </a:t>
            </a:r>
            <a:r>
              <a:rPr lang="en-US" b="1" dirty="0">
                <a:latin typeface="Cooper Black" panose="0208090404030B020404" pitchFamily="18" charset="0"/>
              </a:rPr>
              <a:t/>
            </a:r>
            <a:br>
              <a:rPr lang="en-US" b="1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Oxygen </a:t>
            </a:r>
            <a:r>
              <a:rPr lang="en-IN" dirty="0"/>
              <a:t>and air are received from cylinders or wall outlets, the gas is pressure reduced and blended according to the prescribed inspired oxygen tension (FiO2), accumulated in a receptacle within the machine, and delivered to the patient using one of many available modes of ventilation</a:t>
            </a:r>
            <a:r>
              <a:rPr lang="en-IN" b="1" dirty="0"/>
              <a:t>.</a:t>
            </a:r>
            <a:endParaRPr lang="en-US" b="1" dirty="0"/>
          </a:p>
          <a:p>
            <a:endParaRPr lang="en-US" dirty="0"/>
          </a:p>
        </p:txBody>
      </p:sp>
      <p:pic>
        <p:nvPicPr>
          <p:cNvPr id="2050" name="Picture 2" descr="C:\Users\sd\Document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924" y="533400"/>
            <a:ext cx="3267075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55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66800"/>
          </a:xfrm>
        </p:spPr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d\Documents\slide_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092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u="sng" dirty="0">
                <a:latin typeface="Cooper Black" panose="0208090404030B020404" pitchFamily="18" charset="0"/>
              </a:rPr>
              <a:t>Indication</a:t>
            </a: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IN" b="1" dirty="0" smtClean="0"/>
              <a:t>1. Impaired </a:t>
            </a:r>
            <a:r>
              <a:rPr lang="en-IN" b="1" dirty="0"/>
              <a:t>Lung Function</a:t>
            </a:r>
            <a:endParaRPr lang="en-US" b="1" dirty="0"/>
          </a:p>
          <a:p>
            <a:pPr>
              <a:buNone/>
            </a:pPr>
            <a:r>
              <a:rPr lang="en-US" dirty="0"/>
              <a:t>Common </a:t>
            </a:r>
            <a:r>
              <a:rPr lang="en-US" u="sng" dirty="0"/>
              <a:t>medical </a:t>
            </a:r>
            <a:r>
              <a:rPr lang="en-US" u="sng" dirty="0" smtClean="0"/>
              <a:t>indications:</a:t>
            </a:r>
          </a:p>
          <a:p>
            <a:endParaRPr lang="en-US" u="sng" dirty="0"/>
          </a:p>
          <a:p>
            <a:pPr lvl="0"/>
            <a:r>
              <a:rPr lang="en-US" dirty="0"/>
              <a:t>Acute lung injury (including ARDS, trauma)</a:t>
            </a:r>
          </a:p>
          <a:p>
            <a:pPr lvl="0"/>
            <a:r>
              <a:rPr lang="en-US" dirty="0"/>
              <a:t>Apnea with respiratory arrest, including cases from intoxication </a:t>
            </a:r>
          </a:p>
          <a:p>
            <a:pPr lvl="0"/>
            <a:r>
              <a:rPr lang="en-US" dirty="0"/>
              <a:t>Chronic obstructive pulmonary disease (COPD)</a:t>
            </a:r>
          </a:p>
          <a:p>
            <a:pPr lvl="0"/>
            <a:r>
              <a:rPr lang="en-US" dirty="0"/>
              <a:t>Acute respiratory acidosis with partial pressure of carbon dioxide (pCO</a:t>
            </a:r>
            <a:r>
              <a:rPr lang="en-US" baseline="-25000" dirty="0"/>
              <a:t>2</a:t>
            </a:r>
            <a:r>
              <a:rPr lang="en-US" dirty="0"/>
              <a:t>) &gt; 50 mmHg and pH &lt; </a:t>
            </a:r>
            <a:r>
              <a:rPr lang="en-US" dirty="0" smtClean="0"/>
              <a:t>7.25</a:t>
            </a:r>
            <a:endParaRPr lang="en-US" dirty="0"/>
          </a:p>
        </p:txBody>
      </p:sp>
      <p:pic>
        <p:nvPicPr>
          <p:cNvPr id="3074" name="Picture 2" descr="C:\Users\sd\Documents\CardioPulmonary 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3048000" cy="1974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89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Continue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5410200" cy="4898136"/>
          </a:xfrm>
        </p:spPr>
        <p:txBody>
          <a:bodyPr/>
          <a:lstStyle/>
          <a:p>
            <a:pPr lvl="0"/>
            <a:r>
              <a:rPr lang="en-US" dirty="0"/>
              <a:t>Hypotension including sepsis, shock, congestive heart failure </a:t>
            </a:r>
          </a:p>
          <a:p>
            <a:pPr lvl="0"/>
            <a:r>
              <a:rPr lang="en-US" dirty="0"/>
              <a:t>Neurological diseases such as Muscular Dystrophy and Amyotrophic Lateral Sclerosis </a:t>
            </a:r>
          </a:p>
          <a:p>
            <a:pPr lvl="0"/>
            <a:r>
              <a:rPr lang="en-US" dirty="0"/>
              <a:t>Brain injury or stroke </a:t>
            </a:r>
          </a:p>
          <a:p>
            <a:r>
              <a:rPr lang="en-US" dirty="0"/>
              <a:t>Drug overdose </a:t>
            </a:r>
          </a:p>
        </p:txBody>
      </p:sp>
      <p:pic>
        <p:nvPicPr>
          <p:cNvPr id="4098" name="Picture 2" descr="C:\Users\sd\Documents\image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762" y="1905000"/>
            <a:ext cx="2362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d\Documents\stroke-brain-injury_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51168"/>
            <a:ext cx="34385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d\Documents\images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611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97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1273</TotalTime>
  <Words>1404</Words>
  <Application>Microsoft Office PowerPoint</Application>
  <PresentationFormat>On-screen Show (4:3)</PresentationFormat>
  <Paragraphs>156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Urban</vt:lpstr>
      <vt:lpstr>MECHANICAL  VENTILATION AND  NURSING               RESPONSIBILITY </vt:lpstr>
      <vt:lpstr>ANATOMY AND PHYSIOLOGY OF LUNGS</vt:lpstr>
      <vt:lpstr>Slide 3</vt:lpstr>
      <vt:lpstr>Slide 4</vt:lpstr>
      <vt:lpstr>VENTILATOR: </vt:lpstr>
      <vt:lpstr>DEFINITION:  </vt:lpstr>
      <vt:lpstr>Slide 7</vt:lpstr>
      <vt:lpstr>Indication </vt:lpstr>
      <vt:lpstr>Continue…</vt:lpstr>
      <vt:lpstr>Slide 10</vt:lpstr>
      <vt:lpstr>TYPES OF MECHANICAL VENTILATORS </vt:lpstr>
      <vt:lpstr>Slide 12</vt:lpstr>
      <vt:lpstr>MECHANISM OF ACTION </vt:lpstr>
      <vt:lpstr>The Breathing Tube </vt:lpstr>
      <vt:lpstr>Slide 15</vt:lpstr>
      <vt:lpstr>Slide 16</vt:lpstr>
      <vt:lpstr>Slide 17</vt:lpstr>
      <vt:lpstr>INVASIVE VENTILATION</vt:lpstr>
      <vt:lpstr> </vt:lpstr>
      <vt:lpstr>A. VOLUME  MODES</vt:lpstr>
      <vt:lpstr>Slide 21</vt:lpstr>
      <vt:lpstr>Slide 22</vt:lpstr>
      <vt:lpstr> 2. Synchronized Intermittent-Mandatory Ventilation (SIMV) </vt:lpstr>
      <vt:lpstr>Slide 24</vt:lpstr>
      <vt:lpstr>Continue.. </vt:lpstr>
      <vt:lpstr>ACV vs. SIMV</vt:lpstr>
      <vt:lpstr>B. PRESSURE MODES: </vt:lpstr>
      <vt:lpstr> 2. Pressure Support Ventilation (PSV) </vt:lpstr>
      <vt:lpstr> 3. Pressure Controlled Inverse Ratio Ventilation (PCIRV) </vt:lpstr>
      <vt:lpstr>4. Airway Pressure Release Ventilation (APRV) </vt:lpstr>
      <vt:lpstr>Slide 31</vt:lpstr>
      <vt:lpstr>C. OTHER MODES: </vt:lpstr>
      <vt:lpstr>II. INTERACTIVE MODE: </vt:lpstr>
      <vt:lpstr> Continuous Positive Airway Pressure (CPAP) </vt:lpstr>
      <vt:lpstr>Slide 35</vt:lpstr>
      <vt:lpstr>Non-invasive ventilation/ BiPAP: </vt:lpstr>
      <vt:lpstr>Slide 37</vt:lpstr>
      <vt:lpstr>Slide 38</vt:lpstr>
      <vt:lpstr>Slide 39</vt:lpstr>
      <vt:lpstr>COMMON SETTINGS OF VENTILATION </vt:lpstr>
      <vt:lpstr>Tidal volume </vt:lpstr>
      <vt:lpstr> VENTILATOR TROUBLESHOOTING - MANAGING COMPLICATIONS IN THE EMERGENCY DEPARTMENT: </vt:lpstr>
      <vt:lpstr>Slide 43</vt:lpstr>
      <vt:lpstr>  NURSING CARE OF PATIENT WITH VENTILATOR  </vt:lpstr>
      <vt:lpstr>PRELIMINARY ASSESSMENT  </vt:lpstr>
      <vt:lpstr>Slide 46</vt:lpstr>
      <vt:lpstr>Slide 47</vt:lpstr>
      <vt:lpstr>Slide 48</vt:lpstr>
      <vt:lpstr> COMPLICATIONS OF MECHANICAL VENTILATION </vt:lpstr>
      <vt:lpstr>OTHER COMPLICATIONS RELATED TO ENDOTRACHEAL INTUBATION. </vt:lpstr>
      <vt:lpstr>Slide 51</vt:lpstr>
      <vt:lpstr>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USE OF  VENTILATOR, DEFIBRILATOR,  PACEMAKER  AND  NURSING               RESPONSIBILITY</dc:title>
  <dc:creator>sd</dc:creator>
  <cp:lastModifiedBy>vandana_2</cp:lastModifiedBy>
  <cp:revision>116</cp:revision>
  <dcterms:created xsi:type="dcterms:W3CDTF">2015-07-06T14:03:48Z</dcterms:created>
  <dcterms:modified xsi:type="dcterms:W3CDTF">2020-08-14T11:12:16Z</dcterms:modified>
</cp:coreProperties>
</file>