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1" r:id="rId34"/>
    <p:sldId id="303" r:id="rId35"/>
    <p:sldId id="304" r:id="rId36"/>
    <p:sldId id="305" r:id="rId37"/>
    <p:sldId id="306" r:id="rId38"/>
    <p:sldId id="307" r:id="rId39"/>
    <p:sldId id="309" r:id="rId40"/>
    <p:sldId id="310" r:id="rId41"/>
    <p:sldId id="311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4" r:id="rId51"/>
    <p:sldId id="325" r:id="rId52"/>
    <p:sldId id="326" r:id="rId53"/>
    <p:sldId id="327" r:id="rId54"/>
    <p:sldId id="328" r:id="rId55"/>
    <p:sldId id="333" r:id="rId56"/>
    <p:sldId id="334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</p:sldIdLst>
  <p:sldSz cx="9906000" cy="6858000" type="A4"/>
  <p:notesSz cx="9906000" cy="6858000"/>
  <p:embeddedFontLst>
    <p:embeddedFont>
      <p:font typeface="Wingdings 2" pitchFamily="18" charset="2"/>
      <p:regular r:id="rId69"/>
    </p:embeddedFont>
    <p:embeddedFont>
      <p:font typeface="Arial Black" pitchFamily="34" charset="0"/>
      <p:bold r:id="rId70"/>
    </p:embeddedFont>
    <p:embeddedFont>
      <p:font typeface="Aharoni" pitchFamily="2" charset="-79"/>
      <p:bold r:id="rId71"/>
    </p:embeddedFont>
    <p:embeddedFont>
      <p:font typeface="Calibri" pitchFamily="34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3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C94F1-E704-44B7-B9C6-B27D734D4A9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863EE77-6D7E-45ED-8733-9EA1DB3748D8}">
      <dgm:prSet phldrT="[Text]"/>
      <dgm:spPr/>
      <dgm:t>
        <a:bodyPr/>
        <a:lstStyle/>
        <a:p>
          <a:r>
            <a:rPr lang="en-US" b="1" spc="-5" dirty="0" smtClean="0">
              <a:latin typeface="Arial"/>
              <a:cs typeface="Arial"/>
            </a:rPr>
            <a:t>Failure </a:t>
          </a:r>
          <a:r>
            <a:rPr lang="en-US" b="1" dirty="0" smtClean="0">
              <a:latin typeface="Arial"/>
              <a:cs typeface="Arial"/>
            </a:rPr>
            <a:t>to delay </a:t>
          </a:r>
          <a:r>
            <a:rPr lang="en-US" b="1" spc="-5" dirty="0" smtClean="0">
              <a:latin typeface="Arial"/>
              <a:cs typeface="Arial"/>
            </a:rPr>
            <a:t>gratifications</a:t>
          </a:r>
          <a:r>
            <a:rPr lang="en-US" spc="-5" dirty="0" smtClean="0">
              <a:latin typeface="Arial"/>
              <a:cs typeface="Arial"/>
            </a:rPr>
            <a:t> </a:t>
          </a:r>
          <a:endParaRPr lang="en-US" dirty="0"/>
        </a:p>
      </dgm:t>
    </dgm:pt>
    <dgm:pt modelId="{B558B50B-28B3-497B-A7D5-A76D321E27C6}" type="parTrans" cxnId="{34BA5EED-E4A3-48C8-AAD7-6019B0DC0282}">
      <dgm:prSet/>
      <dgm:spPr/>
      <dgm:t>
        <a:bodyPr/>
        <a:lstStyle/>
        <a:p>
          <a:endParaRPr lang="en-US"/>
        </a:p>
      </dgm:t>
    </dgm:pt>
    <dgm:pt modelId="{DD161BDE-0D56-4DC4-AED5-2482ACC485F0}" type="sibTrans" cxnId="{34BA5EED-E4A3-48C8-AAD7-6019B0DC0282}">
      <dgm:prSet/>
      <dgm:spPr/>
      <dgm:t>
        <a:bodyPr/>
        <a:lstStyle/>
        <a:p>
          <a:endParaRPr lang="en-US"/>
        </a:p>
      </dgm:t>
    </dgm:pt>
    <dgm:pt modelId="{ED414EBF-A98C-40D9-9816-7F93DBD396AD}">
      <dgm:prSet phldrT="[Text]"/>
      <dgm:spPr/>
      <dgm:t>
        <a:bodyPr/>
        <a:lstStyle/>
        <a:p>
          <a:r>
            <a:rPr lang="en-US" b="1" spc="-5" dirty="0" smtClean="0">
              <a:latin typeface="Arial"/>
              <a:cs typeface="Arial"/>
            </a:rPr>
            <a:t>Distractibility</a:t>
          </a:r>
          <a:endParaRPr lang="en-US" dirty="0"/>
        </a:p>
      </dgm:t>
    </dgm:pt>
    <dgm:pt modelId="{14E7942D-6D17-490F-BFFD-4FB80B3F8B51}" type="parTrans" cxnId="{6E14226C-A327-458C-AF1F-5607701B309E}">
      <dgm:prSet/>
      <dgm:spPr/>
      <dgm:t>
        <a:bodyPr/>
        <a:lstStyle/>
        <a:p>
          <a:endParaRPr lang="en-US"/>
        </a:p>
      </dgm:t>
    </dgm:pt>
    <dgm:pt modelId="{99E48898-23AB-4C27-8478-DD30BE484B63}" type="sibTrans" cxnId="{6E14226C-A327-458C-AF1F-5607701B309E}">
      <dgm:prSet/>
      <dgm:spPr/>
      <dgm:t>
        <a:bodyPr/>
        <a:lstStyle/>
        <a:p>
          <a:endParaRPr lang="en-US"/>
        </a:p>
      </dgm:t>
    </dgm:pt>
    <dgm:pt modelId="{90646A02-0B71-4715-8C60-DB6D892EB451}">
      <dgm:prSet phldrT="[Text]"/>
      <dgm:spPr/>
      <dgm:t>
        <a:bodyPr/>
        <a:lstStyle/>
        <a:p>
          <a:r>
            <a:rPr lang="en-US" b="1" spc="-5" dirty="0" smtClean="0">
              <a:latin typeface="Arial"/>
              <a:cs typeface="Arial"/>
            </a:rPr>
            <a:t>Dis-inhibition</a:t>
          </a:r>
          <a:endParaRPr lang="en-US" dirty="0"/>
        </a:p>
      </dgm:t>
    </dgm:pt>
    <dgm:pt modelId="{4BE315D6-49C7-4FD2-9375-FD1FFA8AEBC0}" type="parTrans" cxnId="{0604E994-7350-43B5-8B5A-7D1CC8BFDB0E}">
      <dgm:prSet/>
      <dgm:spPr/>
      <dgm:t>
        <a:bodyPr/>
        <a:lstStyle/>
        <a:p>
          <a:endParaRPr lang="en-US"/>
        </a:p>
      </dgm:t>
    </dgm:pt>
    <dgm:pt modelId="{02BBBB34-B23F-45E8-A843-7FDD71259CB5}" type="sibTrans" cxnId="{0604E994-7350-43B5-8B5A-7D1CC8BFDB0E}">
      <dgm:prSet/>
      <dgm:spPr/>
      <dgm:t>
        <a:bodyPr/>
        <a:lstStyle/>
        <a:p>
          <a:endParaRPr lang="en-US"/>
        </a:p>
      </dgm:t>
    </dgm:pt>
    <dgm:pt modelId="{06108738-93C3-47D3-BB2E-5AB3F14DBB73}" type="pres">
      <dgm:prSet presAssocID="{CFAC94F1-E704-44B7-B9C6-B27D734D4A91}" presName="compositeShape" presStyleCnt="0">
        <dgm:presLayoutVars>
          <dgm:dir/>
          <dgm:resizeHandles/>
        </dgm:presLayoutVars>
      </dgm:prSet>
      <dgm:spPr/>
    </dgm:pt>
    <dgm:pt modelId="{CC8FCD85-3D85-4750-BD09-0865D93B34C6}" type="pres">
      <dgm:prSet presAssocID="{CFAC94F1-E704-44B7-B9C6-B27D734D4A91}" presName="pyramid" presStyleLbl="node1" presStyleIdx="0" presStyleCnt="1"/>
      <dgm:spPr/>
    </dgm:pt>
    <dgm:pt modelId="{985E1A7C-A200-4375-B7E2-01EE29D62DE9}" type="pres">
      <dgm:prSet presAssocID="{CFAC94F1-E704-44B7-B9C6-B27D734D4A91}" presName="theList" presStyleCnt="0"/>
      <dgm:spPr/>
    </dgm:pt>
    <dgm:pt modelId="{F1F8F905-79B6-4295-8DFB-B153B9DDB8E5}" type="pres">
      <dgm:prSet presAssocID="{6863EE77-6D7E-45ED-8733-9EA1DB3748D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993B8-DB8C-442B-830C-97C961D10107}" type="pres">
      <dgm:prSet presAssocID="{6863EE77-6D7E-45ED-8733-9EA1DB3748D8}" presName="aSpace" presStyleCnt="0"/>
      <dgm:spPr/>
    </dgm:pt>
    <dgm:pt modelId="{80E768E2-753B-4000-9A75-396213DF066D}" type="pres">
      <dgm:prSet presAssocID="{ED414EBF-A98C-40D9-9816-7F93DBD396A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34360-2EA5-4A56-B3FA-A44C88076CDB}" type="pres">
      <dgm:prSet presAssocID="{ED414EBF-A98C-40D9-9816-7F93DBD396AD}" presName="aSpace" presStyleCnt="0"/>
      <dgm:spPr/>
    </dgm:pt>
    <dgm:pt modelId="{843B4A64-CFD8-43B2-86D1-6385815FD3FA}" type="pres">
      <dgm:prSet presAssocID="{90646A02-0B71-4715-8C60-DB6D892EB45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698AA-5732-4BED-8A07-709680B827C1}" type="pres">
      <dgm:prSet presAssocID="{90646A02-0B71-4715-8C60-DB6D892EB451}" presName="aSpace" presStyleCnt="0"/>
      <dgm:spPr/>
    </dgm:pt>
  </dgm:ptLst>
  <dgm:cxnLst>
    <dgm:cxn modelId="{042421B3-18EA-409E-A982-22E326884DE9}" type="presOf" srcId="{ED414EBF-A98C-40D9-9816-7F93DBD396AD}" destId="{80E768E2-753B-4000-9A75-396213DF066D}" srcOrd="0" destOrd="0" presId="urn:microsoft.com/office/officeart/2005/8/layout/pyramid2"/>
    <dgm:cxn modelId="{6E14226C-A327-458C-AF1F-5607701B309E}" srcId="{CFAC94F1-E704-44B7-B9C6-B27D734D4A91}" destId="{ED414EBF-A98C-40D9-9816-7F93DBD396AD}" srcOrd="1" destOrd="0" parTransId="{14E7942D-6D17-490F-BFFD-4FB80B3F8B51}" sibTransId="{99E48898-23AB-4C27-8478-DD30BE484B63}"/>
    <dgm:cxn modelId="{F8C73B2C-08E4-43D6-B558-145F3CF738F2}" type="presOf" srcId="{90646A02-0B71-4715-8C60-DB6D892EB451}" destId="{843B4A64-CFD8-43B2-86D1-6385815FD3FA}" srcOrd="0" destOrd="0" presId="urn:microsoft.com/office/officeart/2005/8/layout/pyramid2"/>
    <dgm:cxn modelId="{CCB4DB5A-A887-4896-8E8E-0E2E4BE1D50D}" type="presOf" srcId="{CFAC94F1-E704-44B7-B9C6-B27D734D4A91}" destId="{06108738-93C3-47D3-BB2E-5AB3F14DBB73}" srcOrd="0" destOrd="0" presId="urn:microsoft.com/office/officeart/2005/8/layout/pyramid2"/>
    <dgm:cxn modelId="{34BA5EED-E4A3-48C8-AAD7-6019B0DC0282}" srcId="{CFAC94F1-E704-44B7-B9C6-B27D734D4A91}" destId="{6863EE77-6D7E-45ED-8733-9EA1DB3748D8}" srcOrd="0" destOrd="0" parTransId="{B558B50B-28B3-497B-A7D5-A76D321E27C6}" sibTransId="{DD161BDE-0D56-4DC4-AED5-2482ACC485F0}"/>
    <dgm:cxn modelId="{0604E994-7350-43B5-8B5A-7D1CC8BFDB0E}" srcId="{CFAC94F1-E704-44B7-B9C6-B27D734D4A91}" destId="{90646A02-0B71-4715-8C60-DB6D892EB451}" srcOrd="2" destOrd="0" parTransId="{4BE315D6-49C7-4FD2-9375-FD1FFA8AEBC0}" sibTransId="{02BBBB34-B23F-45E8-A843-7FDD71259CB5}"/>
    <dgm:cxn modelId="{A8223A9F-EB2F-4F3E-B1FD-FFD527CA0866}" type="presOf" srcId="{6863EE77-6D7E-45ED-8733-9EA1DB3748D8}" destId="{F1F8F905-79B6-4295-8DFB-B153B9DDB8E5}" srcOrd="0" destOrd="0" presId="urn:microsoft.com/office/officeart/2005/8/layout/pyramid2"/>
    <dgm:cxn modelId="{A83730CB-8AB8-4660-BE8E-929B645B7555}" type="presParOf" srcId="{06108738-93C3-47D3-BB2E-5AB3F14DBB73}" destId="{CC8FCD85-3D85-4750-BD09-0865D93B34C6}" srcOrd="0" destOrd="0" presId="urn:microsoft.com/office/officeart/2005/8/layout/pyramid2"/>
    <dgm:cxn modelId="{A04CB89C-A870-46AB-9565-0C573A03752A}" type="presParOf" srcId="{06108738-93C3-47D3-BB2E-5AB3F14DBB73}" destId="{985E1A7C-A200-4375-B7E2-01EE29D62DE9}" srcOrd="1" destOrd="0" presId="urn:microsoft.com/office/officeart/2005/8/layout/pyramid2"/>
    <dgm:cxn modelId="{FEEAC316-CA35-4BC3-9471-323AD8BD3745}" type="presParOf" srcId="{985E1A7C-A200-4375-B7E2-01EE29D62DE9}" destId="{F1F8F905-79B6-4295-8DFB-B153B9DDB8E5}" srcOrd="0" destOrd="0" presId="urn:microsoft.com/office/officeart/2005/8/layout/pyramid2"/>
    <dgm:cxn modelId="{D627DEA5-5E1E-4AAD-8683-9B0AAB2380E8}" type="presParOf" srcId="{985E1A7C-A200-4375-B7E2-01EE29D62DE9}" destId="{E1F993B8-DB8C-442B-830C-97C961D10107}" srcOrd="1" destOrd="0" presId="urn:microsoft.com/office/officeart/2005/8/layout/pyramid2"/>
    <dgm:cxn modelId="{C315648C-B853-4201-9483-9C7AF39B1327}" type="presParOf" srcId="{985E1A7C-A200-4375-B7E2-01EE29D62DE9}" destId="{80E768E2-753B-4000-9A75-396213DF066D}" srcOrd="2" destOrd="0" presId="urn:microsoft.com/office/officeart/2005/8/layout/pyramid2"/>
    <dgm:cxn modelId="{6B1EFF08-E82F-4A79-8595-8A3F49BF133D}" type="presParOf" srcId="{985E1A7C-A200-4375-B7E2-01EE29D62DE9}" destId="{29A34360-2EA5-4A56-B3FA-A44C88076CDB}" srcOrd="3" destOrd="0" presId="urn:microsoft.com/office/officeart/2005/8/layout/pyramid2"/>
    <dgm:cxn modelId="{FA3C8FC6-69A0-4FCF-9D87-7CB9CD405B1A}" type="presParOf" srcId="{985E1A7C-A200-4375-B7E2-01EE29D62DE9}" destId="{843B4A64-CFD8-43B2-86D1-6385815FD3FA}" srcOrd="4" destOrd="0" presId="urn:microsoft.com/office/officeart/2005/8/layout/pyramid2"/>
    <dgm:cxn modelId="{4973265F-B1B2-4D7C-BDE6-329B25E6CABE}" type="presParOf" srcId="{985E1A7C-A200-4375-B7E2-01EE29D62DE9}" destId="{7D4698AA-5732-4BED-8A07-709680B827C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FCD85-3D85-4750-BD09-0865D93B34C6}">
      <dsp:nvSpPr>
        <dsp:cNvPr id="0" name=""/>
        <dsp:cNvSpPr/>
      </dsp:nvSpPr>
      <dsp:spPr>
        <a:xfrm>
          <a:off x="234950" y="0"/>
          <a:ext cx="5334000" cy="533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8F905-79B6-4295-8DFB-B153B9DDB8E5}">
      <dsp:nvSpPr>
        <dsp:cNvPr id="0" name=""/>
        <dsp:cNvSpPr/>
      </dsp:nvSpPr>
      <dsp:spPr>
        <a:xfrm>
          <a:off x="2901950" y="536264"/>
          <a:ext cx="3467100" cy="1262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-5" dirty="0" smtClean="0">
              <a:latin typeface="Arial"/>
              <a:cs typeface="Arial"/>
            </a:rPr>
            <a:t>Failure </a:t>
          </a:r>
          <a:r>
            <a:rPr lang="en-US" sz="3200" b="1" kern="1200" dirty="0" smtClean="0">
              <a:latin typeface="Arial"/>
              <a:cs typeface="Arial"/>
            </a:rPr>
            <a:t>to delay </a:t>
          </a:r>
          <a:r>
            <a:rPr lang="en-US" sz="3200" b="1" kern="1200" spc="-5" dirty="0" smtClean="0">
              <a:latin typeface="Arial"/>
              <a:cs typeface="Arial"/>
            </a:rPr>
            <a:t>gratifications</a:t>
          </a:r>
          <a:r>
            <a:rPr lang="en-US" sz="3200" kern="1200" spc="-5" dirty="0" smtClean="0">
              <a:latin typeface="Arial"/>
              <a:cs typeface="Arial"/>
            </a:rPr>
            <a:t> </a:t>
          </a:r>
          <a:endParaRPr lang="en-US" sz="3200" kern="1200" dirty="0"/>
        </a:p>
      </dsp:txBody>
      <dsp:txXfrm>
        <a:off x="2963588" y="597902"/>
        <a:ext cx="3343824" cy="1139381"/>
      </dsp:txXfrm>
    </dsp:sp>
    <dsp:sp modelId="{80E768E2-753B-4000-9A75-396213DF066D}">
      <dsp:nvSpPr>
        <dsp:cNvPr id="0" name=""/>
        <dsp:cNvSpPr/>
      </dsp:nvSpPr>
      <dsp:spPr>
        <a:xfrm>
          <a:off x="2901950" y="1956754"/>
          <a:ext cx="3467100" cy="1262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-5" dirty="0" smtClean="0">
              <a:latin typeface="Arial"/>
              <a:cs typeface="Arial"/>
            </a:rPr>
            <a:t>Distractibility</a:t>
          </a:r>
          <a:endParaRPr lang="en-US" sz="3200" kern="1200" dirty="0"/>
        </a:p>
      </dsp:txBody>
      <dsp:txXfrm>
        <a:off x="2963588" y="2018392"/>
        <a:ext cx="3343824" cy="1139381"/>
      </dsp:txXfrm>
    </dsp:sp>
    <dsp:sp modelId="{843B4A64-CFD8-43B2-86D1-6385815FD3FA}">
      <dsp:nvSpPr>
        <dsp:cNvPr id="0" name=""/>
        <dsp:cNvSpPr/>
      </dsp:nvSpPr>
      <dsp:spPr>
        <a:xfrm>
          <a:off x="2901950" y="3377245"/>
          <a:ext cx="3467100" cy="1262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-5" dirty="0" smtClean="0">
              <a:latin typeface="Arial"/>
              <a:cs typeface="Arial"/>
            </a:rPr>
            <a:t>Dis-inhibition</a:t>
          </a:r>
          <a:endParaRPr lang="en-US" sz="3200" kern="1200" dirty="0"/>
        </a:p>
      </dsp:txBody>
      <dsp:txXfrm>
        <a:off x="2963588" y="3438883"/>
        <a:ext cx="3343824" cy="113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342" y="69722"/>
            <a:ext cx="9764522" cy="6693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9342" y="69722"/>
            <a:ext cx="9765030" cy="6693534"/>
          </a:xfrm>
          <a:custGeom>
            <a:avLst/>
            <a:gdLst/>
            <a:ahLst/>
            <a:cxnLst/>
            <a:rect l="l" t="t" r="r" b="b"/>
            <a:pathLst>
              <a:path w="976503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9434576" y="0"/>
                </a:lnTo>
                <a:lnTo>
                  <a:pt x="9483337" y="3576"/>
                </a:lnTo>
                <a:lnTo>
                  <a:pt x="9529876" y="13967"/>
                </a:lnTo>
                <a:lnTo>
                  <a:pt x="9573681" y="30662"/>
                </a:lnTo>
                <a:lnTo>
                  <a:pt x="9614244" y="53151"/>
                </a:lnTo>
                <a:lnTo>
                  <a:pt x="9651053" y="80923"/>
                </a:lnTo>
                <a:lnTo>
                  <a:pt x="9683598" y="113468"/>
                </a:lnTo>
                <a:lnTo>
                  <a:pt x="9711370" y="150277"/>
                </a:lnTo>
                <a:lnTo>
                  <a:pt x="9733859" y="190840"/>
                </a:lnTo>
                <a:lnTo>
                  <a:pt x="9750554" y="234645"/>
                </a:lnTo>
                <a:lnTo>
                  <a:pt x="9760945" y="281184"/>
                </a:lnTo>
                <a:lnTo>
                  <a:pt x="9764522" y="329946"/>
                </a:lnTo>
                <a:lnTo>
                  <a:pt x="9764522" y="6363525"/>
                </a:lnTo>
                <a:lnTo>
                  <a:pt x="9760945" y="6412277"/>
                </a:lnTo>
                <a:lnTo>
                  <a:pt x="9750554" y="6458809"/>
                </a:lnTo>
                <a:lnTo>
                  <a:pt x="9733859" y="6502608"/>
                </a:lnTo>
                <a:lnTo>
                  <a:pt x="9711370" y="6543167"/>
                </a:lnTo>
                <a:lnTo>
                  <a:pt x="9683598" y="6579973"/>
                </a:lnTo>
                <a:lnTo>
                  <a:pt x="9651053" y="6612516"/>
                </a:lnTo>
                <a:lnTo>
                  <a:pt x="9614244" y="6640287"/>
                </a:lnTo>
                <a:lnTo>
                  <a:pt x="9573681" y="6662775"/>
                </a:lnTo>
                <a:lnTo>
                  <a:pt x="9529876" y="6679470"/>
                </a:lnTo>
                <a:lnTo>
                  <a:pt x="9483337" y="6689861"/>
                </a:lnTo>
                <a:lnTo>
                  <a:pt x="9434576" y="6693438"/>
                </a:lnTo>
                <a:lnTo>
                  <a:pt x="329920" y="6693439"/>
                </a:lnTo>
                <a:lnTo>
                  <a:pt x="281168" y="6689861"/>
                </a:lnTo>
                <a:lnTo>
                  <a:pt x="234636" y="6679470"/>
                </a:lnTo>
                <a:lnTo>
                  <a:pt x="190835" y="6662775"/>
                </a:lnTo>
                <a:lnTo>
                  <a:pt x="150276" y="6640287"/>
                </a:lnTo>
                <a:lnTo>
                  <a:pt x="113469" y="6612516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8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42" y="-194056"/>
            <a:ext cx="818611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042" y="1167129"/>
            <a:ext cx="8415655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55" y="69722"/>
            <a:ext cx="9764505" cy="6692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755" y="69722"/>
            <a:ext cx="9765030" cy="6692265"/>
          </a:xfrm>
          <a:custGeom>
            <a:avLst/>
            <a:gdLst/>
            <a:ahLst/>
            <a:cxnLst/>
            <a:rect l="l" t="t" r="r" b="b"/>
            <a:pathLst>
              <a:path w="9765030" h="6692265">
                <a:moveTo>
                  <a:pt x="0" y="329946"/>
                </a:moveTo>
                <a:lnTo>
                  <a:pt x="3576" y="281184"/>
                </a:lnTo>
                <a:lnTo>
                  <a:pt x="13966" y="234645"/>
                </a:lnTo>
                <a:lnTo>
                  <a:pt x="30658" y="190840"/>
                </a:lnTo>
                <a:lnTo>
                  <a:pt x="53142" y="150277"/>
                </a:lnTo>
                <a:lnTo>
                  <a:pt x="80908" y="113468"/>
                </a:lnTo>
                <a:lnTo>
                  <a:pt x="113446" y="80923"/>
                </a:lnTo>
                <a:lnTo>
                  <a:pt x="150246" y="53151"/>
                </a:lnTo>
                <a:lnTo>
                  <a:pt x="190797" y="30662"/>
                </a:lnTo>
                <a:lnTo>
                  <a:pt x="234588" y="13967"/>
                </a:lnTo>
                <a:lnTo>
                  <a:pt x="281110" y="3576"/>
                </a:lnTo>
                <a:lnTo>
                  <a:pt x="329853" y="0"/>
                </a:lnTo>
                <a:lnTo>
                  <a:pt x="9434686" y="0"/>
                </a:lnTo>
                <a:lnTo>
                  <a:pt x="9483416" y="3576"/>
                </a:lnTo>
                <a:lnTo>
                  <a:pt x="9529929" y="13967"/>
                </a:lnTo>
                <a:lnTo>
                  <a:pt x="9573714" y="30662"/>
                </a:lnTo>
                <a:lnTo>
                  <a:pt x="9614260" y="53151"/>
                </a:lnTo>
                <a:lnTo>
                  <a:pt x="9651057" y="80923"/>
                </a:lnTo>
                <a:lnTo>
                  <a:pt x="9683594" y="113468"/>
                </a:lnTo>
                <a:lnTo>
                  <a:pt x="9711360" y="150277"/>
                </a:lnTo>
                <a:lnTo>
                  <a:pt x="9733845" y="190840"/>
                </a:lnTo>
                <a:lnTo>
                  <a:pt x="9750538" y="234645"/>
                </a:lnTo>
                <a:lnTo>
                  <a:pt x="9760928" y="281184"/>
                </a:lnTo>
                <a:lnTo>
                  <a:pt x="9764505" y="329946"/>
                </a:lnTo>
                <a:lnTo>
                  <a:pt x="9764505" y="6362369"/>
                </a:lnTo>
                <a:lnTo>
                  <a:pt x="9760928" y="6411115"/>
                </a:lnTo>
                <a:lnTo>
                  <a:pt x="9750538" y="6457639"/>
                </a:lnTo>
                <a:lnTo>
                  <a:pt x="9733845" y="6501433"/>
                </a:lnTo>
                <a:lnTo>
                  <a:pt x="9711360" y="6541985"/>
                </a:lnTo>
                <a:lnTo>
                  <a:pt x="9683594" y="6578785"/>
                </a:lnTo>
                <a:lnTo>
                  <a:pt x="9651057" y="6611324"/>
                </a:lnTo>
                <a:lnTo>
                  <a:pt x="9614260" y="6639090"/>
                </a:lnTo>
                <a:lnTo>
                  <a:pt x="9573714" y="6661575"/>
                </a:lnTo>
                <a:lnTo>
                  <a:pt x="9529929" y="6678267"/>
                </a:lnTo>
                <a:lnTo>
                  <a:pt x="9483416" y="6688656"/>
                </a:lnTo>
                <a:lnTo>
                  <a:pt x="9434686" y="6692233"/>
                </a:lnTo>
                <a:lnTo>
                  <a:pt x="329853" y="6692233"/>
                </a:lnTo>
                <a:lnTo>
                  <a:pt x="281110" y="6688656"/>
                </a:lnTo>
                <a:lnTo>
                  <a:pt x="234588" y="6678267"/>
                </a:lnTo>
                <a:lnTo>
                  <a:pt x="190797" y="6661575"/>
                </a:lnTo>
                <a:lnTo>
                  <a:pt x="150246" y="6639090"/>
                </a:lnTo>
                <a:lnTo>
                  <a:pt x="113447" y="6611324"/>
                </a:lnTo>
                <a:lnTo>
                  <a:pt x="80909" y="6578785"/>
                </a:lnTo>
                <a:lnTo>
                  <a:pt x="53142" y="6541985"/>
                </a:lnTo>
                <a:lnTo>
                  <a:pt x="30658" y="6501433"/>
                </a:lnTo>
                <a:lnTo>
                  <a:pt x="13966" y="6457639"/>
                </a:lnTo>
                <a:lnTo>
                  <a:pt x="3577" y="6411115"/>
                </a:lnTo>
                <a:lnTo>
                  <a:pt x="1" y="6362369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76" y="2976711"/>
            <a:ext cx="9773285" cy="111125"/>
          </a:xfrm>
          <a:custGeom>
            <a:avLst/>
            <a:gdLst/>
            <a:ahLst/>
            <a:cxnLst/>
            <a:rect l="l" t="t" r="r" b="b"/>
            <a:pathLst>
              <a:path w="9773285" h="111125">
                <a:moveTo>
                  <a:pt x="9773285" y="0"/>
                </a:moveTo>
                <a:lnTo>
                  <a:pt x="0" y="0"/>
                </a:lnTo>
                <a:lnTo>
                  <a:pt x="0" y="110531"/>
                </a:lnTo>
                <a:lnTo>
                  <a:pt x="9773285" y="110531"/>
                </a:lnTo>
                <a:lnTo>
                  <a:pt x="9773285" y="0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2177" y="95503"/>
            <a:ext cx="6042660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0" dirty="0" smtClean="0">
                <a:latin typeface="Arial Black"/>
                <a:cs typeface="Arial Black"/>
              </a:rPr>
              <a:t/>
            </a:r>
            <a:br>
              <a:rPr lang="en-US" sz="4400" b="0" dirty="0" smtClean="0">
                <a:latin typeface="Arial Black"/>
                <a:cs typeface="Arial Black"/>
              </a:rPr>
            </a:br>
            <a:r>
              <a:rPr sz="4400" b="0" dirty="0" smtClean="0">
                <a:latin typeface="Arial Black"/>
                <a:cs typeface="Arial Black"/>
              </a:rPr>
              <a:t>IMPULSE</a:t>
            </a:r>
            <a:r>
              <a:rPr sz="4400" b="0" spc="-105" dirty="0" smtClean="0">
                <a:latin typeface="Arial Black"/>
                <a:cs typeface="Arial Black"/>
              </a:rPr>
              <a:t> </a:t>
            </a:r>
            <a:r>
              <a:rPr sz="4400" b="0" spc="-10" dirty="0">
                <a:latin typeface="Arial Black"/>
                <a:cs typeface="Arial Black"/>
              </a:rPr>
              <a:t>CONTROL  </a:t>
            </a:r>
            <a:r>
              <a:rPr sz="4400" b="0" dirty="0">
                <a:latin typeface="Arial Black"/>
                <a:cs typeface="Arial Black"/>
              </a:rPr>
              <a:t>DISORDERS</a:t>
            </a:r>
            <a:r>
              <a:rPr sz="4400" b="0" spc="-85" dirty="0">
                <a:latin typeface="Arial Black"/>
                <a:cs typeface="Arial Black"/>
              </a:rPr>
              <a:t> </a:t>
            </a:r>
            <a:r>
              <a:rPr sz="4400" b="0" spc="5" dirty="0">
                <a:latin typeface="Arial Black"/>
                <a:cs typeface="Arial Black"/>
              </a:rPr>
              <a:t>(ICDs)</a:t>
            </a:r>
            <a:endParaRPr sz="4400" dirty="0">
              <a:latin typeface="Arial Black"/>
              <a:cs typeface="Arial Black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181600" y="5085555"/>
            <a:ext cx="43434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normAutofit/>
          </a:bodyPr>
          <a:lstStyle>
            <a:lvl1pPr marL="0">
              <a:defRPr sz="2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Prepared by: 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Mrs. </a:t>
            </a:r>
            <a:r>
              <a:rPr lang="en-US" sz="1800" b="1" dirty="0" err="1" smtClean="0">
                <a:solidFill>
                  <a:srgbClr val="C00000"/>
                </a:solidFill>
              </a:rPr>
              <a:t>Bhoomika</a:t>
            </a:r>
            <a:r>
              <a:rPr lang="en-US" sz="1800" b="1" dirty="0" smtClean="0">
                <a:solidFill>
                  <a:srgbClr val="C00000"/>
                </a:solidFill>
              </a:rPr>
              <a:t> Patel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Assistant Professor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Department of Mental health nursing</a:t>
            </a:r>
          </a:p>
          <a:p>
            <a:pPr algn="ctr">
              <a:defRPr/>
            </a:pPr>
            <a:r>
              <a:rPr lang="en-US" sz="1800" b="1" dirty="0" err="1" smtClean="0">
                <a:solidFill>
                  <a:srgbClr val="C00000"/>
                </a:solidFill>
              </a:rPr>
              <a:t>Sumandeep</a:t>
            </a:r>
            <a:r>
              <a:rPr lang="en-US" sz="1800" b="1" dirty="0" smtClean="0">
                <a:solidFill>
                  <a:srgbClr val="C00000"/>
                </a:solidFill>
              </a:rPr>
              <a:t> Nursing college</a:t>
            </a:r>
          </a:p>
          <a:p>
            <a:pPr algn="ctr">
              <a:defRPr/>
            </a:pPr>
            <a:endParaRPr lang="en-US" sz="18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228600"/>
            <a:ext cx="173355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2114550"/>
            <a:ext cx="7722234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</a:rPr>
              <a:t>INTERMITTENT  EXPLOSIVE</a:t>
            </a:r>
            <a:r>
              <a:rPr sz="5400" spc="-75" dirty="0">
                <a:solidFill>
                  <a:srgbClr val="C00000"/>
                </a:solidFill>
              </a:rPr>
              <a:t> </a:t>
            </a:r>
            <a:r>
              <a:rPr sz="5400" dirty="0">
                <a:solidFill>
                  <a:srgbClr val="C00000"/>
                </a:solidFill>
              </a:rPr>
              <a:t>DISORDER  </a:t>
            </a:r>
            <a:r>
              <a:rPr sz="5400" spc="-5" dirty="0">
                <a:solidFill>
                  <a:srgbClr val="C00000"/>
                </a:solidFill>
              </a:rPr>
              <a:t>(IED)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32004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0" y="3640582"/>
            <a:ext cx="3124200" cy="2922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886200"/>
            <a:ext cx="3878961" cy="2581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0" y="228600"/>
            <a:ext cx="32385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400" y="304800"/>
            <a:ext cx="158034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67130"/>
            <a:ext cx="8416925" cy="20909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Intermittent explosive disorder manifests as discrete  episodes of losing control of aggressive impulses;  these episodes can result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serious assault or the  destruction of</a:t>
            </a:r>
            <a:r>
              <a:rPr sz="2600" spc="-20" dirty="0">
                <a:latin typeface="Arial"/>
                <a:cs typeface="Arial"/>
              </a:rPr>
              <a:t> property</a:t>
            </a:r>
            <a:r>
              <a:rPr sz="2600" spc="-20" dirty="0" smtClean="0">
                <a:latin typeface="Arial"/>
                <a:cs typeface="Arial"/>
              </a:rPr>
              <a:t>.</a:t>
            </a:r>
            <a:endParaRPr sz="2600" dirty="0" smtClean="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5" dirty="0" smtClean="0">
                <a:latin typeface="Arial"/>
                <a:cs typeface="Arial"/>
              </a:rPr>
              <a:t>The</a:t>
            </a:r>
            <a:r>
              <a:rPr sz="2600" spc="254" dirty="0" smtClean="0">
                <a:latin typeface="Arial"/>
                <a:cs typeface="Arial"/>
              </a:rPr>
              <a:t> </a:t>
            </a:r>
            <a:r>
              <a:rPr sz="2600" dirty="0" smtClean="0">
                <a:latin typeface="Arial"/>
                <a:cs typeface="Arial"/>
              </a:rPr>
              <a:t>symptoms,</a:t>
            </a:r>
            <a:r>
              <a:rPr sz="2600" spc="254" dirty="0" smtClean="0">
                <a:latin typeface="Arial"/>
                <a:cs typeface="Arial"/>
              </a:rPr>
              <a:t> </a:t>
            </a:r>
            <a:r>
              <a:rPr sz="2600" spc="-5" dirty="0" smtClean="0">
                <a:latin typeface="Arial"/>
                <a:cs typeface="Arial"/>
              </a:rPr>
              <a:t>which</a:t>
            </a:r>
            <a:r>
              <a:rPr sz="2600" spc="270" dirty="0" smtClean="0">
                <a:latin typeface="Arial"/>
                <a:cs typeface="Arial"/>
              </a:rPr>
              <a:t> </a:t>
            </a:r>
            <a:r>
              <a:rPr sz="2600" dirty="0" smtClean="0">
                <a:latin typeface="Arial"/>
                <a:cs typeface="Arial"/>
              </a:rPr>
              <a:t>patients</a:t>
            </a:r>
            <a:r>
              <a:rPr sz="2600" spc="275" dirty="0" smtClean="0">
                <a:latin typeface="Arial"/>
                <a:cs typeface="Arial"/>
              </a:rPr>
              <a:t> </a:t>
            </a:r>
            <a:r>
              <a:rPr sz="2600" dirty="0" smtClean="0">
                <a:latin typeface="Arial"/>
                <a:cs typeface="Arial"/>
              </a:rPr>
              <a:t>may</a:t>
            </a:r>
            <a:r>
              <a:rPr sz="2600" spc="260" dirty="0" smtClean="0">
                <a:latin typeface="Arial"/>
                <a:cs typeface="Arial"/>
              </a:rPr>
              <a:t> </a:t>
            </a:r>
            <a:r>
              <a:rPr sz="2600" spc="-5" dirty="0" smtClean="0">
                <a:latin typeface="Arial"/>
                <a:cs typeface="Arial"/>
              </a:rPr>
              <a:t>describe</a:t>
            </a:r>
            <a:r>
              <a:rPr sz="2600" spc="270" dirty="0" smtClean="0">
                <a:latin typeface="Arial"/>
                <a:cs typeface="Arial"/>
              </a:rPr>
              <a:t> </a:t>
            </a:r>
            <a:r>
              <a:rPr sz="2600" spc="-5" dirty="0" smtClean="0">
                <a:latin typeface="Arial"/>
                <a:cs typeface="Arial"/>
              </a:rPr>
              <a:t>as</a:t>
            </a:r>
            <a:r>
              <a:rPr sz="2600" spc="265" dirty="0" smtClean="0">
                <a:latin typeface="Arial"/>
                <a:cs typeface="Arial"/>
              </a:rPr>
              <a:t> </a:t>
            </a:r>
            <a:r>
              <a:rPr sz="2600" spc="-5" dirty="0" smtClean="0">
                <a:latin typeface="Arial"/>
                <a:cs typeface="Arial"/>
              </a:rPr>
              <a:t>spells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62" y="3260577"/>
            <a:ext cx="814070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561975" algn="l"/>
                <a:tab pos="1970405" algn="l"/>
                <a:tab pos="3268979" algn="l"/>
                <a:tab pos="4383405" algn="l"/>
                <a:tab pos="5810250" algn="l"/>
                <a:tab pos="6372225" algn="l"/>
                <a:tab pos="7468234" algn="l"/>
              </a:tabLst>
            </a:pPr>
            <a:r>
              <a:rPr sz="2600" dirty="0">
                <a:latin typeface="Arial"/>
                <a:cs typeface="Arial"/>
              </a:rPr>
              <a:t>or	attacks,	appear	within	min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	or	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urs	and,</a:t>
            </a:r>
          </a:p>
          <a:p>
            <a:pPr marR="5080" algn="r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5738" y="3674670"/>
            <a:ext cx="727011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71980" algn="l"/>
                <a:tab pos="2465070" algn="l"/>
                <a:tab pos="4071620" algn="l"/>
                <a:tab pos="5123180" algn="l"/>
              </a:tabLst>
            </a:pPr>
            <a:r>
              <a:rPr sz="2600" dirty="0">
                <a:latin typeface="Arial"/>
                <a:cs typeface="Arial"/>
              </a:rPr>
              <a:t>reg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rdl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ss	of	d</a:t>
            </a:r>
            <a:r>
              <a:rPr sz="2600" spc="5" dirty="0">
                <a:latin typeface="Arial"/>
                <a:cs typeface="Arial"/>
              </a:rPr>
              <a:t>ur</a:t>
            </a:r>
            <a:r>
              <a:rPr sz="2600" dirty="0">
                <a:latin typeface="Arial"/>
                <a:cs typeface="Arial"/>
              </a:rPr>
              <a:t>ation,	remit	s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ontane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1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y  </a:t>
            </a:r>
            <a:r>
              <a:rPr sz="2600" spc="-20" dirty="0">
                <a:latin typeface="Arial"/>
                <a:cs typeface="Arial"/>
              </a:rPr>
              <a:t>quickly.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6147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IED – </a:t>
            </a:r>
            <a:r>
              <a:rPr spc="-10" dirty="0"/>
              <a:t>Case</a:t>
            </a:r>
            <a:r>
              <a:rPr spc="-20" dirty="0"/>
              <a:t> </a:t>
            </a:r>
            <a:r>
              <a:rPr spc="-5" dirty="0"/>
              <a:t>Presentations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122933"/>
            <a:ext cx="9087002" cy="5772785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286385" marR="5080" indent="-274320" algn="just">
              <a:lnSpc>
                <a:spcPct val="85000"/>
              </a:lnSpc>
              <a:spcBef>
                <a:spcPts val="464"/>
              </a:spcBef>
              <a:buClr>
                <a:srgbClr val="D24717"/>
              </a:buClr>
              <a:buSzPct val="85000"/>
              <a:buChar char="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31-year-old male presented </a:t>
            </a:r>
            <a:r>
              <a:rPr sz="2000" dirty="0">
                <a:latin typeface="Arial"/>
                <a:cs typeface="Arial"/>
              </a:rPr>
              <a:t>with </a:t>
            </a:r>
            <a:r>
              <a:rPr sz="2000" spc="-5" dirty="0">
                <a:latin typeface="Arial"/>
                <a:cs typeface="Arial"/>
              </a:rPr>
              <a:t>features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remaining aloof, </a:t>
            </a:r>
            <a:r>
              <a:rPr sz="2000" dirty="0">
                <a:latin typeface="Arial"/>
                <a:cs typeface="Arial"/>
              </a:rPr>
              <a:t>sad,  having </a:t>
            </a:r>
            <a:r>
              <a:rPr sz="2000" spc="-5" dirty="0">
                <a:latin typeface="Arial"/>
                <a:cs typeface="Arial"/>
              </a:rPr>
              <a:t>prominent </a:t>
            </a:r>
            <a:r>
              <a:rPr sz="2000" dirty="0">
                <a:latin typeface="Arial"/>
                <a:cs typeface="Arial"/>
              </a:rPr>
              <a:t>guilt </a:t>
            </a:r>
            <a:r>
              <a:rPr sz="2000" spc="-5" dirty="0">
                <a:latin typeface="Arial"/>
                <a:cs typeface="Arial"/>
              </a:rPr>
              <a:t>ideas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entertaining thoughts </a:t>
            </a:r>
            <a:r>
              <a:rPr sz="2000" dirty="0">
                <a:latin typeface="Arial"/>
                <a:cs typeface="Arial"/>
              </a:rPr>
              <a:t>of causing </a:t>
            </a:r>
            <a:r>
              <a:rPr sz="2000" spc="-5" dirty="0">
                <a:latin typeface="Arial"/>
                <a:cs typeface="Arial"/>
              </a:rPr>
              <a:t>self-  </a:t>
            </a:r>
            <a:r>
              <a:rPr sz="2000" dirty="0">
                <a:latin typeface="Arial"/>
                <a:cs typeface="Arial"/>
              </a:rPr>
              <a:t>harm. </a:t>
            </a:r>
            <a:r>
              <a:rPr sz="2000" spc="-5" dirty="0">
                <a:latin typeface="Arial"/>
                <a:cs typeface="Arial"/>
              </a:rPr>
              <a:t>The symptoms had </a:t>
            </a:r>
            <a:r>
              <a:rPr sz="2000" dirty="0">
                <a:latin typeface="Arial"/>
                <a:cs typeface="Arial"/>
              </a:rPr>
              <a:t>developed insidiously </a:t>
            </a:r>
            <a:r>
              <a:rPr sz="2000" spc="-5" dirty="0">
                <a:latin typeface="Arial"/>
                <a:cs typeface="Arial"/>
              </a:rPr>
              <a:t>when his </a:t>
            </a:r>
            <a:r>
              <a:rPr sz="2000" dirty="0">
                <a:latin typeface="Arial"/>
                <a:cs typeface="Arial"/>
              </a:rPr>
              <a:t>wife learnt  about his </a:t>
            </a:r>
            <a:r>
              <a:rPr sz="2000" spc="-5" dirty="0">
                <a:latin typeface="Arial"/>
                <a:cs typeface="Arial"/>
              </a:rPr>
              <a:t>extramarital </a:t>
            </a:r>
            <a:r>
              <a:rPr sz="2000" spc="-10" dirty="0">
                <a:latin typeface="Arial"/>
                <a:cs typeface="Arial"/>
              </a:rPr>
              <a:t>affair </a:t>
            </a:r>
            <a:r>
              <a:rPr sz="2000" dirty="0">
                <a:latin typeface="Arial"/>
                <a:cs typeface="Arial"/>
              </a:rPr>
              <a:t>with a known </a:t>
            </a:r>
            <a:r>
              <a:rPr sz="2000" spc="-5" dirty="0">
                <a:latin typeface="Arial"/>
                <a:cs typeface="Arial"/>
              </a:rPr>
              <a:t>relative. After </a:t>
            </a:r>
            <a:r>
              <a:rPr sz="2000" dirty="0">
                <a:latin typeface="Arial"/>
                <a:cs typeface="Arial"/>
              </a:rPr>
              <a:t>his wife left him,  the feelings of low mood became </a:t>
            </a:r>
            <a:r>
              <a:rPr sz="2000" spc="-10" dirty="0">
                <a:latin typeface="Arial"/>
                <a:cs typeface="Arial"/>
              </a:rPr>
              <a:t>more </a:t>
            </a:r>
            <a:r>
              <a:rPr sz="2000" spc="-5" dirty="0">
                <a:latin typeface="Arial"/>
                <a:cs typeface="Arial"/>
              </a:rPr>
              <a:t>intense and </a:t>
            </a:r>
            <a:r>
              <a:rPr sz="2000" dirty="0">
                <a:latin typeface="Arial"/>
                <a:cs typeface="Arial"/>
              </a:rPr>
              <a:t>he </a:t>
            </a:r>
            <a:r>
              <a:rPr sz="2000" spc="-5" dirty="0">
                <a:latin typeface="Arial"/>
                <a:cs typeface="Arial"/>
              </a:rPr>
              <a:t>started </a:t>
            </a:r>
            <a:r>
              <a:rPr sz="2000" spc="-10" dirty="0">
                <a:latin typeface="Arial"/>
                <a:cs typeface="Arial"/>
              </a:rPr>
              <a:t>to  </a:t>
            </a:r>
            <a:r>
              <a:rPr sz="2000" spc="-5" dirty="0">
                <a:latin typeface="Arial"/>
                <a:cs typeface="Arial"/>
              </a:rPr>
              <a:t>entertain </a:t>
            </a:r>
            <a:r>
              <a:rPr sz="2000" dirty="0">
                <a:latin typeface="Arial"/>
                <a:cs typeface="Arial"/>
              </a:rPr>
              <a:t>suicidal thoughts. While driving his </a:t>
            </a:r>
            <a:r>
              <a:rPr sz="2000" spc="-5" dirty="0">
                <a:latin typeface="Arial"/>
                <a:cs typeface="Arial"/>
              </a:rPr>
              <a:t>motorcycle in </a:t>
            </a:r>
            <a:r>
              <a:rPr sz="2000" dirty="0">
                <a:latin typeface="Arial"/>
                <a:cs typeface="Arial"/>
              </a:rPr>
              <a:t>the night, he  met with </a:t>
            </a:r>
            <a:r>
              <a:rPr sz="2000" spc="-10" dirty="0">
                <a:latin typeface="Arial"/>
                <a:cs typeface="Arial"/>
              </a:rPr>
              <a:t>an </a:t>
            </a:r>
            <a:r>
              <a:rPr sz="2000" dirty="0">
                <a:latin typeface="Arial"/>
                <a:cs typeface="Arial"/>
              </a:rPr>
              <a:t>accident </a:t>
            </a:r>
            <a:r>
              <a:rPr sz="2000" spc="-5" dirty="0">
                <a:latin typeface="Arial"/>
                <a:cs typeface="Arial"/>
              </a:rPr>
              <a:t>and started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bleed </a:t>
            </a:r>
            <a:r>
              <a:rPr sz="2000" spc="-20" dirty="0">
                <a:latin typeface="Arial"/>
                <a:cs typeface="Arial"/>
              </a:rPr>
              <a:t>profusely. </a:t>
            </a:r>
            <a:r>
              <a:rPr sz="2000" dirty="0">
                <a:latin typeface="Arial"/>
                <a:cs typeface="Arial"/>
              </a:rPr>
              <a:t>He </a:t>
            </a:r>
            <a:r>
              <a:rPr sz="2000" spc="-5" dirty="0">
                <a:latin typeface="Arial"/>
                <a:cs typeface="Arial"/>
              </a:rPr>
              <a:t>tasted his </a:t>
            </a:r>
            <a:r>
              <a:rPr sz="2000" dirty="0">
                <a:latin typeface="Arial"/>
                <a:cs typeface="Arial"/>
              </a:rPr>
              <a:t>own  blood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liked the </a:t>
            </a:r>
            <a:r>
              <a:rPr sz="2000" spc="-5" dirty="0">
                <a:latin typeface="Arial"/>
                <a:cs typeface="Arial"/>
              </a:rPr>
              <a:t>smell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taste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it. </a:t>
            </a:r>
            <a:r>
              <a:rPr sz="2000" dirty="0">
                <a:latin typeface="Arial"/>
                <a:cs typeface="Arial"/>
              </a:rPr>
              <a:t>Thus, the </a:t>
            </a:r>
            <a:r>
              <a:rPr sz="2000" spc="-5" dirty="0">
                <a:latin typeface="Arial"/>
                <a:cs typeface="Arial"/>
              </a:rPr>
              <a:t>frequent incidences  </a:t>
            </a:r>
            <a:r>
              <a:rPr sz="2000" dirty="0">
                <a:latin typeface="Arial"/>
                <a:cs typeface="Arial"/>
              </a:rPr>
              <a:t>of wrist </a:t>
            </a:r>
            <a:r>
              <a:rPr sz="2000" spc="-5" dirty="0">
                <a:latin typeface="Arial"/>
                <a:cs typeface="Arial"/>
              </a:rPr>
              <a:t>cutting started </a:t>
            </a:r>
            <a:r>
              <a:rPr sz="2000" dirty="0">
                <a:latin typeface="Arial"/>
                <a:cs typeface="Arial"/>
              </a:rPr>
              <a:t>so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spc="-10" dirty="0">
                <a:latin typeface="Arial"/>
                <a:cs typeface="Arial"/>
              </a:rPr>
              <a:t>he </a:t>
            </a:r>
            <a:r>
              <a:rPr sz="2000" dirty="0">
                <a:latin typeface="Arial"/>
                <a:cs typeface="Arial"/>
              </a:rPr>
              <a:t>could suck his </a:t>
            </a:r>
            <a:r>
              <a:rPr sz="2000" spc="-5" dirty="0">
                <a:latin typeface="Arial"/>
                <a:cs typeface="Arial"/>
              </a:rPr>
              <a:t>own blood.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act  </a:t>
            </a:r>
            <a:r>
              <a:rPr sz="2000" dirty="0">
                <a:latin typeface="Arial"/>
                <a:cs typeface="Arial"/>
              </a:rPr>
              <a:t>would be </a:t>
            </a:r>
            <a:r>
              <a:rPr sz="2000" spc="-5" dirty="0">
                <a:latin typeface="Arial"/>
                <a:cs typeface="Arial"/>
              </a:rPr>
              <a:t>preceded </a:t>
            </a:r>
            <a:r>
              <a:rPr sz="2000" dirty="0">
                <a:latin typeface="Arial"/>
                <a:cs typeface="Arial"/>
              </a:rPr>
              <a:t>by a mounting </a:t>
            </a:r>
            <a:r>
              <a:rPr sz="2000" spc="-5" dirty="0">
                <a:latin typeface="Arial"/>
                <a:cs typeface="Arial"/>
              </a:rPr>
              <a:t>tension and arousal and subsequent  </a:t>
            </a:r>
            <a:r>
              <a:rPr sz="2000" dirty="0">
                <a:latin typeface="Arial"/>
                <a:cs typeface="Arial"/>
              </a:rPr>
              <a:t>relief would </a:t>
            </a:r>
            <a:r>
              <a:rPr sz="2000" spc="-5" dirty="0">
                <a:latin typeface="Arial"/>
                <a:cs typeface="Arial"/>
              </a:rPr>
              <a:t>be noted </a:t>
            </a:r>
            <a:r>
              <a:rPr sz="2000" spc="-25" dirty="0">
                <a:latin typeface="Arial"/>
                <a:cs typeface="Arial"/>
              </a:rPr>
              <a:t>later. </a:t>
            </a:r>
            <a:r>
              <a:rPr sz="2000" dirty="0">
                <a:latin typeface="Arial"/>
                <a:cs typeface="Arial"/>
              </a:rPr>
              <a:t>He would </a:t>
            </a:r>
            <a:r>
              <a:rPr sz="2000" spc="-5" dirty="0">
                <a:latin typeface="Arial"/>
                <a:cs typeface="Arial"/>
              </a:rPr>
              <a:t>break bottles and, </a:t>
            </a:r>
            <a:r>
              <a:rPr sz="2000" dirty="0">
                <a:latin typeface="Arial"/>
                <a:cs typeface="Arial"/>
              </a:rPr>
              <a:t>with the glass  pieces, </a:t>
            </a:r>
            <a:r>
              <a:rPr sz="2000" spc="-5" dirty="0">
                <a:latin typeface="Arial"/>
                <a:cs typeface="Arial"/>
              </a:rPr>
              <a:t>would </a:t>
            </a:r>
            <a:r>
              <a:rPr sz="2000" dirty="0">
                <a:latin typeface="Arial"/>
                <a:cs typeface="Arial"/>
              </a:rPr>
              <a:t>slash his </a:t>
            </a:r>
            <a:r>
              <a:rPr sz="2000" spc="-5" dirty="0">
                <a:latin typeface="Arial"/>
                <a:cs typeface="Arial"/>
              </a:rPr>
              <a:t>palm, </a:t>
            </a:r>
            <a:r>
              <a:rPr sz="2000" dirty="0">
                <a:latin typeface="Arial"/>
                <a:cs typeface="Arial"/>
              </a:rPr>
              <a:t>wrist </a:t>
            </a:r>
            <a:r>
              <a:rPr sz="2000" spc="-5" dirty="0">
                <a:latin typeface="Arial"/>
                <a:cs typeface="Arial"/>
              </a:rPr>
              <a:t>and feet to </a:t>
            </a:r>
            <a:r>
              <a:rPr sz="2000" dirty="0">
                <a:latin typeface="Arial"/>
                <a:cs typeface="Arial"/>
              </a:rPr>
              <a:t>see and </a:t>
            </a:r>
            <a:r>
              <a:rPr sz="2000" spc="-5" dirty="0">
                <a:latin typeface="Arial"/>
                <a:cs typeface="Arial"/>
              </a:rPr>
              <a:t>feel the </a:t>
            </a:r>
            <a:r>
              <a:rPr sz="2000" dirty="0">
                <a:latin typeface="Arial"/>
                <a:cs typeface="Arial"/>
              </a:rPr>
              <a:t>blood.  He would also chew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glass pieces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hurt </a:t>
            </a:r>
            <a:r>
              <a:rPr sz="2000" dirty="0">
                <a:latin typeface="Arial"/>
                <a:cs typeface="Arial"/>
              </a:rPr>
              <a:t>caused by the glass  pieces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his cheek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lips </a:t>
            </a:r>
            <a:r>
              <a:rPr sz="2000" spc="-5" dirty="0">
                <a:latin typeface="Arial"/>
                <a:cs typeface="Arial"/>
              </a:rPr>
              <a:t>would actually </a:t>
            </a:r>
            <a:r>
              <a:rPr sz="2000" dirty="0">
                <a:latin typeface="Arial"/>
                <a:cs typeface="Arial"/>
              </a:rPr>
              <a:t>be </a:t>
            </a:r>
            <a:r>
              <a:rPr sz="2000" spc="-5" dirty="0">
                <a:latin typeface="Arial"/>
                <a:cs typeface="Arial"/>
              </a:rPr>
              <a:t>enjoyed </a:t>
            </a:r>
            <a:r>
              <a:rPr sz="2000" dirty="0">
                <a:latin typeface="Arial"/>
                <a:cs typeface="Arial"/>
              </a:rPr>
              <a:t>by the individual.  He even </a:t>
            </a:r>
            <a:r>
              <a:rPr sz="2000" spc="-5" dirty="0">
                <a:latin typeface="Arial"/>
                <a:cs typeface="Arial"/>
              </a:rPr>
              <a:t>resorted to head </a:t>
            </a:r>
            <a:r>
              <a:rPr sz="2000" dirty="0">
                <a:latin typeface="Arial"/>
                <a:cs typeface="Arial"/>
              </a:rPr>
              <a:t>banging so that the injuries caused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the  scalp would </a:t>
            </a:r>
            <a:r>
              <a:rPr sz="2000" spc="-5" dirty="0">
                <a:latin typeface="Arial"/>
                <a:cs typeface="Arial"/>
              </a:rPr>
              <a:t>produce more </a:t>
            </a:r>
            <a:r>
              <a:rPr sz="2000" dirty="0">
                <a:latin typeface="Arial"/>
                <a:cs typeface="Arial"/>
              </a:rPr>
              <a:t>blood. </a:t>
            </a:r>
            <a:r>
              <a:rPr sz="2000" spc="-5" dirty="0">
                <a:latin typeface="Arial"/>
                <a:cs typeface="Arial"/>
              </a:rPr>
              <a:t>As </a:t>
            </a:r>
            <a:r>
              <a:rPr sz="2000" dirty="0">
                <a:latin typeface="Arial"/>
                <a:cs typeface="Arial"/>
              </a:rPr>
              <a:t>his unusual behavior </a:t>
            </a:r>
            <a:r>
              <a:rPr sz="2000" spc="-5" dirty="0">
                <a:latin typeface="Arial"/>
                <a:cs typeface="Arial"/>
              </a:rPr>
              <a:t>was </a:t>
            </a:r>
            <a:r>
              <a:rPr sz="2000" dirty="0">
                <a:latin typeface="Arial"/>
                <a:cs typeface="Arial"/>
              </a:rPr>
              <a:t>noted,  he was </a:t>
            </a:r>
            <a:r>
              <a:rPr sz="2000" spc="-5" dirty="0">
                <a:latin typeface="Arial"/>
                <a:cs typeface="Arial"/>
              </a:rPr>
              <a:t>admitted to the psychiatric </a:t>
            </a:r>
            <a:r>
              <a:rPr sz="2000" spc="-20" dirty="0">
                <a:latin typeface="Arial"/>
                <a:cs typeface="Arial"/>
              </a:rPr>
              <a:t>center. </a:t>
            </a:r>
            <a:r>
              <a:rPr sz="2000" dirty="0">
                <a:latin typeface="Arial"/>
                <a:cs typeface="Arial"/>
              </a:rPr>
              <a:t>While he was </a:t>
            </a:r>
            <a:r>
              <a:rPr sz="2000" spc="-5" dirty="0">
                <a:latin typeface="Arial"/>
                <a:cs typeface="Arial"/>
              </a:rPr>
              <a:t>admitted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the  hospital, he remained </a:t>
            </a:r>
            <a:r>
              <a:rPr sz="2000" spc="-5" dirty="0">
                <a:latin typeface="Arial"/>
                <a:cs typeface="Arial"/>
              </a:rPr>
              <a:t>symptomatic. He </a:t>
            </a:r>
            <a:r>
              <a:rPr sz="2000" dirty="0">
                <a:latin typeface="Arial"/>
                <a:cs typeface="Arial"/>
              </a:rPr>
              <a:t>was </a:t>
            </a:r>
            <a:r>
              <a:rPr sz="2000" spc="-5" dirty="0">
                <a:latin typeface="Arial"/>
                <a:cs typeface="Arial"/>
              </a:rPr>
              <a:t>noted to </a:t>
            </a:r>
            <a:r>
              <a:rPr sz="2000" dirty="0">
                <a:latin typeface="Arial"/>
                <a:cs typeface="Arial"/>
              </a:rPr>
              <a:t>remain </a:t>
            </a:r>
            <a:r>
              <a:rPr sz="2000" spc="-5" dirty="0">
                <a:latin typeface="Arial"/>
                <a:cs typeface="Arial"/>
              </a:rPr>
              <a:t>quiet </a:t>
            </a:r>
            <a:r>
              <a:rPr sz="2000" dirty="0">
                <a:latin typeface="Arial"/>
                <a:cs typeface="Arial"/>
              </a:rPr>
              <a:t>and  aloof </a:t>
            </a:r>
            <a:r>
              <a:rPr sz="2000" spc="-5" dirty="0">
                <a:latin typeface="Arial"/>
                <a:cs typeface="Arial"/>
              </a:rPr>
              <a:t>only to </a:t>
            </a:r>
            <a:r>
              <a:rPr sz="2000" dirty="0">
                <a:latin typeface="Arial"/>
                <a:cs typeface="Arial"/>
              </a:rPr>
              <a:t>be </a:t>
            </a:r>
            <a:r>
              <a:rPr sz="2000" spc="-5" dirty="0">
                <a:latin typeface="Arial"/>
                <a:cs typeface="Arial"/>
              </a:rPr>
              <a:t>shattered </a:t>
            </a:r>
            <a:r>
              <a:rPr sz="2000" dirty="0">
                <a:latin typeface="Arial"/>
                <a:cs typeface="Arial"/>
              </a:rPr>
              <a:t>with episodic </a:t>
            </a:r>
            <a:r>
              <a:rPr sz="2000" spc="-5" dirty="0">
                <a:latin typeface="Arial"/>
                <a:cs typeface="Arial"/>
              </a:rPr>
              <a:t>outbursts </a:t>
            </a:r>
            <a:r>
              <a:rPr sz="2000" dirty="0">
                <a:latin typeface="Arial"/>
                <a:cs typeface="Arial"/>
              </a:rPr>
              <a:t>of intense </a:t>
            </a:r>
            <a:r>
              <a:rPr sz="2000" spc="-5" dirty="0">
                <a:latin typeface="Arial"/>
                <a:cs typeface="Arial"/>
              </a:rPr>
              <a:t>anger </a:t>
            </a:r>
            <a:r>
              <a:rPr sz="2000" dirty="0">
                <a:latin typeface="Arial"/>
                <a:cs typeface="Arial"/>
              </a:rPr>
              <a:t>and  aggression. He assaulted </a:t>
            </a:r>
            <a:r>
              <a:rPr sz="2000" spc="-5" dirty="0">
                <a:latin typeface="Arial"/>
                <a:cs typeface="Arial"/>
              </a:rPr>
              <a:t>other </a:t>
            </a:r>
            <a:r>
              <a:rPr sz="2000" dirty="0">
                <a:latin typeface="Arial"/>
                <a:cs typeface="Arial"/>
              </a:rPr>
              <a:t>inpatients </a:t>
            </a:r>
            <a:r>
              <a:rPr sz="2000" spc="-5" dirty="0">
                <a:latin typeface="Arial"/>
                <a:cs typeface="Arial"/>
              </a:rPr>
              <a:t>and derived pleasure from  </a:t>
            </a:r>
            <a:r>
              <a:rPr sz="2000" dirty="0">
                <a:latin typeface="Arial"/>
                <a:cs typeface="Arial"/>
              </a:rPr>
              <a:t>this </a:t>
            </a:r>
            <a:r>
              <a:rPr sz="2000" spc="-5" dirty="0">
                <a:latin typeface="Arial"/>
                <a:cs typeface="Arial"/>
              </a:rPr>
              <a:t>fact. </a:t>
            </a:r>
            <a:r>
              <a:rPr sz="2000" dirty="0">
                <a:latin typeface="Arial"/>
                <a:cs typeface="Arial"/>
              </a:rPr>
              <a:t>The episode </a:t>
            </a:r>
            <a:r>
              <a:rPr sz="2000" spc="-5" dirty="0">
                <a:latin typeface="Arial"/>
                <a:cs typeface="Arial"/>
              </a:rPr>
              <a:t>lasted from </a:t>
            </a:r>
            <a:r>
              <a:rPr sz="2000" dirty="0">
                <a:latin typeface="Arial"/>
                <a:cs typeface="Arial"/>
              </a:rPr>
              <a:t>15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30 </a:t>
            </a:r>
            <a:r>
              <a:rPr sz="2000" spc="-5" dirty="0">
                <a:latin typeface="Arial"/>
                <a:cs typeface="Arial"/>
              </a:rPr>
              <a:t>min </a:t>
            </a:r>
            <a:r>
              <a:rPr sz="2000" dirty="0">
                <a:latin typeface="Arial"/>
                <a:cs typeface="Arial"/>
              </a:rPr>
              <a:t>and subsided on </a:t>
            </a:r>
            <a:r>
              <a:rPr sz="2000" spc="-10" dirty="0">
                <a:latin typeface="Arial"/>
                <a:cs typeface="Arial"/>
              </a:rPr>
              <a:t>its </a:t>
            </a:r>
            <a:r>
              <a:rPr sz="2000" spc="-5" dirty="0">
                <a:latin typeface="Arial"/>
                <a:cs typeface="Arial"/>
              </a:rPr>
              <a:t>own.  </a:t>
            </a:r>
            <a:r>
              <a:rPr sz="2000" dirty="0">
                <a:latin typeface="Arial"/>
                <a:cs typeface="Arial"/>
              </a:rPr>
              <a:t>The individual would </a:t>
            </a:r>
            <a:r>
              <a:rPr sz="2000" spc="-5" dirty="0">
                <a:latin typeface="Arial"/>
                <a:cs typeface="Arial"/>
              </a:rPr>
              <a:t>remember </a:t>
            </a:r>
            <a:r>
              <a:rPr sz="2000" dirty="0">
                <a:latin typeface="Arial"/>
                <a:cs typeface="Arial"/>
              </a:rPr>
              <a:t>the incident, </a:t>
            </a:r>
            <a:r>
              <a:rPr sz="2000" spc="-5" dirty="0">
                <a:latin typeface="Arial"/>
                <a:cs typeface="Arial"/>
              </a:rPr>
              <a:t>but </a:t>
            </a:r>
            <a:r>
              <a:rPr sz="2000" dirty="0">
                <a:latin typeface="Arial"/>
                <a:cs typeface="Arial"/>
              </a:rPr>
              <a:t>would </a:t>
            </a:r>
            <a:r>
              <a:rPr sz="2000" spc="-5" dirty="0">
                <a:latin typeface="Arial"/>
                <a:cs typeface="Arial"/>
              </a:rPr>
              <a:t>give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6147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IED – </a:t>
            </a:r>
            <a:r>
              <a:rPr spc="-10" dirty="0"/>
              <a:t>Case</a:t>
            </a:r>
            <a:r>
              <a:rPr spc="-20" dirty="0"/>
              <a:t> </a:t>
            </a:r>
            <a:r>
              <a:rPr spc="-5" dirty="0"/>
              <a:t>Presentations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67129"/>
            <a:ext cx="841629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Kevin is </a:t>
            </a:r>
            <a:r>
              <a:rPr sz="2800" dirty="0">
                <a:latin typeface="Arial"/>
                <a:cs typeface="Arial"/>
              </a:rPr>
              <a:t>diagnosed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an intermittent explosive  </a:t>
            </a:r>
            <a:r>
              <a:rPr sz="2800" spc="-20" dirty="0">
                <a:latin typeface="Arial"/>
                <a:cs typeface="Arial"/>
              </a:rPr>
              <a:t>behavior. </a:t>
            </a:r>
            <a:r>
              <a:rPr sz="2800" spc="-10" dirty="0">
                <a:latin typeface="Arial"/>
                <a:cs typeface="Arial"/>
              </a:rPr>
              <a:t>He </a:t>
            </a:r>
            <a:r>
              <a:rPr sz="2800" spc="-5" dirty="0">
                <a:latin typeface="Arial"/>
                <a:cs typeface="Arial"/>
              </a:rPr>
              <a:t>was raged </a:t>
            </a:r>
            <a:r>
              <a:rPr sz="2800" dirty="0">
                <a:latin typeface="Arial"/>
                <a:cs typeface="Arial"/>
              </a:rPr>
              <a:t>with anger </a:t>
            </a:r>
            <a:r>
              <a:rPr sz="2800" spc="-5" dirty="0">
                <a:latin typeface="Arial"/>
                <a:cs typeface="Arial"/>
              </a:rPr>
              <a:t>when a friend  of him, </a:t>
            </a:r>
            <a:r>
              <a:rPr sz="2800" dirty="0">
                <a:latin typeface="Arial"/>
                <a:cs typeface="Arial"/>
              </a:rPr>
              <a:t>Mike, mocked </a:t>
            </a:r>
            <a:r>
              <a:rPr sz="2800" spc="-5" dirty="0">
                <a:latin typeface="Arial"/>
                <a:cs typeface="Arial"/>
              </a:rPr>
              <a:t>the way his </a:t>
            </a:r>
            <a:r>
              <a:rPr sz="2800" dirty="0">
                <a:latin typeface="Arial"/>
                <a:cs typeface="Arial"/>
              </a:rPr>
              <a:t>hair looks. </a:t>
            </a:r>
            <a:r>
              <a:rPr sz="2800" spc="-10" dirty="0">
                <a:latin typeface="Arial"/>
                <a:cs typeface="Arial"/>
              </a:rPr>
              <a:t>He  </a:t>
            </a:r>
            <a:r>
              <a:rPr sz="2800" spc="-5" dirty="0">
                <a:latin typeface="Arial"/>
                <a:cs typeface="Arial"/>
              </a:rPr>
              <a:t>suddenly </a:t>
            </a:r>
            <a:r>
              <a:rPr sz="2800" dirty="0">
                <a:latin typeface="Arial"/>
                <a:cs typeface="Arial"/>
              </a:rPr>
              <a:t>punched </a:t>
            </a:r>
            <a:r>
              <a:rPr sz="2800" spc="-5" dirty="0">
                <a:latin typeface="Arial"/>
                <a:cs typeface="Arial"/>
              </a:rPr>
              <a:t>Mike </a:t>
            </a:r>
            <a:r>
              <a:rPr sz="2800" dirty="0">
                <a:latin typeface="Arial"/>
                <a:cs typeface="Arial"/>
              </a:rPr>
              <a:t>hardly </a:t>
            </a:r>
            <a:r>
              <a:rPr sz="2800" spc="-5" dirty="0">
                <a:latin typeface="Arial"/>
                <a:cs typeface="Arial"/>
              </a:rPr>
              <a:t>in the </a:t>
            </a:r>
            <a:r>
              <a:rPr sz="2800" dirty="0">
                <a:latin typeface="Arial"/>
                <a:cs typeface="Arial"/>
              </a:rPr>
              <a:t>face </a:t>
            </a:r>
            <a:r>
              <a:rPr sz="2800" spc="-5" dirty="0">
                <a:latin typeface="Arial"/>
                <a:cs typeface="Arial"/>
              </a:rPr>
              <a:t>breaking  the </a:t>
            </a:r>
            <a:r>
              <a:rPr sz="2800" dirty="0">
                <a:latin typeface="Arial"/>
                <a:cs typeface="Arial"/>
              </a:rPr>
              <a:t>poor </a:t>
            </a:r>
            <a:r>
              <a:rPr sz="2800" spc="-10" dirty="0">
                <a:latin typeface="Arial"/>
                <a:cs typeface="Arial"/>
              </a:rPr>
              <a:t>guy’s </a:t>
            </a:r>
            <a:r>
              <a:rPr sz="2800" dirty="0">
                <a:latin typeface="Arial"/>
                <a:cs typeface="Arial"/>
              </a:rPr>
              <a:t>nose. This </a:t>
            </a:r>
            <a:r>
              <a:rPr sz="2800" spc="-5" dirty="0">
                <a:latin typeface="Arial"/>
                <a:cs typeface="Arial"/>
              </a:rPr>
              <a:t>is just </a:t>
            </a:r>
            <a:r>
              <a:rPr sz="2800" dirty="0">
                <a:latin typeface="Arial"/>
                <a:cs typeface="Arial"/>
              </a:rPr>
              <a:t>one of </a:t>
            </a:r>
            <a:r>
              <a:rPr sz="2800" spc="-5" dirty="0">
                <a:latin typeface="Arial"/>
                <a:cs typeface="Arial"/>
              </a:rPr>
              <a:t>many  examples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Kevin’s </a:t>
            </a:r>
            <a:r>
              <a:rPr sz="2800" spc="-5" dirty="0">
                <a:latin typeface="Arial"/>
                <a:cs typeface="Arial"/>
              </a:rPr>
              <a:t>unnecessary </a:t>
            </a:r>
            <a:r>
              <a:rPr sz="2800" dirty="0">
                <a:latin typeface="Arial"/>
                <a:cs typeface="Arial"/>
              </a:rPr>
              <a:t>aggressive  </a:t>
            </a:r>
            <a:r>
              <a:rPr sz="2800" spc="-5" dirty="0">
                <a:latin typeface="Arial"/>
                <a:cs typeface="Arial"/>
              </a:rPr>
              <a:t>responses. When he is really </a:t>
            </a:r>
            <a:r>
              <a:rPr sz="2800" spc="-35" dirty="0">
                <a:latin typeface="Arial"/>
                <a:cs typeface="Arial"/>
              </a:rPr>
              <a:t>angry, </a:t>
            </a:r>
            <a:r>
              <a:rPr sz="2800" spc="-5" dirty="0">
                <a:latin typeface="Arial"/>
                <a:cs typeface="Arial"/>
              </a:rPr>
              <a:t>his temper  builds up </a:t>
            </a:r>
            <a:r>
              <a:rPr sz="2800" dirty="0">
                <a:latin typeface="Arial"/>
                <a:cs typeface="Arial"/>
              </a:rPr>
              <a:t>so fast and </a:t>
            </a:r>
            <a:r>
              <a:rPr sz="2800" spc="-5" dirty="0">
                <a:latin typeface="Arial"/>
                <a:cs typeface="Arial"/>
              </a:rPr>
              <a:t>bursts with </a:t>
            </a:r>
            <a:r>
              <a:rPr sz="2800" dirty="0">
                <a:latin typeface="Arial"/>
                <a:cs typeface="Arial"/>
              </a:rPr>
              <a:t>aggressive  </a:t>
            </a:r>
            <a:r>
              <a:rPr sz="2800" spc="-5" dirty="0">
                <a:latin typeface="Arial"/>
                <a:cs typeface="Arial"/>
              </a:rPr>
              <a:t>actions that usually </a:t>
            </a:r>
            <a:r>
              <a:rPr sz="2800" dirty="0">
                <a:latin typeface="Arial"/>
                <a:cs typeface="Arial"/>
              </a:rPr>
              <a:t>harm </a:t>
            </a:r>
            <a:r>
              <a:rPr sz="2800" spc="-5" dirty="0">
                <a:latin typeface="Arial"/>
                <a:cs typeface="Arial"/>
              </a:rPr>
              <a:t>people </a:t>
            </a:r>
            <a:r>
              <a:rPr sz="2800" dirty="0">
                <a:latin typeface="Arial"/>
                <a:cs typeface="Arial"/>
              </a:rPr>
              <a:t>around him. </a:t>
            </a:r>
            <a:r>
              <a:rPr sz="2800" spc="-5" dirty="0">
                <a:latin typeface="Arial"/>
                <a:cs typeface="Arial"/>
              </a:rPr>
              <a:t>His  rage usually cools down in </a:t>
            </a:r>
            <a:r>
              <a:rPr sz="2800" dirty="0">
                <a:latin typeface="Arial"/>
                <a:cs typeface="Arial"/>
              </a:rPr>
              <a:t>around 30 </a:t>
            </a:r>
            <a:r>
              <a:rPr sz="2800" spc="-5" dirty="0">
                <a:latin typeface="Arial"/>
                <a:cs typeface="Arial"/>
              </a:rPr>
              <a:t>minutes after  which he sometimes </a:t>
            </a:r>
            <a:r>
              <a:rPr sz="2800" dirty="0">
                <a:latin typeface="Arial"/>
                <a:cs typeface="Arial"/>
              </a:rPr>
              <a:t>even forgets that </a:t>
            </a:r>
            <a:r>
              <a:rPr sz="2800" spc="-5" dirty="0">
                <a:latin typeface="Arial"/>
                <a:cs typeface="Arial"/>
              </a:rPr>
              <a:t>he </a:t>
            </a:r>
            <a:r>
              <a:rPr sz="2800" dirty="0">
                <a:latin typeface="Arial"/>
                <a:cs typeface="Arial"/>
              </a:rPr>
              <a:t>has  </a:t>
            </a:r>
            <a:r>
              <a:rPr sz="2800" spc="-5" dirty="0">
                <a:latin typeface="Arial"/>
                <a:cs typeface="Arial"/>
              </a:rPr>
              <a:t>harmed </a:t>
            </a:r>
            <a:r>
              <a:rPr sz="2800" dirty="0">
                <a:latin typeface="Arial"/>
                <a:cs typeface="Arial"/>
              </a:rPr>
              <a:t>any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337058"/>
            <a:ext cx="5156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DSM-IV-TR</a:t>
            </a:r>
            <a:r>
              <a:rPr spc="-7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972058"/>
            <a:ext cx="9161932" cy="523835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45465" marR="6350" indent="-533400" algn="just">
              <a:lnSpc>
                <a:spcPts val="3020"/>
              </a:lnSpc>
              <a:spcBef>
                <a:spcPts val="480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800" spc="-5" dirty="0">
                <a:latin typeface="Arial"/>
                <a:cs typeface="Arial"/>
              </a:rPr>
              <a:t>Several </a:t>
            </a:r>
            <a:r>
              <a:rPr sz="2800" dirty="0">
                <a:latin typeface="Arial"/>
                <a:cs typeface="Arial"/>
              </a:rPr>
              <a:t>discrete </a:t>
            </a:r>
            <a:r>
              <a:rPr sz="2800" spc="-5" dirty="0">
                <a:latin typeface="Arial"/>
                <a:cs typeface="Arial"/>
              </a:rPr>
              <a:t>episodes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failure to </a:t>
            </a:r>
            <a:r>
              <a:rPr sz="2800" dirty="0">
                <a:latin typeface="Arial"/>
                <a:cs typeface="Arial"/>
              </a:rPr>
              <a:t>resist  aggressive impulses that </a:t>
            </a:r>
            <a:r>
              <a:rPr sz="2800" spc="-5" dirty="0">
                <a:latin typeface="Arial"/>
                <a:cs typeface="Arial"/>
              </a:rPr>
              <a:t>result in serious  </a:t>
            </a:r>
            <a:r>
              <a:rPr sz="2800" dirty="0">
                <a:latin typeface="Arial"/>
                <a:cs typeface="Arial"/>
              </a:rPr>
              <a:t>assaultive </a:t>
            </a:r>
            <a:r>
              <a:rPr sz="2800" spc="-5" dirty="0">
                <a:latin typeface="Arial"/>
                <a:cs typeface="Arial"/>
              </a:rPr>
              <a:t>acts </a:t>
            </a:r>
            <a:r>
              <a:rPr sz="2800" dirty="0">
                <a:latin typeface="Arial"/>
                <a:cs typeface="Arial"/>
              </a:rPr>
              <a:t>or destruction of </a:t>
            </a:r>
            <a:r>
              <a:rPr sz="2800" spc="-25" dirty="0">
                <a:latin typeface="Arial"/>
                <a:cs typeface="Arial"/>
              </a:rPr>
              <a:t>property.</a:t>
            </a:r>
            <a:endParaRPr sz="2800" dirty="0">
              <a:latin typeface="Arial"/>
              <a:cs typeface="Arial"/>
            </a:endParaRPr>
          </a:p>
          <a:p>
            <a:pPr marL="545465" marR="5715" indent="-533400" algn="just">
              <a:lnSpc>
                <a:spcPts val="3020"/>
              </a:lnSpc>
              <a:spcBef>
                <a:spcPts val="615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degree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aggressiveness expressed </a:t>
            </a:r>
            <a:r>
              <a:rPr sz="2800" spc="-5" dirty="0">
                <a:latin typeface="Arial"/>
                <a:cs typeface="Arial"/>
              </a:rPr>
              <a:t>during  the episodes is grossly </a:t>
            </a:r>
            <a:r>
              <a:rPr sz="2800" dirty="0">
                <a:latin typeface="Arial"/>
                <a:cs typeface="Arial"/>
              </a:rPr>
              <a:t>out of proportion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any  precipitating psychosocial stressors.</a:t>
            </a:r>
          </a:p>
          <a:p>
            <a:pPr marL="545465" marR="5080" indent="-533400" algn="just">
              <a:lnSpc>
                <a:spcPct val="90000"/>
              </a:lnSpc>
              <a:spcBef>
                <a:spcPts val="565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aggressive </a:t>
            </a:r>
            <a:r>
              <a:rPr sz="2800" spc="-5" dirty="0">
                <a:latin typeface="Arial"/>
                <a:cs typeface="Arial"/>
              </a:rPr>
              <a:t>episodes </a:t>
            </a:r>
            <a:r>
              <a:rPr sz="2800" dirty="0">
                <a:latin typeface="Arial"/>
                <a:cs typeface="Arial"/>
              </a:rPr>
              <a:t>are not </a:t>
            </a:r>
            <a:r>
              <a:rPr sz="2800" spc="-5" dirty="0">
                <a:latin typeface="Arial"/>
                <a:cs typeface="Arial"/>
              </a:rPr>
              <a:t>better  accounted for </a:t>
            </a:r>
            <a:r>
              <a:rPr sz="2800" dirty="0">
                <a:latin typeface="Arial"/>
                <a:cs typeface="Arial"/>
              </a:rPr>
              <a:t>by any other </a:t>
            </a:r>
            <a:r>
              <a:rPr sz="2800" spc="-5" dirty="0">
                <a:latin typeface="Arial"/>
                <a:cs typeface="Arial"/>
              </a:rPr>
              <a:t>mental </a:t>
            </a:r>
            <a:r>
              <a:rPr sz="2800" dirty="0">
                <a:latin typeface="Arial"/>
                <a:cs typeface="Arial"/>
              </a:rPr>
              <a:t>disorder (e.g.  </a:t>
            </a:r>
            <a:r>
              <a:rPr sz="2800" spc="-5" dirty="0">
                <a:latin typeface="Arial"/>
                <a:cs typeface="Arial"/>
              </a:rPr>
              <a:t>Antisocial PD, Borderline PD, </a:t>
            </a:r>
            <a:r>
              <a:rPr sz="2800" dirty="0">
                <a:latin typeface="Arial"/>
                <a:cs typeface="Arial"/>
              </a:rPr>
              <a:t>Conduct </a:t>
            </a:r>
            <a:r>
              <a:rPr sz="2800" spc="-20" dirty="0">
                <a:latin typeface="Arial"/>
                <a:cs typeface="Arial"/>
              </a:rPr>
              <a:t>Disorder,  </a:t>
            </a:r>
            <a:r>
              <a:rPr sz="2800" spc="-5" dirty="0">
                <a:latin typeface="Arial"/>
                <a:cs typeface="Arial"/>
              </a:rPr>
              <a:t>ADHD, a Manic Episode, a Psychotic Disorder),  </a:t>
            </a:r>
            <a:r>
              <a:rPr sz="2800" dirty="0">
                <a:latin typeface="Arial"/>
                <a:cs typeface="Arial"/>
              </a:rPr>
              <a:t>are not </a:t>
            </a:r>
            <a:r>
              <a:rPr sz="2800" spc="-5" dirty="0">
                <a:latin typeface="Arial"/>
                <a:cs typeface="Arial"/>
              </a:rPr>
              <a:t>due to the direct physiological </a:t>
            </a:r>
            <a:r>
              <a:rPr sz="2800" spc="-10" dirty="0">
                <a:latin typeface="Arial"/>
                <a:cs typeface="Arial"/>
              </a:rPr>
              <a:t>effects of </a:t>
            </a:r>
            <a:r>
              <a:rPr sz="2800" spc="-5" dirty="0">
                <a:latin typeface="Arial"/>
                <a:cs typeface="Arial"/>
              </a:rPr>
              <a:t>a  substance,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a general medical condition </a:t>
            </a:r>
            <a:r>
              <a:rPr sz="2800" dirty="0">
                <a:latin typeface="Arial"/>
                <a:cs typeface="Arial"/>
              </a:rPr>
              <a:t>(e.g.  head trauma, Alzheimer’s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disease</a:t>
            </a:r>
            <a:r>
              <a:rPr sz="2800" dirty="0" smtClean="0">
                <a:latin typeface="Arial"/>
                <a:cs typeface="Arial"/>
              </a:rPr>
              <a:t>).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4366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Facts and</a:t>
            </a:r>
            <a:r>
              <a:rPr spc="-80" dirty="0"/>
              <a:t> </a:t>
            </a:r>
            <a:r>
              <a:rPr spc="-5" dirty="0"/>
              <a:t>Figures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1167129"/>
            <a:ext cx="8014970" cy="2387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b="1" spc="-5" dirty="0">
                <a:latin typeface="Arial"/>
                <a:cs typeface="Arial"/>
              </a:rPr>
              <a:t>Gender </a:t>
            </a:r>
            <a:r>
              <a:rPr sz="2800" b="1" dirty="0">
                <a:latin typeface="Arial"/>
                <a:cs typeface="Arial"/>
              </a:rPr>
              <a:t>Differences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5" dirty="0">
                <a:latin typeface="Arial"/>
                <a:cs typeface="Arial"/>
              </a:rPr>
              <a:t>more common in men than  women</a:t>
            </a:r>
            <a:endParaRPr sz="28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b="1" dirty="0">
                <a:latin typeface="Arial"/>
                <a:cs typeface="Arial"/>
              </a:rPr>
              <a:t>Prevalence</a:t>
            </a:r>
            <a:r>
              <a:rPr sz="280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rare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b="1" spc="-5" dirty="0">
                <a:latin typeface="Arial"/>
                <a:cs typeface="Arial"/>
              </a:rPr>
              <a:t>Course</a:t>
            </a:r>
            <a:r>
              <a:rPr sz="2800" spc="-5" dirty="0">
                <a:latin typeface="Arial"/>
                <a:cs typeface="Arial"/>
              </a:rPr>
              <a:t>: </a:t>
            </a:r>
            <a:r>
              <a:rPr sz="2800" dirty="0">
                <a:latin typeface="Arial"/>
                <a:cs typeface="Arial"/>
              </a:rPr>
              <a:t>variable; chronic </a:t>
            </a:r>
            <a:r>
              <a:rPr sz="2800" spc="-5" dirty="0">
                <a:latin typeface="Arial"/>
                <a:cs typeface="Arial"/>
              </a:rPr>
              <a:t>or </a:t>
            </a:r>
            <a:r>
              <a:rPr sz="2800" dirty="0">
                <a:latin typeface="Arial"/>
                <a:cs typeface="Arial"/>
              </a:rPr>
              <a:t>episodic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course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b="1" spc="-5" dirty="0">
                <a:latin typeface="Arial"/>
                <a:cs typeface="Arial"/>
              </a:rPr>
              <a:t>Onset</a:t>
            </a:r>
            <a:r>
              <a:rPr sz="2800" spc="-5" dirty="0">
                <a:latin typeface="Arial"/>
                <a:cs typeface="Arial"/>
              </a:rPr>
              <a:t>: childhood to the early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20’s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4823" y="3554729"/>
            <a:ext cx="3581400" cy="3025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044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Contributing</a:t>
            </a:r>
            <a:r>
              <a:rPr spc="-55" dirty="0"/>
              <a:t> </a:t>
            </a:r>
            <a:r>
              <a:rPr spc="-5" dirty="0"/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16228"/>
            <a:ext cx="8413750" cy="488823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244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5" dirty="0">
                <a:latin typeface="Arial"/>
                <a:cs typeface="Arial"/>
              </a:rPr>
              <a:t>Behavioral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theory:</a:t>
            </a:r>
            <a:endParaRPr sz="22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140"/>
              </a:spcBef>
              <a:buClr>
                <a:srgbClr val="9B2C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b="1" spc="-5" dirty="0">
                <a:latin typeface="Arial"/>
                <a:cs typeface="Arial"/>
              </a:rPr>
              <a:t>Antecedents: </a:t>
            </a:r>
            <a:r>
              <a:rPr sz="2200" spc="-5" dirty="0">
                <a:latin typeface="Arial"/>
                <a:cs typeface="Arial"/>
              </a:rPr>
              <a:t>a sense of tension or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arousal</a:t>
            </a:r>
            <a:endParaRPr sz="22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135"/>
              </a:spcBef>
              <a:buClr>
                <a:srgbClr val="9B2C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b="1" spc="-5" dirty="0">
                <a:latin typeface="Arial"/>
                <a:cs typeface="Arial"/>
              </a:rPr>
              <a:t>Behavior: </a:t>
            </a:r>
            <a:r>
              <a:rPr sz="2200" spc="-5" dirty="0">
                <a:latin typeface="Arial"/>
                <a:cs typeface="Arial"/>
              </a:rPr>
              <a:t>explosive </a:t>
            </a:r>
            <a:r>
              <a:rPr sz="2200" spc="-15" dirty="0">
                <a:latin typeface="Arial"/>
                <a:cs typeface="Arial"/>
              </a:rPr>
              <a:t>behavior, </a:t>
            </a:r>
            <a:r>
              <a:rPr sz="2200" spc="-5" dirty="0">
                <a:latin typeface="Arial"/>
                <a:cs typeface="Arial"/>
              </a:rPr>
              <a:t>aggressive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episodes</a:t>
            </a:r>
            <a:endParaRPr sz="22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135"/>
              </a:spcBef>
              <a:buClr>
                <a:srgbClr val="9B2C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b="1" spc="-5" dirty="0">
                <a:latin typeface="Arial"/>
                <a:cs typeface="Arial"/>
              </a:rPr>
              <a:t>Immediate consequences: </a:t>
            </a:r>
            <a:r>
              <a:rPr sz="2200" spc="-5" dirty="0">
                <a:latin typeface="Arial"/>
                <a:cs typeface="Arial"/>
              </a:rPr>
              <a:t>a sense of </a:t>
            </a:r>
            <a:r>
              <a:rPr sz="2200" dirty="0">
                <a:latin typeface="Arial"/>
                <a:cs typeface="Arial"/>
              </a:rPr>
              <a:t>relief </a:t>
            </a:r>
            <a:r>
              <a:rPr sz="2200" spc="-5" dirty="0">
                <a:latin typeface="Arial"/>
                <a:cs typeface="Arial"/>
              </a:rPr>
              <a:t>&amp;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release</a:t>
            </a:r>
            <a:endParaRPr sz="2200">
              <a:latin typeface="Arial"/>
              <a:cs typeface="Arial"/>
            </a:endParaRPr>
          </a:p>
          <a:p>
            <a:pPr marL="560705" marR="5080" lvl="1" indent="-228600">
              <a:lnSpc>
                <a:spcPts val="2380"/>
              </a:lnSpc>
              <a:spcBef>
                <a:spcPts val="440"/>
              </a:spcBef>
              <a:buClr>
                <a:srgbClr val="9B2C1F"/>
              </a:buClr>
              <a:buSzPct val="84090"/>
              <a:buFont typeface="Wingdings 2"/>
              <a:buChar char=""/>
              <a:tabLst>
                <a:tab pos="561340" algn="l"/>
                <a:tab pos="1760855" algn="l"/>
                <a:tab pos="4878070" algn="l"/>
                <a:tab pos="5767705" algn="l"/>
                <a:tab pos="7296784" algn="l"/>
              </a:tabLst>
            </a:pPr>
            <a:r>
              <a:rPr sz="2200" b="1" spc="-5" dirty="0">
                <a:latin typeface="Arial"/>
                <a:cs typeface="Arial"/>
              </a:rPr>
              <a:t>Del</a:t>
            </a:r>
            <a:r>
              <a:rPr sz="2200" b="1" spc="10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y</a:t>
            </a:r>
            <a:r>
              <a:rPr sz="2200" b="1" spc="-5" dirty="0">
                <a:latin typeface="Arial"/>
                <a:cs typeface="Arial"/>
              </a:rPr>
              <a:t>ed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5" dirty="0">
                <a:latin typeface="Arial"/>
                <a:cs typeface="Arial"/>
              </a:rPr>
              <a:t>c</a:t>
            </a:r>
            <a:r>
              <a:rPr sz="2200" b="1" spc="10" dirty="0">
                <a:latin typeface="Arial"/>
                <a:cs typeface="Arial"/>
              </a:rPr>
              <a:t>o</a:t>
            </a:r>
            <a:r>
              <a:rPr sz="2200" b="1" spc="-5" dirty="0">
                <a:latin typeface="Arial"/>
                <a:cs typeface="Arial"/>
              </a:rPr>
              <a:t>ns</a:t>
            </a:r>
            <a:r>
              <a:rPr sz="2200" b="1" dirty="0">
                <a:latin typeface="Arial"/>
                <a:cs typeface="Arial"/>
              </a:rPr>
              <a:t>e</a:t>
            </a:r>
            <a:r>
              <a:rPr sz="2200" b="1" spc="5" dirty="0">
                <a:latin typeface="Arial"/>
                <a:cs typeface="Arial"/>
              </a:rPr>
              <a:t>q</a:t>
            </a:r>
            <a:r>
              <a:rPr sz="2200" b="1" spc="-5" dirty="0">
                <a:latin typeface="Arial"/>
                <a:cs typeface="Arial"/>
              </a:rPr>
              <a:t>uenc</a:t>
            </a:r>
            <a:r>
              <a:rPr sz="2200" b="1" spc="10" dirty="0">
                <a:latin typeface="Arial"/>
                <a:cs typeface="Arial"/>
              </a:rPr>
              <a:t>es</a:t>
            </a:r>
            <a:r>
              <a:rPr sz="2200" b="1" spc="-5" dirty="0">
                <a:latin typeface="Arial"/>
                <a:cs typeface="Arial"/>
              </a:rPr>
              <a:t>: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229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feel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ng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5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et,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fu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,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regre</a:t>
            </a:r>
            <a:r>
              <a:rPr sz="2200" spc="10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fu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,  embarrassed about the aggressive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behavior</a:t>
            </a:r>
            <a:endParaRPr sz="2200">
              <a:latin typeface="Arial"/>
              <a:cs typeface="Arial"/>
            </a:endParaRPr>
          </a:p>
          <a:p>
            <a:pPr marL="286385" marR="5080" indent="-274320">
              <a:lnSpc>
                <a:spcPts val="2380"/>
              </a:lnSpc>
              <a:spcBef>
                <a:spcPts val="59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dirty="0">
                <a:latin typeface="Arial"/>
                <a:cs typeface="Arial"/>
              </a:rPr>
              <a:t>Personality </a:t>
            </a:r>
            <a:r>
              <a:rPr sz="2200" b="1" spc="-5" dirty="0">
                <a:latin typeface="Arial"/>
                <a:cs typeface="Arial"/>
              </a:rPr>
              <a:t>factors</a:t>
            </a:r>
            <a:r>
              <a:rPr sz="2200" spc="-5" dirty="0">
                <a:latin typeface="Arial"/>
                <a:cs typeface="Arial"/>
              </a:rPr>
              <a:t>: Generalized impulsivity </a:t>
            </a:r>
            <a:r>
              <a:rPr sz="2200" spc="5" dirty="0">
                <a:latin typeface="Arial"/>
                <a:cs typeface="Arial"/>
              </a:rPr>
              <a:t>or </a:t>
            </a:r>
            <a:r>
              <a:rPr sz="2200" spc="-5" dirty="0">
                <a:latin typeface="Arial"/>
                <a:cs typeface="Arial"/>
              </a:rPr>
              <a:t>aggressiveness,  chronic anger management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problems</a:t>
            </a:r>
            <a:endParaRPr sz="2200">
              <a:latin typeface="Arial"/>
              <a:cs typeface="Arial"/>
            </a:endParaRPr>
          </a:p>
          <a:p>
            <a:pPr marL="286385" marR="5715" indent="-274320">
              <a:lnSpc>
                <a:spcPts val="2380"/>
              </a:lnSpc>
              <a:spcBef>
                <a:spcPts val="5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  <a:tab pos="1888489" algn="l"/>
                <a:tab pos="3037840" algn="l"/>
                <a:tab pos="3489325" algn="l"/>
                <a:tab pos="4575810" algn="l"/>
                <a:tab pos="5960110" algn="l"/>
                <a:tab pos="7249795" algn="l"/>
              </a:tabLst>
            </a:pPr>
            <a:r>
              <a:rPr sz="2200" b="1" spc="-5" dirty="0">
                <a:latin typeface="Arial"/>
                <a:cs typeface="Arial"/>
              </a:rPr>
              <a:t>Chil</a:t>
            </a:r>
            <a:r>
              <a:rPr sz="2200" b="1" spc="10" dirty="0">
                <a:latin typeface="Arial"/>
                <a:cs typeface="Arial"/>
              </a:rPr>
              <a:t>d</a:t>
            </a:r>
            <a:r>
              <a:rPr sz="2200" b="1" spc="-5" dirty="0">
                <a:latin typeface="Arial"/>
                <a:cs typeface="Arial"/>
              </a:rPr>
              <a:t>h</a:t>
            </a:r>
            <a:r>
              <a:rPr sz="2200" b="1" spc="10" dirty="0">
                <a:latin typeface="Arial"/>
                <a:cs typeface="Arial"/>
              </a:rPr>
              <a:t>o</a:t>
            </a:r>
            <a:r>
              <a:rPr sz="2200" b="1" spc="-5" dirty="0">
                <a:latin typeface="Arial"/>
                <a:cs typeface="Arial"/>
              </a:rPr>
              <a:t>od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5" dirty="0">
                <a:latin typeface="Arial"/>
                <a:cs typeface="Arial"/>
              </a:rPr>
              <a:t>his</a:t>
            </a:r>
            <a:r>
              <a:rPr sz="2200" b="1" spc="5" dirty="0">
                <a:latin typeface="Arial"/>
                <a:cs typeface="Arial"/>
              </a:rPr>
              <a:t>t</a:t>
            </a:r>
            <a:r>
              <a:rPr sz="2200" b="1" spc="-5" dirty="0">
                <a:latin typeface="Arial"/>
                <a:cs typeface="Arial"/>
              </a:rPr>
              <a:t>o</a:t>
            </a:r>
            <a:r>
              <a:rPr sz="2200" b="1" dirty="0">
                <a:latin typeface="Arial"/>
                <a:cs typeface="Arial"/>
              </a:rPr>
              <a:t>r</a:t>
            </a:r>
            <a:r>
              <a:rPr sz="2200" b="1" spc="-5" dirty="0">
                <a:latin typeface="Arial"/>
                <a:cs typeface="Arial"/>
              </a:rPr>
              <a:t>y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spc="1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temp</a:t>
            </a:r>
            <a:r>
              <a:rPr sz="2200" spc="1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antr</a:t>
            </a:r>
            <a:r>
              <a:rPr sz="2200" spc="5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ms,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impa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at</a:t>
            </a:r>
            <a:r>
              <a:rPr sz="2200" spc="10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ention,  </a:t>
            </a:r>
            <a:r>
              <a:rPr sz="2200" spc="-15" dirty="0">
                <a:latin typeface="Arial"/>
                <a:cs typeface="Arial"/>
              </a:rPr>
              <a:t>hyperactivity, </a:t>
            </a:r>
            <a:r>
              <a:rPr sz="2200" spc="-5" dirty="0">
                <a:latin typeface="Arial"/>
                <a:cs typeface="Arial"/>
              </a:rPr>
              <a:t>and other behavioral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difficulties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5" dirty="0">
                <a:latin typeface="Arial"/>
                <a:cs typeface="Arial"/>
              </a:rPr>
              <a:t>Early learning</a:t>
            </a:r>
            <a:r>
              <a:rPr sz="2200" spc="-5" dirty="0">
                <a:latin typeface="Arial"/>
                <a:cs typeface="Arial"/>
              </a:rPr>
              <a:t>: modeling, parenting styles, family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conflict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  <a:tab pos="1784985" algn="l"/>
                <a:tab pos="2955925" algn="l"/>
                <a:tab pos="3535045" algn="l"/>
                <a:tab pos="4409440" algn="l"/>
                <a:tab pos="4801870" algn="l"/>
                <a:tab pos="6110605" algn="l"/>
                <a:tab pos="6456680" algn="l"/>
              </a:tabLst>
            </a:pPr>
            <a:r>
              <a:rPr sz="2200" b="1" spc="-5" dirty="0">
                <a:latin typeface="Arial"/>
                <a:cs typeface="Arial"/>
              </a:rPr>
              <a:t>Biological	factors</a:t>
            </a:r>
            <a:r>
              <a:rPr sz="2200" spc="-5" dirty="0">
                <a:latin typeface="Arial"/>
                <a:cs typeface="Arial"/>
              </a:rPr>
              <a:t>:	low	levels	of	serotonin	&amp;	norepinephrine,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ts val="2510"/>
              </a:lnSpc>
            </a:pPr>
            <a:r>
              <a:rPr sz="2200" spc="-5" dirty="0">
                <a:latin typeface="Arial"/>
                <a:cs typeface="Arial"/>
              </a:rPr>
              <a:t>high levels of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testosterone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5" dirty="0">
                <a:latin typeface="Arial"/>
                <a:cs typeface="Arial"/>
              </a:rPr>
              <a:t>Stress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242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Differential</a:t>
            </a:r>
            <a:r>
              <a:rPr spc="-45" dirty="0"/>
              <a:t> </a:t>
            </a: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092454"/>
            <a:ext cx="8040370" cy="56807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21665" indent="-609600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Delirium</a:t>
            </a:r>
            <a:endParaRPr sz="2400">
              <a:latin typeface="Arial"/>
              <a:cs typeface="Arial"/>
            </a:endParaRPr>
          </a:p>
          <a:p>
            <a:pPr marL="621665" indent="-60960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Dementia</a:t>
            </a:r>
            <a:endParaRPr sz="2400">
              <a:latin typeface="Arial"/>
              <a:cs typeface="Arial"/>
            </a:endParaRPr>
          </a:p>
          <a:p>
            <a:pPr marL="621665" marR="5080" indent="-609600">
              <a:lnSpc>
                <a:spcPts val="2450"/>
              </a:lnSpc>
              <a:spcBef>
                <a:spcPts val="605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Personality change due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 general medical condition,  general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</a:t>
            </a:r>
            <a:endParaRPr sz="2400">
              <a:latin typeface="Arial"/>
              <a:cs typeface="Arial"/>
            </a:endParaRPr>
          </a:p>
          <a:p>
            <a:pPr marL="621665" indent="-609600">
              <a:lnSpc>
                <a:spcPct val="100000"/>
              </a:lnSpc>
              <a:spcBef>
                <a:spcPts val="160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Substance intoxication</a:t>
            </a:r>
            <a:endParaRPr sz="2400">
              <a:latin typeface="Arial"/>
              <a:cs typeface="Arial"/>
            </a:endParaRPr>
          </a:p>
          <a:p>
            <a:pPr marL="621665" indent="-60960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Substance withdrawal</a:t>
            </a:r>
            <a:endParaRPr sz="2400">
              <a:latin typeface="Arial"/>
              <a:cs typeface="Arial"/>
            </a:endParaRPr>
          </a:p>
          <a:p>
            <a:pPr marL="621665" indent="-609600">
              <a:lnSpc>
                <a:spcPct val="100000"/>
              </a:lnSpc>
              <a:spcBef>
                <a:spcPts val="165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Oppositional defiant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disorder</a:t>
            </a:r>
            <a:endParaRPr sz="2400">
              <a:latin typeface="Arial"/>
              <a:cs typeface="Arial"/>
            </a:endParaRPr>
          </a:p>
          <a:p>
            <a:pPr marL="621665" indent="-60960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Conduct disorder</a:t>
            </a:r>
            <a:endParaRPr sz="2400">
              <a:latin typeface="Arial"/>
              <a:cs typeface="Arial"/>
            </a:endParaRPr>
          </a:p>
          <a:p>
            <a:pPr marL="621665" indent="-60960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Antisocial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disorder</a:t>
            </a:r>
            <a:endParaRPr sz="2400">
              <a:latin typeface="Arial"/>
              <a:cs typeface="Arial"/>
            </a:endParaRPr>
          </a:p>
          <a:p>
            <a:pPr marL="621665" indent="-60960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Borderline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disorder</a:t>
            </a:r>
            <a:endParaRPr sz="2400">
              <a:latin typeface="Arial"/>
              <a:cs typeface="Arial"/>
            </a:endParaRPr>
          </a:p>
          <a:p>
            <a:pPr marL="621665" indent="-609600">
              <a:lnSpc>
                <a:spcPct val="100000"/>
              </a:lnSpc>
              <a:spcBef>
                <a:spcPts val="165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Mania</a:t>
            </a:r>
            <a:endParaRPr sz="2400">
              <a:latin typeface="Arial"/>
              <a:cs typeface="Arial"/>
            </a:endParaRPr>
          </a:p>
          <a:p>
            <a:pPr marL="621665" indent="-60960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Schizophrenia</a:t>
            </a:r>
            <a:endParaRPr sz="2400">
              <a:latin typeface="Arial"/>
              <a:cs typeface="Arial"/>
            </a:endParaRPr>
          </a:p>
          <a:p>
            <a:pPr marL="621665" indent="-60960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40" dirty="0">
                <a:latin typeface="Arial"/>
                <a:cs typeface="Arial"/>
              </a:rPr>
              <a:t>Tourette’s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621665" marR="23495" indent="-609600">
              <a:lnSpc>
                <a:spcPts val="2450"/>
              </a:lnSpc>
              <a:spcBef>
                <a:spcPts val="610"/>
              </a:spcBef>
              <a:buClr>
                <a:srgbClr val="D24717"/>
              </a:buClr>
              <a:buSzPct val="85416"/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“Anger attacks” are </a:t>
            </a:r>
            <a:r>
              <a:rPr sz="2400" dirty="0">
                <a:latin typeface="Arial"/>
                <a:cs typeface="Arial"/>
              </a:rPr>
              <a:t>seen sometimes </a:t>
            </a:r>
            <a:r>
              <a:rPr sz="2400" spc="-5" dirty="0">
                <a:latin typeface="Arial"/>
                <a:cs typeface="Arial"/>
              </a:rPr>
              <a:t>as part of MDD or  panic disorder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6259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Treatment </a:t>
            </a:r>
            <a:r>
              <a:rPr spc="-5" dirty="0"/>
              <a:t>–</a:t>
            </a:r>
            <a:r>
              <a:rPr spc="40" dirty="0"/>
              <a:t> </a:t>
            </a:r>
            <a:r>
              <a:rPr spc="-10" dirty="0"/>
              <a:t>Psychosocial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9694" y="1371600"/>
            <a:ext cx="7788758" cy="44590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3325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Individual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psychotherapies</a:t>
            </a:r>
          </a:p>
          <a:p>
            <a:pPr marL="287020" indent="-274320">
              <a:lnSpc>
                <a:spcPts val="3290"/>
              </a:lnSpc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Group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psychotherapies</a:t>
            </a:r>
          </a:p>
          <a:p>
            <a:pPr marL="364490" indent="-352425">
              <a:lnSpc>
                <a:spcPts val="3325"/>
              </a:lnSpc>
              <a:buClr>
                <a:srgbClr val="D24717"/>
              </a:buClr>
              <a:buSzPct val="83928"/>
              <a:buFont typeface="Wingdings 2"/>
              <a:buChar char=""/>
              <a:tabLst>
                <a:tab pos="364490" algn="l"/>
                <a:tab pos="365125" algn="l"/>
              </a:tabLst>
            </a:pPr>
            <a:r>
              <a:rPr sz="2800" spc="-5" dirty="0">
                <a:latin typeface="Arial"/>
                <a:cs typeface="Arial"/>
              </a:rPr>
              <a:t>Anger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management</a:t>
            </a:r>
            <a:endParaRPr lang="en-US" sz="2800" spc="-5" dirty="0" smtClean="0">
              <a:latin typeface="Arial"/>
              <a:cs typeface="Arial"/>
            </a:endParaRPr>
          </a:p>
          <a:p>
            <a:pPr marL="286385" marR="5080" indent="-274320">
              <a:lnSpc>
                <a:spcPct val="80000"/>
              </a:lnSpc>
              <a:spcBef>
                <a:spcPts val="76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lang="en-US" sz="2800" spc="-5" dirty="0">
                <a:latin typeface="Arial"/>
                <a:cs typeface="Arial"/>
              </a:rPr>
              <a:t>Medications used in the treatment of IEDs are </a:t>
            </a:r>
            <a:r>
              <a:rPr lang="en-US" sz="2800" dirty="0">
                <a:latin typeface="Arial"/>
                <a:cs typeface="Arial"/>
              </a:rPr>
              <a:t>all  </a:t>
            </a:r>
            <a:r>
              <a:rPr lang="en-US" sz="2800" spc="-15" dirty="0">
                <a:latin typeface="Arial"/>
                <a:cs typeface="Arial"/>
              </a:rPr>
              <a:t>off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–label!</a:t>
            </a:r>
          </a:p>
          <a:p>
            <a:pPr marL="287020" indent="-274320">
              <a:lnSpc>
                <a:spcPts val="3150"/>
              </a:lnSpc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lang="en-US" sz="2800" spc="-5" dirty="0">
                <a:latin typeface="Arial"/>
                <a:cs typeface="Arial"/>
              </a:rPr>
              <a:t>Examples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include:</a:t>
            </a:r>
            <a:endParaRPr lang="en-US" sz="2800" dirty="0">
              <a:latin typeface="Arial"/>
              <a:cs typeface="Arial"/>
            </a:endParaRPr>
          </a:p>
          <a:p>
            <a:pPr marL="560705" marR="979805" lvl="1" indent="-228600">
              <a:lnSpc>
                <a:spcPts val="2690"/>
              </a:lnSpc>
              <a:spcBef>
                <a:spcPts val="515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lang="en-US" sz="2800" spc="-5" dirty="0">
                <a:latin typeface="Arial"/>
                <a:cs typeface="Arial"/>
              </a:rPr>
              <a:t>Mood </a:t>
            </a:r>
            <a:r>
              <a:rPr lang="en-US" sz="2800" dirty="0">
                <a:latin typeface="Arial"/>
                <a:cs typeface="Arial"/>
              </a:rPr>
              <a:t>stabilizers </a:t>
            </a:r>
            <a:r>
              <a:rPr lang="en-US" sz="2800" spc="-5" dirty="0">
                <a:latin typeface="Arial"/>
                <a:cs typeface="Arial"/>
              </a:rPr>
              <a:t>such as Lithium and the  </a:t>
            </a:r>
            <a:r>
              <a:rPr lang="en-US" sz="2800" dirty="0">
                <a:latin typeface="Arial"/>
                <a:cs typeface="Arial"/>
              </a:rPr>
              <a:t>anticonvulsants</a:t>
            </a:r>
          </a:p>
          <a:p>
            <a:pPr marL="560705" lvl="1" indent="-228600">
              <a:lnSpc>
                <a:spcPts val="2980"/>
              </a:lnSpc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lang="en-US" sz="2800" spc="-5" dirty="0">
                <a:latin typeface="Arial"/>
                <a:cs typeface="Arial"/>
              </a:rPr>
              <a:t>Beta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blockers</a:t>
            </a:r>
            <a:endParaRPr lang="en-US" sz="2800" dirty="0">
              <a:latin typeface="Arial"/>
              <a:cs typeface="Arial"/>
            </a:endParaRPr>
          </a:p>
          <a:p>
            <a:pPr marL="560705" lvl="1" indent="-228600">
              <a:lnSpc>
                <a:spcPts val="3220"/>
              </a:lnSpc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lang="en-US" sz="2800" spc="-10" dirty="0">
                <a:latin typeface="Arial"/>
                <a:cs typeface="Arial"/>
              </a:rPr>
              <a:t>SSRIs</a:t>
            </a:r>
            <a:endParaRPr lang="en-US" sz="2800" dirty="0">
              <a:latin typeface="Arial"/>
              <a:cs typeface="Arial"/>
            </a:endParaRPr>
          </a:p>
          <a:p>
            <a:pPr marL="364490" indent="-352425">
              <a:lnSpc>
                <a:spcPts val="3325"/>
              </a:lnSpc>
              <a:buClr>
                <a:srgbClr val="D24717"/>
              </a:buClr>
              <a:buSzPct val="83928"/>
              <a:buFont typeface="Wingdings 2"/>
              <a:buChar char=""/>
              <a:tabLst>
                <a:tab pos="364490" algn="l"/>
                <a:tab pos="365125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5054" y="3008122"/>
            <a:ext cx="4216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</a:rPr>
              <a:t>PYROMANIA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304800" y="304800"/>
            <a:ext cx="4038600" cy="2736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600" y="3904615"/>
            <a:ext cx="4057650" cy="2724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216076"/>
            <a:ext cx="2284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872997"/>
            <a:ext cx="9525000" cy="521835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065" marR="5080" indent="177165" algn="ctr">
              <a:lnSpc>
                <a:spcPct val="87000"/>
              </a:lnSpc>
              <a:spcBef>
                <a:spcPts val="600"/>
              </a:spcBef>
            </a:pP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‘Throughout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the past few years,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ICDs 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have attracted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the attention of</a:t>
            </a:r>
            <a:r>
              <a:rPr sz="3200" b="1" i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clinicians 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psychiatrists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due to their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impact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on  the </a:t>
            </a:r>
            <a:r>
              <a:rPr sz="3200" b="1" i="1" spc="-20" dirty="0">
                <a:solidFill>
                  <a:srgbClr val="001F5F"/>
                </a:solidFill>
                <a:latin typeface="Arial"/>
                <a:cs typeface="Arial"/>
              </a:rPr>
              <a:t>society.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Interestingly enough,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the  rapid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advancement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of technology and  its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effects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on the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society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incriminated 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to be the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cause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for the rise in the 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prevalence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of ICDs. The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advent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of the 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Internet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has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created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unlimited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access</a:t>
            </a:r>
            <a:r>
              <a:rPr sz="3200" b="1" i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to 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gambling,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shopping, porn and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stock 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trading;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thus,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incidence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impulsive behavior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patterns has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risen  </a:t>
            </a:r>
            <a:r>
              <a:rPr sz="3200" b="1" i="1" spc="-20" dirty="0">
                <a:solidFill>
                  <a:srgbClr val="001F5F"/>
                </a:solidFill>
                <a:latin typeface="Arial"/>
                <a:cs typeface="Arial"/>
              </a:rPr>
              <a:t>sharply.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Even more, new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forms of 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impulsive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disorders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have emerged</a:t>
            </a:r>
            <a:r>
              <a:rPr sz="3200" b="1" i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2620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Pyrom</a:t>
            </a:r>
            <a:r>
              <a:rPr spc="-25" dirty="0"/>
              <a:t>a</a:t>
            </a:r>
            <a:r>
              <a:rPr spc="-5" dirty="0"/>
              <a:t>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68653"/>
            <a:ext cx="2851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  <a:tab pos="1971039" algn="l"/>
                <a:tab pos="2414270" algn="l"/>
              </a:tabLst>
            </a:pPr>
            <a:r>
              <a:rPr sz="2400" spc="-5" dirty="0">
                <a:latin typeface="Arial"/>
                <a:cs typeface="Arial"/>
              </a:rPr>
              <a:t>Pyroma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9700" y="1168653"/>
            <a:ext cx="5361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1145" algn="l"/>
                <a:tab pos="3191510" algn="l"/>
                <a:tab pos="3924935" algn="l"/>
              </a:tabLst>
            </a:pPr>
            <a:r>
              <a:rPr sz="2400" spc="-5" dirty="0">
                <a:latin typeface="Arial"/>
                <a:cs typeface="Arial"/>
              </a:rPr>
              <a:t>recurrent,	</a:t>
            </a:r>
            <a:r>
              <a:rPr sz="2400" dirty="0">
                <a:latin typeface="Arial"/>
                <a:cs typeface="Arial"/>
              </a:rPr>
              <a:t>deliberate,	</a:t>
            </a:r>
            <a:r>
              <a:rPr sz="2400" spc="-5" dirty="0">
                <a:latin typeface="Arial"/>
                <a:cs typeface="Arial"/>
              </a:rPr>
              <a:t>and	purposeful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042" y="1534414"/>
            <a:ext cx="8415655" cy="4306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setting of </a:t>
            </a:r>
            <a:r>
              <a:rPr sz="2400" dirty="0">
                <a:latin typeface="Arial"/>
                <a:cs typeface="Arial"/>
              </a:rPr>
              <a:t>fires. </a:t>
            </a:r>
            <a:r>
              <a:rPr sz="2400" spc="-5" dirty="0">
                <a:latin typeface="Arial"/>
                <a:cs typeface="Arial"/>
              </a:rPr>
              <a:t>Associated </a:t>
            </a:r>
            <a:r>
              <a:rPr sz="2400" dirty="0">
                <a:latin typeface="Arial"/>
                <a:cs typeface="Arial"/>
              </a:rPr>
              <a:t>features </a:t>
            </a:r>
            <a:r>
              <a:rPr sz="2400" spc="-5" dirty="0">
                <a:latin typeface="Arial"/>
                <a:cs typeface="Arial"/>
              </a:rPr>
              <a:t>include </a:t>
            </a:r>
            <a:r>
              <a:rPr sz="2400" dirty="0">
                <a:latin typeface="Arial"/>
                <a:cs typeface="Arial"/>
              </a:rPr>
              <a:t>tension </a:t>
            </a:r>
            <a:r>
              <a:rPr sz="2400" spc="-10" dirty="0">
                <a:latin typeface="Arial"/>
                <a:cs typeface="Arial"/>
              </a:rPr>
              <a:t>or  affective </a:t>
            </a:r>
            <a:r>
              <a:rPr sz="2400" spc="-5" dirty="0">
                <a:latin typeface="Arial"/>
                <a:cs typeface="Arial"/>
              </a:rPr>
              <a:t>arousal </a:t>
            </a:r>
            <a:r>
              <a:rPr sz="2400" dirty="0">
                <a:latin typeface="Arial"/>
                <a:cs typeface="Arial"/>
              </a:rPr>
              <a:t>before </a:t>
            </a:r>
            <a:r>
              <a:rPr sz="2400" spc="-5" dirty="0">
                <a:latin typeface="Arial"/>
                <a:cs typeface="Arial"/>
              </a:rPr>
              <a:t>setting </a:t>
            </a:r>
            <a:r>
              <a:rPr sz="2400" dirty="0">
                <a:latin typeface="Arial"/>
                <a:cs typeface="Arial"/>
              </a:rPr>
              <a:t>the fires; </a:t>
            </a:r>
            <a:r>
              <a:rPr sz="2400" spc="-5" dirty="0">
                <a:latin typeface="Arial"/>
                <a:cs typeface="Arial"/>
              </a:rPr>
              <a:t>fascination with,  interest in, curiosity about, or attraction to fire and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activities and </a:t>
            </a:r>
            <a:r>
              <a:rPr sz="2400" dirty="0">
                <a:latin typeface="Arial"/>
                <a:cs typeface="Arial"/>
              </a:rPr>
              <a:t>equipment </a:t>
            </a:r>
            <a:r>
              <a:rPr sz="2400" spc="-5" dirty="0">
                <a:latin typeface="Arial"/>
                <a:cs typeface="Arial"/>
              </a:rPr>
              <a:t>associated with firefighting;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dirty="0">
                <a:latin typeface="Arial"/>
                <a:cs typeface="Arial"/>
              </a:rPr>
              <a:t>pleasure, </a:t>
            </a:r>
            <a:r>
              <a:rPr sz="2400" spc="-5" dirty="0">
                <a:latin typeface="Arial"/>
                <a:cs typeface="Arial"/>
              </a:rPr>
              <a:t>gratification, or relief when </a:t>
            </a:r>
            <a:r>
              <a:rPr sz="2400" dirty="0">
                <a:latin typeface="Arial"/>
                <a:cs typeface="Arial"/>
              </a:rPr>
              <a:t>setting fires </a:t>
            </a:r>
            <a:r>
              <a:rPr sz="2400" spc="-5" dirty="0">
                <a:latin typeface="Arial"/>
                <a:cs typeface="Arial"/>
              </a:rPr>
              <a:t>or when  witnessing or participating in their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aftermath.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20" dirty="0" smtClean="0">
                <a:latin typeface="Arial"/>
                <a:cs typeface="Arial"/>
              </a:rPr>
              <a:t>Moreover</a:t>
            </a:r>
            <a:r>
              <a:rPr sz="2400" spc="-20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 usually feels  </a:t>
            </a:r>
            <a:r>
              <a:rPr sz="2400" dirty="0">
                <a:latin typeface="Arial"/>
                <a:cs typeface="Arial"/>
              </a:rPr>
              <a:t>stressed </a:t>
            </a:r>
            <a:r>
              <a:rPr sz="2400" spc="-5" dirty="0">
                <a:latin typeface="Arial"/>
                <a:cs typeface="Arial"/>
              </a:rPr>
              <a:t>before </a:t>
            </a:r>
            <a:r>
              <a:rPr sz="2400" dirty="0">
                <a:latin typeface="Arial"/>
                <a:cs typeface="Arial"/>
              </a:rPr>
              <a:t>setting the </a:t>
            </a:r>
            <a:r>
              <a:rPr sz="2400" spc="-5" dirty="0">
                <a:latin typeface="Arial"/>
                <a:cs typeface="Arial"/>
              </a:rPr>
              <a:t>fire and </a:t>
            </a:r>
            <a:r>
              <a:rPr sz="2400" dirty="0">
                <a:latin typeface="Arial"/>
                <a:cs typeface="Arial"/>
              </a:rPr>
              <a:t>relieved </a:t>
            </a:r>
            <a:r>
              <a:rPr sz="2400" spc="-5" dirty="0">
                <a:latin typeface="Arial"/>
                <a:cs typeface="Arial"/>
              </a:rPr>
              <a:t>after performing 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act.</a:t>
            </a:r>
          </a:p>
          <a:p>
            <a:pPr marL="286385" marR="635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Pyromania </a:t>
            </a:r>
            <a:r>
              <a:rPr sz="2400" spc="-5" dirty="0">
                <a:latin typeface="Arial"/>
                <a:cs typeface="Arial"/>
              </a:rPr>
              <a:t>is extremely rare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literature data is rather  scarce.</a:t>
            </a:r>
            <a:endParaRPr sz="2400" dirty="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Incidence &lt;1%,</a:t>
            </a:r>
            <a:r>
              <a:rPr sz="2400" dirty="0">
                <a:latin typeface="Arial"/>
                <a:cs typeface="Arial"/>
              </a:rPr>
              <a:t> M&gt;F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304800"/>
            <a:ext cx="2026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Etiolo</a:t>
            </a:r>
            <a:r>
              <a:rPr spc="-25" dirty="0"/>
              <a:t>g</a:t>
            </a:r>
            <a:r>
              <a:rPr spc="-5"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" y="2020646"/>
            <a:ext cx="9525000" cy="35105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spcBef>
                <a:spcPts val="95"/>
              </a:spcBef>
              <a:buFont typeface="Arial" pitchFamily="34" charset="0"/>
              <a:buChar char="•"/>
              <a:tabLst>
                <a:tab pos="1760855" algn="l"/>
                <a:tab pos="2664460" algn="l"/>
                <a:tab pos="3883660" algn="l"/>
                <a:tab pos="4010660" algn="l"/>
                <a:tab pos="4879340" algn="l"/>
              </a:tabLst>
            </a:pPr>
            <a:r>
              <a:rPr lang="en-US" sz="3200" dirty="0" smtClean="0">
                <a:cs typeface="Arial"/>
              </a:rPr>
              <a:t>E</a:t>
            </a:r>
            <a:r>
              <a:rPr sz="3200" dirty="0" smtClean="0">
                <a:cs typeface="Arial"/>
              </a:rPr>
              <a:t>nvironmental </a:t>
            </a:r>
            <a:r>
              <a:rPr lang="en-US" sz="3200" dirty="0" smtClean="0">
                <a:cs typeface="Arial"/>
              </a:rPr>
              <a:t>: </a:t>
            </a:r>
            <a:r>
              <a:rPr lang="en-US" sz="3200" spc="-5" dirty="0">
                <a:cs typeface="Arial"/>
              </a:rPr>
              <a:t>l</a:t>
            </a:r>
            <a:r>
              <a:rPr lang="en-US" sz="3200" spc="-15" dirty="0">
                <a:cs typeface="Arial"/>
              </a:rPr>
              <a:t>i</a:t>
            </a:r>
            <a:r>
              <a:rPr lang="en-US" sz="3200" spc="-5" dirty="0">
                <a:cs typeface="Arial"/>
              </a:rPr>
              <a:t>mited</a:t>
            </a:r>
            <a:r>
              <a:rPr lang="en-US" sz="3200" dirty="0">
                <a:cs typeface="Arial"/>
              </a:rPr>
              <a:t>	</a:t>
            </a:r>
            <a:r>
              <a:rPr lang="en-US" sz="3200" spc="-5" dirty="0">
                <a:cs typeface="Arial"/>
              </a:rPr>
              <a:t>sup</a:t>
            </a:r>
            <a:r>
              <a:rPr lang="en-US" sz="3200" spc="-15" dirty="0">
                <a:cs typeface="Arial"/>
              </a:rPr>
              <a:t>e</a:t>
            </a:r>
            <a:r>
              <a:rPr lang="en-US" sz="3200" spc="-5" dirty="0">
                <a:cs typeface="Arial"/>
              </a:rPr>
              <a:t>rvi</a:t>
            </a:r>
            <a:r>
              <a:rPr lang="en-US" sz="3200" dirty="0">
                <a:cs typeface="Arial"/>
              </a:rPr>
              <a:t>s</a:t>
            </a:r>
            <a:r>
              <a:rPr lang="en-US" sz="3200" spc="-5" dirty="0">
                <a:cs typeface="Arial"/>
              </a:rPr>
              <a:t>ion,</a:t>
            </a:r>
            <a:r>
              <a:rPr lang="en-US" sz="3200" dirty="0">
                <a:cs typeface="Arial"/>
              </a:rPr>
              <a:t>	</a:t>
            </a:r>
            <a:r>
              <a:rPr lang="en-US" sz="3200" spc="-5" dirty="0" smtClean="0">
                <a:cs typeface="Arial"/>
              </a:rPr>
              <a:t>parental</a:t>
            </a:r>
            <a:r>
              <a:rPr lang="en-US" sz="3200" dirty="0" smtClean="0">
                <a:cs typeface="Arial"/>
              </a:rPr>
              <a:t> </a:t>
            </a:r>
            <a:r>
              <a:rPr lang="en-US" sz="3200" spc="-5" dirty="0" smtClean="0">
                <a:cs typeface="Arial"/>
              </a:rPr>
              <a:t>l</a:t>
            </a:r>
            <a:r>
              <a:rPr lang="en-US" sz="3200" spc="-15" dirty="0" smtClean="0">
                <a:cs typeface="Arial"/>
              </a:rPr>
              <a:t>a</a:t>
            </a:r>
            <a:r>
              <a:rPr lang="en-US" sz="3200" dirty="0" smtClean="0">
                <a:cs typeface="Arial"/>
              </a:rPr>
              <a:t>ck  </a:t>
            </a:r>
            <a:r>
              <a:rPr lang="en-US" sz="3200" spc="-5" dirty="0">
                <a:cs typeface="Arial"/>
              </a:rPr>
              <a:t>of involvement, parental </a:t>
            </a:r>
            <a:r>
              <a:rPr lang="en-US" sz="3200" spc="-20" dirty="0">
                <a:cs typeface="Arial"/>
              </a:rPr>
              <a:t>pathology, </a:t>
            </a:r>
            <a:r>
              <a:rPr lang="en-US" sz="3200" dirty="0">
                <a:cs typeface="Arial"/>
              </a:rPr>
              <a:t>stressful</a:t>
            </a:r>
            <a:r>
              <a:rPr lang="en-US" sz="3200" spc="80" dirty="0">
                <a:cs typeface="Arial"/>
              </a:rPr>
              <a:t> </a:t>
            </a:r>
            <a:r>
              <a:rPr lang="en-US" sz="3200" spc="-5" dirty="0" smtClean="0">
                <a:cs typeface="Arial"/>
              </a:rPr>
              <a:t>events</a:t>
            </a:r>
            <a:endParaRPr lang="en-US" sz="3200" dirty="0" smtClean="0"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  <a:tabLst>
                <a:tab pos="1760855" algn="l"/>
                <a:tab pos="2664460" algn="l"/>
                <a:tab pos="3883660" algn="l"/>
                <a:tab pos="4010660" algn="l"/>
                <a:tab pos="4879340" algn="l"/>
              </a:tabLst>
            </a:pPr>
            <a:r>
              <a:rPr lang="en-US" sz="3200" spc="-5" dirty="0" smtClean="0">
                <a:cs typeface="Arial"/>
              </a:rPr>
              <a:t>T</a:t>
            </a:r>
            <a:r>
              <a:rPr sz="3200" spc="-5" dirty="0" smtClean="0">
                <a:cs typeface="Arial"/>
              </a:rPr>
              <a:t>em</a:t>
            </a:r>
            <a:r>
              <a:rPr sz="3200" dirty="0" smtClean="0">
                <a:cs typeface="Arial"/>
              </a:rPr>
              <a:t>p</a:t>
            </a:r>
            <a:r>
              <a:rPr sz="3200" spc="-5" dirty="0" smtClean="0">
                <a:cs typeface="Arial"/>
              </a:rPr>
              <a:t>e</a:t>
            </a:r>
            <a:r>
              <a:rPr sz="3200" dirty="0" smtClean="0">
                <a:cs typeface="Arial"/>
              </a:rPr>
              <a:t>r</a:t>
            </a:r>
            <a:r>
              <a:rPr sz="3200" spc="5" dirty="0" smtClean="0">
                <a:cs typeface="Arial"/>
              </a:rPr>
              <a:t>a</a:t>
            </a:r>
            <a:r>
              <a:rPr sz="3200" spc="-5" dirty="0" smtClean="0">
                <a:cs typeface="Arial"/>
              </a:rPr>
              <a:t>me</a:t>
            </a:r>
            <a:r>
              <a:rPr sz="3200" dirty="0" smtClean="0">
                <a:cs typeface="Arial"/>
              </a:rPr>
              <a:t>n</a:t>
            </a:r>
            <a:r>
              <a:rPr sz="3200" spc="-5" dirty="0" smtClean="0">
                <a:cs typeface="Arial"/>
              </a:rPr>
              <a:t>tal</a:t>
            </a:r>
            <a:r>
              <a:rPr lang="en-US" sz="3200" dirty="0" smtClean="0">
                <a:cs typeface="Arial"/>
              </a:rPr>
              <a:t> </a:t>
            </a:r>
            <a:r>
              <a:rPr sz="3200" spc="-5" dirty="0" smtClean="0">
                <a:cs typeface="Arial"/>
              </a:rPr>
              <a:t>fa</a:t>
            </a:r>
            <a:r>
              <a:rPr sz="3200" spc="5" dirty="0" smtClean="0">
                <a:cs typeface="Arial"/>
              </a:rPr>
              <a:t>c</a:t>
            </a:r>
            <a:r>
              <a:rPr sz="3200" spc="-5" dirty="0" smtClean="0">
                <a:cs typeface="Arial"/>
              </a:rPr>
              <a:t>to</a:t>
            </a:r>
            <a:r>
              <a:rPr sz="3200" spc="5" dirty="0" smtClean="0">
                <a:cs typeface="Arial"/>
              </a:rPr>
              <a:t>r</a:t>
            </a:r>
            <a:r>
              <a:rPr lang="en-US" sz="3200" spc="5" dirty="0" smtClean="0">
                <a:cs typeface="Arial"/>
              </a:rPr>
              <a:t>  </a:t>
            </a:r>
            <a:r>
              <a:rPr sz="3200" dirty="0" smtClean="0">
                <a:cs typeface="Arial"/>
              </a:rPr>
              <a:t>	</a:t>
            </a:r>
            <a:endParaRPr lang="en-US" sz="3200" spc="-5" dirty="0" smtClean="0"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  <a:tabLst>
                <a:tab pos="1760855" algn="l"/>
                <a:tab pos="2664460" algn="l"/>
                <a:tab pos="3883660" algn="l"/>
                <a:tab pos="4010660" algn="l"/>
                <a:tab pos="4879340" algn="l"/>
              </a:tabLst>
            </a:pPr>
            <a:r>
              <a:rPr lang="en-US" sz="3200" spc="-5" dirty="0" smtClean="0">
                <a:cs typeface="Arial"/>
              </a:rPr>
              <a:t>P</a:t>
            </a:r>
            <a:r>
              <a:rPr sz="3200" dirty="0" smtClean="0">
                <a:cs typeface="Arial"/>
              </a:rPr>
              <a:t>a</a:t>
            </a:r>
            <a:r>
              <a:rPr sz="3200" spc="-5" dirty="0" smtClean="0">
                <a:cs typeface="Arial"/>
              </a:rPr>
              <a:t>r</a:t>
            </a:r>
            <a:r>
              <a:rPr sz="3200" spc="10" dirty="0" smtClean="0">
                <a:cs typeface="Arial"/>
              </a:rPr>
              <a:t>e</a:t>
            </a:r>
            <a:r>
              <a:rPr sz="3200" spc="-5" dirty="0" smtClean="0">
                <a:cs typeface="Arial"/>
              </a:rPr>
              <a:t>nt</a:t>
            </a:r>
            <a:r>
              <a:rPr sz="3200" spc="5" dirty="0" smtClean="0">
                <a:cs typeface="Arial"/>
              </a:rPr>
              <a:t>a</a:t>
            </a:r>
            <a:r>
              <a:rPr sz="3200" spc="-5" dirty="0" smtClean="0">
                <a:cs typeface="Arial"/>
              </a:rPr>
              <a:t>l</a:t>
            </a:r>
            <a:r>
              <a:rPr lang="en-US" sz="3200" spc="-5" dirty="0">
                <a:cs typeface="Arial"/>
              </a:rPr>
              <a:t> </a:t>
            </a:r>
            <a:r>
              <a:rPr lang="en-US" sz="3200" spc="-5" dirty="0" smtClean="0">
                <a:cs typeface="Arial"/>
              </a:rPr>
              <a:t>Psychiatric </a:t>
            </a:r>
            <a:r>
              <a:rPr lang="en-US" sz="3200" dirty="0" smtClean="0">
                <a:cs typeface="Arial"/>
              </a:rPr>
              <a:t>disorders</a:t>
            </a:r>
          </a:p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  <a:tabLst>
                <a:tab pos="1760855" algn="l"/>
                <a:tab pos="2664460" algn="l"/>
                <a:tab pos="3883660" algn="l"/>
                <a:tab pos="4010660" algn="l"/>
                <a:tab pos="4879340" algn="l"/>
              </a:tabLst>
            </a:pPr>
            <a:r>
              <a:rPr lang="en-US" sz="3200" spc="-10" dirty="0" err="1" smtClean="0">
                <a:cs typeface="Arial"/>
              </a:rPr>
              <a:t>Neuro</a:t>
            </a:r>
            <a:r>
              <a:rPr lang="en-US" sz="3200" spc="-10" dirty="0" smtClean="0">
                <a:cs typeface="Arial"/>
              </a:rPr>
              <a:t>-biological : </a:t>
            </a:r>
            <a:r>
              <a:rPr lang="en-US" sz="3200" dirty="0" smtClean="0">
                <a:cs typeface="Arial"/>
              </a:rPr>
              <a:t>low </a:t>
            </a:r>
            <a:r>
              <a:rPr lang="en-US" sz="3200" spc="-5" dirty="0" smtClean="0">
                <a:cs typeface="Arial"/>
              </a:rPr>
              <a:t>levels of</a:t>
            </a:r>
            <a:r>
              <a:rPr lang="en-US" sz="3200" spc="330" dirty="0" smtClean="0">
                <a:cs typeface="Arial"/>
              </a:rPr>
              <a:t> </a:t>
            </a:r>
            <a:r>
              <a:rPr lang="en-US" sz="3200" dirty="0" smtClean="0">
                <a:cs typeface="Arial"/>
              </a:rPr>
              <a:t>Monoamine </a:t>
            </a:r>
            <a:r>
              <a:rPr lang="en-US" sz="3200" spc="-5" dirty="0" smtClean="0">
                <a:cs typeface="Arial"/>
              </a:rPr>
              <a:t>Oxidase,</a:t>
            </a:r>
            <a:r>
              <a:rPr lang="en-US" sz="3200" dirty="0" smtClean="0">
                <a:cs typeface="Arial"/>
              </a:rPr>
              <a:t> </a:t>
            </a:r>
            <a:r>
              <a:rPr lang="en-US" sz="3200" spc="-5" dirty="0" smtClean="0">
                <a:cs typeface="Arial"/>
              </a:rPr>
              <a:t>diminished </a:t>
            </a:r>
            <a:r>
              <a:rPr lang="en-US" sz="3200" spc="-5" dirty="0">
                <a:cs typeface="Arial"/>
              </a:rPr>
              <a:t>serotonin</a:t>
            </a:r>
            <a:r>
              <a:rPr lang="en-US" sz="3200" spc="45" dirty="0">
                <a:cs typeface="Arial"/>
              </a:rPr>
              <a:t> </a:t>
            </a:r>
            <a:r>
              <a:rPr lang="en-US" sz="3200" dirty="0" smtClean="0">
                <a:cs typeface="Arial"/>
              </a:rPr>
              <a:t>activity</a:t>
            </a:r>
            <a:endParaRPr lang="en-US" sz="3200" spc="-10" dirty="0" smtClean="0"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  <a:tabLst>
                <a:tab pos="1760855" algn="l"/>
                <a:tab pos="2664460" algn="l"/>
                <a:tab pos="3883660" algn="l"/>
                <a:tab pos="4010660" algn="l"/>
                <a:tab pos="4879340" algn="l"/>
              </a:tabLst>
            </a:pPr>
            <a:r>
              <a:rPr lang="en-US" sz="3200" dirty="0" smtClean="0">
                <a:cs typeface="Arial"/>
              </a:rPr>
              <a:t>Substance</a:t>
            </a:r>
            <a:r>
              <a:rPr lang="en-US" sz="3200" spc="10" dirty="0" smtClean="0">
                <a:cs typeface="Arial"/>
              </a:rPr>
              <a:t> </a:t>
            </a:r>
            <a:r>
              <a:rPr lang="en-US" sz="3200" dirty="0" smtClean="0">
                <a:cs typeface="Arial"/>
              </a:rPr>
              <a:t>abuse</a:t>
            </a:r>
            <a:endParaRPr sz="3200" dirty="0"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156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DSM-IV-TR</a:t>
            </a:r>
            <a:r>
              <a:rPr spc="-7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32078"/>
            <a:ext cx="8415020" cy="57111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45465" marR="6350" indent="-533400" algn="just">
              <a:lnSpc>
                <a:spcPts val="2590"/>
              </a:lnSpc>
              <a:spcBef>
                <a:spcPts val="425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400" dirty="0">
                <a:latin typeface="Arial"/>
                <a:cs typeface="Arial"/>
              </a:rPr>
              <a:t>Deliberate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purposeful </a:t>
            </a:r>
            <a:r>
              <a:rPr sz="2400" spc="-5" dirty="0">
                <a:latin typeface="Arial"/>
                <a:cs typeface="Arial"/>
              </a:rPr>
              <a:t>fire </a:t>
            </a:r>
            <a:r>
              <a:rPr sz="2400" dirty="0">
                <a:latin typeface="Arial"/>
                <a:cs typeface="Arial"/>
              </a:rPr>
              <a:t>setting </a:t>
            </a:r>
            <a:r>
              <a:rPr sz="2400" spc="-5" dirty="0">
                <a:latin typeface="Arial"/>
                <a:cs typeface="Arial"/>
              </a:rPr>
              <a:t>on more than one  occasion.</a:t>
            </a:r>
            <a:endParaRPr sz="2400">
              <a:latin typeface="Arial"/>
              <a:cs typeface="Arial"/>
            </a:endParaRPr>
          </a:p>
          <a:p>
            <a:pPr marL="545465" indent="-533400" algn="just">
              <a:lnSpc>
                <a:spcPct val="100000"/>
              </a:lnSpc>
              <a:spcBef>
                <a:spcPts val="275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400" spc="-45" dirty="0">
                <a:latin typeface="Arial"/>
                <a:cs typeface="Arial"/>
              </a:rPr>
              <a:t>Tension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affective </a:t>
            </a:r>
            <a:r>
              <a:rPr sz="2400" spc="-5" dirty="0">
                <a:latin typeface="Arial"/>
                <a:cs typeface="Arial"/>
              </a:rPr>
              <a:t>arousal before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act.</a:t>
            </a:r>
            <a:endParaRPr sz="2400">
              <a:latin typeface="Arial"/>
              <a:cs typeface="Arial"/>
            </a:endParaRPr>
          </a:p>
          <a:p>
            <a:pPr marL="545465" marR="5080" indent="-533400" algn="just">
              <a:lnSpc>
                <a:spcPts val="2590"/>
              </a:lnSpc>
              <a:spcBef>
                <a:spcPts val="645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400" dirty="0">
                <a:latin typeface="Arial"/>
                <a:cs typeface="Arial"/>
              </a:rPr>
              <a:t>Fascination </a:t>
            </a:r>
            <a:r>
              <a:rPr sz="2400" spc="-5" dirty="0">
                <a:latin typeface="Arial"/>
                <a:cs typeface="Arial"/>
              </a:rPr>
              <a:t>with, interest in, curiosity about, or attraction 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fire and </a:t>
            </a:r>
            <a:r>
              <a:rPr sz="2400" dirty="0">
                <a:latin typeface="Arial"/>
                <a:cs typeface="Arial"/>
              </a:rPr>
              <a:t>its </a:t>
            </a:r>
            <a:r>
              <a:rPr sz="2400" spc="-5" dirty="0">
                <a:latin typeface="Arial"/>
                <a:cs typeface="Arial"/>
              </a:rPr>
              <a:t>situational contexts (e.g. </a:t>
            </a:r>
            <a:r>
              <a:rPr sz="2400" dirty="0">
                <a:latin typeface="Arial"/>
                <a:cs typeface="Arial"/>
              </a:rPr>
              <a:t>paraphernalia,  uses,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consequences).</a:t>
            </a:r>
            <a:endParaRPr sz="2400">
              <a:latin typeface="Arial"/>
              <a:cs typeface="Arial"/>
            </a:endParaRPr>
          </a:p>
          <a:p>
            <a:pPr marL="545465" marR="5715" indent="-533400" algn="just">
              <a:lnSpc>
                <a:spcPts val="2590"/>
              </a:lnSpc>
              <a:spcBef>
                <a:spcPts val="605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400" dirty="0">
                <a:latin typeface="Arial"/>
                <a:cs typeface="Arial"/>
              </a:rPr>
              <a:t>Pleasure, </a:t>
            </a:r>
            <a:r>
              <a:rPr sz="2400" spc="-5" dirty="0">
                <a:latin typeface="Arial"/>
                <a:cs typeface="Arial"/>
              </a:rPr>
              <a:t>gratification, or relief when </a:t>
            </a:r>
            <a:r>
              <a:rPr sz="2400" dirty="0">
                <a:latin typeface="Arial"/>
                <a:cs typeface="Arial"/>
              </a:rPr>
              <a:t>setting fires, </a:t>
            </a:r>
            <a:r>
              <a:rPr sz="2400" spc="-5" dirty="0">
                <a:latin typeface="Arial"/>
                <a:cs typeface="Arial"/>
              </a:rPr>
              <a:t>or when  witnessing or participating in their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aftermath.</a:t>
            </a:r>
            <a:endParaRPr sz="2400">
              <a:latin typeface="Arial"/>
              <a:cs typeface="Arial"/>
            </a:endParaRPr>
          </a:p>
          <a:p>
            <a:pPr marL="545465" marR="5715" indent="-533400" algn="just">
              <a:lnSpc>
                <a:spcPct val="90000"/>
              </a:lnSpc>
              <a:spcBef>
                <a:spcPts val="565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400" spc="-5" dirty="0">
                <a:latin typeface="Arial"/>
                <a:cs typeface="Arial"/>
              </a:rPr>
              <a:t>The fire </a:t>
            </a:r>
            <a:r>
              <a:rPr sz="2400" dirty="0">
                <a:latin typeface="Arial"/>
                <a:cs typeface="Arial"/>
              </a:rPr>
              <a:t>setting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done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monetary gain, as </a:t>
            </a:r>
            <a:r>
              <a:rPr sz="2400" spc="-10" dirty="0">
                <a:latin typeface="Arial"/>
                <a:cs typeface="Arial"/>
              </a:rPr>
              <a:t>an  </a:t>
            </a:r>
            <a:r>
              <a:rPr sz="2400" dirty="0">
                <a:latin typeface="Arial"/>
                <a:cs typeface="Arial"/>
              </a:rPr>
              <a:t>expression </a:t>
            </a:r>
            <a:r>
              <a:rPr sz="2400" spc="-5" dirty="0">
                <a:latin typeface="Arial"/>
                <a:cs typeface="Arial"/>
              </a:rPr>
              <a:t>of sociopolitical </a:t>
            </a:r>
            <a:r>
              <a:rPr sz="2400" spc="-25" dirty="0">
                <a:latin typeface="Arial"/>
                <a:cs typeface="Arial"/>
              </a:rPr>
              <a:t>ideology,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conceal criminal  </a:t>
            </a:r>
            <a:r>
              <a:rPr sz="2400" spc="-25" dirty="0">
                <a:latin typeface="Arial"/>
                <a:cs typeface="Arial"/>
              </a:rPr>
              <a:t>activity,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express anger or vengeance, to improve </a:t>
            </a:r>
            <a:r>
              <a:rPr sz="2400" spc="-10" dirty="0">
                <a:latin typeface="Arial"/>
                <a:cs typeface="Arial"/>
              </a:rPr>
              <a:t>one’s  </a:t>
            </a:r>
            <a:r>
              <a:rPr sz="2400" dirty="0">
                <a:latin typeface="Arial"/>
                <a:cs typeface="Arial"/>
              </a:rPr>
              <a:t>living circumstances,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response to a </a:t>
            </a:r>
            <a:r>
              <a:rPr sz="2400" spc="-5" dirty="0">
                <a:latin typeface="Arial"/>
                <a:cs typeface="Arial"/>
              </a:rPr>
              <a:t>delusion or  </a:t>
            </a:r>
            <a:r>
              <a:rPr sz="2400" dirty="0">
                <a:latin typeface="Arial"/>
                <a:cs typeface="Arial"/>
              </a:rPr>
              <a:t>hallucination, </a:t>
            </a:r>
            <a:r>
              <a:rPr sz="2400" spc="-5" dirty="0">
                <a:latin typeface="Arial"/>
                <a:cs typeface="Arial"/>
              </a:rPr>
              <a:t>or as a result of impaired </a:t>
            </a:r>
            <a:r>
              <a:rPr sz="2400" dirty="0">
                <a:latin typeface="Arial"/>
                <a:cs typeface="Arial"/>
              </a:rPr>
              <a:t>judgment </a:t>
            </a:r>
            <a:r>
              <a:rPr sz="2400" spc="-5" dirty="0">
                <a:latin typeface="Arial"/>
                <a:cs typeface="Arial"/>
              </a:rPr>
              <a:t>(e.g. </a:t>
            </a:r>
            <a:r>
              <a:rPr sz="2400" spc="-10" dirty="0">
                <a:latin typeface="Arial"/>
                <a:cs typeface="Arial"/>
              </a:rPr>
              <a:t>in  </a:t>
            </a:r>
            <a:r>
              <a:rPr sz="2400" spc="-5" dirty="0">
                <a:latin typeface="Arial"/>
                <a:cs typeface="Arial"/>
              </a:rPr>
              <a:t>dementia, Mental Retardation, Substance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Intoxication)</a:t>
            </a:r>
            <a:endParaRPr sz="2400">
              <a:latin typeface="Arial"/>
              <a:cs typeface="Arial"/>
            </a:endParaRPr>
          </a:p>
          <a:p>
            <a:pPr marL="545465" marR="5080" indent="-533400" algn="just">
              <a:lnSpc>
                <a:spcPts val="2590"/>
              </a:lnSpc>
              <a:spcBef>
                <a:spcPts val="640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400" spc="-5" dirty="0">
                <a:latin typeface="Arial"/>
                <a:cs typeface="Arial"/>
              </a:rPr>
              <a:t>The fire setting is not better accounted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by Conduct  </a:t>
            </a:r>
            <a:r>
              <a:rPr sz="2400" spc="-15" dirty="0">
                <a:latin typeface="Arial"/>
                <a:cs typeface="Arial"/>
              </a:rPr>
              <a:t>Disorder,</a:t>
            </a:r>
            <a:r>
              <a:rPr sz="2400" spc="6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 Manic Episode, or Antisocial</a:t>
            </a:r>
            <a:r>
              <a:rPr sz="2400" spc="3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Personality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4366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Facts and</a:t>
            </a:r>
            <a:r>
              <a:rPr spc="-80" dirty="0"/>
              <a:t> </a:t>
            </a:r>
            <a:r>
              <a:rPr spc="-5" dirty="0"/>
              <a:t>Figures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774874"/>
            <a:ext cx="8415020" cy="333334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5080" indent="-274320" algn="just">
              <a:lnSpc>
                <a:spcPct val="90000"/>
              </a:lnSpc>
              <a:spcBef>
                <a:spcPts val="3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Age </a:t>
            </a:r>
            <a:r>
              <a:rPr sz="2400" b="1" dirty="0">
                <a:latin typeface="Arial"/>
                <a:cs typeface="Arial"/>
              </a:rPr>
              <a:t>factors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although fire setting is a </a:t>
            </a:r>
            <a:r>
              <a:rPr sz="2400" dirty="0">
                <a:latin typeface="Arial"/>
                <a:cs typeface="Arial"/>
              </a:rPr>
              <a:t>major problem </a:t>
            </a:r>
            <a:r>
              <a:rPr sz="2400" spc="-10" dirty="0">
                <a:latin typeface="Arial"/>
                <a:cs typeface="Arial"/>
              </a:rPr>
              <a:t>in  </a:t>
            </a:r>
            <a:r>
              <a:rPr sz="2400" dirty="0">
                <a:latin typeface="Arial"/>
                <a:cs typeface="Arial"/>
              </a:rPr>
              <a:t>childhood </a:t>
            </a:r>
            <a:r>
              <a:rPr sz="2400" spc="-5" dirty="0">
                <a:latin typeface="Arial"/>
                <a:cs typeface="Arial"/>
              </a:rPr>
              <a:t>and adolescence, </a:t>
            </a:r>
            <a:r>
              <a:rPr sz="2400" dirty="0">
                <a:latin typeface="Arial"/>
                <a:cs typeface="Arial"/>
              </a:rPr>
              <a:t>pyromania </a:t>
            </a:r>
            <a:r>
              <a:rPr sz="2400" spc="-5" dirty="0">
                <a:latin typeface="Arial"/>
                <a:cs typeface="Arial"/>
              </a:rPr>
              <a:t>is rare; juvenile fire  setting is usually associated with ADHD, Conduct </a:t>
            </a:r>
            <a:r>
              <a:rPr sz="2400" spc="-20" dirty="0">
                <a:latin typeface="Arial"/>
                <a:cs typeface="Arial"/>
              </a:rPr>
              <a:t>Disorder,  </a:t>
            </a:r>
            <a:r>
              <a:rPr sz="2400" spc="-5" dirty="0">
                <a:latin typeface="Arial"/>
                <a:cs typeface="Arial"/>
              </a:rPr>
              <a:t>or Adjustment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Disorder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Prevalence</a:t>
            </a:r>
            <a:r>
              <a:rPr sz="2400" spc="-5" dirty="0">
                <a:latin typeface="Arial"/>
                <a:cs typeface="Arial"/>
              </a:rPr>
              <a:t>: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rare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Gender differences</a:t>
            </a:r>
            <a:r>
              <a:rPr sz="2400" spc="-5" dirty="0">
                <a:latin typeface="Arial"/>
                <a:cs typeface="Arial"/>
              </a:rPr>
              <a:t>: more common 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males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35" dirty="0">
                <a:latin typeface="Arial"/>
                <a:cs typeface="Arial"/>
              </a:rPr>
              <a:t>Typical </a:t>
            </a:r>
            <a:r>
              <a:rPr sz="2400" b="1" spc="-5" dirty="0">
                <a:latin typeface="Arial"/>
                <a:cs typeface="Arial"/>
              </a:rPr>
              <a:t>age of onset</a:t>
            </a:r>
            <a:r>
              <a:rPr sz="2400" spc="-5" dirty="0">
                <a:latin typeface="Arial"/>
                <a:cs typeface="Arial"/>
              </a:rPr>
              <a:t>: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unknown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ts val="2735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Course</a:t>
            </a:r>
            <a:r>
              <a:rPr sz="2400" spc="-5" dirty="0">
                <a:latin typeface="Arial"/>
                <a:cs typeface="Arial"/>
              </a:rPr>
              <a:t>: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episodic;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fire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setting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incidents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may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wax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wane</a:t>
            </a:r>
          </a:p>
          <a:p>
            <a:pPr marL="286385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frequency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044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Contributing</a:t>
            </a:r>
            <a:r>
              <a:rPr spc="-55" dirty="0"/>
              <a:t> </a:t>
            </a:r>
            <a:r>
              <a:rPr spc="-5" dirty="0"/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32078"/>
            <a:ext cx="8415020" cy="48761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Considerable planning </a:t>
            </a:r>
            <a:r>
              <a:rPr sz="2400" spc="-5" dirty="0">
                <a:latin typeface="Arial"/>
                <a:cs typeface="Arial"/>
              </a:rPr>
              <a:t>and advance </a:t>
            </a:r>
            <a:r>
              <a:rPr sz="2400" dirty="0">
                <a:latin typeface="Arial"/>
                <a:cs typeface="Arial"/>
              </a:rPr>
              <a:t>preparation for </a:t>
            </a:r>
            <a:r>
              <a:rPr sz="2400" spc="-5" dirty="0">
                <a:latin typeface="Arial"/>
                <a:cs typeface="Arial"/>
              </a:rPr>
              <a:t>starting 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fire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Reaction </a:t>
            </a:r>
            <a:r>
              <a:rPr sz="2400" b="1" dirty="0">
                <a:latin typeface="Arial"/>
                <a:cs typeface="Arial"/>
              </a:rPr>
              <a:t>to fire-setting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gratification, pleasure,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release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Reaction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consequences</a:t>
            </a:r>
            <a:r>
              <a:rPr sz="2400" spc="-5" dirty="0">
                <a:latin typeface="Arial"/>
                <a:cs typeface="Arial"/>
              </a:rPr>
              <a:t>: indifference 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satisfaction</a:t>
            </a:r>
          </a:p>
          <a:p>
            <a:pPr marL="286385" marR="5715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  <a:tab pos="2725420" algn="l"/>
                <a:tab pos="3283585" algn="l"/>
                <a:tab pos="4909820" algn="l"/>
                <a:tab pos="6299835" algn="l"/>
                <a:tab pos="7757159" algn="l"/>
              </a:tabLst>
            </a:pPr>
            <a:r>
              <a:rPr sz="2400" b="1" dirty="0">
                <a:latin typeface="Arial"/>
                <a:cs typeface="Arial"/>
              </a:rPr>
              <a:t>Co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se</a:t>
            </a:r>
            <a:r>
              <a:rPr sz="2400" b="1" spc="-15" dirty="0">
                <a:latin typeface="Arial"/>
                <a:cs typeface="Arial"/>
              </a:rPr>
              <a:t>q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nc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	be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avior</a:t>
            </a:r>
            <a:r>
              <a:rPr sz="2400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property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damage,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gal  consequences, injury </a:t>
            </a:r>
            <a:r>
              <a:rPr sz="2400" dirty="0">
                <a:latin typeface="Arial"/>
                <a:cs typeface="Arial"/>
              </a:rPr>
              <a:t>&amp;/or </a:t>
            </a:r>
            <a:r>
              <a:rPr sz="2400" spc="-5" dirty="0">
                <a:latin typeface="Arial"/>
                <a:cs typeface="Arial"/>
              </a:rPr>
              <a:t>loss of life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fire </a:t>
            </a:r>
            <a:r>
              <a:rPr sz="2400" dirty="0">
                <a:latin typeface="Arial"/>
                <a:cs typeface="Arial"/>
              </a:rPr>
              <a:t>setter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others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Co-morbid disorders</a:t>
            </a:r>
            <a:r>
              <a:rPr sz="2400" spc="-5" dirty="0">
                <a:latin typeface="Arial"/>
                <a:cs typeface="Arial"/>
              </a:rPr>
              <a:t>: Alcohol Abuse or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Dependence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ts val="2735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  <a:tab pos="1864360" algn="l"/>
                <a:tab pos="3123565" algn="l"/>
                <a:tab pos="3893185" algn="l"/>
                <a:tab pos="4833620" algn="l"/>
                <a:tab pos="5737225" algn="l"/>
                <a:tab pos="6983095" algn="l"/>
              </a:tabLst>
            </a:pP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ividu</a:t>
            </a:r>
            <a:r>
              <a:rPr sz="2400" b="1" spc="-2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	factor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poo</a:t>
            </a:r>
            <a:r>
              <a:rPr sz="2400" dirty="0">
                <a:latin typeface="Arial"/>
                <a:cs typeface="Arial"/>
              </a:rPr>
              <a:t>r	soc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	sk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s,	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arning	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4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ficu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es,</a:t>
            </a:r>
          </a:p>
          <a:p>
            <a:pPr marL="286385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sensation-seeking,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attention-seeking</a:t>
            </a:r>
            <a:endParaRPr sz="2400" dirty="0">
              <a:latin typeface="Arial"/>
              <a:cs typeface="Arial"/>
            </a:endParaRPr>
          </a:p>
          <a:p>
            <a:pPr marL="286385" marR="6350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  <a:tab pos="2551430" algn="l"/>
                <a:tab pos="3803015" algn="l"/>
                <a:tab pos="4832350" algn="l"/>
                <a:tab pos="6609080" algn="l"/>
                <a:tab pos="7859395" algn="l"/>
              </a:tabLst>
            </a:pPr>
            <a:r>
              <a:rPr sz="2400" b="1" dirty="0">
                <a:latin typeface="Arial"/>
                <a:cs typeface="Arial"/>
              </a:rPr>
              <a:t>En</a:t>
            </a:r>
            <a:r>
              <a:rPr sz="2400" b="1" spc="-10" dirty="0">
                <a:latin typeface="Arial"/>
                <a:cs typeface="Arial"/>
              </a:rPr>
              <a:t>v</a:t>
            </a:r>
            <a:r>
              <a:rPr sz="2400" b="1" spc="-5" dirty="0">
                <a:latin typeface="Arial"/>
                <a:cs typeface="Arial"/>
              </a:rPr>
              <a:t>ironmental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5" dirty="0">
                <a:latin typeface="Arial"/>
                <a:cs typeface="Arial"/>
              </a:rPr>
              <a:t>factors</a:t>
            </a:r>
            <a:r>
              <a:rPr sz="2400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mited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sup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rvi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ion,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parental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ck  </a:t>
            </a:r>
            <a:r>
              <a:rPr sz="2400" spc="-5" dirty="0">
                <a:latin typeface="Arial"/>
                <a:cs typeface="Arial"/>
              </a:rPr>
              <a:t>of involvement, parental </a:t>
            </a:r>
            <a:r>
              <a:rPr sz="2400" spc="-20" dirty="0">
                <a:latin typeface="Arial"/>
                <a:cs typeface="Arial"/>
              </a:rPr>
              <a:t>pathology, </a:t>
            </a:r>
            <a:r>
              <a:rPr sz="2400" dirty="0">
                <a:latin typeface="Arial"/>
                <a:cs typeface="Arial"/>
              </a:rPr>
              <a:t>stressful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events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ts val="2735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  <a:tab pos="2376170" algn="l"/>
                <a:tab pos="4188460" algn="l"/>
                <a:tab pos="5095875" algn="l"/>
                <a:tab pos="7197725" algn="l"/>
              </a:tabLst>
            </a:pPr>
            <a:r>
              <a:rPr sz="2400" b="1" spc="-5" dirty="0">
                <a:latin typeface="Arial"/>
                <a:cs typeface="Arial"/>
              </a:rPr>
              <a:t>Physiological	factors</a:t>
            </a:r>
            <a:r>
              <a:rPr sz="2400" spc="-5" dirty="0">
                <a:latin typeface="Arial"/>
                <a:cs typeface="Arial"/>
              </a:rPr>
              <a:t>:</a:t>
            </a:r>
            <a:r>
              <a:rPr sz="2400" spc="3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low	</a:t>
            </a:r>
            <a:r>
              <a:rPr sz="2400" spc="-5" dirty="0">
                <a:latin typeface="Arial"/>
                <a:cs typeface="Arial"/>
              </a:rPr>
              <a:t>levels	of</a:t>
            </a:r>
            <a:r>
              <a:rPr sz="2400" spc="3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Monoamine	</a:t>
            </a:r>
            <a:r>
              <a:rPr sz="2400" spc="-5" dirty="0">
                <a:latin typeface="Arial"/>
                <a:cs typeface="Arial"/>
              </a:rPr>
              <a:t>Oxidase,</a:t>
            </a:r>
            <a:endParaRPr sz="2400" dirty="0">
              <a:latin typeface="Arial"/>
              <a:cs typeface="Arial"/>
            </a:endParaRPr>
          </a:p>
          <a:p>
            <a:pPr marL="286385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diminished serotonin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activity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186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Differential</a:t>
            </a:r>
            <a:r>
              <a:rPr spc="-45" dirty="0"/>
              <a:t> </a:t>
            </a: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090320"/>
            <a:ext cx="7125970" cy="45529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Arson</a:t>
            </a:r>
            <a:endParaRPr sz="28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Psychosis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Impaired </a:t>
            </a:r>
            <a:r>
              <a:rPr sz="2800" dirty="0">
                <a:latin typeface="Arial"/>
                <a:cs typeface="Arial"/>
              </a:rPr>
              <a:t>judgment </a:t>
            </a:r>
            <a:r>
              <a:rPr sz="2800" spc="-5" dirty="0">
                <a:latin typeface="Arial"/>
                <a:cs typeface="Arial"/>
              </a:rPr>
              <a:t>due to </a:t>
            </a:r>
            <a:r>
              <a:rPr sz="2800" dirty="0">
                <a:latin typeface="Arial"/>
                <a:cs typeface="Arial"/>
              </a:rPr>
              <a:t>substance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abuse</a:t>
            </a:r>
            <a:endParaRPr sz="28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mental </a:t>
            </a:r>
            <a:r>
              <a:rPr sz="2800" dirty="0">
                <a:latin typeface="Arial"/>
                <a:cs typeface="Arial"/>
              </a:rPr>
              <a:t>retardation 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dementia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Dissocial personality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disorder</a:t>
            </a:r>
            <a:endParaRPr sz="28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Mood</a:t>
            </a:r>
            <a:r>
              <a:rPr sz="2800" dirty="0">
                <a:latin typeface="Arial"/>
                <a:cs typeface="Arial"/>
              </a:rPr>
              <a:t> disorders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Conduct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disorders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45" dirty="0">
                <a:latin typeface="Arial"/>
                <a:cs typeface="Arial"/>
              </a:rPr>
              <a:t>Temporal </a:t>
            </a:r>
            <a:r>
              <a:rPr sz="2800" spc="-5" dirty="0">
                <a:latin typeface="Arial"/>
                <a:cs typeface="Arial"/>
              </a:rPr>
              <a:t>lobe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epilepsy</a:t>
            </a:r>
            <a:endParaRPr sz="28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Learning disability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6259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Treatment </a:t>
            </a:r>
            <a:r>
              <a:rPr spc="-5" dirty="0"/>
              <a:t>–</a:t>
            </a:r>
            <a:r>
              <a:rPr spc="40" dirty="0"/>
              <a:t> </a:t>
            </a:r>
            <a:r>
              <a:rPr spc="-10" dirty="0"/>
              <a:t>Psychosocial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67129"/>
            <a:ext cx="8415020" cy="311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literature focuses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treating </a:t>
            </a:r>
            <a:r>
              <a:rPr sz="2800" spc="-5" dirty="0">
                <a:latin typeface="Arial"/>
                <a:cs typeface="Arial"/>
              </a:rPr>
              <a:t>pts with fire  setting more </a:t>
            </a:r>
            <a:r>
              <a:rPr sz="2800" spc="-25" dirty="0">
                <a:latin typeface="Arial"/>
                <a:cs typeface="Arial"/>
              </a:rPr>
              <a:t>broadly,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addressing other </a:t>
            </a:r>
            <a:r>
              <a:rPr sz="2800" spc="-5" dirty="0">
                <a:latin typeface="Arial"/>
                <a:cs typeface="Arial"/>
              </a:rPr>
              <a:t>signs  of </a:t>
            </a:r>
            <a:r>
              <a:rPr sz="2800" spc="-15" dirty="0">
                <a:latin typeface="Arial"/>
                <a:cs typeface="Arial"/>
              </a:rPr>
              <a:t>psychopathology, </a:t>
            </a:r>
            <a:r>
              <a:rPr sz="2800" spc="-5" dirty="0">
                <a:latin typeface="Arial"/>
                <a:cs typeface="Arial"/>
              </a:rPr>
              <a:t>not </a:t>
            </a:r>
            <a:r>
              <a:rPr sz="2800" dirty="0">
                <a:latin typeface="Arial"/>
                <a:cs typeface="Arial"/>
              </a:rPr>
              <a:t>just 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pyromania:</a:t>
            </a:r>
            <a:endParaRPr sz="2800">
              <a:latin typeface="Arial"/>
              <a:cs typeface="Arial"/>
            </a:endParaRPr>
          </a:p>
          <a:p>
            <a:pPr marL="560705" marR="5080" lvl="1" indent="-228600" algn="just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sz="2800" spc="-5" dirty="0">
                <a:latin typeface="Arial"/>
                <a:cs typeface="Arial"/>
              </a:rPr>
              <a:t>Education, including helping patients find  </a:t>
            </a:r>
            <a:r>
              <a:rPr sz="2800" dirty="0">
                <a:latin typeface="Arial"/>
                <a:cs typeface="Arial"/>
              </a:rPr>
              <a:t>alternative routes </a:t>
            </a:r>
            <a:r>
              <a:rPr sz="2800" spc="-5" dirty="0">
                <a:latin typeface="Arial"/>
                <a:cs typeface="Arial"/>
              </a:rPr>
              <a:t>to relieve </a:t>
            </a:r>
            <a:r>
              <a:rPr sz="2800" dirty="0">
                <a:latin typeface="Arial"/>
                <a:cs typeface="Arial"/>
              </a:rPr>
              <a:t>tensions that have  been associated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fire-setting.</a:t>
            </a:r>
            <a:endParaRPr sz="2800">
              <a:latin typeface="Arial"/>
              <a:cs typeface="Arial"/>
            </a:endParaRPr>
          </a:p>
          <a:p>
            <a:pPr marL="560705" lvl="1" indent="-228600" algn="just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sz="2800" dirty="0">
                <a:latin typeface="Arial"/>
                <a:cs typeface="Arial"/>
              </a:rPr>
              <a:t>Cognitive-Behavioural </a:t>
            </a:r>
            <a:r>
              <a:rPr sz="2800" spc="-5" dirty="0">
                <a:latin typeface="Arial"/>
                <a:cs typeface="Arial"/>
              </a:rPr>
              <a:t>Therapy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(CBT)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954" y="3008122"/>
            <a:ext cx="5053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</a:rPr>
              <a:t>KLEPTOMANIA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5943600" y="3886200"/>
            <a:ext cx="3687699" cy="276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90359" y="304800"/>
            <a:ext cx="283464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228600"/>
            <a:ext cx="4099941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886174"/>
            <a:ext cx="2867025" cy="2754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3069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Kle</a:t>
            </a:r>
            <a:r>
              <a:rPr spc="-20" dirty="0"/>
              <a:t>p</a:t>
            </a:r>
            <a:r>
              <a:rPr spc="-5" dirty="0"/>
              <a:t>tom</a:t>
            </a:r>
            <a:r>
              <a:rPr spc="-20" dirty="0"/>
              <a:t>a</a:t>
            </a:r>
            <a:r>
              <a:rPr spc="-5" dirty="0"/>
              <a:t>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2057400"/>
            <a:ext cx="9163202" cy="3057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Kleptomania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the irresistible urge to </a:t>
            </a:r>
            <a:r>
              <a:rPr sz="2400" spc="-5" dirty="0">
                <a:latin typeface="Arial"/>
                <a:cs typeface="Arial"/>
              </a:rPr>
              <a:t>steal </a:t>
            </a:r>
            <a:r>
              <a:rPr sz="2400" dirty="0">
                <a:latin typeface="Arial"/>
                <a:cs typeface="Arial"/>
              </a:rPr>
              <a:t>items that </a:t>
            </a:r>
            <a:r>
              <a:rPr sz="2400" spc="-5" dirty="0">
                <a:latin typeface="Arial"/>
                <a:cs typeface="Arial"/>
              </a:rPr>
              <a:t>you  generally don't really need and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usually have little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value</a:t>
            </a:r>
            <a:r>
              <a:rPr sz="2400" spc="-5" dirty="0" smtClean="0">
                <a:latin typeface="Arial"/>
                <a:cs typeface="Arial"/>
              </a:rPr>
              <a:t>.</a:t>
            </a:r>
            <a:endParaRPr lang="en-US" sz="2400" spc="-5" dirty="0" smtClean="0">
              <a:latin typeface="Arial"/>
              <a:cs typeface="Arial"/>
            </a:endParaRPr>
          </a:p>
          <a:p>
            <a:pPr marL="12065" marR="6350" algn="just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tabLst>
                <a:tab pos="287020" algn="l"/>
              </a:tabLst>
            </a:pPr>
            <a:endParaRPr sz="2400" dirty="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The essential feature of kleptomania is a </a:t>
            </a:r>
            <a:r>
              <a:rPr sz="2400" dirty="0">
                <a:latin typeface="Arial"/>
                <a:cs typeface="Arial"/>
              </a:rPr>
              <a:t>recurrent </a:t>
            </a:r>
            <a:r>
              <a:rPr sz="2400" spc="-5" dirty="0">
                <a:latin typeface="Arial"/>
                <a:cs typeface="Arial"/>
              </a:rPr>
              <a:t>failure </a:t>
            </a:r>
            <a:r>
              <a:rPr sz="2400" dirty="0">
                <a:latin typeface="Arial"/>
                <a:cs typeface="Arial"/>
              </a:rPr>
              <a:t>to  resist </a:t>
            </a:r>
            <a:r>
              <a:rPr sz="2400" spc="-5" dirty="0">
                <a:latin typeface="Arial"/>
                <a:cs typeface="Arial"/>
              </a:rPr>
              <a:t>impulses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steal </a:t>
            </a:r>
            <a:r>
              <a:rPr sz="2400" dirty="0">
                <a:latin typeface="Arial"/>
                <a:cs typeface="Arial"/>
              </a:rPr>
              <a:t>objects,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needed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personal use  or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monetary value. The objects taken are often </a:t>
            </a:r>
            <a:r>
              <a:rPr sz="2400" dirty="0">
                <a:latin typeface="Arial"/>
                <a:cs typeface="Arial"/>
              </a:rPr>
              <a:t>given  </a:t>
            </a:r>
            <a:r>
              <a:rPr sz="2400" spc="-40" dirty="0">
                <a:latin typeface="Arial"/>
                <a:cs typeface="Arial"/>
              </a:rPr>
              <a:t>away, </a:t>
            </a:r>
            <a:r>
              <a:rPr sz="2400" spc="-5" dirty="0">
                <a:latin typeface="Arial"/>
                <a:cs typeface="Arial"/>
              </a:rPr>
              <a:t>returned </a:t>
            </a:r>
            <a:r>
              <a:rPr sz="2400" spc="-15" dirty="0">
                <a:latin typeface="Arial"/>
                <a:cs typeface="Arial"/>
              </a:rPr>
              <a:t>surreptitiously,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kept </a:t>
            </a:r>
            <a:r>
              <a:rPr sz="2400" spc="-5" dirty="0">
                <a:latin typeface="Arial"/>
                <a:cs typeface="Arial"/>
              </a:rPr>
              <a:t>and hidden.  </a:t>
            </a:r>
            <a:r>
              <a:rPr sz="2400" dirty="0">
                <a:latin typeface="Arial"/>
                <a:cs typeface="Arial"/>
              </a:rPr>
              <a:t>Kleptomanics </a:t>
            </a:r>
            <a:r>
              <a:rPr sz="2400" spc="-5" dirty="0">
                <a:latin typeface="Arial"/>
                <a:cs typeface="Arial"/>
              </a:rPr>
              <a:t>usually have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money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pay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objects 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impulsively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steal</a:t>
            </a:r>
            <a:r>
              <a:rPr sz="2400" spc="-5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6100" y="3832605"/>
            <a:ext cx="3733800" cy="2796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7953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Kleptomania - </a:t>
            </a:r>
            <a:r>
              <a:rPr spc="-10" dirty="0"/>
              <a:t>Case</a:t>
            </a:r>
            <a:r>
              <a:rPr spc="5"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8042" y="1167129"/>
            <a:ext cx="8414385" cy="40440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A 24 years old female, </a:t>
            </a:r>
            <a:r>
              <a:rPr sz="2800" dirty="0">
                <a:latin typeface="Arial"/>
                <a:cs typeface="Arial"/>
              </a:rPr>
              <a:t>highly </a:t>
            </a:r>
            <a:r>
              <a:rPr sz="2800" spc="-5" dirty="0">
                <a:latin typeface="Arial"/>
                <a:cs typeface="Arial"/>
              </a:rPr>
              <a:t>successful, single  executive </a:t>
            </a:r>
            <a:r>
              <a:rPr sz="2800" dirty="0">
                <a:latin typeface="Arial"/>
                <a:cs typeface="Arial"/>
              </a:rPr>
              <a:t>from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wealthy background. </a:t>
            </a:r>
            <a:r>
              <a:rPr sz="2800" spc="-5" dirty="0">
                <a:latin typeface="Arial"/>
                <a:cs typeface="Arial"/>
              </a:rPr>
              <a:t>She  was </a:t>
            </a:r>
            <a:r>
              <a:rPr sz="2800" dirty="0">
                <a:latin typeface="Arial"/>
                <a:cs typeface="Arial"/>
              </a:rPr>
              <a:t>brought </a:t>
            </a:r>
            <a:r>
              <a:rPr sz="2800" spc="-5" dirty="0">
                <a:latin typeface="Arial"/>
                <a:cs typeface="Arial"/>
              </a:rPr>
              <a:t>to the </a:t>
            </a:r>
            <a:r>
              <a:rPr sz="2800" dirty="0">
                <a:latin typeface="Arial"/>
                <a:cs typeface="Arial"/>
              </a:rPr>
              <a:t>psychiatrist </a:t>
            </a:r>
            <a:r>
              <a:rPr sz="2800" spc="-5" dirty="0">
                <a:latin typeface="Arial"/>
                <a:cs typeface="Arial"/>
              </a:rPr>
              <a:t>ward by the police  </a:t>
            </a:r>
            <a:r>
              <a:rPr sz="2800" spc="-25" dirty="0">
                <a:latin typeface="Arial"/>
                <a:cs typeface="Arial"/>
              </a:rPr>
              <a:t>officer. </a:t>
            </a:r>
            <a:r>
              <a:rPr sz="2800" spc="-10" dirty="0">
                <a:latin typeface="Arial"/>
                <a:cs typeface="Arial"/>
              </a:rPr>
              <a:t>She </a:t>
            </a:r>
            <a:r>
              <a:rPr sz="2800" spc="-5" dirty="0">
                <a:latin typeface="Arial"/>
                <a:cs typeface="Arial"/>
              </a:rPr>
              <a:t>was </a:t>
            </a:r>
            <a:r>
              <a:rPr sz="2800" dirty="0">
                <a:latin typeface="Arial"/>
                <a:cs typeface="Arial"/>
              </a:rPr>
              <a:t>accused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stealing </a:t>
            </a:r>
            <a:r>
              <a:rPr sz="2800" dirty="0">
                <a:latin typeface="Arial"/>
                <a:cs typeface="Arial"/>
              </a:rPr>
              <a:t>several </a:t>
            </a:r>
            <a:r>
              <a:rPr sz="2800" spc="-5" dirty="0">
                <a:latin typeface="Arial"/>
                <a:cs typeface="Arial"/>
              </a:rPr>
              <a:t>times  </a:t>
            </a:r>
            <a:r>
              <a:rPr sz="2800" dirty="0">
                <a:latin typeface="Arial"/>
                <a:cs typeface="Arial"/>
              </a:rPr>
              <a:t>from </a:t>
            </a:r>
            <a:r>
              <a:rPr sz="2800" spc="-5" dirty="0">
                <a:latin typeface="Arial"/>
                <a:cs typeface="Arial"/>
              </a:rPr>
              <a:t>the same </a:t>
            </a:r>
            <a:r>
              <a:rPr sz="2800" dirty="0">
                <a:latin typeface="Arial"/>
                <a:cs typeface="Arial"/>
              </a:rPr>
              <a:t>shop </a:t>
            </a:r>
            <a:r>
              <a:rPr sz="2800" spc="-5" dirty="0">
                <a:latin typeface="Arial"/>
                <a:cs typeface="Arial"/>
              </a:rPr>
              <a:t>in the same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month.</a:t>
            </a:r>
          </a:p>
          <a:p>
            <a:pPr marL="286385" marR="5080" algn="just">
              <a:lnSpc>
                <a:spcPct val="100000"/>
              </a:lnSpc>
              <a:spcBef>
                <a:spcPts val="605"/>
              </a:spcBef>
            </a:pPr>
            <a:r>
              <a:rPr sz="2800" spc="-5" dirty="0">
                <a:latin typeface="Arial"/>
                <a:cs typeface="Arial"/>
              </a:rPr>
              <a:t>She further states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the items she </a:t>
            </a:r>
            <a:r>
              <a:rPr sz="2800" dirty="0">
                <a:latin typeface="Arial"/>
                <a:cs typeface="Arial"/>
              </a:rPr>
              <a:t>had </a:t>
            </a:r>
            <a:r>
              <a:rPr sz="2800" spc="-5" dirty="0">
                <a:latin typeface="Arial"/>
                <a:cs typeface="Arial"/>
              </a:rPr>
              <a:t>stolen  were </a:t>
            </a:r>
            <a:r>
              <a:rPr sz="2800" dirty="0">
                <a:latin typeface="Arial"/>
                <a:cs typeface="Arial"/>
              </a:rPr>
              <a:t>hair-chips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she have kept </a:t>
            </a:r>
            <a:r>
              <a:rPr sz="2800" dirty="0">
                <a:latin typeface="Arial"/>
                <a:cs typeface="Arial"/>
              </a:rPr>
              <a:t>them </a:t>
            </a:r>
            <a:r>
              <a:rPr sz="2800" spc="-5" dirty="0">
                <a:latin typeface="Arial"/>
                <a:cs typeface="Arial"/>
              </a:rPr>
              <a:t>in a  </a:t>
            </a:r>
            <a:r>
              <a:rPr sz="2800" dirty="0">
                <a:latin typeface="Arial"/>
                <a:cs typeface="Arial"/>
              </a:rPr>
              <a:t>box at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home.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415493"/>
            <a:ext cx="4509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Definition of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terms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4742" y="1090929"/>
            <a:ext cx="5227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  <a:tab pos="3596004" algn="l"/>
              </a:tabLst>
            </a:pPr>
            <a:r>
              <a:rPr sz="2800" b="1" spc="-5" dirty="0">
                <a:latin typeface="Arial"/>
                <a:cs typeface="Arial"/>
              </a:rPr>
              <a:t>Impuls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10" dirty="0">
                <a:latin typeface="Arial"/>
                <a:cs typeface="Arial"/>
              </a:rPr>
              <a:t>-</a:t>
            </a:r>
            <a:r>
              <a:rPr sz="2800" b="1" spc="-5" dirty="0">
                <a:latin typeface="Arial"/>
                <a:cs typeface="Arial"/>
              </a:rPr>
              <a:t>c</a:t>
            </a:r>
            <a:r>
              <a:rPr sz="2800" b="1" spc="5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ntrol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disorde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9036" y="1517649"/>
            <a:ext cx="7014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42210" algn="l"/>
                <a:tab pos="4196080" algn="l"/>
                <a:tab pos="6624955" algn="l"/>
              </a:tabLst>
            </a:pP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sor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cha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z</a:t>
            </a:r>
            <a:r>
              <a:rPr sz="2800" spc="-5" dirty="0">
                <a:latin typeface="Arial"/>
                <a:cs typeface="Arial"/>
              </a:rPr>
              <a:t>ed</a:t>
            </a:r>
            <a:r>
              <a:rPr sz="2800" dirty="0">
                <a:latin typeface="Arial"/>
                <a:cs typeface="Arial"/>
              </a:rPr>
              <a:t>	by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7097" y="1090929"/>
            <a:ext cx="22282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9580" marR="5080" indent="-1707514" algn="r">
              <a:lnSpc>
                <a:spcPct val="100000"/>
              </a:lnSpc>
              <a:spcBef>
                <a:spcPts val="95"/>
              </a:spcBef>
              <a:tabLst>
                <a:tab pos="1699895" algn="l"/>
              </a:tabLst>
            </a:pPr>
            <a:r>
              <a:rPr sz="2800" b="1" spc="-5" dirty="0">
                <a:latin typeface="Arial"/>
                <a:cs typeface="Arial"/>
              </a:rPr>
              <a:t>(ICD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)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dirty="0">
                <a:latin typeface="Arial"/>
                <a:cs typeface="Arial"/>
              </a:rPr>
              <a:t>are 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9036" y="1944369"/>
            <a:ext cx="77971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repeated </a:t>
            </a:r>
            <a:r>
              <a:rPr sz="2800" spc="-5" dirty="0">
                <a:latin typeface="Arial"/>
                <a:cs typeface="Arial"/>
              </a:rPr>
              <a:t>inability to refrain </a:t>
            </a:r>
            <a:r>
              <a:rPr sz="2800" dirty="0">
                <a:latin typeface="Arial"/>
                <a:cs typeface="Arial"/>
              </a:rPr>
              <a:t>from performing </a:t>
            </a:r>
            <a:r>
              <a:rPr sz="2800" spc="-5" dirty="0">
                <a:latin typeface="Arial"/>
                <a:cs typeface="Arial"/>
              </a:rPr>
              <a:t>a  </a:t>
            </a:r>
            <a:r>
              <a:rPr sz="2800" dirty="0">
                <a:latin typeface="Arial"/>
                <a:cs typeface="Arial"/>
              </a:rPr>
              <a:t>particular </a:t>
            </a:r>
            <a:r>
              <a:rPr sz="2800" spc="-5" dirty="0">
                <a:latin typeface="Arial"/>
                <a:cs typeface="Arial"/>
              </a:rPr>
              <a:t>action that is harmful </a:t>
            </a:r>
            <a:r>
              <a:rPr sz="2800" dirty="0">
                <a:latin typeface="Arial"/>
                <a:cs typeface="Arial"/>
              </a:rPr>
              <a:t>either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oneself  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others.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4742" y="3301110"/>
            <a:ext cx="36963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  <a:tab pos="1230630" algn="l"/>
                <a:tab pos="2286635" algn="l"/>
                <a:tab pos="3050540" algn="l"/>
              </a:tabLst>
            </a:pPr>
            <a:r>
              <a:rPr sz="2800" spc="-5" dirty="0">
                <a:latin typeface="Arial"/>
                <a:cs typeface="Arial"/>
              </a:rPr>
              <a:t>The	i</a:t>
            </a:r>
            <a:r>
              <a:rPr sz="2800" spc="1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1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fa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ls  </a:t>
            </a:r>
            <a:r>
              <a:rPr sz="2800" dirty="0">
                <a:latin typeface="Arial"/>
                <a:cs typeface="Arial"/>
              </a:rPr>
              <a:t>potentially	</a:t>
            </a:r>
            <a:r>
              <a:rPr sz="2800" spc="-5" dirty="0">
                <a:latin typeface="Arial"/>
                <a:cs typeface="Arial"/>
              </a:rPr>
              <a:t>harmful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1071" y="3301110"/>
            <a:ext cx="42151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6050">
              <a:lnSpc>
                <a:spcPct val="100000"/>
              </a:lnSpc>
              <a:spcBef>
                <a:spcPts val="95"/>
              </a:spcBef>
              <a:tabLst>
                <a:tab pos="786765" algn="l"/>
                <a:tab pos="879475" algn="l"/>
                <a:tab pos="1868805" algn="l"/>
                <a:tab pos="1969135" algn="l"/>
                <a:tab pos="2441575" algn="l"/>
                <a:tab pos="3093085" algn="l"/>
                <a:tab pos="4004310" algn="l"/>
              </a:tabLst>
            </a:pPr>
            <a:r>
              <a:rPr sz="2800" spc="-5" dirty="0">
                <a:latin typeface="Arial"/>
                <a:cs typeface="Arial"/>
              </a:rPr>
              <a:t>to	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st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rf</a:t>
            </a:r>
            <a:r>
              <a:rPr sz="2800" spc="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rmi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  act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usual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4742" y="4154804"/>
            <a:ext cx="807402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accompanied by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sense of tension or arousal  before </a:t>
            </a:r>
            <a:r>
              <a:rPr sz="2800" spc="-5" dirty="0">
                <a:latin typeface="Arial"/>
                <a:cs typeface="Arial"/>
              </a:rPr>
              <a:t>committing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act and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sense of relief or  </a:t>
            </a:r>
            <a:r>
              <a:rPr sz="2800" spc="-5" dirty="0">
                <a:latin typeface="Arial"/>
                <a:cs typeface="Arial"/>
              </a:rPr>
              <a:t>pleasure when it is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committed</a:t>
            </a:r>
            <a:r>
              <a:rPr sz="2800" dirty="0" smtClean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156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DSM-IV-TR</a:t>
            </a:r>
            <a:r>
              <a:rPr spc="-7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24458"/>
            <a:ext cx="8416925" cy="53663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45465" marR="7620" indent="-533400" algn="just">
              <a:lnSpc>
                <a:spcPts val="3020"/>
              </a:lnSpc>
              <a:spcBef>
                <a:spcPts val="480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800" dirty="0">
                <a:latin typeface="Arial"/>
                <a:cs typeface="Arial"/>
              </a:rPr>
              <a:t>Recurrent </a:t>
            </a:r>
            <a:r>
              <a:rPr sz="2800" spc="-5" dirty="0">
                <a:latin typeface="Arial"/>
                <a:cs typeface="Arial"/>
              </a:rPr>
              <a:t>failure to resist impulses to </a:t>
            </a:r>
            <a:r>
              <a:rPr sz="2800" dirty="0">
                <a:latin typeface="Arial"/>
                <a:cs typeface="Arial"/>
              </a:rPr>
              <a:t>steal  objects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dirty="0">
                <a:latin typeface="Arial"/>
                <a:cs typeface="Arial"/>
              </a:rPr>
              <a:t>are not needed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personal use or 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their </a:t>
            </a:r>
            <a:r>
              <a:rPr sz="2800" spc="-5" dirty="0">
                <a:latin typeface="Arial"/>
                <a:cs typeface="Arial"/>
              </a:rPr>
              <a:t>monetary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value.</a:t>
            </a:r>
            <a:endParaRPr sz="2800">
              <a:latin typeface="Arial"/>
              <a:cs typeface="Arial"/>
            </a:endParaRPr>
          </a:p>
          <a:p>
            <a:pPr marL="545465" marR="9525" indent="-533400" algn="just">
              <a:lnSpc>
                <a:spcPts val="3020"/>
              </a:lnSpc>
              <a:spcBef>
                <a:spcPts val="615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800" dirty="0">
                <a:latin typeface="Arial"/>
                <a:cs typeface="Arial"/>
              </a:rPr>
              <a:t>Increasing sense of tension immediately </a:t>
            </a:r>
            <a:r>
              <a:rPr sz="2800" spc="-5" dirty="0">
                <a:latin typeface="Arial"/>
                <a:cs typeface="Arial"/>
              </a:rPr>
              <a:t>before  committing the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theft.</a:t>
            </a:r>
            <a:endParaRPr sz="2800">
              <a:latin typeface="Arial"/>
              <a:cs typeface="Arial"/>
            </a:endParaRPr>
          </a:p>
          <a:p>
            <a:pPr marL="545465" marR="5080" indent="-533400" algn="just">
              <a:lnSpc>
                <a:spcPts val="3030"/>
              </a:lnSpc>
              <a:spcBef>
                <a:spcPts val="600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800" spc="-5" dirty="0">
                <a:latin typeface="Arial"/>
                <a:cs typeface="Arial"/>
              </a:rPr>
              <a:t>Pleasure, </a:t>
            </a:r>
            <a:r>
              <a:rPr sz="2800" dirty="0">
                <a:latin typeface="Arial"/>
                <a:cs typeface="Arial"/>
              </a:rPr>
              <a:t>gratification, or relief at </a:t>
            </a:r>
            <a:r>
              <a:rPr sz="2800" spc="-5" dirty="0">
                <a:latin typeface="Arial"/>
                <a:cs typeface="Arial"/>
              </a:rPr>
              <a:t>the time </a:t>
            </a:r>
            <a:r>
              <a:rPr sz="2800" dirty="0">
                <a:latin typeface="Arial"/>
                <a:cs typeface="Arial"/>
              </a:rPr>
              <a:t>of  </a:t>
            </a:r>
            <a:r>
              <a:rPr sz="2800" spc="-5" dirty="0">
                <a:latin typeface="Arial"/>
                <a:cs typeface="Arial"/>
              </a:rPr>
              <a:t>committing the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theft.</a:t>
            </a:r>
            <a:endParaRPr sz="2800">
              <a:latin typeface="Arial"/>
              <a:cs typeface="Arial"/>
            </a:endParaRPr>
          </a:p>
          <a:p>
            <a:pPr marL="545465" marR="8255" indent="-533400" algn="just">
              <a:lnSpc>
                <a:spcPts val="3020"/>
              </a:lnSpc>
              <a:spcBef>
                <a:spcPts val="595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stealing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committed to </a:t>
            </a:r>
            <a:r>
              <a:rPr sz="2800" dirty="0">
                <a:latin typeface="Arial"/>
                <a:cs typeface="Arial"/>
              </a:rPr>
              <a:t>express anger or  vengeance and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in response to a </a:t>
            </a:r>
            <a:r>
              <a:rPr sz="2800" dirty="0">
                <a:latin typeface="Arial"/>
                <a:cs typeface="Arial"/>
              </a:rPr>
              <a:t>delusion  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hallucination.</a:t>
            </a:r>
            <a:endParaRPr sz="2800">
              <a:latin typeface="Arial"/>
              <a:cs typeface="Arial"/>
            </a:endParaRPr>
          </a:p>
          <a:p>
            <a:pPr marL="545465" marR="5080" indent="-533400" algn="just">
              <a:lnSpc>
                <a:spcPts val="3020"/>
              </a:lnSpc>
              <a:spcBef>
                <a:spcPts val="615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stealing </a:t>
            </a:r>
            <a:r>
              <a:rPr sz="2800" spc="-5" dirty="0">
                <a:latin typeface="Arial"/>
                <a:cs typeface="Arial"/>
              </a:rPr>
              <a:t>is not better </a:t>
            </a:r>
            <a:r>
              <a:rPr sz="2800" dirty="0">
                <a:latin typeface="Arial"/>
                <a:cs typeface="Arial"/>
              </a:rPr>
              <a:t>accounted </a:t>
            </a:r>
            <a:r>
              <a:rPr sz="2800" spc="-5" dirty="0">
                <a:latin typeface="Arial"/>
                <a:cs typeface="Arial"/>
              </a:rPr>
              <a:t>for by  </a:t>
            </a:r>
            <a:r>
              <a:rPr sz="2800" dirty="0">
                <a:latin typeface="Arial"/>
                <a:cs typeface="Arial"/>
              </a:rPr>
              <a:t>Conduct </a:t>
            </a:r>
            <a:r>
              <a:rPr sz="2800" spc="-20" dirty="0">
                <a:latin typeface="Arial"/>
                <a:cs typeface="Arial"/>
              </a:rPr>
              <a:t>Disorder, </a:t>
            </a:r>
            <a:r>
              <a:rPr sz="2800" spc="-5" dirty="0">
                <a:latin typeface="Arial"/>
                <a:cs typeface="Arial"/>
              </a:rPr>
              <a:t>a Manic Episode,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Antisocial  Personality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Disorder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4366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Facts and</a:t>
            </a:r>
            <a:r>
              <a:rPr spc="-80" dirty="0"/>
              <a:t> </a:t>
            </a:r>
            <a:r>
              <a:rPr spc="-5" dirty="0"/>
              <a:t>Figures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064412"/>
            <a:ext cx="8413750" cy="522822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73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b="1" spc="-5" dirty="0">
                <a:latin typeface="Arial"/>
                <a:cs typeface="Arial"/>
              </a:rPr>
              <a:t>Gender</a:t>
            </a:r>
            <a:r>
              <a:rPr sz="2800" spc="-5" dirty="0">
                <a:latin typeface="Arial"/>
                <a:cs typeface="Arial"/>
              </a:rPr>
              <a:t>: </a:t>
            </a:r>
            <a:r>
              <a:rPr sz="2800" dirty="0">
                <a:latin typeface="Arial"/>
                <a:cs typeface="Arial"/>
              </a:rPr>
              <a:t>66%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80% are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female</a:t>
            </a:r>
            <a:endParaRPr sz="2800" dirty="0">
              <a:latin typeface="Arial"/>
              <a:cs typeface="Arial"/>
            </a:endParaRPr>
          </a:p>
          <a:p>
            <a:pPr marL="286385" marR="5080" indent="-274320" algn="just">
              <a:lnSpc>
                <a:spcPct val="101299"/>
              </a:lnSpc>
              <a:spcBef>
                <a:spcPts val="5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b="1" dirty="0">
                <a:latin typeface="Arial"/>
                <a:cs typeface="Arial"/>
              </a:rPr>
              <a:t>Prevalence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5" dirty="0">
                <a:latin typeface="Arial"/>
                <a:cs typeface="Arial"/>
              </a:rPr>
              <a:t>occurs in less </a:t>
            </a:r>
            <a:r>
              <a:rPr sz="2800" dirty="0">
                <a:latin typeface="Arial"/>
                <a:cs typeface="Arial"/>
              </a:rPr>
              <a:t>than </a:t>
            </a:r>
            <a:r>
              <a:rPr sz="2800" spc="-10" dirty="0">
                <a:latin typeface="Arial"/>
                <a:cs typeface="Arial"/>
              </a:rPr>
              <a:t>5%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identified  </a:t>
            </a:r>
            <a:r>
              <a:rPr sz="2800" dirty="0">
                <a:latin typeface="Arial"/>
                <a:cs typeface="Arial"/>
              </a:rPr>
              <a:t>shoplifters; prevalence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general population </a:t>
            </a:r>
            <a:r>
              <a:rPr sz="2800" spc="-5" dirty="0">
                <a:latin typeface="Arial"/>
                <a:cs typeface="Arial"/>
              </a:rPr>
              <a:t>is rare 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unknown</a:t>
            </a:r>
            <a:endParaRPr sz="2800" dirty="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3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b="1" spc="-5" dirty="0">
                <a:latin typeface="Arial"/>
                <a:cs typeface="Arial"/>
              </a:rPr>
              <a:t>Course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84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Sporadic with brief episodes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long periods of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remissions;</a:t>
            </a:r>
            <a:endParaRPr sz="2400" dirty="0">
              <a:latin typeface="Arial"/>
              <a:cs typeface="Arial"/>
            </a:endParaRPr>
          </a:p>
          <a:p>
            <a:pPr marL="560705" marR="5715" lvl="1" indent="-228600">
              <a:lnSpc>
                <a:spcPct val="118300"/>
              </a:lnSpc>
              <a:spcBef>
                <a:spcPts val="38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Episodic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5" dirty="0">
                <a:latin typeface="Arial"/>
                <a:cs typeface="Arial"/>
              </a:rPr>
              <a:t>protracted periods of stealing and periods of  remission;</a:t>
            </a:r>
            <a:endParaRPr sz="2400" dirty="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91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Chronic with some degree of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fluctuation</a:t>
            </a:r>
            <a:endParaRPr sz="2400" dirty="0">
              <a:latin typeface="Arial"/>
              <a:cs typeface="Arial"/>
            </a:endParaRPr>
          </a:p>
          <a:p>
            <a:pPr marL="286385" marR="5080" indent="-274320">
              <a:lnSpc>
                <a:spcPct val="101099"/>
              </a:lnSpc>
              <a:spcBef>
                <a:spcPts val="6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  <a:tab pos="1606550" algn="l"/>
                <a:tab pos="3169285" algn="l"/>
                <a:tab pos="4373245" algn="l"/>
                <a:tab pos="5459730" algn="l"/>
                <a:tab pos="6267450" algn="l"/>
                <a:tab pos="7985759" algn="l"/>
              </a:tabLst>
            </a:pPr>
            <a:r>
              <a:rPr sz="2800" b="1" spc="-5" dirty="0">
                <a:latin typeface="Arial"/>
                <a:cs typeface="Arial"/>
              </a:rPr>
              <a:t>O</a:t>
            </a:r>
            <a:r>
              <a:rPr sz="2800" b="1" spc="-20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se</a:t>
            </a:r>
            <a:r>
              <a:rPr sz="2800" b="1" spc="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:	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ar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ab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;	</a:t>
            </a:r>
            <a:r>
              <a:rPr sz="2800" spc="-5" dirty="0">
                <a:latin typeface="Arial"/>
                <a:cs typeface="Arial"/>
              </a:rPr>
              <a:t>ea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li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atme</a:t>
            </a:r>
            <a:r>
              <a:rPr sz="2800" dirty="0">
                <a:latin typeface="Arial"/>
                <a:cs typeface="Arial"/>
              </a:rPr>
              <a:t>nt	</a:t>
            </a:r>
            <a:r>
              <a:rPr sz="2800" spc="-5" dirty="0">
                <a:latin typeface="Arial"/>
                <a:cs typeface="Arial"/>
              </a:rPr>
              <a:t>for  </a:t>
            </a:r>
            <a:r>
              <a:rPr sz="2800" spc="-5" dirty="0" smtClean="0">
                <a:latin typeface="Arial"/>
                <a:cs typeface="Arial"/>
              </a:rPr>
              <a:t>women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7526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Related &amp; Contributing</a:t>
            </a:r>
            <a:r>
              <a:rPr spc="-30" dirty="0"/>
              <a:t> </a:t>
            </a:r>
            <a:r>
              <a:rPr spc="-5" dirty="0"/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167130"/>
            <a:ext cx="9525000" cy="5315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</a:tabLst>
            </a:pPr>
            <a:r>
              <a:rPr sz="2300" b="1" spc="-5" dirty="0">
                <a:latin typeface="Arial"/>
                <a:cs typeface="Arial"/>
              </a:rPr>
              <a:t>Associated </a:t>
            </a:r>
            <a:r>
              <a:rPr sz="2300" b="1" dirty="0">
                <a:latin typeface="Arial"/>
                <a:cs typeface="Arial"/>
              </a:rPr>
              <a:t>Disorders &amp; </a:t>
            </a:r>
            <a:r>
              <a:rPr sz="2300" b="1" spc="-5" dirty="0">
                <a:latin typeface="Arial"/>
                <a:cs typeface="Arial"/>
              </a:rPr>
              <a:t>Behaviors</a:t>
            </a:r>
            <a:r>
              <a:rPr sz="2300" spc="-5" dirty="0">
                <a:latin typeface="Arial"/>
                <a:cs typeface="Arial"/>
              </a:rPr>
              <a:t>: compulsive shopping,  Mood Disorders (particularly depression), Eating Disorders  (particularly </a:t>
            </a:r>
            <a:r>
              <a:rPr sz="2300" dirty="0">
                <a:latin typeface="Arial"/>
                <a:cs typeface="Arial"/>
              </a:rPr>
              <a:t>Bulimia </a:t>
            </a:r>
            <a:r>
              <a:rPr sz="2300" spc="-5" dirty="0">
                <a:latin typeface="Arial"/>
                <a:cs typeface="Arial"/>
              </a:rPr>
              <a:t>Nervosa), Personality Disorders, </a:t>
            </a:r>
            <a:r>
              <a:rPr sz="2300" spc="-10" dirty="0">
                <a:latin typeface="Arial"/>
                <a:cs typeface="Arial"/>
              </a:rPr>
              <a:t>other  </a:t>
            </a:r>
            <a:r>
              <a:rPr sz="2300" dirty="0">
                <a:latin typeface="Arial"/>
                <a:cs typeface="Arial"/>
              </a:rPr>
              <a:t>Impulse Control Disorders, substance related</a:t>
            </a:r>
            <a:r>
              <a:rPr sz="2300" spc="-229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disorders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</a:tabLst>
            </a:pPr>
            <a:r>
              <a:rPr sz="2300" b="1" spc="-5" dirty="0">
                <a:latin typeface="Arial"/>
                <a:cs typeface="Arial"/>
              </a:rPr>
              <a:t>Childhood Experiences</a:t>
            </a:r>
            <a:r>
              <a:rPr sz="2300" spc="-5" dirty="0">
                <a:latin typeface="Arial"/>
                <a:cs typeface="Arial"/>
              </a:rPr>
              <a:t>: </a:t>
            </a:r>
            <a:r>
              <a:rPr sz="2300" spc="-5" dirty="0" smtClean="0">
                <a:latin typeface="Arial"/>
                <a:cs typeface="Arial"/>
              </a:rPr>
              <a:t>stressful</a:t>
            </a:r>
            <a:r>
              <a:rPr sz="2300" spc="-10" dirty="0" smtClean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childhood,  </a:t>
            </a:r>
            <a:r>
              <a:rPr sz="2300" dirty="0">
                <a:latin typeface="Arial"/>
                <a:cs typeface="Arial"/>
              </a:rPr>
              <a:t>sibling rivalries, separation from parents, neglectful</a:t>
            </a:r>
            <a:r>
              <a:rPr sz="2300" spc="-2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parenting</a:t>
            </a: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</a:tabLst>
            </a:pPr>
            <a:r>
              <a:rPr sz="2300" b="1" spc="-5" dirty="0">
                <a:latin typeface="Arial"/>
                <a:cs typeface="Arial"/>
              </a:rPr>
              <a:t>Psychoanalytic</a:t>
            </a:r>
            <a:r>
              <a:rPr sz="2300" spc="-5" dirty="0">
                <a:latin typeface="Arial"/>
                <a:cs typeface="Arial"/>
              </a:rPr>
              <a:t>: defense against, </a:t>
            </a:r>
            <a:r>
              <a:rPr sz="2300" dirty="0">
                <a:latin typeface="Arial"/>
                <a:cs typeface="Arial"/>
              </a:rPr>
              <a:t>or </a:t>
            </a:r>
            <a:r>
              <a:rPr sz="2300" spc="-5" dirty="0">
                <a:latin typeface="Arial"/>
                <a:cs typeface="Arial"/>
              </a:rPr>
              <a:t>catharsis</a:t>
            </a:r>
            <a:r>
              <a:rPr sz="2300" spc="295" dirty="0">
                <a:latin typeface="Arial"/>
                <a:cs typeface="Arial"/>
              </a:rPr>
              <a:t> </a:t>
            </a:r>
            <a:r>
              <a:rPr sz="2300" spc="-35" dirty="0">
                <a:latin typeface="Arial"/>
                <a:cs typeface="Arial"/>
              </a:rPr>
              <a:t>for, </a:t>
            </a:r>
            <a:r>
              <a:rPr sz="2300" spc="-5" dirty="0">
                <a:latin typeface="Arial"/>
                <a:cs typeface="Arial"/>
              </a:rPr>
              <a:t>underlying</a:t>
            </a:r>
            <a:endParaRPr sz="2300" dirty="0">
              <a:latin typeface="Arial"/>
              <a:cs typeface="Arial"/>
            </a:endParaRPr>
          </a:p>
          <a:p>
            <a:pPr marL="286385" algn="just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anxiety and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anger</a:t>
            </a: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</a:tabLst>
            </a:pPr>
            <a:r>
              <a:rPr sz="2300" b="1" dirty="0">
                <a:latin typeface="Arial"/>
                <a:cs typeface="Arial"/>
              </a:rPr>
              <a:t>Behavioral</a:t>
            </a:r>
            <a:r>
              <a:rPr sz="2300" dirty="0">
                <a:latin typeface="Arial"/>
                <a:cs typeface="Arial"/>
              </a:rPr>
              <a:t>:</a:t>
            </a:r>
          </a:p>
          <a:p>
            <a:pPr marL="560705" lvl="1" indent="-228600" algn="just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4782"/>
              <a:buFont typeface="Wingdings 2"/>
              <a:buChar char=""/>
              <a:tabLst>
                <a:tab pos="561340" algn="l"/>
              </a:tabLst>
            </a:pPr>
            <a:r>
              <a:rPr sz="2300" b="1" spc="-5" dirty="0">
                <a:latin typeface="Arial"/>
                <a:cs typeface="Arial"/>
              </a:rPr>
              <a:t>Antecedents: </a:t>
            </a:r>
            <a:r>
              <a:rPr sz="2300" spc="-5" dirty="0">
                <a:latin typeface="Arial"/>
                <a:cs typeface="Arial"/>
              </a:rPr>
              <a:t>tension, </a:t>
            </a:r>
            <a:r>
              <a:rPr sz="2300" dirty="0">
                <a:latin typeface="Arial"/>
                <a:cs typeface="Arial"/>
              </a:rPr>
              <a:t>unpleasant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feelings</a:t>
            </a:r>
          </a:p>
          <a:p>
            <a:pPr marL="560705" lvl="1" indent="-228600" algn="just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4782"/>
              <a:buFont typeface="Wingdings 2"/>
              <a:buChar char=""/>
              <a:tabLst>
                <a:tab pos="561340" algn="l"/>
              </a:tabLst>
            </a:pPr>
            <a:r>
              <a:rPr sz="2300" b="1" dirty="0">
                <a:latin typeface="Arial"/>
                <a:cs typeface="Arial"/>
              </a:rPr>
              <a:t>Immediate </a:t>
            </a:r>
            <a:r>
              <a:rPr sz="2300" b="1" spc="-5" dirty="0">
                <a:latin typeface="Arial"/>
                <a:cs typeface="Arial"/>
              </a:rPr>
              <a:t>consequences</a:t>
            </a:r>
            <a:r>
              <a:rPr sz="2300" spc="-5" dirty="0">
                <a:latin typeface="Arial"/>
                <a:cs typeface="Arial"/>
              </a:rPr>
              <a:t>: </a:t>
            </a:r>
            <a:r>
              <a:rPr sz="2300" dirty="0">
                <a:latin typeface="Arial"/>
                <a:cs typeface="Arial"/>
              </a:rPr>
              <a:t>pleasure, gratification,</a:t>
            </a:r>
            <a:r>
              <a:rPr sz="2300" spc="-1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relief</a:t>
            </a:r>
          </a:p>
          <a:p>
            <a:pPr marL="560705" marR="5080" lvl="1" indent="-228600" algn="just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4782"/>
              <a:buFont typeface="Wingdings 2"/>
              <a:buChar char=""/>
              <a:tabLst>
                <a:tab pos="561340" algn="l"/>
              </a:tabLst>
            </a:pPr>
            <a:r>
              <a:rPr sz="2300" b="1" spc="-5" dirty="0">
                <a:latin typeface="Arial"/>
                <a:cs typeface="Arial"/>
              </a:rPr>
              <a:t>Delayed </a:t>
            </a:r>
            <a:r>
              <a:rPr sz="2300" b="1" spc="-10" dirty="0">
                <a:latin typeface="Arial"/>
                <a:cs typeface="Arial"/>
              </a:rPr>
              <a:t>consequences: </a:t>
            </a:r>
            <a:r>
              <a:rPr sz="2300" spc="-5" dirty="0">
                <a:latin typeface="Arial"/>
                <a:cs typeface="Arial"/>
              </a:rPr>
              <a:t>depression, </a:t>
            </a:r>
            <a:r>
              <a:rPr sz="2300" dirty="0">
                <a:latin typeface="Arial"/>
                <a:cs typeface="Arial"/>
              </a:rPr>
              <a:t>guilt, </a:t>
            </a:r>
            <a:r>
              <a:rPr sz="2300" spc="-5" dirty="0">
                <a:latin typeface="Arial"/>
                <a:cs typeface="Arial"/>
              </a:rPr>
              <a:t>remorse; legal  problems (e.g. multiple convictions </a:t>
            </a:r>
            <a:r>
              <a:rPr sz="2300" spc="-10" dirty="0">
                <a:latin typeface="Arial"/>
                <a:cs typeface="Arial"/>
              </a:rPr>
              <a:t>for </a:t>
            </a:r>
            <a:r>
              <a:rPr sz="2300" spc="-5" dirty="0">
                <a:latin typeface="Arial"/>
                <a:cs typeface="Arial"/>
              </a:rPr>
              <a:t>shoplifting); </a:t>
            </a:r>
            <a:r>
              <a:rPr sz="2300" spc="-30" dirty="0">
                <a:latin typeface="Arial"/>
                <a:cs typeface="Arial"/>
              </a:rPr>
              <a:t>family,  </a:t>
            </a:r>
            <a:r>
              <a:rPr sz="2300" spc="-20" dirty="0">
                <a:latin typeface="Arial"/>
                <a:cs typeface="Arial"/>
              </a:rPr>
              <a:t>career, </a:t>
            </a:r>
            <a:r>
              <a:rPr sz="2300" dirty="0">
                <a:latin typeface="Arial"/>
                <a:cs typeface="Arial"/>
              </a:rPr>
              <a:t>and personal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difficulties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6259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Treatment 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1124458"/>
            <a:ext cx="9677400" cy="55861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22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 smtClean="0">
                <a:latin typeface="Arial"/>
                <a:cs typeface="Arial"/>
              </a:rPr>
              <a:t>Successful </a:t>
            </a:r>
            <a:r>
              <a:rPr sz="2800" spc="-5" dirty="0">
                <a:latin typeface="Arial"/>
                <a:cs typeface="Arial"/>
              </a:rPr>
              <a:t>anecdotal treatments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include:</a:t>
            </a:r>
            <a:endParaRPr sz="2800" dirty="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60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sz="2800" spc="-5" dirty="0">
                <a:latin typeface="Arial"/>
                <a:cs typeface="Arial"/>
              </a:rPr>
              <a:t>Complete abstinence </a:t>
            </a:r>
            <a:r>
              <a:rPr sz="2800" dirty="0">
                <a:latin typeface="Arial"/>
                <a:cs typeface="Arial"/>
              </a:rPr>
              <a:t>from prospective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stores</a:t>
            </a:r>
            <a:endParaRPr sz="2800" dirty="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70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sz="2800" spc="-10" dirty="0">
                <a:latin typeface="Arial"/>
                <a:cs typeface="Arial"/>
              </a:rPr>
              <a:t>Aversive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conditioning</a:t>
            </a:r>
          </a:p>
          <a:p>
            <a:pPr marL="560705" lvl="1" indent="-228600">
              <a:lnSpc>
                <a:spcPct val="100000"/>
              </a:lnSpc>
              <a:spcBef>
                <a:spcPts val="60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sz="2800" spc="-5" dirty="0">
                <a:latin typeface="Arial"/>
                <a:cs typeface="Arial"/>
              </a:rPr>
              <a:t>Systemic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desensitization</a:t>
            </a:r>
          </a:p>
          <a:p>
            <a:pPr marL="560705" lvl="1" indent="-228600">
              <a:lnSpc>
                <a:spcPct val="100000"/>
              </a:lnSpc>
              <a:spcBef>
                <a:spcPts val="65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sz="2800" spc="-5" dirty="0">
                <a:latin typeface="Arial"/>
                <a:cs typeface="Arial"/>
              </a:rPr>
              <a:t>Covert </a:t>
            </a:r>
            <a:r>
              <a:rPr sz="2800" dirty="0" smtClean="0">
                <a:latin typeface="Arial"/>
                <a:cs typeface="Arial"/>
              </a:rPr>
              <a:t>sensitization</a:t>
            </a:r>
            <a:endParaRPr lang="en-US" sz="2800" dirty="0" smtClean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en-US" sz="2600" dirty="0">
                <a:latin typeface="Arial"/>
                <a:cs typeface="Arial"/>
              </a:rPr>
              <a:t>Antidepressants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en-US" sz="2600" dirty="0">
                <a:latin typeface="Arial"/>
                <a:cs typeface="Arial"/>
              </a:rPr>
              <a:t>Mood stabilizers such as</a:t>
            </a:r>
            <a:r>
              <a:rPr lang="en-US" sz="2600" spc="-7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Lithium</a:t>
            </a: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en-US" sz="2600" dirty="0">
                <a:latin typeface="Arial"/>
                <a:cs typeface="Arial"/>
              </a:rPr>
              <a:t>Combination therapy – Antidepressants and</a:t>
            </a:r>
            <a:r>
              <a:rPr lang="en-US" sz="2600" spc="-17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Mood  Stabilizers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en-US" sz="2600" dirty="0">
                <a:latin typeface="Arial"/>
                <a:cs typeface="Arial"/>
              </a:rPr>
              <a:t>Antipsychotics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en-US" sz="2600" dirty="0">
                <a:latin typeface="Arial"/>
                <a:cs typeface="Arial"/>
              </a:rPr>
              <a:t>CNS –</a:t>
            </a:r>
            <a:r>
              <a:rPr lang="en-US" sz="2600" spc="-3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Stimulants</a:t>
            </a: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en-US" sz="2600" dirty="0">
                <a:latin typeface="Arial"/>
                <a:cs typeface="Arial"/>
              </a:rPr>
              <a:t>ECT</a:t>
            </a:r>
          </a:p>
          <a:p>
            <a:pPr marL="560705" lvl="1" indent="-228600">
              <a:lnSpc>
                <a:spcPct val="100000"/>
              </a:lnSpc>
              <a:spcBef>
                <a:spcPts val="65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7354" y="2532634"/>
            <a:ext cx="55111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0" marR="5080" indent="-8763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</a:rPr>
              <a:t>PATHOLOGICAL  GAMBLING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304800" y="228600"/>
            <a:ext cx="3481324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454400"/>
            <a:ext cx="2209800" cy="294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0800" y="228600"/>
            <a:ext cx="3207384" cy="2371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1030" y="3505200"/>
            <a:ext cx="2630170" cy="2952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524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Pathological</a:t>
            </a:r>
            <a:r>
              <a:rPr spc="-55" dirty="0"/>
              <a:t> </a:t>
            </a:r>
            <a:r>
              <a:rPr spc="-5" dirty="0"/>
              <a:t>Gambling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600200"/>
            <a:ext cx="8417560" cy="378347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6985" indent="-274320" algn="just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Also known as </a:t>
            </a:r>
            <a:r>
              <a:rPr sz="2400" b="1" spc="-5" dirty="0">
                <a:latin typeface="Arial"/>
                <a:cs typeface="Arial"/>
              </a:rPr>
              <a:t>Compulsive Gambling</a:t>
            </a:r>
            <a:r>
              <a:rPr sz="2400" spc="-5" dirty="0">
                <a:latin typeface="Arial"/>
                <a:cs typeface="Arial"/>
              </a:rPr>
              <a:t>, it is </a:t>
            </a:r>
            <a:r>
              <a:rPr sz="2400" dirty="0">
                <a:latin typeface="Arial"/>
                <a:cs typeface="Arial"/>
              </a:rPr>
              <a:t>the  uncontrollable </a:t>
            </a:r>
            <a:r>
              <a:rPr sz="2400" spc="-5" dirty="0">
                <a:latin typeface="Arial"/>
                <a:cs typeface="Arial"/>
              </a:rPr>
              <a:t>urge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keep gambling despite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toll it takes  on your life.</a:t>
            </a:r>
            <a:endParaRPr sz="2400" dirty="0">
              <a:latin typeface="Arial"/>
              <a:cs typeface="Arial"/>
            </a:endParaRPr>
          </a:p>
          <a:p>
            <a:pPr marL="286385" marR="5080" indent="-274320" algn="just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Apart from </a:t>
            </a:r>
            <a:r>
              <a:rPr sz="2400" dirty="0">
                <a:latin typeface="Arial"/>
                <a:cs typeface="Arial"/>
              </a:rPr>
              <a:t>other </a:t>
            </a:r>
            <a:r>
              <a:rPr sz="2400" spc="-5" dirty="0">
                <a:latin typeface="Arial"/>
                <a:cs typeface="Arial"/>
              </a:rPr>
              <a:t>forms of impulse </a:t>
            </a:r>
            <a:r>
              <a:rPr sz="2400" dirty="0">
                <a:latin typeface="Arial"/>
                <a:cs typeface="Arial"/>
              </a:rPr>
              <a:t>control </a:t>
            </a:r>
            <a:r>
              <a:rPr sz="2400" spc="-5" dirty="0">
                <a:latin typeface="Arial"/>
                <a:cs typeface="Arial"/>
              </a:rPr>
              <a:t>disorders,  </a:t>
            </a:r>
            <a:r>
              <a:rPr sz="2400" dirty="0">
                <a:latin typeface="Arial"/>
                <a:cs typeface="Arial"/>
              </a:rPr>
              <a:t>pathological gambling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somehow </a:t>
            </a:r>
            <a:r>
              <a:rPr sz="2400" spc="-5" dirty="0">
                <a:latin typeface="Arial"/>
                <a:cs typeface="Arial"/>
              </a:rPr>
              <a:t>correlated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substance  abuse </a:t>
            </a:r>
            <a:r>
              <a:rPr sz="2400" dirty="0">
                <a:latin typeface="Arial"/>
                <a:cs typeface="Arial"/>
              </a:rPr>
              <a:t>disorders </a:t>
            </a:r>
            <a:r>
              <a:rPr sz="2400" spc="-5" dirty="0">
                <a:latin typeface="Arial"/>
                <a:cs typeface="Arial"/>
              </a:rPr>
              <a:t>as the </a:t>
            </a:r>
            <a:r>
              <a:rPr sz="2400" dirty="0">
                <a:latin typeface="Arial"/>
                <a:cs typeface="Arial"/>
              </a:rPr>
              <a:t>behavior </a:t>
            </a:r>
            <a:r>
              <a:rPr sz="2400" spc="-5" dirty="0">
                <a:latin typeface="Arial"/>
                <a:cs typeface="Arial"/>
              </a:rPr>
              <a:t>is often associated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10" dirty="0">
                <a:latin typeface="Arial"/>
                <a:cs typeface="Arial"/>
              </a:rPr>
              <a:t>an  </a:t>
            </a:r>
            <a:r>
              <a:rPr sz="2400" spc="-5" dirty="0">
                <a:latin typeface="Arial"/>
                <a:cs typeface="Arial"/>
              </a:rPr>
              <a:t>urge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increase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amount of risked </a:t>
            </a:r>
            <a:r>
              <a:rPr sz="2400" dirty="0">
                <a:latin typeface="Arial"/>
                <a:cs typeface="Arial"/>
              </a:rPr>
              <a:t>money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assets to  </a:t>
            </a:r>
            <a:r>
              <a:rPr sz="2400" spc="-5" dirty="0">
                <a:latin typeface="Arial"/>
                <a:cs typeface="Arial"/>
              </a:rPr>
              <a:t>feel satisfied which is similar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tolerance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drugs of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abuse.</a:t>
            </a:r>
            <a:endParaRPr sz="2400" dirty="0">
              <a:latin typeface="Arial"/>
              <a:cs typeface="Arial"/>
            </a:endParaRPr>
          </a:p>
          <a:p>
            <a:pPr marL="286385" marR="6350" indent="-274320" algn="just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5" dirty="0" smtClean="0">
                <a:latin typeface="Arial"/>
                <a:cs typeface="Arial"/>
              </a:rPr>
              <a:t>Some </a:t>
            </a:r>
            <a:r>
              <a:rPr sz="2400" spc="-5" dirty="0">
                <a:latin typeface="Arial"/>
                <a:cs typeface="Arial"/>
              </a:rPr>
              <a:t>studies have </a:t>
            </a:r>
            <a:r>
              <a:rPr sz="2400" dirty="0">
                <a:latin typeface="Arial"/>
                <a:cs typeface="Arial"/>
              </a:rPr>
              <a:t>shown that </a:t>
            </a:r>
            <a:r>
              <a:rPr sz="2400" spc="-5" dirty="0">
                <a:latin typeface="Arial"/>
                <a:cs typeface="Arial"/>
              </a:rPr>
              <a:t>nearly 73.2% of individuals  with </a:t>
            </a:r>
            <a:r>
              <a:rPr sz="2400" dirty="0">
                <a:latin typeface="Arial"/>
                <a:cs typeface="Arial"/>
              </a:rPr>
              <a:t>pathological gambling </a:t>
            </a:r>
            <a:r>
              <a:rPr sz="2400" spc="-5" dirty="0">
                <a:latin typeface="Arial"/>
                <a:cs typeface="Arial"/>
              </a:rPr>
              <a:t>have associated </a:t>
            </a:r>
            <a:r>
              <a:rPr sz="2400" dirty="0">
                <a:latin typeface="Arial"/>
                <a:cs typeface="Arial"/>
              </a:rPr>
              <a:t>alcohol </a:t>
            </a:r>
            <a:r>
              <a:rPr sz="2400" spc="-5" dirty="0">
                <a:latin typeface="Arial"/>
                <a:cs typeface="Arial"/>
              </a:rPr>
              <a:t>abuse  disorders, </a:t>
            </a:r>
            <a:r>
              <a:rPr sz="2400" dirty="0">
                <a:latin typeface="Arial"/>
                <a:cs typeface="Arial"/>
              </a:rPr>
              <a:t>while </a:t>
            </a:r>
            <a:r>
              <a:rPr sz="2400" spc="-5" dirty="0">
                <a:latin typeface="Arial"/>
                <a:cs typeface="Arial"/>
              </a:rPr>
              <a:t>38.2% of </a:t>
            </a:r>
            <a:r>
              <a:rPr sz="2400" dirty="0">
                <a:latin typeface="Arial"/>
                <a:cs typeface="Arial"/>
              </a:rPr>
              <a:t>pathological gamblers </a:t>
            </a:r>
            <a:r>
              <a:rPr sz="2400" spc="-10" dirty="0">
                <a:latin typeface="Arial"/>
                <a:cs typeface="Arial"/>
              </a:rPr>
              <a:t>suffer </a:t>
            </a:r>
            <a:r>
              <a:rPr sz="2400" dirty="0">
                <a:latin typeface="Arial"/>
                <a:cs typeface="Arial"/>
              </a:rPr>
              <a:t>from  </a:t>
            </a:r>
            <a:r>
              <a:rPr sz="2400" spc="-5" dirty="0">
                <a:latin typeface="Arial"/>
                <a:cs typeface="Arial"/>
              </a:rPr>
              <a:t>other substance abuse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disorders.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40817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Ne</a:t>
            </a:r>
            <a:r>
              <a:rPr spc="-25" dirty="0"/>
              <a:t>u</a:t>
            </a:r>
            <a:r>
              <a:rPr spc="-5" dirty="0"/>
              <a:t>ro-pat</a:t>
            </a:r>
            <a:r>
              <a:rPr spc="-25" dirty="0"/>
              <a:t>h</a:t>
            </a:r>
            <a:r>
              <a:rPr spc="-5" dirty="0"/>
              <a:t>olo</a:t>
            </a:r>
            <a:r>
              <a:rPr spc="-25" dirty="0"/>
              <a:t>g</a:t>
            </a:r>
            <a:r>
              <a:rPr spc="-5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67130"/>
            <a:ext cx="8416290" cy="24269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en-US" sz="2600" dirty="0" err="1">
                <a:latin typeface="Arial"/>
                <a:cs typeface="Arial"/>
              </a:rPr>
              <a:t>V</a:t>
            </a:r>
            <a:r>
              <a:rPr sz="2600" dirty="0" err="1" smtClean="0">
                <a:latin typeface="Arial"/>
                <a:cs typeface="Arial"/>
              </a:rPr>
              <a:t>entro</a:t>
            </a:r>
            <a:r>
              <a:rPr sz="2600" dirty="0" smtClean="0">
                <a:latin typeface="Arial"/>
                <a:cs typeface="Arial"/>
              </a:rPr>
              <a:t>-medial  </a:t>
            </a:r>
            <a:r>
              <a:rPr sz="2600" dirty="0">
                <a:latin typeface="Arial"/>
                <a:cs typeface="Arial"/>
              </a:rPr>
              <a:t>prefrontal cerebral cortex, </a:t>
            </a:r>
            <a:r>
              <a:rPr sz="2600" spc="-5" dirty="0">
                <a:latin typeface="Arial"/>
                <a:cs typeface="Arial"/>
              </a:rPr>
              <a:t>striatum </a:t>
            </a:r>
            <a:r>
              <a:rPr sz="2600" dirty="0">
                <a:latin typeface="Arial"/>
                <a:cs typeface="Arial"/>
              </a:rPr>
              <a:t>and dopaminergic  neurons within </a:t>
            </a:r>
            <a:r>
              <a:rPr sz="2600" spc="-5" dirty="0">
                <a:latin typeface="Arial"/>
                <a:cs typeface="Arial"/>
              </a:rPr>
              <a:t>the midbrain comprise </a:t>
            </a:r>
            <a:r>
              <a:rPr sz="2600" dirty="0">
                <a:latin typeface="Arial"/>
                <a:cs typeface="Arial"/>
              </a:rPr>
              <a:t>the higher  centers for perception and anticipation of monetary  </a:t>
            </a:r>
            <a:r>
              <a:rPr sz="2600" dirty="0" smtClean="0">
                <a:latin typeface="Arial"/>
                <a:cs typeface="Arial"/>
              </a:rPr>
              <a:t>loss</a:t>
            </a:r>
            <a:endParaRPr lang="en-US" sz="2600" dirty="0" smtClean="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 smtClean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D</a:t>
            </a:r>
            <a:r>
              <a:rPr sz="2600" dirty="0" smtClean="0">
                <a:latin typeface="Arial"/>
                <a:cs typeface="Arial"/>
              </a:rPr>
              <a:t>ecreased </a:t>
            </a:r>
            <a:r>
              <a:rPr sz="2600" dirty="0">
                <a:latin typeface="Arial"/>
                <a:cs typeface="Arial"/>
              </a:rPr>
              <a:t>activity of the  neuronal pathways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the left ventro-medial portions of  the prefrontal cortex.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156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DSM-IV-TR</a:t>
            </a:r>
            <a:r>
              <a:rPr spc="-7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32078"/>
            <a:ext cx="8417560" cy="49250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45465" marR="10160" indent="-533400" algn="just">
              <a:lnSpc>
                <a:spcPts val="2590"/>
              </a:lnSpc>
              <a:spcBef>
                <a:spcPts val="425"/>
              </a:spcBef>
              <a:buClr>
                <a:srgbClr val="CC9900"/>
              </a:buClr>
              <a:buAutoNum type="alphaUcPeriod"/>
              <a:tabLst>
                <a:tab pos="546100" algn="l"/>
              </a:tabLst>
            </a:pPr>
            <a:r>
              <a:rPr sz="2400" spc="-5" dirty="0">
                <a:latin typeface="Arial"/>
                <a:cs typeface="Arial"/>
              </a:rPr>
              <a:t>Persistent and </a:t>
            </a:r>
            <a:r>
              <a:rPr sz="2400" dirty="0">
                <a:latin typeface="Arial"/>
                <a:cs typeface="Arial"/>
              </a:rPr>
              <a:t>recurrent </a:t>
            </a:r>
            <a:r>
              <a:rPr sz="2400" spc="-5" dirty="0">
                <a:latin typeface="Arial"/>
                <a:cs typeface="Arial"/>
              </a:rPr>
              <a:t>maladaptive </a:t>
            </a:r>
            <a:r>
              <a:rPr sz="2400" dirty="0">
                <a:latin typeface="Arial"/>
                <a:cs typeface="Arial"/>
              </a:rPr>
              <a:t>gambling </a:t>
            </a:r>
            <a:r>
              <a:rPr sz="2400" spc="-5" dirty="0">
                <a:latin typeface="Arial"/>
                <a:cs typeface="Arial"/>
              </a:rPr>
              <a:t>behavior  as indicated by 5 or more 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following:</a:t>
            </a:r>
            <a:endParaRPr sz="2400">
              <a:latin typeface="Arial"/>
              <a:cs typeface="Arial"/>
            </a:endParaRPr>
          </a:p>
          <a:p>
            <a:pPr marL="965200" marR="6350" lvl="1" indent="-495934" algn="just">
              <a:lnSpc>
                <a:spcPct val="90100"/>
              </a:lnSpc>
              <a:spcBef>
                <a:spcPts val="360"/>
              </a:spcBef>
              <a:buClr>
                <a:srgbClr val="CC9900"/>
              </a:buClr>
              <a:buAutoNum type="arabicParenR"/>
              <a:tabLst>
                <a:tab pos="965835" algn="l"/>
              </a:tabLst>
            </a:pPr>
            <a:r>
              <a:rPr sz="2400" dirty="0">
                <a:latin typeface="Arial"/>
                <a:cs typeface="Arial"/>
              </a:rPr>
              <a:t>Is preoccupied </a:t>
            </a:r>
            <a:r>
              <a:rPr sz="2400" spc="-5" dirty="0">
                <a:latin typeface="Arial"/>
                <a:cs typeface="Arial"/>
              </a:rPr>
              <a:t>with gambling (e.g. </a:t>
            </a:r>
            <a:r>
              <a:rPr sz="2400" dirty="0">
                <a:latin typeface="Arial"/>
                <a:cs typeface="Arial"/>
              </a:rPr>
              <a:t>reliving past  gambling experiences, </a:t>
            </a:r>
            <a:r>
              <a:rPr sz="2400" spc="-5" dirty="0">
                <a:latin typeface="Arial"/>
                <a:cs typeface="Arial"/>
              </a:rPr>
              <a:t>planning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next venture,  thinking of ways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get money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gamble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with)</a:t>
            </a:r>
            <a:endParaRPr sz="2400">
              <a:latin typeface="Arial"/>
              <a:cs typeface="Arial"/>
            </a:endParaRPr>
          </a:p>
          <a:p>
            <a:pPr marL="965200" marR="5080" lvl="1" indent="-495934" algn="just">
              <a:lnSpc>
                <a:spcPts val="2590"/>
              </a:lnSpc>
              <a:spcBef>
                <a:spcPts val="434"/>
              </a:spcBef>
              <a:buClr>
                <a:srgbClr val="CC9900"/>
              </a:buClr>
              <a:buAutoNum type="arabicParenR"/>
              <a:tabLst>
                <a:tab pos="965835" algn="l"/>
              </a:tabLst>
            </a:pPr>
            <a:r>
              <a:rPr sz="2400" spc="-5" dirty="0">
                <a:latin typeface="Arial"/>
                <a:cs typeface="Arial"/>
              </a:rPr>
              <a:t>Needs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gamble with increasing amounts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money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achieve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desired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excitement</a:t>
            </a:r>
            <a:endParaRPr sz="2400">
              <a:latin typeface="Arial"/>
              <a:cs typeface="Arial"/>
            </a:endParaRPr>
          </a:p>
          <a:p>
            <a:pPr marL="965200" lvl="1" indent="-496570" algn="just">
              <a:lnSpc>
                <a:spcPts val="2735"/>
              </a:lnSpc>
              <a:spcBef>
                <a:spcPts val="85"/>
              </a:spcBef>
              <a:buClr>
                <a:srgbClr val="CC9900"/>
              </a:buClr>
              <a:buAutoNum type="arabicParenR"/>
              <a:tabLst>
                <a:tab pos="965835" algn="l"/>
              </a:tabLst>
            </a:pPr>
            <a:r>
              <a:rPr sz="2400" spc="-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repeated unsuccessful </a:t>
            </a:r>
            <a:r>
              <a:rPr sz="2400" spc="-10" dirty="0">
                <a:latin typeface="Arial"/>
                <a:cs typeface="Arial"/>
              </a:rPr>
              <a:t>efforts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control, </a:t>
            </a:r>
            <a:r>
              <a:rPr sz="2400" dirty="0">
                <a:latin typeface="Arial"/>
                <a:cs typeface="Arial"/>
              </a:rPr>
              <a:t>cut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back,</a:t>
            </a:r>
            <a:endParaRPr sz="2400">
              <a:latin typeface="Arial"/>
              <a:cs typeface="Arial"/>
            </a:endParaRPr>
          </a:p>
          <a:p>
            <a:pPr marL="965200" algn="just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stop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gambling</a:t>
            </a:r>
            <a:endParaRPr sz="2400">
              <a:latin typeface="Arial"/>
              <a:cs typeface="Arial"/>
            </a:endParaRPr>
          </a:p>
          <a:p>
            <a:pPr marL="965200" marR="8255" lvl="1" indent="-495934" algn="just">
              <a:lnSpc>
                <a:spcPts val="2590"/>
              </a:lnSpc>
              <a:spcBef>
                <a:spcPts val="434"/>
              </a:spcBef>
              <a:buClr>
                <a:srgbClr val="CC9900"/>
              </a:buClr>
              <a:buAutoNum type="arabicParenR" startAt="4"/>
              <a:tabLst>
                <a:tab pos="965835" algn="l"/>
              </a:tabLst>
            </a:pP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restless or irritable when attempting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cut down </a:t>
            </a:r>
            <a:r>
              <a:rPr sz="2400" spc="-10" dirty="0">
                <a:latin typeface="Arial"/>
                <a:cs typeface="Arial"/>
              </a:rPr>
              <a:t>or  </a:t>
            </a:r>
            <a:r>
              <a:rPr sz="2400" spc="-5" dirty="0">
                <a:latin typeface="Arial"/>
                <a:cs typeface="Arial"/>
              </a:rPr>
              <a:t>stop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gambling</a:t>
            </a:r>
            <a:endParaRPr sz="2400">
              <a:latin typeface="Arial"/>
              <a:cs typeface="Arial"/>
            </a:endParaRPr>
          </a:p>
          <a:p>
            <a:pPr marL="965200" marR="5080" lvl="1" indent="-495934" algn="just">
              <a:lnSpc>
                <a:spcPct val="90000"/>
              </a:lnSpc>
              <a:spcBef>
                <a:spcPts val="360"/>
              </a:spcBef>
              <a:buClr>
                <a:srgbClr val="CC9900"/>
              </a:buClr>
              <a:buAutoNum type="arabicParenR" startAt="4"/>
              <a:tabLst>
                <a:tab pos="965835" algn="l"/>
              </a:tabLst>
            </a:pPr>
            <a:r>
              <a:rPr sz="2400" spc="-5" dirty="0">
                <a:latin typeface="Arial"/>
                <a:cs typeface="Arial"/>
              </a:rPr>
              <a:t>Gambles </a:t>
            </a:r>
            <a:r>
              <a:rPr sz="2400" dirty="0">
                <a:latin typeface="Arial"/>
                <a:cs typeface="Arial"/>
              </a:rPr>
              <a:t>as </a:t>
            </a:r>
            <a:r>
              <a:rPr sz="2400" spc="-5" dirty="0">
                <a:latin typeface="Arial"/>
                <a:cs typeface="Arial"/>
              </a:rPr>
              <a:t>a way of </a:t>
            </a:r>
            <a:r>
              <a:rPr sz="2400" dirty="0">
                <a:latin typeface="Arial"/>
                <a:cs typeface="Arial"/>
              </a:rPr>
              <a:t>escaping from </a:t>
            </a:r>
            <a:r>
              <a:rPr sz="2400" spc="-5" dirty="0">
                <a:latin typeface="Arial"/>
                <a:cs typeface="Arial"/>
              </a:rPr>
              <a:t>problems or </a:t>
            </a:r>
            <a:r>
              <a:rPr sz="2400" spc="-15" dirty="0">
                <a:latin typeface="Arial"/>
                <a:cs typeface="Arial"/>
              </a:rPr>
              <a:t>of </a:t>
            </a:r>
            <a:r>
              <a:rPr sz="2400" spc="6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relieving a dysphoric mood (e.g. feelings </a:t>
            </a:r>
            <a:r>
              <a:rPr sz="2400" spc="5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helplessness, guilt, </a:t>
            </a:r>
            <a:r>
              <a:rPr sz="2400" spc="-30" dirty="0">
                <a:latin typeface="Arial"/>
                <a:cs typeface="Arial"/>
              </a:rPr>
              <a:t>anxiety,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depression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156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DSM-IV-TR</a:t>
            </a:r>
            <a:r>
              <a:rPr spc="-7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7600" y="1167129"/>
            <a:ext cx="18444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tu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ns 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45" dirty="0">
                <a:latin typeface="Arial"/>
                <a:cs typeface="Arial"/>
              </a:rPr>
              <a:t>’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167129"/>
            <a:ext cx="765505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0" marR="5080" indent="-495934">
              <a:lnSpc>
                <a:spcPct val="100000"/>
              </a:lnSpc>
              <a:spcBef>
                <a:spcPts val="95"/>
              </a:spcBef>
              <a:tabLst>
                <a:tab pos="508000" algn="l"/>
                <a:tab pos="1506220" algn="l"/>
                <a:tab pos="1993900" algn="l"/>
                <a:tab pos="2684780" algn="l"/>
                <a:tab pos="2844800" algn="l"/>
                <a:tab pos="3417570" algn="l"/>
                <a:tab pos="4003040" algn="l"/>
                <a:tab pos="4188460" algn="l"/>
                <a:tab pos="5237480" algn="l"/>
                <a:tab pos="5795010" algn="l"/>
              </a:tabLst>
            </a:pPr>
            <a:r>
              <a:rPr sz="2800" dirty="0">
                <a:solidFill>
                  <a:srgbClr val="CC9900"/>
                </a:solidFill>
                <a:latin typeface="Arial"/>
                <a:cs typeface="Arial"/>
              </a:rPr>
              <a:t>6)	</a:t>
            </a:r>
            <a:r>
              <a:rPr sz="2800" spc="-5" dirty="0">
                <a:latin typeface="Arial"/>
                <a:cs typeface="Arial"/>
              </a:rPr>
              <a:t>After	losing	</a:t>
            </a:r>
            <a:r>
              <a:rPr sz="2800" dirty="0">
                <a:latin typeface="Arial"/>
                <a:cs typeface="Arial"/>
              </a:rPr>
              <a:t>money	gambling,	</a:t>
            </a:r>
            <a:r>
              <a:rPr sz="2800" spc="-5" dirty="0">
                <a:latin typeface="Arial"/>
                <a:cs typeface="Arial"/>
              </a:rPr>
              <a:t>often  a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ot</a:t>
            </a:r>
            <a:r>
              <a:rPr sz="2800" spc="5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er</a:t>
            </a:r>
            <a:r>
              <a:rPr sz="2800" dirty="0">
                <a:latin typeface="Arial"/>
                <a:cs typeface="Arial"/>
              </a:rPr>
              <a:t>	da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	ge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		eve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(</a:t>
            </a:r>
            <a:r>
              <a:rPr sz="2800" dirty="0">
                <a:latin typeface="Arial"/>
                <a:cs typeface="Arial"/>
              </a:rPr>
              <a:t>“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g”  </a:t>
            </a:r>
            <a:r>
              <a:rPr sz="2800" dirty="0">
                <a:latin typeface="Arial"/>
                <a:cs typeface="Arial"/>
              </a:rPr>
              <a:t>losses)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0" y="2497962"/>
            <a:ext cx="9753600" cy="3207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5200" marR="6350" indent="-495934" algn="just">
              <a:lnSpc>
                <a:spcPct val="100000"/>
              </a:lnSpc>
              <a:spcBef>
                <a:spcPts val="95"/>
              </a:spcBef>
              <a:buClr>
                <a:srgbClr val="CC9900"/>
              </a:buClr>
              <a:buAutoNum type="arabicParenR" startAt="7"/>
              <a:tabLst>
                <a:tab pos="965835" algn="l"/>
              </a:tabLst>
            </a:pPr>
            <a:r>
              <a:rPr sz="2800" spc="-5" dirty="0">
                <a:latin typeface="Arial"/>
                <a:cs typeface="Arial"/>
              </a:rPr>
              <a:t>Lies to family </a:t>
            </a:r>
            <a:r>
              <a:rPr sz="2800" dirty="0">
                <a:latin typeface="Arial"/>
                <a:cs typeface="Arial"/>
              </a:rPr>
              <a:t>members, therapist, or others 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dirty="0">
                <a:latin typeface="Arial"/>
                <a:cs typeface="Arial"/>
              </a:rPr>
              <a:t>conceal </a:t>
            </a:r>
            <a:r>
              <a:rPr sz="2800" spc="-5" dirty="0">
                <a:latin typeface="Arial"/>
                <a:cs typeface="Arial"/>
              </a:rPr>
              <a:t>the extent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involvement with  gambling</a:t>
            </a:r>
            <a:endParaRPr sz="2800" dirty="0">
              <a:latin typeface="Arial"/>
              <a:cs typeface="Arial"/>
            </a:endParaRPr>
          </a:p>
          <a:p>
            <a:pPr marL="965200" marR="5715" indent="-495934" algn="just">
              <a:lnSpc>
                <a:spcPct val="100000"/>
              </a:lnSpc>
              <a:spcBef>
                <a:spcPts val="409"/>
              </a:spcBef>
              <a:buClr>
                <a:srgbClr val="CC9900"/>
              </a:buClr>
              <a:buAutoNum type="arabicParenR" startAt="7"/>
              <a:tabLst>
                <a:tab pos="965835" algn="l"/>
              </a:tabLst>
            </a:pPr>
            <a:r>
              <a:rPr sz="2800" spc="-5" dirty="0">
                <a:latin typeface="Arial"/>
                <a:cs typeface="Arial"/>
              </a:rPr>
              <a:t>Has </a:t>
            </a:r>
            <a:r>
              <a:rPr sz="2800" dirty="0">
                <a:latin typeface="Arial"/>
                <a:cs typeface="Arial"/>
              </a:rPr>
              <a:t>committed </a:t>
            </a:r>
            <a:r>
              <a:rPr sz="2800" spc="-5" dirty="0">
                <a:latin typeface="Arial"/>
                <a:cs typeface="Arial"/>
              </a:rPr>
              <a:t>illegal </a:t>
            </a:r>
            <a:r>
              <a:rPr sz="2800" dirty="0">
                <a:latin typeface="Arial"/>
                <a:cs typeface="Arial"/>
              </a:rPr>
              <a:t>acts </a:t>
            </a:r>
            <a:r>
              <a:rPr sz="2800" spc="-5" dirty="0">
                <a:latin typeface="Arial"/>
                <a:cs typeface="Arial"/>
              </a:rPr>
              <a:t>such as </a:t>
            </a:r>
            <a:r>
              <a:rPr sz="2800" spc="-25" dirty="0">
                <a:latin typeface="Arial"/>
                <a:cs typeface="Arial"/>
              </a:rPr>
              <a:t>forgery,  </a:t>
            </a:r>
            <a:r>
              <a:rPr sz="2800" dirty="0">
                <a:latin typeface="Arial"/>
                <a:cs typeface="Arial"/>
              </a:rPr>
              <a:t>fraud, theft, or embezzlement </a:t>
            </a:r>
            <a:r>
              <a:rPr sz="2800" spc="-5" dirty="0">
                <a:latin typeface="Arial"/>
                <a:cs typeface="Arial"/>
              </a:rPr>
              <a:t>to finance  gambling</a:t>
            </a:r>
            <a:endParaRPr sz="2800" dirty="0">
              <a:latin typeface="Arial"/>
              <a:cs typeface="Arial"/>
            </a:endParaRPr>
          </a:p>
          <a:p>
            <a:pPr marL="965200" marR="5080" indent="-495934" algn="just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AutoNum type="arabicParenR" startAt="7"/>
              <a:tabLst>
                <a:tab pos="965835" algn="l"/>
              </a:tabLst>
            </a:pPr>
            <a:r>
              <a:rPr sz="2800" spc="-5" dirty="0">
                <a:latin typeface="Arial"/>
                <a:cs typeface="Arial"/>
              </a:rPr>
              <a:t>Relies on </a:t>
            </a:r>
            <a:r>
              <a:rPr sz="2800" dirty="0">
                <a:latin typeface="Arial"/>
                <a:cs typeface="Arial"/>
              </a:rPr>
              <a:t>others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provide </a:t>
            </a:r>
            <a:r>
              <a:rPr sz="2800" spc="-5" dirty="0">
                <a:latin typeface="Arial"/>
                <a:cs typeface="Arial"/>
              </a:rPr>
              <a:t>money to </a:t>
            </a:r>
            <a:r>
              <a:rPr sz="2800" dirty="0">
                <a:latin typeface="Arial"/>
                <a:cs typeface="Arial"/>
              </a:rPr>
              <a:t>relieve </a:t>
            </a:r>
            <a:r>
              <a:rPr sz="2800" spc="-5" dirty="0">
                <a:latin typeface="Arial"/>
                <a:cs typeface="Arial"/>
              </a:rPr>
              <a:t>a  </a:t>
            </a:r>
            <a:r>
              <a:rPr sz="2800" dirty="0">
                <a:latin typeface="Arial"/>
                <a:cs typeface="Arial"/>
              </a:rPr>
              <a:t>desperate financial situation caused by  </a:t>
            </a:r>
            <a:r>
              <a:rPr sz="2800" spc="-5" dirty="0">
                <a:latin typeface="Arial"/>
                <a:cs typeface="Arial"/>
              </a:rPr>
              <a:t>gambling</a:t>
            </a:r>
            <a:endParaRPr sz="2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solidFill>
                  <a:srgbClr val="CC9900"/>
                </a:solidFill>
                <a:latin typeface="Arial"/>
                <a:cs typeface="Arial"/>
              </a:rPr>
              <a:t>B.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gambling behavior </a:t>
            </a:r>
            <a:r>
              <a:rPr sz="2800" spc="-5" dirty="0">
                <a:latin typeface="Arial"/>
                <a:cs typeface="Arial"/>
              </a:rPr>
              <a:t>is not better accounted</a:t>
            </a:r>
            <a:r>
              <a:rPr sz="2800" spc="2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4366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Facts and</a:t>
            </a:r>
            <a:r>
              <a:rPr spc="-80" dirty="0"/>
              <a:t> </a:t>
            </a:r>
            <a:r>
              <a:rPr spc="-5" dirty="0"/>
              <a:t>Figures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68653"/>
            <a:ext cx="8416290" cy="347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Gender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dirty="0">
                <a:latin typeface="Arial"/>
                <a:cs typeface="Arial"/>
              </a:rPr>
              <a:t>approximately </a:t>
            </a:r>
            <a:r>
              <a:rPr sz="2400" spc="-5" dirty="0">
                <a:latin typeface="Arial"/>
                <a:cs typeface="Arial"/>
              </a:rPr>
              <a:t>1/3 are female; females are more  likely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depressed and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gamble as an escape; females  are </a:t>
            </a:r>
            <a:r>
              <a:rPr sz="2400" dirty="0">
                <a:latin typeface="Arial"/>
                <a:cs typeface="Arial"/>
              </a:rPr>
              <a:t>under-represented </a:t>
            </a:r>
            <a:r>
              <a:rPr sz="2400" spc="-5" dirty="0">
                <a:latin typeface="Arial"/>
                <a:cs typeface="Arial"/>
              </a:rPr>
              <a:t>in treatment programs &amp; Gamblers  Anonymous</a:t>
            </a:r>
            <a:endParaRPr sz="2400">
              <a:latin typeface="Arial"/>
              <a:cs typeface="Arial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Cultural factors</a:t>
            </a:r>
            <a:r>
              <a:rPr sz="2400" spc="-5" dirty="0">
                <a:latin typeface="Arial"/>
                <a:cs typeface="Arial"/>
              </a:rPr>
              <a:t>: cultural </a:t>
            </a:r>
            <a:r>
              <a:rPr sz="2400" dirty="0">
                <a:latin typeface="Arial"/>
                <a:cs typeface="Arial"/>
              </a:rPr>
              <a:t>variations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prevalence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type of gambling activities (e.g. </a:t>
            </a:r>
            <a:r>
              <a:rPr sz="2400" dirty="0">
                <a:latin typeface="Arial"/>
                <a:cs typeface="Arial"/>
              </a:rPr>
              <a:t>cock fights, </a:t>
            </a:r>
            <a:r>
              <a:rPr sz="2400" spc="-5" dirty="0">
                <a:latin typeface="Arial"/>
                <a:cs typeface="Arial"/>
              </a:rPr>
              <a:t>horse racing,  </a:t>
            </a:r>
            <a:r>
              <a:rPr sz="2400" dirty="0">
                <a:latin typeface="Arial"/>
                <a:cs typeface="Arial"/>
              </a:rPr>
              <a:t>stock market, </a:t>
            </a:r>
            <a:r>
              <a:rPr sz="2400" spc="-5" dirty="0">
                <a:latin typeface="Arial"/>
                <a:cs typeface="Arial"/>
              </a:rPr>
              <a:t>slot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machines)</a:t>
            </a:r>
            <a:endParaRPr sz="24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b="1" dirty="0">
                <a:latin typeface="Arial"/>
                <a:cs typeface="Arial"/>
              </a:rPr>
              <a:t>Prevalence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2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varies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depending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2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2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availability</a:t>
            </a:r>
            <a:r>
              <a:rPr sz="2400" spc="3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286385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gambling; &lt;1%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7%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042" y="4689729"/>
            <a:ext cx="4550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  <a:tab pos="1652270" algn="l"/>
                <a:tab pos="2833370" algn="l"/>
                <a:tab pos="3335020" algn="l"/>
              </a:tabLst>
            </a:pPr>
            <a:r>
              <a:rPr sz="2400" b="1" spc="-5" dirty="0">
                <a:latin typeface="Arial"/>
                <a:cs typeface="Arial"/>
              </a:rPr>
              <a:t>Course</a:t>
            </a:r>
            <a:r>
              <a:rPr sz="2400" spc="-5" dirty="0">
                <a:latin typeface="Arial"/>
                <a:cs typeface="Arial"/>
              </a:rPr>
              <a:t>:	regular	or	episodic;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3785" y="4689729"/>
            <a:ext cx="1109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typically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8997" y="4689729"/>
            <a:ext cx="1094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chro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7827" y="4689729"/>
            <a:ext cx="1043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ge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8042" y="5055489"/>
            <a:ext cx="8414385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>
              <a:lnSpc>
                <a:spcPct val="100000"/>
              </a:lnSpc>
              <a:spcBef>
                <a:spcPts val="100"/>
              </a:spcBef>
              <a:tabLst>
                <a:tab pos="2295525" algn="l"/>
                <a:tab pos="2946400" algn="l"/>
                <a:tab pos="4700905" algn="l"/>
                <a:tab pos="5368290" algn="l"/>
                <a:tab pos="7106284" algn="l"/>
                <a:tab pos="8147050" algn="l"/>
              </a:tabLst>
            </a:pPr>
            <a:r>
              <a:rPr sz="2400" spc="-5" dirty="0">
                <a:latin typeface="Arial"/>
                <a:cs typeface="Arial"/>
              </a:rPr>
              <a:t>progres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ion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fre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ency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5" dirty="0">
                <a:latin typeface="Arial"/>
                <a:cs typeface="Arial"/>
              </a:rPr>
              <a:t>gambli</a:t>
            </a:r>
            <a:r>
              <a:rPr sz="2400" dirty="0">
                <a:latin typeface="Arial"/>
                <a:cs typeface="Arial"/>
              </a:rPr>
              <a:t>ng,	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of  preoccupation with gambling, and amount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wagered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dirty="0">
                <a:latin typeface="Arial"/>
                <a:cs typeface="Arial"/>
              </a:rPr>
              <a:t>Onset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early adolescence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males; later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females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108" y="2114550"/>
            <a:ext cx="767080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</a:rPr>
              <a:t>OUTLINE OF IMPULSE  </a:t>
            </a:r>
            <a:r>
              <a:rPr sz="5400" dirty="0">
                <a:solidFill>
                  <a:srgbClr val="C00000"/>
                </a:solidFill>
              </a:rPr>
              <a:t>CONTROL</a:t>
            </a:r>
            <a:r>
              <a:rPr sz="5400" spc="-170" dirty="0">
                <a:solidFill>
                  <a:srgbClr val="C00000"/>
                </a:solidFill>
              </a:rPr>
              <a:t> </a:t>
            </a:r>
            <a:r>
              <a:rPr sz="5400" spc="-5" dirty="0">
                <a:solidFill>
                  <a:srgbClr val="C00000"/>
                </a:solidFill>
              </a:rPr>
              <a:t>DISORDERS  (ICDs)</a:t>
            </a:r>
            <a:endParaRPr sz="5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5169"/>
            <a:ext cx="9525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Associated and</a:t>
            </a:r>
            <a:r>
              <a:rPr spc="-50" dirty="0"/>
              <a:t> </a:t>
            </a:r>
            <a:r>
              <a:rPr spc="-5" dirty="0"/>
              <a:t>Contributing  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15313"/>
            <a:ext cx="8417560" cy="194246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86385" marR="5080" indent="-274320" algn="just">
              <a:lnSpc>
                <a:spcPct val="85000"/>
              </a:lnSpc>
              <a:spcBef>
                <a:spcPts val="515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</a:tabLst>
            </a:pPr>
            <a:r>
              <a:rPr sz="2300" b="1" spc="-5" dirty="0">
                <a:latin typeface="Arial"/>
                <a:cs typeface="Arial"/>
              </a:rPr>
              <a:t>Distortions in </a:t>
            </a:r>
            <a:r>
              <a:rPr sz="2300" b="1" spc="-10" dirty="0">
                <a:latin typeface="Arial"/>
                <a:cs typeface="Arial"/>
              </a:rPr>
              <a:t>thinking</a:t>
            </a:r>
            <a:r>
              <a:rPr sz="2300" spc="-10" dirty="0">
                <a:latin typeface="Arial"/>
                <a:cs typeface="Arial"/>
              </a:rPr>
              <a:t>: </a:t>
            </a:r>
            <a:r>
              <a:rPr sz="2300" spc="-5" dirty="0">
                <a:latin typeface="Arial"/>
                <a:cs typeface="Arial"/>
              </a:rPr>
              <a:t>denial; superstitions; overconfidence;  sense </a:t>
            </a:r>
            <a:r>
              <a:rPr sz="2300" dirty="0">
                <a:latin typeface="Arial"/>
                <a:cs typeface="Arial"/>
              </a:rPr>
              <a:t>of </a:t>
            </a:r>
            <a:r>
              <a:rPr sz="2300" spc="-5" dirty="0">
                <a:latin typeface="Arial"/>
                <a:cs typeface="Arial"/>
              </a:rPr>
              <a:t>power and control; belief </a:t>
            </a:r>
            <a:r>
              <a:rPr sz="2300" dirty="0">
                <a:latin typeface="Arial"/>
                <a:cs typeface="Arial"/>
              </a:rPr>
              <a:t>that </a:t>
            </a:r>
            <a:r>
              <a:rPr sz="2300" spc="-5" dirty="0">
                <a:latin typeface="Arial"/>
                <a:cs typeface="Arial"/>
              </a:rPr>
              <a:t>money </a:t>
            </a:r>
            <a:r>
              <a:rPr sz="2300" dirty="0">
                <a:latin typeface="Arial"/>
                <a:cs typeface="Arial"/>
              </a:rPr>
              <a:t>is the </a:t>
            </a:r>
            <a:r>
              <a:rPr sz="2300" spc="-5" dirty="0">
                <a:latin typeface="Arial"/>
                <a:cs typeface="Arial"/>
              </a:rPr>
              <a:t>cause </a:t>
            </a:r>
            <a:r>
              <a:rPr sz="2300" dirty="0">
                <a:latin typeface="Arial"/>
                <a:cs typeface="Arial"/>
              </a:rPr>
              <a:t>of  &amp; solution </a:t>
            </a:r>
            <a:r>
              <a:rPr sz="2300" spc="-5" dirty="0">
                <a:latin typeface="Arial"/>
                <a:cs typeface="Arial"/>
              </a:rPr>
              <a:t>to </a:t>
            </a:r>
            <a:r>
              <a:rPr sz="2300" dirty="0">
                <a:latin typeface="Arial"/>
                <a:cs typeface="Arial"/>
              </a:rPr>
              <a:t>all of their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problems</a:t>
            </a:r>
            <a:endParaRPr sz="2300">
              <a:latin typeface="Arial"/>
              <a:cs typeface="Arial"/>
            </a:endParaRPr>
          </a:p>
          <a:p>
            <a:pPr marL="286385" marR="5080" indent="-274320" algn="just">
              <a:lnSpc>
                <a:spcPct val="85000"/>
              </a:lnSpc>
              <a:spcBef>
                <a:spcPts val="600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</a:tabLst>
            </a:pPr>
            <a:r>
              <a:rPr sz="2300" b="1" spc="-5" dirty="0">
                <a:latin typeface="Arial"/>
                <a:cs typeface="Arial"/>
              </a:rPr>
              <a:t>Personality </a:t>
            </a:r>
            <a:r>
              <a:rPr sz="2300" b="1" dirty="0">
                <a:latin typeface="Arial"/>
                <a:cs typeface="Arial"/>
              </a:rPr>
              <a:t>traits</a:t>
            </a:r>
            <a:r>
              <a:rPr sz="2300" dirty="0">
                <a:latin typeface="Arial"/>
                <a:cs typeface="Arial"/>
              </a:rPr>
              <a:t>: highly </a:t>
            </a:r>
            <a:r>
              <a:rPr sz="2300" spc="-5" dirty="0">
                <a:latin typeface="Arial"/>
                <a:cs typeface="Arial"/>
              </a:rPr>
              <a:t>competitive, energetic, restless,  easily bored, generous, extravagant, </a:t>
            </a:r>
            <a:r>
              <a:rPr sz="2300" dirty="0">
                <a:latin typeface="Arial"/>
                <a:cs typeface="Arial"/>
              </a:rPr>
              <a:t>overly </a:t>
            </a:r>
            <a:r>
              <a:rPr sz="2300" spc="-5" dirty="0">
                <a:latin typeface="Arial"/>
                <a:cs typeface="Arial"/>
              </a:rPr>
              <a:t>concerned with the  </a:t>
            </a:r>
            <a:r>
              <a:rPr sz="2300" dirty="0">
                <a:latin typeface="Arial"/>
                <a:cs typeface="Arial"/>
              </a:rPr>
              <a:t>approval of others, high </a:t>
            </a:r>
            <a:r>
              <a:rPr sz="2300" spc="-5" dirty="0">
                <a:latin typeface="Arial"/>
                <a:cs typeface="Arial"/>
              </a:rPr>
              <a:t>levels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-1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impulsivity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5726" y="3429127"/>
            <a:ext cx="337947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8200" algn="l"/>
                <a:tab pos="2019935" algn="l"/>
              </a:tabLst>
            </a:pPr>
            <a:r>
              <a:rPr sz="2300" b="1" dirty="0">
                <a:latin typeface="Arial"/>
                <a:cs typeface="Arial"/>
              </a:rPr>
              <a:t>with	stress</a:t>
            </a:r>
            <a:r>
              <a:rPr sz="2300" dirty="0">
                <a:latin typeface="Arial"/>
                <a:cs typeface="Arial"/>
              </a:rPr>
              <a:t>:	</a:t>
            </a:r>
            <a:r>
              <a:rPr sz="2300" spc="-5" dirty="0">
                <a:latin typeface="Arial"/>
                <a:cs typeface="Arial"/>
              </a:rPr>
              <a:t>migraines,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042" y="3033496"/>
            <a:ext cx="4827270" cy="10712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280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300" b="1" spc="-5" dirty="0">
                <a:latin typeface="Arial"/>
                <a:cs typeface="Arial"/>
              </a:rPr>
              <a:t>Workaholics or “binge”</a:t>
            </a:r>
            <a:r>
              <a:rPr sz="2300" b="1" spc="-8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workers</a:t>
            </a:r>
            <a:endParaRPr sz="2300">
              <a:latin typeface="Arial"/>
              <a:cs typeface="Arial"/>
            </a:endParaRPr>
          </a:p>
          <a:p>
            <a:pPr marL="287020" indent="-274320">
              <a:lnSpc>
                <a:spcPts val="2555"/>
              </a:lnSpc>
              <a:spcBef>
                <a:spcPts val="180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6385" algn="l"/>
                <a:tab pos="287020" algn="l"/>
                <a:tab pos="1596390" algn="l"/>
                <a:tab pos="3307715" algn="l"/>
              </a:tabLst>
            </a:pPr>
            <a:r>
              <a:rPr sz="2300" b="1" dirty="0">
                <a:latin typeface="Arial"/>
                <a:cs typeface="Arial"/>
              </a:rPr>
              <a:t>M</a:t>
            </a:r>
            <a:r>
              <a:rPr sz="2300" b="1" spc="-10" dirty="0">
                <a:latin typeface="Arial"/>
                <a:cs typeface="Arial"/>
              </a:rPr>
              <a:t>e</a:t>
            </a:r>
            <a:r>
              <a:rPr sz="2300" b="1" dirty="0">
                <a:latin typeface="Arial"/>
                <a:cs typeface="Arial"/>
              </a:rPr>
              <a:t>d</a:t>
            </a:r>
            <a:r>
              <a:rPr sz="2300" b="1" spc="-10" dirty="0">
                <a:latin typeface="Arial"/>
                <a:cs typeface="Arial"/>
              </a:rPr>
              <a:t>ic</a:t>
            </a:r>
            <a:r>
              <a:rPr sz="2300" b="1" dirty="0">
                <a:latin typeface="Arial"/>
                <a:cs typeface="Arial"/>
              </a:rPr>
              <a:t>al	</a:t>
            </a:r>
            <a:r>
              <a:rPr sz="2300" b="1" spc="-10" dirty="0">
                <a:latin typeface="Arial"/>
                <a:cs typeface="Arial"/>
              </a:rPr>
              <a:t>c</a:t>
            </a:r>
            <a:r>
              <a:rPr sz="2300" b="1" dirty="0">
                <a:latin typeface="Arial"/>
                <a:cs typeface="Arial"/>
              </a:rPr>
              <a:t>o</a:t>
            </a:r>
            <a:r>
              <a:rPr sz="2300" b="1" spc="-10" dirty="0">
                <a:latin typeface="Arial"/>
                <a:cs typeface="Arial"/>
              </a:rPr>
              <a:t>n</a:t>
            </a:r>
            <a:r>
              <a:rPr sz="2300" b="1" dirty="0">
                <a:latin typeface="Arial"/>
                <a:cs typeface="Arial"/>
              </a:rPr>
              <a:t>d</a:t>
            </a:r>
            <a:r>
              <a:rPr sz="2300" b="1" spc="-10" dirty="0">
                <a:latin typeface="Arial"/>
                <a:cs typeface="Arial"/>
              </a:rPr>
              <a:t>i</a:t>
            </a:r>
            <a:r>
              <a:rPr sz="2300" b="1" dirty="0">
                <a:latin typeface="Arial"/>
                <a:cs typeface="Arial"/>
              </a:rPr>
              <a:t>t</a:t>
            </a:r>
            <a:r>
              <a:rPr sz="2300" b="1" spc="-20" dirty="0">
                <a:latin typeface="Arial"/>
                <a:cs typeface="Arial"/>
              </a:rPr>
              <a:t>i</a:t>
            </a:r>
            <a:r>
              <a:rPr sz="2300" b="1" dirty="0">
                <a:latin typeface="Arial"/>
                <a:cs typeface="Arial"/>
              </a:rPr>
              <a:t>o</a:t>
            </a:r>
            <a:r>
              <a:rPr sz="2300" b="1" spc="-20" dirty="0">
                <a:latin typeface="Arial"/>
                <a:cs typeface="Arial"/>
              </a:rPr>
              <a:t>n</a:t>
            </a:r>
            <a:r>
              <a:rPr sz="2300" b="1" dirty="0">
                <a:latin typeface="Arial"/>
                <a:cs typeface="Arial"/>
              </a:rPr>
              <a:t>s	</a:t>
            </a:r>
            <a:r>
              <a:rPr sz="2300" b="1" spc="-10" dirty="0">
                <a:latin typeface="Arial"/>
                <a:cs typeface="Arial"/>
              </a:rPr>
              <a:t>a</a:t>
            </a:r>
            <a:r>
              <a:rPr sz="2300" b="1" dirty="0">
                <a:latin typeface="Arial"/>
                <a:cs typeface="Arial"/>
              </a:rPr>
              <a:t>ss</a:t>
            </a:r>
            <a:r>
              <a:rPr sz="2300" b="1" spc="-10" dirty="0">
                <a:latin typeface="Arial"/>
                <a:cs typeface="Arial"/>
              </a:rPr>
              <a:t>o</a:t>
            </a:r>
            <a:r>
              <a:rPr sz="2300" b="1" dirty="0">
                <a:latin typeface="Arial"/>
                <a:cs typeface="Arial"/>
              </a:rPr>
              <a:t>c</a:t>
            </a:r>
            <a:r>
              <a:rPr sz="2300" b="1" spc="-15" dirty="0">
                <a:latin typeface="Arial"/>
                <a:cs typeface="Arial"/>
              </a:rPr>
              <a:t>i</a:t>
            </a:r>
            <a:r>
              <a:rPr sz="2300" b="1" dirty="0">
                <a:latin typeface="Arial"/>
                <a:cs typeface="Arial"/>
              </a:rPr>
              <a:t>a</a:t>
            </a:r>
            <a:r>
              <a:rPr sz="2300" b="1" spc="-10" dirty="0">
                <a:latin typeface="Arial"/>
                <a:cs typeface="Arial"/>
              </a:rPr>
              <a:t>te</a:t>
            </a:r>
            <a:r>
              <a:rPr sz="2300" b="1" dirty="0">
                <a:latin typeface="Arial"/>
                <a:cs typeface="Arial"/>
              </a:rPr>
              <a:t>d</a:t>
            </a:r>
            <a:endParaRPr sz="2300">
              <a:latin typeface="Arial"/>
              <a:cs typeface="Arial"/>
            </a:endParaRPr>
          </a:p>
          <a:p>
            <a:pPr marL="286385">
              <a:lnSpc>
                <a:spcPts val="2555"/>
              </a:lnSpc>
            </a:pPr>
            <a:r>
              <a:rPr sz="2300" dirty="0">
                <a:latin typeface="Arial"/>
                <a:cs typeface="Arial"/>
              </a:rPr>
              <a:t>ulcers,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hypertension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042" y="4101465"/>
            <a:ext cx="8416925" cy="231711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86385" marR="5080" indent="-274320" algn="just">
              <a:lnSpc>
                <a:spcPct val="85000"/>
              </a:lnSpc>
              <a:spcBef>
                <a:spcPts val="515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</a:tabLst>
            </a:pPr>
            <a:r>
              <a:rPr sz="2300" b="1" spc="-5" dirty="0">
                <a:latin typeface="Arial"/>
                <a:cs typeface="Arial"/>
              </a:rPr>
              <a:t>Co-morbid psychological disorders</a:t>
            </a:r>
            <a:r>
              <a:rPr sz="2300" spc="-5" dirty="0">
                <a:latin typeface="Arial"/>
                <a:cs typeface="Arial"/>
              </a:rPr>
              <a:t>: suicidal ideation </a:t>
            </a:r>
            <a:r>
              <a:rPr sz="2300" dirty="0">
                <a:latin typeface="Arial"/>
                <a:cs typeface="Arial"/>
              </a:rPr>
              <a:t>&amp;  </a:t>
            </a:r>
            <a:r>
              <a:rPr sz="2300" spc="-5" dirty="0">
                <a:latin typeface="Arial"/>
                <a:cs typeface="Arial"/>
              </a:rPr>
              <a:t>attempts; </a:t>
            </a:r>
            <a:r>
              <a:rPr sz="2300" dirty="0">
                <a:latin typeface="Arial"/>
                <a:cs typeface="Arial"/>
              </a:rPr>
              <a:t>ADHD; </a:t>
            </a:r>
            <a:r>
              <a:rPr sz="2300" spc="-5" dirty="0">
                <a:latin typeface="Arial"/>
                <a:cs typeface="Arial"/>
              </a:rPr>
              <a:t>Mood Disorders; Substance Abuse </a:t>
            </a:r>
            <a:r>
              <a:rPr sz="2300" spc="-10" dirty="0">
                <a:latin typeface="Arial"/>
                <a:cs typeface="Arial"/>
              </a:rPr>
              <a:t>or  </a:t>
            </a:r>
            <a:r>
              <a:rPr sz="2300" spc="-5" dirty="0">
                <a:latin typeface="Arial"/>
                <a:cs typeface="Arial"/>
              </a:rPr>
              <a:t>Dependence (alcohol </a:t>
            </a:r>
            <a:r>
              <a:rPr sz="2300" dirty="0">
                <a:latin typeface="Arial"/>
                <a:cs typeface="Arial"/>
              </a:rPr>
              <a:t>&amp; </a:t>
            </a:r>
            <a:r>
              <a:rPr sz="2300" spc="-5" dirty="0">
                <a:latin typeface="Arial"/>
                <a:cs typeface="Arial"/>
              </a:rPr>
              <a:t>nicotine); </a:t>
            </a:r>
            <a:r>
              <a:rPr sz="2300" dirty="0">
                <a:latin typeface="Arial"/>
                <a:cs typeface="Arial"/>
              </a:rPr>
              <a:t>Antisocial, </a:t>
            </a:r>
            <a:r>
              <a:rPr sz="2300" spc="-5" dirty="0">
                <a:latin typeface="Arial"/>
                <a:cs typeface="Arial"/>
              </a:rPr>
              <a:t>Narcissistic, </a:t>
            </a:r>
            <a:r>
              <a:rPr sz="2300" dirty="0">
                <a:latin typeface="Arial"/>
                <a:cs typeface="Arial"/>
              </a:rPr>
              <a:t>and  </a:t>
            </a:r>
            <a:r>
              <a:rPr sz="2300" spc="-5" dirty="0">
                <a:latin typeface="Arial"/>
                <a:cs typeface="Arial"/>
              </a:rPr>
              <a:t>Borderline Personality Disorders; other Impulse-Control  </a:t>
            </a:r>
            <a:r>
              <a:rPr sz="2300" dirty="0">
                <a:latin typeface="Arial"/>
                <a:cs typeface="Arial"/>
              </a:rPr>
              <a:t>Disorders</a:t>
            </a:r>
          </a:p>
          <a:p>
            <a:pPr marL="287020" indent="-274320" algn="just">
              <a:lnSpc>
                <a:spcPct val="100000"/>
              </a:lnSpc>
              <a:spcBef>
                <a:spcPts val="195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</a:tabLst>
            </a:pPr>
            <a:r>
              <a:rPr sz="2300" b="1" dirty="0">
                <a:latin typeface="Arial"/>
                <a:cs typeface="Arial"/>
              </a:rPr>
              <a:t>Abnormalities </a:t>
            </a:r>
            <a:r>
              <a:rPr sz="2300" b="1" spc="-5" dirty="0">
                <a:latin typeface="Arial"/>
                <a:cs typeface="Arial"/>
              </a:rPr>
              <a:t>in </a:t>
            </a:r>
            <a:r>
              <a:rPr sz="2300" b="1" dirty="0">
                <a:latin typeface="Arial"/>
                <a:cs typeface="Arial"/>
              </a:rPr>
              <a:t>neurotransmitter </a:t>
            </a:r>
            <a:r>
              <a:rPr sz="2300" b="1" spc="-5" dirty="0">
                <a:latin typeface="Arial"/>
                <a:cs typeface="Arial"/>
              </a:rPr>
              <a:t>systems</a:t>
            </a:r>
            <a:r>
              <a:rPr sz="2300" spc="-5" dirty="0">
                <a:latin typeface="Arial"/>
                <a:cs typeface="Arial"/>
              </a:rPr>
              <a:t>: </a:t>
            </a:r>
            <a:r>
              <a:rPr sz="2300" spc="-65" dirty="0">
                <a:latin typeface="Arial"/>
                <a:cs typeface="Arial"/>
              </a:rPr>
              <a:t>5HT, </a:t>
            </a:r>
            <a:r>
              <a:rPr sz="2300" dirty="0">
                <a:latin typeface="Arial"/>
                <a:cs typeface="Arial"/>
              </a:rPr>
              <a:t>NE,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</a:t>
            </a:r>
          </a:p>
          <a:p>
            <a:pPr marL="287020" indent="-274320" algn="just">
              <a:lnSpc>
                <a:spcPct val="100000"/>
              </a:lnSpc>
              <a:spcBef>
                <a:spcPts val="180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</a:tabLst>
            </a:pPr>
            <a:r>
              <a:rPr sz="2300" b="1" dirty="0">
                <a:latin typeface="Arial"/>
                <a:cs typeface="Arial"/>
              </a:rPr>
              <a:t>Stress and</a:t>
            </a:r>
            <a:r>
              <a:rPr sz="2300" b="1" spc="-7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depression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6259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 smtClean="0"/>
              <a:t>Treatment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98042" y="1167129"/>
            <a:ext cx="8412480" cy="1834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latin typeface="Arial"/>
                <a:cs typeface="Arial"/>
              </a:rPr>
              <a:t>Treatment </a:t>
            </a:r>
            <a:r>
              <a:rPr sz="2800" dirty="0">
                <a:latin typeface="Arial"/>
                <a:cs typeface="Arial"/>
              </a:rPr>
              <a:t>approach </a:t>
            </a:r>
            <a:r>
              <a:rPr sz="2800" spc="-5" dirty="0">
                <a:latin typeface="Arial"/>
                <a:cs typeface="Arial"/>
              </a:rPr>
              <a:t>is like treatment for substance  </a:t>
            </a:r>
            <a:r>
              <a:rPr sz="2800" dirty="0">
                <a:latin typeface="Arial"/>
                <a:cs typeface="Arial"/>
              </a:rPr>
              <a:t>dependence:</a:t>
            </a:r>
            <a:endParaRPr sz="28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sz="2800" spc="-5" dirty="0">
                <a:latin typeface="Arial"/>
                <a:cs typeface="Arial"/>
              </a:rPr>
              <a:t>Gamblers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anonymous</a:t>
            </a:r>
            <a:endParaRPr sz="28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561340" algn="l"/>
              </a:tabLst>
            </a:pPr>
            <a:r>
              <a:rPr sz="2800" dirty="0">
                <a:latin typeface="Arial"/>
                <a:cs typeface="Arial"/>
              </a:rPr>
              <a:t>Individual psychotherapy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8098" y="3026791"/>
            <a:ext cx="1152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greater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8082" y="3026791"/>
            <a:ext cx="6716395" cy="135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241300" algn="l"/>
                <a:tab pos="1537970" algn="l"/>
                <a:tab pos="2975610" algn="l"/>
                <a:tab pos="3481704" algn="l"/>
                <a:tab pos="4521200" algn="l"/>
                <a:tab pos="5958205" algn="l"/>
                <a:tab pos="6505575" algn="l"/>
              </a:tabLst>
            </a:pP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mily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py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en</a:t>
            </a:r>
            <a:r>
              <a:rPr sz="2800" dirty="0">
                <a:latin typeface="Arial"/>
                <a:cs typeface="Arial"/>
              </a:rPr>
              <a:t>	neede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  </a:t>
            </a:r>
            <a:r>
              <a:rPr sz="2800" dirty="0">
                <a:latin typeface="Arial"/>
                <a:cs typeface="Arial"/>
              </a:rPr>
              <a:t>extent than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substance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dependence.</a:t>
            </a:r>
            <a:endParaRPr sz="28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Cognitive-Behavioural </a:t>
            </a:r>
            <a:r>
              <a:rPr sz="2800" spc="-5" dirty="0">
                <a:latin typeface="Arial"/>
                <a:cs typeface="Arial"/>
              </a:rPr>
              <a:t>Therapy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(CBT)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44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Treatment </a:t>
            </a:r>
            <a:r>
              <a:rPr spc="-5" dirty="0"/>
              <a:t>–</a:t>
            </a:r>
            <a:r>
              <a:rPr spc="10" dirty="0"/>
              <a:t> </a:t>
            </a:r>
            <a:r>
              <a:rPr spc="-5" dirty="0"/>
              <a:t>Biological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12875"/>
            <a:ext cx="7679055" cy="32086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05"/>
              </a:spcBef>
              <a:buClr>
                <a:srgbClr val="D24717"/>
              </a:buClr>
              <a:buSzPct val="84375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following </a:t>
            </a:r>
            <a:r>
              <a:rPr sz="3200" dirty="0">
                <a:latin typeface="Arial"/>
                <a:cs typeface="Arial"/>
              </a:rPr>
              <a:t>have some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support:</a:t>
            </a:r>
            <a:endParaRPr sz="32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4375"/>
              <a:buFont typeface="Wingdings 2"/>
              <a:buChar char=""/>
              <a:tabLst>
                <a:tab pos="561340" algn="l"/>
              </a:tabLst>
            </a:pPr>
            <a:r>
              <a:rPr sz="3200" dirty="0">
                <a:latin typeface="Arial"/>
                <a:cs typeface="Arial"/>
              </a:rPr>
              <a:t>Selective </a:t>
            </a:r>
            <a:r>
              <a:rPr sz="3200" spc="-5" dirty="0">
                <a:latin typeface="Arial"/>
                <a:cs typeface="Arial"/>
              </a:rPr>
              <a:t>Serotonin </a:t>
            </a:r>
            <a:r>
              <a:rPr sz="3200" dirty="0">
                <a:latin typeface="Arial"/>
                <a:cs typeface="Arial"/>
              </a:rPr>
              <a:t>Reuptake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Inhibitors  </a:t>
            </a:r>
            <a:r>
              <a:rPr sz="3200" dirty="0">
                <a:latin typeface="Arial"/>
                <a:cs typeface="Arial"/>
              </a:rPr>
              <a:t>(SSRIs)</a:t>
            </a:r>
            <a:endParaRPr sz="32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4375"/>
              <a:buFont typeface="Wingdings 2"/>
              <a:buChar char=""/>
              <a:tabLst>
                <a:tab pos="561340" algn="l"/>
              </a:tabLst>
            </a:pPr>
            <a:r>
              <a:rPr sz="3200" dirty="0">
                <a:latin typeface="Arial"/>
                <a:cs typeface="Arial"/>
              </a:rPr>
              <a:t>Naltrexone</a:t>
            </a:r>
            <a:endParaRPr sz="32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4375"/>
              <a:buFont typeface="Wingdings 2"/>
              <a:buChar char=""/>
              <a:tabLst>
                <a:tab pos="561340" algn="l"/>
              </a:tabLst>
            </a:pPr>
            <a:r>
              <a:rPr sz="3200" spc="-5" dirty="0">
                <a:latin typeface="Arial"/>
                <a:cs typeface="Arial"/>
              </a:rPr>
              <a:t>Lithium</a:t>
            </a:r>
            <a:endParaRPr sz="32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4375"/>
              <a:buFont typeface="Wingdings 2"/>
              <a:buChar char=""/>
              <a:tabLst>
                <a:tab pos="561340" algn="l"/>
              </a:tabLst>
            </a:pPr>
            <a:r>
              <a:rPr sz="3200" spc="-5" dirty="0">
                <a:latin typeface="Arial"/>
                <a:cs typeface="Arial"/>
              </a:rPr>
              <a:t>Carbamazepine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00" y="2996310"/>
            <a:ext cx="68827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</a:rPr>
              <a:t>TRICHOTILLOMANIA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3733800" cy="2796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5002" y="228600"/>
            <a:ext cx="229857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3828415"/>
            <a:ext cx="4057650" cy="2724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3810000"/>
            <a:ext cx="1666875" cy="2733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3917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Trichotillomania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905000"/>
            <a:ext cx="9085732" cy="32912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10" dirty="0">
                <a:latin typeface="Arial"/>
                <a:cs typeface="Arial"/>
              </a:rPr>
              <a:t>Trichotillomania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hair loss from repeated urges </a:t>
            </a:r>
            <a:r>
              <a:rPr sz="2600" spc="-5" dirty="0">
                <a:latin typeface="Arial"/>
                <a:cs typeface="Arial"/>
              </a:rPr>
              <a:t>to  </a:t>
            </a:r>
            <a:r>
              <a:rPr sz="2600" dirty="0">
                <a:latin typeface="Arial"/>
                <a:cs typeface="Arial"/>
              </a:rPr>
              <a:t>pull or twist the hair until </a:t>
            </a:r>
            <a:r>
              <a:rPr sz="2600" spc="-5" dirty="0">
                <a:latin typeface="Arial"/>
                <a:cs typeface="Arial"/>
              </a:rPr>
              <a:t>it </a:t>
            </a:r>
            <a:r>
              <a:rPr sz="2600" dirty="0">
                <a:latin typeface="Arial"/>
                <a:cs typeface="Arial"/>
              </a:rPr>
              <a:t>breaks </a:t>
            </a:r>
            <a:r>
              <a:rPr sz="2600" spc="-15" dirty="0">
                <a:latin typeface="Arial"/>
                <a:cs typeface="Arial"/>
              </a:rPr>
              <a:t>off. </a:t>
            </a:r>
            <a:r>
              <a:rPr sz="2600" dirty="0">
                <a:latin typeface="Arial"/>
                <a:cs typeface="Arial"/>
              </a:rPr>
              <a:t>Patients are  unable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stop this </a:t>
            </a:r>
            <a:r>
              <a:rPr sz="2600" spc="-20" dirty="0">
                <a:latin typeface="Arial"/>
                <a:cs typeface="Arial"/>
              </a:rPr>
              <a:t>behavior, </a:t>
            </a:r>
            <a:r>
              <a:rPr sz="2600" dirty="0">
                <a:latin typeface="Arial"/>
                <a:cs typeface="Arial"/>
              </a:rPr>
              <a:t>even as their hair  becomes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thinner.</a:t>
            </a:r>
            <a:endParaRPr sz="2600" dirty="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5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criteria </a:t>
            </a:r>
            <a:r>
              <a:rPr sz="2600" dirty="0">
                <a:latin typeface="Arial"/>
                <a:cs typeface="Arial"/>
              </a:rPr>
              <a:t>for the diagnosis of trichotillomania are  generally similar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obsessive </a:t>
            </a:r>
            <a:r>
              <a:rPr sz="2600" spc="-5" dirty="0">
                <a:latin typeface="Arial"/>
                <a:cs typeface="Arial"/>
              </a:rPr>
              <a:t>compulsive disorders,  </a:t>
            </a:r>
            <a:r>
              <a:rPr sz="2600" dirty="0">
                <a:latin typeface="Arial"/>
                <a:cs typeface="Arial"/>
              </a:rPr>
              <a:t>with an associated heightened tension immediately  before doing the act and a sense of gratification and/or  relief of tension after </a:t>
            </a:r>
            <a:r>
              <a:rPr sz="2600" spc="-5" dirty="0">
                <a:latin typeface="Arial"/>
                <a:cs typeface="Arial"/>
              </a:rPr>
              <a:t>committing </a:t>
            </a:r>
            <a:r>
              <a:rPr sz="2600" dirty="0">
                <a:latin typeface="Arial"/>
                <a:cs typeface="Arial"/>
              </a:rPr>
              <a:t>the act.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2026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Etiolo</a:t>
            </a:r>
            <a:r>
              <a:rPr spc="-25" dirty="0"/>
              <a:t>g</a:t>
            </a:r>
            <a:r>
              <a:rPr spc="-5" dirty="0"/>
              <a:t>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/>
              <a:t>Little is </a:t>
            </a:r>
            <a:r>
              <a:rPr sz="2600" dirty="0"/>
              <a:t>known about the etiology of </a:t>
            </a:r>
            <a:r>
              <a:rPr sz="2600" spc="-5" dirty="0"/>
              <a:t>trichotillomania. It  </a:t>
            </a:r>
            <a:r>
              <a:rPr sz="2600" dirty="0"/>
              <a:t>usually presents itself </a:t>
            </a:r>
            <a:r>
              <a:rPr sz="2600" spc="-5" dirty="0"/>
              <a:t>in </a:t>
            </a:r>
            <a:r>
              <a:rPr sz="2600" dirty="0"/>
              <a:t>late childhood and  adolescence. </a:t>
            </a:r>
            <a:r>
              <a:rPr sz="2600" spc="-5" dirty="0"/>
              <a:t>Trichotillomania is </a:t>
            </a:r>
            <a:r>
              <a:rPr sz="2600" dirty="0"/>
              <a:t>more prevalent among  women as compared </a:t>
            </a:r>
            <a:r>
              <a:rPr sz="2600" spc="-5" dirty="0"/>
              <a:t>to</a:t>
            </a:r>
            <a:r>
              <a:rPr sz="2600" spc="-35" dirty="0"/>
              <a:t> </a:t>
            </a:r>
            <a:r>
              <a:rPr sz="2600" dirty="0"/>
              <a:t>men.</a:t>
            </a: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/>
              <a:t>Several studies that investigated the</a:t>
            </a:r>
            <a:r>
              <a:rPr sz="2600" spc="175" dirty="0"/>
              <a:t> </a:t>
            </a:r>
            <a:r>
              <a:rPr sz="2600" dirty="0"/>
              <a:t>neurobiological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2362" y="3621100"/>
            <a:ext cx="72091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77010" algn="l"/>
                <a:tab pos="1987550" algn="l"/>
                <a:tab pos="2681605" algn="l"/>
                <a:tab pos="4205605" algn="l"/>
                <a:tab pos="4992370" algn="l"/>
                <a:tab pos="6403975" algn="l"/>
              </a:tabLst>
            </a:pPr>
            <a:r>
              <a:rPr sz="2600" dirty="0">
                <a:latin typeface="Arial"/>
                <a:cs typeface="Arial"/>
              </a:rPr>
              <a:t>volum</a:t>
            </a:r>
            <a:r>
              <a:rPr sz="2600" spc="-1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	of	the	</a:t>
            </a:r>
            <a:r>
              <a:rPr sz="2600" spc="1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utamen	and	ca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da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	usi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2362" y="3224911"/>
            <a:ext cx="8141334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60270" algn="l"/>
                <a:tab pos="3444875" algn="l"/>
                <a:tab pos="5941695" algn="l"/>
                <a:tab pos="7666990" algn="l"/>
              </a:tabLst>
            </a:pPr>
            <a:r>
              <a:rPr sz="2600" dirty="0">
                <a:latin typeface="Arial"/>
                <a:cs typeface="Arial"/>
              </a:rPr>
              <a:t>mech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sms	b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hind	tr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otilloma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	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	the</a:t>
            </a: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600" spc="-1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042" y="4017645"/>
            <a:ext cx="841756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8890" algn="just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These regions were selected because of evidence that  they are </a:t>
            </a:r>
            <a:r>
              <a:rPr sz="2600" spc="-5" dirty="0">
                <a:latin typeface="Arial"/>
                <a:cs typeface="Arial"/>
              </a:rPr>
              <a:t>affected in </a:t>
            </a:r>
            <a:r>
              <a:rPr sz="2600" dirty="0">
                <a:latin typeface="Arial"/>
                <a:cs typeface="Arial"/>
              </a:rPr>
              <a:t>patients </a:t>
            </a:r>
            <a:r>
              <a:rPr sz="2600" spc="-5" dirty="0">
                <a:latin typeface="Arial"/>
                <a:cs typeface="Arial"/>
              </a:rPr>
              <a:t>with </a:t>
            </a:r>
            <a:r>
              <a:rPr sz="2600" dirty="0">
                <a:latin typeface="Arial"/>
                <a:cs typeface="Arial"/>
              </a:rPr>
              <a:t>obsessive compulsive  disorders and </a:t>
            </a:r>
            <a:r>
              <a:rPr sz="2600" spc="-35" dirty="0">
                <a:latin typeface="Arial"/>
                <a:cs typeface="Arial"/>
              </a:rPr>
              <a:t>Tourette’s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</a:t>
            </a:r>
            <a:r>
              <a:rPr sz="2600" dirty="0" smtClean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156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DSM-IV-TR</a:t>
            </a:r>
            <a:r>
              <a:rPr spc="-7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167129"/>
            <a:ext cx="9601200" cy="50597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462915" indent="-457200">
              <a:lnSpc>
                <a:spcPct val="100000"/>
              </a:lnSpc>
              <a:spcBef>
                <a:spcPts val="95"/>
              </a:spcBef>
              <a:buClr>
                <a:srgbClr val="CC9900"/>
              </a:buClr>
              <a:buAutoNum type="alphaUcPeriod"/>
              <a:tabLst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Recurrent pulling out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15" dirty="0">
                <a:latin typeface="Arial"/>
                <a:cs typeface="Arial"/>
              </a:rPr>
              <a:t>one’s </a:t>
            </a:r>
            <a:r>
              <a:rPr sz="2800" spc="-5" dirty="0">
                <a:latin typeface="Arial"/>
                <a:cs typeface="Arial"/>
              </a:rPr>
              <a:t>hair resulting </a:t>
            </a:r>
            <a:r>
              <a:rPr sz="2800" spc="-10" dirty="0">
                <a:latin typeface="Arial"/>
                <a:cs typeface="Arial"/>
              </a:rPr>
              <a:t>in  </a:t>
            </a:r>
            <a:r>
              <a:rPr sz="2800" spc="-5" dirty="0">
                <a:latin typeface="Arial"/>
                <a:cs typeface="Arial"/>
              </a:rPr>
              <a:t>noticeable hair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loss</a:t>
            </a:r>
          </a:p>
          <a:p>
            <a:pPr marL="469265" marR="59690" indent="-457200">
              <a:lnSpc>
                <a:spcPct val="100000"/>
              </a:lnSpc>
              <a:spcBef>
                <a:spcPts val="605"/>
              </a:spcBef>
              <a:buClr>
                <a:srgbClr val="CC9900"/>
              </a:buClr>
              <a:buAutoNum type="alphaUcPeriod"/>
              <a:tabLst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increasing sense of </a:t>
            </a:r>
            <a:r>
              <a:rPr sz="2800" spc="-5" dirty="0">
                <a:latin typeface="Arial"/>
                <a:cs typeface="Arial"/>
              </a:rPr>
              <a:t>tension immediately  </a:t>
            </a:r>
            <a:r>
              <a:rPr sz="2800" dirty="0">
                <a:latin typeface="Arial"/>
                <a:cs typeface="Arial"/>
              </a:rPr>
              <a:t>before </a:t>
            </a:r>
            <a:r>
              <a:rPr sz="2800" spc="-5" dirty="0">
                <a:latin typeface="Arial"/>
                <a:cs typeface="Arial"/>
              </a:rPr>
              <a:t>pulling out the hair or when attempting </a:t>
            </a:r>
            <a:r>
              <a:rPr sz="2800" dirty="0">
                <a:latin typeface="Arial"/>
                <a:cs typeface="Arial"/>
              </a:rPr>
              <a:t>to  </a:t>
            </a:r>
            <a:r>
              <a:rPr sz="2800" spc="-5" dirty="0">
                <a:latin typeface="Arial"/>
                <a:cs typeface="Arial"/>
              </a:rPr>
              <a:t>resist the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behavior</a:t>
            </a:r>
            <a:endParaRPr sz="2800" dirty="0">
              <a:latin typeface="Arial"/>
              <a:cs typeface="Arial"/>
            </a:endParaRPr>
          </a:p>
          <a:p>
            <a:pPr marL="469265" marR="120014" indent="-457200">
              <a:lnSpc>
                <a:spcPct val="100000"/>
              </a:lnSpc>
              <a:spcBef>
                <a:spcPts val="600"/>
              </a:spcBef>
              <a:buClr>
                <a:srgbClr val="CC9900"/>
              </a:buClr>
              <a:buAutoNum type="alphaUcPeriod"/>
              <a:tabLst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Pleasure, </a:t>
            </a:r>
            <a:r>
              <a:rPr sz="2800" dirty="0">
                <a:latin typeface="Arial"/>
                <a:cs typeface="Arial"/>
              </a:rPr>
              <a:t>gratification, </a:t>
            </a:r>
            <a:r>
              <a:rPr sz="2800" spc="-5" dirty="0">
                <a:latin typeface="Arial"/>
                <a:cs typeface="Arial"/>
              </a:rPr>
              <a:t>or </a:t>
            </a:r>
            <a:r>
              <a:rPr sz="2800" dirty="0">
                <a:latin typeface="Arial"/>
                <a:cs typeface="Arial"/>
              </a:rPr>
              <a:t>relief </a:t>
            </a:r>
            <a:r>
              <a:rPr sz="2800" spc="-5" dirty="0">
                <a:latin typeface="Arial"/>
                <a:cs typeface="Arial"/>
              </a:rPr>
              <a:t>when pulling out  the hair</a:t>
            </a:r>
            <a:endParaRPr sz="2800" dirty="0">
              <a:latin typeface="Arial"/>
              <a:cs typeface="Arial"/>
            </a:endParaRPr>
          </a:p>
          <a:p>
            <a:pPr marL="469265" marR="38735" indent="-457200">
              <a:lnSpc>
                <a:spcPct val="100000"/>
              </a:lnSpc>
              <a:spcBef>
                <a:spcPts val="600"/>
              </a:spcBef>
              <a:buClr>
                <a:srgbClr val="CC9900"/>
              </a:buClr>
              <a:buAutoNum type="alphaUcPeriod"/>
              <a:tabLst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disturbance is </a:t>
            </a:r>
            <a:r>
              <a:rPr sz="2800" spc="-5" dirty="0">
                <a:latin typeface="Arial"/>
                <a:cs typeface="Arial"/>
              </a:rPr>
              <a:t>not </a:t>
            </a:r>
            <a:r>
              <a:rPr sz="2800" dirty="0">
                <a:latin typeface="Arial"/>
                <a:cs typeface="Arial"/>
              </a:rPr>
              <a:t>better accounted for </a:t>
            </a:r>
            <a:r>
              <a:rPr sz="2800" spc="-5" dirty="0">
                <a:latin typeface="Arial"/>
                <a:cs typeface="Arial"/>
              </a:rPr>
              <a:t>by  </a:t>
            </a:r>
            <a:r>
              <a:rPr sz="2800" dirty="0">
                <a:latin typeface="Arial"/>
                <a:cs typeface="Arial"/>
              </a:rPr>
              <a:t>another </a:t>
            </a:r>
            <a:r>
              <a:rPr sz="2800" spc="-5" dirty="0">
                <a:latin typeface="Arial"/>
                <a:cs typeface="Arial"/>
              </a:rPr>
              <a:t>mental disorder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is not due to a  </a:t>
            </a:r>
            <a:r>
              <a:rPr sz="2800" dirty="0">
                <a:latin typeface="Arial"/>
                <a:cs typeface="Arial"/>
              </a:rPr>
              <a:t>general medical condition (e.g.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dermatological  condition)</a:t>
            </a:r>
          </a:p>
          <a:p>
            <a:pPr marL="469265" marR="5080" indent="-457200">
              <a:lnSpc>
                <a:spcPct val="100000"/>
              </a:lnSpc>
              <a:spcBef>
                <a:spcPts val="600"/>
              </a:spcBef>
              <a:buClr>
                <a:srgbClr val="CC9900"/>
              </a:buClr>
              <a:buAutoNum type="alphaUcPeriod"/>
              <a:tabLst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disturbance causes </a:t>
            </a:r>
            <a:r>
              <a:rPr sz="2800" spc="-5" dirty="0">
                <a:latin typeface="Arial"/>
                <a:cs typeface="Arial"/>
              </a:rPr>
              <a:t>clinically </a:t>
            </a:r>
            <a:r>
              <a:rPr sz="2800" dirty="0">
                <a:latin typeface="Arial"/>
                <a:cs typeface="Arial"/>
              </a:rPr>
              <a:t>significant  distress </a:t>
            </a:r>
            <a:r>
              <a:rPr sz="2800" spc="-5" dirty="0">
                <a:latin typeface="Arial"/>
                <a:cs typeface="Arial"/>
              </a:rPr>
              <a:t>or impairment in </a:t>
            </a:r>
            <a:r>
              <a:rPr sz="2800" dirty="0">
                <a:latin typeface="Arial"/>
                <a:cs typeface="Arial"/>
              </a:rPr>
              <a:t>social, occupational,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4366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Facts and</a:t>
            </a:r>
            <a:r>
              <a:rPr spc="-80" dirty="0"/>
              <a:t> </a:t>
            </a:r>
            <a:r>
              <a:rPr spc="-5" dirty="0"/>
              <a:t>Figures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67129"/>
            <a:ext cx="84137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b="1" spc="-5" dirty="0">
                <a:latin typeface="Arial"/>
                <a:cs typeface="Arial"/>
              </a:rPr>
              <a:t>Gender </a:t>
            </a:r>
            <a:r>
              <a:rPr sz="2800" b="1" dirty="0">
                <a:latin typeface="Arial"/>
                <a:cs typeface="Arial"/>
              </a:rPr>
              <a:t>differences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5" dirty="0">
                <a:latin typeface="Arial"/>
                <a:cs typeface="Arial"/>
              </a:rPr>
              <a:t>males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females </a:t>
            </a:r>
            <a:r>
              <a:rPr sz="2800" dirty="0">
                <a:latin typeface="Arial"/>
                <a:cs typeface="Arial"/>
              </a:rPr>
              <a:t>are  </a:t>
            </a:r>
            <a:r>
              <a:rPr sz="2800" spc="-5" dirty="0">
                <a:latin typeface="Arial"/>
                <a:cs typeface="Arial"/>
              </a:rPr>
              <a:t>equally represented </a:t>
            </a:r>
            <a:r>
              <a:rPr sz="2800" dirty="0">
                <a:latin typeface="Arial"/>
                <a:cs typeface="Arial"/>
              </a:rPr>
              <a:t>among children; </a:t>
            </a:r>
            <a:r>
              <a:rPr sz="2800" spc="-5" dirty="0">
                <a:latin typeface="Arial"/>
                <a:cs typeface="Arial"/>
              </a:rPr>
              <a:t>much </a:t>
            </a:r>
            <a:r>
              <a:rPr sz="2800" dirty="0">
                <a:latin typeface="Arial"/>
                <a:cs typeface="Arial"/>
              </a:rPr>
              <a:t>more  </a:t>
            </a:r>
            <a:r>
              <a:rPr sz="2800" spc="-5" dirty="0">
                <a:latin typeface="Arial"/>
                <a:cs typeface="Arial"/>
              </a:rPr>
              <a:t>common for females among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adults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0915" y="2523870"/>
            <a:ext cx="719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042" y="2523870"/>
            <a:ext cx="7467600" cy="188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  <a:tab pos="2515235" algn="l"/>
                <a:tab pos="4287520" algn="l"/>
                <a:tab pos="5031740" algn="l"/>
                <a:tab pos="6090920" algn="l"/>
              </a:tabLst>
            </a:pPr>
            <a:r>
              <a:rPr sz="2800" b="1" spc="-5" dirty="0">
                <a:latin typeface="Arial"/>
                <a:cs typeface="Arial"/>
              </a:rPr>
              <a:t>Pre</a:t>
            </a:r>
            <a:r>
              <a:rPr sz="2800" b="1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al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ce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own,</a:t>
            </a:r>
            <a:r>
              <a:rPr sz="2800" dirty="0">
                <a:latin typeface="Arial"/>
                <a:cs typeface="Arial"/>
              </a:rPr>
              <a:t>	bu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om</a:t>
            </a:r>
            <a:r>
              <a:rPr sz="2800" spc="-5" dirty="0">
                <a:latin typeface="Arial"/>
                <a:cs typeface="Arial"/>
              </a:rPr>
              <a:t>mon  </a:t>
            </a:r>
            <a:r>
              <a:rPr sz="2800" dirty="0">
                <a:latin typeface="Arial"/>
                <a:cs typeface="Arial"/>
              </a:rPr>
              <a:t>previously thought; </a:t>
            </a:r>
            <a:r>
              <a:rPr sz="2800" spc="-5" dirty="0">
                <a:latin typeface="Arial"/>
                <a:cs typeface="Arial"/>
              </a:rPr>
              <a:t>1-5%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college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students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b="1" spc="-5" dirty="0">
                <a:latin typeface="Arial"/>
                <a:cs typeface="Arial"/>
              </a:rPr>
              <a:t>Onset</a:t>
            </a:r>
            <a:r>
              <a:rPr sz="2800" spc="-5" dirty="0">
                <a:latin typeface="Arial"/>
                <a:cs typeface="Arial"/>
              </a:rPr>
              <a:t>: early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adolescence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b="1" spc="-5" dirty="0">
                <a:latin typeface="Arial"/>
                <a:cs typeface="Arial"/>
              </a:rPr>
              <a:t>Course</a:t>
            </a:r>
            <a:r>
              <a:rPr sz="2800" spc="-5" dirty="0">
                <a:latin typeface="Arial"/>
                <a:cs typeface="Arial"/>
              </a:rPr>
              <a:t>: self-limiting, continuous,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episodic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Contributing and</a:t>
            </a:r>
            <a:r>
              <a:rPr spc="-225" dirty="0"/>
              <a:t> </a:t>
            </a:r>
            <a:r>
              <a:rPr spc="-5" dirty="0"/>
              <a:t>Associated  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67129"/>
            <a:ext cx="7205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  <a:tab pos="1396365" algn="l"/>
                <a:tab pos="3157220" algn="l"/>
                <a:tab pos="4248150" algn="l"/>
                <a:tab pos="5001260" algn="l"/>
                <a:tab pos="5930900" algn="l"/>
              </a:tabLst>
            </a:pPr>
            <a:r>
              <a:rPr sz="2800" b="1" spc="-5" dirty="0">
                <a:latin typeface="Arial"/>
                <a:cs typeface="Arial"/>
              </a:rPr>
              <a:t>Mo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c</a:t>
            </a:r>
            <a:r>
              <a:rPr sz="2800" b="1" spc="5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mmon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si</a:t>
            </a:r>
            <a:r>
              <a:rPr sz="2800" b="1" spc="5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es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for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hair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p</a:t>
            </a:r>
            <a:r>
              <a:rPr sz="2800" b="1" spc="-15" dirty="0">
                <a:latin typeface="Arial"/>
                <a:cs typeface="Arial"/>
              </a:rPr>
              <a:t>u</a:t>
            </a:r>
            <a:r>
              <a:rPr sz="2800" b="1" spc="-5" dirty="0">
                <a:latin typeface="Arial"/>
                <a:cs typeface="Arial"/>
              </a:rPr>
              <a:t>lling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7743" y="1167129"/>
            <a:ext cx="9537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sca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p,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042" y="1517029"/>
            <a:ext cx="8413115" cy="2388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eyebrows,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eyelashes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  <a:tab pos="2429510" algn="l"/>
                <a:tab pos="4712970" algn="l"/>
                <a:tab pos="7075805" algn="l"/>
              </a:tabLst>
            </a:pPr>
            <a:r>
              <a:rPr sz="2800" b="1" spc="-170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rigg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:	</a:t>
            </a:r>
            <a:r>
              <a:rPr sz="2800" spc="-5" dirty="0">
                <a:latin typeface="Arial"/>
                <a:cs typeface="Arial"/>
              </a:rPr>
              <a:t>re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on,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di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tr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ct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on,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st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essful  </a:t>
            </a:r>
            <a:r>
              <a:rPr sz="2800" dirty="0">
                <a:latin typeface="Arial"/>
                <a:cs typeface="Arial"/>
              </a:rPr>
              <a:t>circumstances, </a:t>
            </a:r>
            <a:r>
              <a:rPr sz="2800" spc="-5" dirty="0">
                <a:latin typeface="Arial"/>
                <a:cs typeface="Arial"/>
              </a:rPr>
              <a:t>“itch-like” </a:t>
            </a:r>
            <a:r>
              <a:rPr sz="2800" dirty="0">
                <a:latin typeface="Arial"/>
                <a:cs typeface="Arial"/>
              </a:rPr>
              <a:t>sensation, </a:t>
            </a:r>
            <a:r>
              <a:rPr sz="2800" spc="-5" dirty="0">
                <a:latin typeface="Arial"/>
                <a:cs typeface="Arial"/>
              </a:rPr>
              <a:t>being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alone</a:t>
            </a:r>
            <a:endParaRPr sz="2800">
              <a:latin typeface="Arial"/>
              <a:cs typeface="Arial"/>
            </a:endParaRPr>
          </a:p>
          <a:p>
            <a:pPr marL="286385" marR="635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  <a:tab pos="1103630" algn="l"/>
                <a:tab pos="2039620" algn="l"/>
                <a:tab pos="3292475" algn="l"/>
                <a:tab pos="4010660" algn="l"/>
                <a:tab pos="5222240" algn="l"/>
                <a:tab pos="6792595" algn="l"/>
                <a:tab pos="7510145" algn="l"/>
              </a:tabLst>
            </a:pPr>
            <a:r>
              <a:rPr sz="2800" b="1" dirty="0">
                <a:latin typeface="Arial"/>
                <a:cs typeface="Arial"/>
              </a:rPr>
              <a:t>Associated behaviors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5" dirty="0">
                <a:latin typeface="Arial"/>
                <a:cs typeface="Arial"/>
              </a:rPr>
              <a:t>hair twirling, examining the  h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ot,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tw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en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th,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2362" y="3880484"/>
            <a:ext cx="31407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06830" algn="l"/>
                <a:tab pos="2097405" algn="l"/>
                <a:tab pos="2503170" algn="l"/>
              </a:tabLst>
            </a:pPr>
            <a:r>
              <a:rPr sz="2800" spc="-5" dirty="0">
                <a:latin typeface="Arial"/>
                <a:cs typeface="Arial"/>
              </a:rPr>
              <a:t>eating	</a:t>
            </a:r>
            <a:r>
              <a:rPr sz="2800" dirty="0">
                <a:latin typeface="Arial"/>
                <a:cs typeface="Arial"/>
              </a:rPr>
              <a:t>hairs,	</a:t>
            </a:r>
            <a:r>
              <a:rPr sz="2800" spc="-5" dirty="0">
                <a:latin typeface="Arial"/>
                <a:cs typeface="Arial"/>
              </a:rPr>
              <a:t>nail 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1011" y="3880484"/>
            <a:ext cx="30194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95"/>
              </a:spcBef>
              <a:tabLst>
                <a:tab pos="1057910" algn="l"/>
                <a:tab pos="1286510" algn="l"/>
                <a:tab pos="2032000" algn="l"/>
              </a:tabLst>
            </a:pP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g,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hing,  hairs	</a:t>
            </a:r>
            <a:r>
              <a:rPr sz="2800" dirty="0">
                <a:latin typeface="Arial"/>
                <a:cs typeface="Arial"/>
              </a:rPr>
              <a:t>from	other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36891" y="3880484"/>
            <a:ext cx="16764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  <a:spcBef>
                <a:spcPts val="95"/>
              </a:spcBef>
              <a:tabLst>
                <a:tab pos="1345565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distress</a:t>
            </a:r>
            <a:r>
              <a:rPr sz="2800" spc="-5" dirty="0" smtClean="0">
                <a:latin typeface="Arial"/>
                <a:cs typeface="Arial"/>
              </a:rPr>
              <a:t>,  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2362" y="4733925"/>
            <a:ext cx="5489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animals, pulling fibers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04800"/>
            <a:ext cx="6259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30" dirty="0" smtClean="0"/>
              <a:t>Treatment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090320"/>
            <a:ext cx="9144000" cy="451918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Behavior </a:t>
            </a:r>
            <a:r>
              <a:rPr sz="2800" spc="-10" dirty="0">
                <a:latin typeface="Arial"/>
                <a:cs typeface="Arial"/>
              </a:rPr>
              <a:t>therapy’s </a:t>
            </a:r>
            <a:r>
              <a:rPr sz="2800" spc="-5" dirty="0">
                <a:latin typeface="Arial"/>
                <a:cs typeface="Arial"/>
              </a:rPr>
              <a:t>- “habit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reversal.”</a:t>
            </a:r>
            <a:endParaRPr sz="28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  <a:tab pos="3964940" algn="l"/>
              </a:tabLst>
            </a:pPr>
            <a:r>
              <a:rPr sz="2800" dirty="0">
                <a:latin typeface="Arial"/>
                <a:cs typeface="Arial"/>
              </a:rPr>
              <a:t>Cognitive-Behavioural	</a:t>
            </a:r>
            <a:r>
              <a:rPr sz="2800" spc="-5" dirty="0">
                <a:latin typeface="Arial"/>
                <a:cs typeface="Arial"/>
              </a:rPr>
              <a:t>Therapy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(CBT)</a:t>
            </a:r>
            <a:endParaRPr sz="28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Hypnosis [also </a:t>
            </a:r>
            <a:r>
              <a:rPr sz="2800" spc="-5" dirty="0">
                <a:latin typeface="Arial"/>
                <a:cs typeface="Arial"/>
              </a:rPr>
              <a:t>use in </a:t>
            </a:r>
            <a:r>
              <a:rPr sz="2800" dirty="0">
                <a:latin typeface="Arial"/>
                <a:cs typeface="Arial"/>
              </a:rPr>
              <a:t>children]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Self-help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groups</a:t>
            </a:r>
            <a:endParaRPr lang="en-US" sz="2800" spc="-5" dirty="0" smtClean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n-US" sz="2800" spc="-5" dirty="0">
                <a:latin typeface="Arial"/>
                <a:cs typeface="Arial"/>
              </a:rPr>
              <a:t>Clomipramine</a:t>
            </a:r>
            <a:endParaRPr lang="en-US" sz="2800" dirty="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  <a:tab pos="1353820" algn="l"/>
                <a:tab pos="1998345" algn="l"/>
                <a:tab pos="2862580" algn="l"/>
                <a:tab pos="3574415" algn="l"/>
                <a:tab pos="4438650" algn="l"/>
                <a:tab pos="5676265" algn="l"/>
                <a:tab pos="6914515" algn="l"/>
                <a:tab pos="7537450" algn="l"/>
                <a:tab pos="8165465" algn="l"/>
              </a:tabLst>
            </a:pPr>
            <a:r>
              <a:rPr lang="en-US" sz="2800" dirty="0">
                <a:latin typeface="Arial"/>
                <a:cs typeface="Arial"/>
              </a:rPr>
              <a:t>S</a:t>
            </a:r>
            <a:r>
              <a:rPr lang="en-US" sz="2800" spc="-10" dirty="0">
                <a:latin typeface="Arial"/>
                <a:cs typeface="Arial"/>
              </a:rPr>
              <a:t>S</a:t>
            </a:r>
            <a:r>
              <a:rPr lang="en-US" sz="2800" dirty="0">
                <a:latin typeface="Arial"/>
                <a:cs typeface="Arial"/>
              </a:rPr>
              <a:t>RIs	</a:t>
            </a:r>
            <a:r>
              <a:rPr lang="en-US" sz="2800" spc="-5" dirty="0">
                <a:latin typeface="Arial"/>
                <a:cs typeface="Arial"/>
              </a:rPr>
              <a:t>are</a:t>
            </a:r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2800" spc="-5" dirty="0">
                <a:latin typeface="Arial"/>
                <a:cs typeface="Arial"/>
              </a:rPr>
              <a:t>used</a:t>
            </a:r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2800" spc="-10" dirty="0">
                <a:latin typeface="Arial"/>
                <a:cs typeface="Arial"/>
              </a:rPr>
              <a:t>an</a:t>
            </a:r>
            <a:r>
              <a:rPr lang="en-US" sz="2800" spc="-5" dirty="0">
                <a:latin typeface="Arial"/>
                <a:cs typeface="Arial"/>
              </a:rPr>
              <a:t>d</a:t>
            </a:r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2800" spc="-5" dirty="0">
                <a:latin typeface="Arial"/>
                <a:cs typeface="Arial"/>
              </a:rPr>
              <a:t>have</a:t>
            </a:r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2800" spc="-5" dirty="0">
                <a:latin typeface="Arial"/>
                <a:cs typeface="Arial"/>
              </a:rPr>
              <a:t>pos</a:t>
            </a:r>
            <a:r>
              <a:rPr lang="en-US" sz="2800" spc="-15" dirty="0">
                <a:latin typeface="Arial"/>
                <a:cs typeface="Arial"/>
              </a:rPr>
              <a:t>i</a:t>
            </a:r>
            <a:r>
              <a:rPr lang="en-US" sz="2800" dirty="0">
                <a:latin typeface="Arial"/>
                <a:cs typeface="Arial"/>
              </a:rPr>
              <a:t>ti</a:t>
            </a:r>
            <a:r>
              <a:rPr lang="en-US" sz="2800" spc="5" dirty="0">
                <a:latin typeface="Arial"/>
                <a:cs typeface="Arial"/>
              </a:rPr>
              <a:t>v</a:t>
            </a:r>
            <a:r>
              <a:rPr lang="en-US" sz="2800" spc="-5" dirty="0">
                <a:latin typeface="Arial"/>
                <a:cs typeface="Arial"/>
              </a:rPr>
              <a:t>e</a:t>
            </a:r>
            <a:r>
              <a:rPr lang="en-US" sz="2800" dirty="0">
                <a:latin typeface="Arial"/>
                <a:cs typeface="Arial"/>
              </a:rPr>
              <a:t>	reports,	</a:t>
            </a:r>
            <a:r>
              <a:rPr lang="en-US" sz="2800" spc="-5" dirty="0">
                <a:latin typeface="Arial"/>
                <a:cs typeface="Arial"/>
              </a:rPr>
              <a:t>b</a:t>
            </a:r>
            <a:r>
              <a:rPr lang="en-US" sz="2800" spc="-25" dirty="0">
                <a:latin typeface="Arial"/>
                <a:cs typeface="Arial"/>
              </a:rPr>
              <a:t>u</a:t>
            </a:r>
            <a:r>
              <a:rPr lang="en-US" sz="2800" dirty="0">
                <a:latin typeface="Arial"/>
                <a:cs typeface="Arial"/>
              </a:rPr>
              <a:t>t	</a:t>
            </a:r>
            <a:r>
              <a:rPr lang="en-US" sz="2800" spc="-5" dirty="0">
                <a:latin typeface="Arial"/>
                <a:cs typeface="Arial"/>
              </a:rPr>
              <a:t>no</a:t>
            </a:r>
            <a:r>
              <a:rPr lang="en-US" sz="2800" dirty="0">
                <a:latin typeface="Arial"/>
                <a:cs typeface="Arial"/>
              </a:rPr>
              <a:t>t	</a:t>
            </a:r>
            <a:r>
              <a:rPr lang="en-US" sz="2800" spc="-10" dirty="0">
                <a:latin typeface="Arial"/>
                <a:cs typeface="Arial"/>
              </a:rPr>
              <a:t>in  </a:t>
            </a:r>
            <a:r>
              <a:rPr lang="en-US" sz="2800" spc="-5" dirty="0">
                <a:latin typeface="Arial"/>
                <a:cs typeface="Arial"/>
              </a:rPr>
              <a:t>controlled</a:t>
            </a:r>
            <a:r>
              <a:rPr lang="en-US" sz="2800" spc="15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studies.</a:t>
            </a:r>
            <a:endParaRPr lang="en-US" sz="28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n-US" sz="2800" spc="-5" dirty="0">
                <a:latin typeface="Arial"/>
                <a:cs typeface="Arial"/>
              </a:rPr>
              <a:t>Antipsychotics, but not in controlled</a:t>
            </a:r>
            <a:r>
              <a:rPr lang="en-US" sz="2800" spc="6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studies</a:t>
            </a:r>
            <a:endParaRPr lang="en-US" sz="28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n-US" sz="2800" spc="-5" dirty="0">
                <a:latin typeface="Arial"/>
                <a:cs typeface="Arial"/>
              </a:rPr>
              <a:t>Lithium used, but not is controlled</a:t>
            </a:r>
            <a:r>
              <a:rPr lang="en-US" sz="2800" spc="60" dirty="0">
                <a:latin typeface="Arial"/>
                <a:cs typeface="Arial"/>
              </a:rPr>
              <a:t> </a:t>
            </a:r>
            <a:r>
              <a:rPr lang="en-US" sz="2800" spc="-30" dirty="0">
                <a:latin typeface="Arial"/>
                <a:cs typeface="Arial"/>
              </a:rPr>
              <a:t>study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330961"/>
            <a:ext cx="3693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Outline </a:t>
            </a:r>
            <a:r>
              <a:rPr spc="-10" dirty="0"/>
              <a:t>of</a:t>
            </a:r>
            <a:r>
              <a:rPr spc="-45" dirty="0"/>
              <a:t> </a:t>
            </a:r>
            <a:r>
              <a:rPr spc="-5" dirty="0"/>
              <a:t>ICDs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965961"/>
            <a:ext cx="9448800" cy="460061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49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According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20" dirty="0">
                <a:latin typeface="Arial"/>
                <a:cs typeface="Arial"/>
              </a:rPr>
              <a:t>DSM-IV-TR</a:t>
            </a:r>
            <a:r>
              <a:rPr sz="2400" spc="-5" dirty="0">
                <a:latin typeface="Arial"/>
                <a:cs typeface="Arial"/>
              </a:rPr>
              <a:t> classification:</a:t>
            </a:r>
            <a:endParaRPr sz="2400" dirty="0">
              <a:latin typeface="Arial"/>
              <a:cs typeface="Arial"/>
            </a:endParaRPr>
          </a:p>
          <a:p>
            <a:pPr marL="560705" lvl="1" indent="-229235">
              <a:lnSpc>
                <a:spcPts val="286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Impulse control disorders not elsewhere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classified:</a:t>
            </a:r>
            <a:endParaRPr sz="2400" dirty="0">
              <a:latin typeface="Arial"/>
              <a:cs typeface="Arial"/>
            </a:endParaRPr>
          </a:p>
          <a:p>
            <a:pPr marL="835025" lvl="2" indent="-229235">
              <a:lnSpc>
                <a:spcPts val="2850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835660" algn="l"/>
              </a:tabLst>
            </a:pPr>
            <a:r>
              <a:rPr sz="2400" dirty="0">
                <a:latin typeface="Arial"/>
                <a:cs typeface="Arial"/>
              </a:rPr>
              <a:t>Intermittent </a:t>
            </a:r>
            <a:r>
              <a:rPr sz="2400" spc="-5" dirty="0">
                <a:latin typeface="Arial"/>
                <a:cs typeface="Arial"/>
              </a:rPr>
              <a:t>explosive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disorders</a:t>
            </a:r>
            <a:endParaRPr sz="2400" dirty="0">
              <a:latin typeface="Arial"/>
              <a:cs typeface="Arial"/>
            </a:endParaRPr>
          </a:p>
          <a:p>
            <a:pPr marL="835025" lvl="2" indent="-229235">
              <a:lnSpc>
                <a:spcPts val="2850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835660" algn="l"/>
              </a:tabLst>
            </a:pPr>
            <a:r>
              <a:rPr sz="2400" spc="-5" dirty="0">
                <a:latin typeface="Arial"/>
                <a:cs typeface="Arial"/>
              </a:rPr>
              <a:t>Pyromania</a:t>
            </a:r>
            <a:endParaRPr sz="2400" dirty="0">
              <a:latin typeface="Arial"/>
              <a:cs typeface="Arial"/>
            </a:endParaRPr>
          </a:p>
          <a:p>
            <a:pPr marL="835025" lvl="2" indent="-229235">
              <a:lnSpc>
                <a:spcPts val="2845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835660" algn="l"/>
              </a:tabLst>
            </a:pPr>
            <a:r>
              <a:rPr sz="2400" spc="-5" dirty="0">
                <a:latin typeface="Arial"/>
                <a:cs typeface="Arial"/>
              </a:rPr>
              <a:t>Kleptomania</a:t>
            </a:r>
            <a:endParaRPr sz="2400" dirty="0">
              <a:latin typeface="Arial"/>
              <a:cs typeface="Arial"/>
            </a:endParaRPr>
          </a:p>
          <a:p>
            <a:pPr marL="835025" lvl="2" indent="-229235">
              <a:lnSpc>
                <a:spcPts val="2850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835660" algn="l"/>
              </a:tabLst>
            </a:pPr>
            <a:r>
              <a:rPr sz="2400" spc="-5" dirty="0">
                <a:latin typeface="Arial"/>
                <a:cs typeface="Arial"/>
              </a:rPr>
              <a:t>Pathological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gambling</a:t>
            </a:r>
            <a:endParaRPr sz="2400" dirty="0">
              <a:latin typeface="Arial"/>
              <a:cs typeface="Arial"/>
            </a:endParaRPr>
          </a:p>
          <a:p>
            <a:pPr marL="835025" lvl="2" indent="-229235">
              <a:lnSpc>
                <a:spcPts val="2870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835660" algn="l"/>
              </a:tabLst>
            </a:pPr>
            <a:r>
              <a:rPr sz="2400" spc="-10" dirty="0">
                <a:latin typeface="Arial"/>
                <a:cs typeface="Arial"/>
              </a:rPr>
              <a:t>Trichotillomania</a:t>
            </a:r>
            <a:endParaRPr sz="2400" dirty="0">
              <a:latin typeface="Arial"/>
              <a:cs typeface="Arial"/>
            </a:endParaRPr>
          </a:p>
          <a:p>
            <a:pPr marL="560705" lvl="1" indent="-229235">
              <a:lnSpc>
                <a:spcPts val="286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Impulse </a:t>
            </a:r>
            <a:r>
              <a:rPr sz="2400" spc="-5" dirty="0">
                <a:latin typeface="Arial"/>
                <a:cs typeface="Arial"/>
              </a:rPr>
              <a:t>control disorders not otherwise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specified:</a:t>
            </a:r>
            <a:endParaRPr sz="2400" dirty="0">
              <a:latin typeface="Arial"/>
              <a:cs typeface="Arial"/>
            </a:endParaRPr>
          </a:p>
          <a:p>
            <a:pPr marL="835025" lvl="2" indent="-229235">
              <a:lnSpc>
                <a:spcPts val="2850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835660" algn="l"/>
              </a:tabLst>
            </a:pPr>
            <a:r>
              <a:rPr sz="2400" spc="-5" dirty="0">
                <a:latin typeface="Arial"/>
                <a:cs typeface="Arial"/>
              </a:rPr>
              <a:t>Impulsive compulsive self injurious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disorders</a:t>
            </a:r>
            <a:endParaRPr sz="2400" dirty="0">
              <a:latin typeface="Arial"/>
              <a:cs typeface="Arial"/>
            </a:endParaRPr>
          </a:p>
          <a:p>
            <a:pPr marL="835025" lvl="2" indent="-229235">
              <a:lnSpc>
                <a:spcPts val="2850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835660" algn="l"/>
              </a:tabLst>
            </a:pPr>
            <a:r>
              <a:rPr sz="2400" spc="-5" dirty="0">
                <a:latin typeface="Arial"/>
                <a:cs typeface="Arial"/>
              </a:rPr>
              <a:t>Impulsive compulsive sexual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disorders</a:t>
            </a:r>
            <a:endParaRPr sz="2400" dirty="0">
              <a:latin typeface="Arial"/>
              <a:cs typeface="Arial"/>
            </a:endParaRPr>
          </a:p>
          <a:p>
            <a:pPr marL="835025" lvl="2" indent="-229235">
              <a:lnSpc>
                <a:spcPts val="2845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835660" algn="l"/>
              </a:tabLst>
            </a:pPr>
            <a:r>
              <a:rPr sz="2400" spc="-5" dirty="0">
                <a:latin typeface="Arial"/>
                <a:cs typeface="Arial"/>
              </a:rPr>
              <a:t>Impulsive compulsive buying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disorders</a:t>
            </a:r>
            <a:endParaRPr sz="2400" dirty="0">
              <a:latin typeface="Arial"/>
              <a:cs typeface="Arial"/>
            </a:endParaRPr>
          </a:p>
          <a:p>
            <a:pPr marL="835025" lvl="2" indent="-229235">
              <a:lnSpc>
                <a:spcPts val="2865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835660" algn="l"/>
              </a:tabLst>
            </a:pPr>
            <a:r>
              <a:rPr sz="2400" spc="-5" dirty="0">
                <a:latin typeface="Arial"/>
                <a:cs typeface="Arial"/>
              </a:rPr>
              <a:t>Impulsive compulsive </a:t>
            </a:r>
            <a:r>
              <a:rPr sz="2400" dirty="0">
                <a:latin typeface="Arial"/>
                <a:cs typeface="Arial"/>
              </a:rPr>
              <a:t>Internet </a:t>
            </a:r>
            <a:r>
              <a:rPr sz="2400" spc="-5" dirty="0">
                <a:latin typeface="Arial"/>
                <a:cs typeface="Arial"/>
              </a:rPr>
              <a:t>usage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disorders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600" y="2526919"/>
            <a:ext cx="74155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014" marR="5080" indent="-188595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</a:rPr>
              <a:t>COMPULSIVE</a:t>
            </a:r>
            <a:r>
              <a:rPr sz="5400" spc="-45" dirty="0">
                <a:solidFill>
                  <a:srgbClr val="C00000"/>
                </a:solidFill>
              </a:rPr>
              <a:t> </a:t>
            </a:r>
            <a:r>
              <a:rPr sz="5400" spc="-5" dirty="0">
                <a:solidFill>
                  <a:srgbClr val="C00000"/>
                </a:solidFill>
              </a:rPr>
              <a:t>BUYING  DISORDER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304800" y="228600"/>
            <a:ext cx="3330702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1305" y="228600"/>
            <a:ext cx="3103245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369" y="3411854"/>
            <a:ext cx="2627630" cy="3217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0" y="3403091"/>
            <a:ext cx="2359532" cy="3150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790" y="304800"/>
            <a:ext cx="889365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Compulsive Buying</a:t>
            </a:r>
            <a:r>
              <a:rPr spc="-60" dirty="0"/>
              <a:t> </a:t>
            </a:r>
            <a:r>
              <a:rPr spc="-5" dirty="0"/>
              <a:t>Disorder  </a:t>
            </a:r>
            <a:r>
              <a:rPr spc="-10" dirty="0"/>
              <a:t>(CBD)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167130"/>
            <a:ext cx="9162567" cy="53687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Arial"/>
                <a:cs typeface="Arial"/>
              </a:rPr>
              <a:t>Compulsive buying disorder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b="1" dirty="0">
                <a:latin typeface="Arial"/>
                <a:cs typeface="Arial"/>
              </a:rPr>
              <a:t>CBD</a:t>
            </a:r>
            <a:r>
              <a:rPr sz="2600" dirty="0">
                <a:latin typeface="Arial"/>
                <a:cs typeface="Arial"/>
              </a:rPr>
              <a:t>) </a:t>
            </a:r>
            <a:r>
              <a:rPr sz="2600" spc="-10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characterized  by an obsession </a:t>
            </a:r>
            <a:r>
              <a:rPr sz="2600" spc="-5" dirty="0">
                <a:latin typeface="Arial"/>
                <a:cs typeface="Arial"/>
              </a:rPr>
              <a:t>with </a:t>
            </a:r>
            <a:r>
              <a:rPr sz="2600" dirty="0">
                <a:latin typeface="Arial"/>
                <a:cs typeface="Arial"/>
              </a:rPr>
              <a:t>shopping and buying behavior  that causes adverse consequences. Most people with  CBD meet the criteria for an axis </a:t>
            </a:r>
            <a:r>
              <a:rPr sz="2600" spc="-5" dirty="0">
                <a:latin typeface="Arial"/>
                <a:cs typeface="Arial"/>
              </a:rPr>
              <a:t>II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disorder.</a:t>
            </a:r>
            <a:endParaRPr sz="2600" dirty="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CBD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frequently comorbid with mood, </a:t>
            </a:r>
            <a:r>
              <a:rPr sz="2600" spc="-25" dirty="0">
                <a:latin typeface="Arial"/>
                <a:cs typeface="Arial"/>
              </a:rPr>
              <a:t>anxiety,  </a:t>
            </a:r>
            <a:r>
              <a:rPr sz="2600" dirty="0">
                <a:latin typeface="Arial"/>
                <a:cs typeface="Arial"/>
              </a:rPr>
              <a:t>substance abuse and eating disorders. Onset of CBD  occurs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the late teens </a:t>
            </a:r>
            <a:r>
              <a:rPr sz="2600" spc="5" dirty="0">
                <a:latin typeface="Arial"/>
                <a:cs typeface="Arial"/>
              </a:rPr>
              <a:t>and </a:t>
            </a:r>
            <a:r>
              <a:rPr sz="2600" dirty="0">
                <a:latin typeface="Arial"/>
                <a:cs typeface="Arial"/>
              </a:rPr>
              <a:t>early twenties and </a:t>
            </a:r>
            <a:r>
              <a:rPr sz="2600" spc="-5" dirty="0">
                <a:latin typeface="Arial"/>
                <a:cs typeface="Arial"/>
              </a:rPr>
              <a:t>is  </a:t>
            </a:r>
            <a:r>
              <a:rPr sz="2600" dirty="0">
                <a:latin typeface="Arial"/>
                <a:cs typeface="Arial"/>
              </a:rPr>
              <a:t>generally chronic. </a:t>
            </a:r>
            <a:r>
              <a:rPr sz="2600" spc="-5" dirty="0">
                <a:latin typeface="Arial"/>
                <a:cs typeface="Arial"/>
              </a:rPr>
              <a:t>CBD is similar </a:t>
            </a:r>
            <a:r>
              <a:rPr sz="2600" dirty="0">
                <a:latin typeface="Arial"/>
                <a:cs typeface="Arial"/>
              </a:rPr>
              <a:t>to, but distinguished  from OCD hoarding and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mania.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Arial"/>
                <a:cs typeface="Arial"/>
              </a:rPr>
              <a:t>Compulsive </a:t>
            </a:r>
            <a:r>
              <a:rPr sz="2600" dirty="0">
                <a:latin typeface="Arial"/>
                <a:cs typeface="Arial"/>
              </a:rPr>
              <a:t>buying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not limited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people who spend  beyond their means, </a:t>
            </a:r>
            <a:r>
              <a:rPr sz="2600" spc="-5" dirty="0">
                <a:latin typeface="Arial"/>
                <a:cs typeface="Arial"/>
              </a:rPr>
              <a:t>it </a:t>
            </a:r>
            <a:r>
              <a:rPr sz="2600" dirty="0">
                <a:latin typeface="Arial"/>
                <a:cs typeface="Arial"/>
              </a:rPr>
              <a:t>also includes people who spend  an inordinate amount of time shopping or who  </a:t>
            </a:r>
            <a:r>
              <a:rPr sz="2600" spc="-5" dirty="0">
                <a:latin typeface="Arial"/>
                <a:cs typeface="Arial"/>
              </a:rPr>
              <a:t>chronically </a:t>
            </a:r>
            <a:r>
              <a:rPr sz="2600" dirty="0">
                <a:latin typeface="Arial"/>
                <a:cs typeface="Arial"/>
              </a:rPr>
              <a:t>think about buying things but never  purchase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them.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89365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Compulsive Buying</a:t>
            </a:r>
            <a:r>
              <a:rPr spc="-60" dirty="0"/>
              <a:t> </a:t>
            </a:r>
            <a:r>
              <a:rPr spc="-5" dirty="0"/>
              <a:t>Disorder  </a:t>
            </a:r>
            <a:r>
              <a:rPr spc="-10" dirty="0"/>
              <a:t>(CBD)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9702" y="1981200"/>
            <a:ext cx="9448800" cy="24910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985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Promising treatments for CBD include medication such  as </a:t>
            </a:r>
            <a:r>
              <a:rPr sz="2600" spc="-5" dirty="0">
                <a:latin typeface="Arial"/>
                <a:cs typeface="Arial"/>
              </a:rPr>
              <a:t>selective </a:t>
            </a:r>
            <a:r>
              <a:rPr sz="2600" dirty="0">
                <a:latin typeface="Arial"/>
                <a:cs typeface="Arial"/>
              </a:rPr>
              <a:t>serotonin reuptake inhibitors </a:t>
            </a:r>
            <a:r>
              <a:rPr sz="2600" spc="-5" dirty="0">
                <a:latin typeface="Arial"/>
                <a:cs typeface="Arial"/>
              </a:rPr>
              <a:t>(SSRIs), </a:t>
            </a:r>
            <a:r>
              <a:rPr sz="2600" dirty="0">
                <a:latin typeface="Arial"/>
                <a:cs typeface="Arial"/>
              </a:rPr>
              <a:t>and  support groups such as Debtors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Anonymous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Social psychology sees the compulsive buying of  consumer goods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terms of identity seeking - as an  exaggerated form of a more </a:t>
            </a:r>
            <a:r>
              <a:rPr sz="2600" spc="-5" dirty="0">
                <a:latin typeface="Arial"/>
                <a:cs typeface="Arial"/>
              </a:rPr>
              <a:t>normal </a:t>
            </a:r>
            <a:r>
              <a:rPr sz="2600" dirty="0">
                <a:latin typeface="Arial"/>
                <a:cs typeface="Arial"/>
              </a:rPr>
              <a:t>search for  validation through purchasing.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311" y="2993263"/>
            <a:ext cx="7454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</a:rPr>
              <a:t>INTERNET</a:t>
            </a:r>
            <a:r>
              <a:rPr sz="5400" spc="-25" dirty="0">
                <a:solidFill>
                  <a:srgbClr val="C00000"/>
                </a:solidFill>
              </a:rPr>
              <a:t> </a:t>
            </a:r>
            <a:r>
              <a:rPr sz="5400" spc="-5" dirty="0">
                <a:solidFill>
                  <a:srgbClr val="C00000"/>
                </a:solidFill>
              </a:rPr>
              <a:t>ADDICTION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228600" y="304800"/>
            <a:ext cx="4022344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6600" y="3762883"/>
            <a:ext cx="2581275" cy="2809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905250"/>
            <a:ext cx="3581400" cy="2686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304800"/>
            <a:ext cx="1819275" cy="2743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67189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38680" algn="l"/>
              </a:tabLst>
            </a:pPr>
            <a:r>
              <a:rPr spc="-5" dirty="0"/>
              <a:t>Internet	Addiction</a:t>
            </a:r>
            <a:r>
              <a:rPr spc="-65" dirty="0"/>
              <a:t> </a:t>
            </a:r>
            <a:r>
              <a:rPr spc="-5" dirty="0"/>
              <a:t>Disorder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676400"/>
            <a:ext cx="9601200" cy="40440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Internet itself </a:t>
            </a:r>
            <a:r>
              <a:rPr sz="2800" spc="-5" dirty="0">
                <a:latin typeface="Arial"/>
                <a:cs typeface="Arial"/>
              </a:rPr>
              <a:t>is a neutral device </a:t>
            </a:r>
            <a:r>
              <a:rPr sz="2800" dirty="0">
                <a:latin typeface="Arial"/>
                <a:cs typeface="Arial"/>
              </a:rPr>
              <a:t>originally  </a:t>
            </a:r>
            <a:r>
              <a:rPr sz="2800" spc="-5" dirty="0">
                <a:latin typeface="Arial"/>
                <a:cs typeface="Arial"/>
              </a:rPr>
              <a:t>designed to facilitate research </a:t>
            </a:r>
            <a:r>
              <a:rPr sz="2800" dirty="0">
                <a:latin typeface="Arial"/>
                <a:cs typeface="Arial"/>
              </a:rPr>
              <a:t>among academic 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military agencies. </a:t>
            </a:r>
            <a:r>
              <a:rPr sz="2800" spc="-5" dirty="0">
                <a:latin typeface="Arial"/>
                <a:cs typeface="Arial"/>
              </a:rPr>
              <a:t>How </a:t>
            </a:r>
            <a:r>
              <a:rPr sz="2800" dirty="0">
                <a:latin typeface="Arial"/>
                <a:cs typeface="Arial"/>
              </a:rPr>
              <a:t>some </a:t>
            </a:r>
            <a:r>
              <a:rPr sz="2800" spc="-5" dirty="0">
                <a:latin typeface="Arial"/>
                <a:cs typeface="Arial"/>
              </a:rPr>
              <a:t>people have  come to </a:t>
            </a:r>
            <a:r>
              <a:rPr sz="2800" dirty="0">
                <a:latin typeface="Arial"/>
                <a:cs typeface="Arial"/>
              </a:rPr>
              <a:t>use </a:t>
            </a:r>
            <a:r>
              <a:rPr sz="2800" spc="-5" dirty="0">
                <a:latin typeface="Arial"/>
                <a:cs typeface="Arial"/>
              </a:rPr>
              <a:t>this </a:t>
            </a:r>
            <a:r>
              <a:rPr sz="2800" dirty="0">
                <a:latin typeface="Arial"/>
                <a:cs typeface="Arial"/>
              </a:rPr>
              <a:t>medium, </a:t>
            </a:r>
            <a:r>
              <a:rPr sz="2800" spc="-20" dirty="0">
                <a:latin typeface="Arial"/>
                <a:cs typeface="Arial"/>
              </a:rPr>
              <a:t>however, </a:t>
            </a:r>
            <a:r>
              <a:rPr sz="2800" dirty="0">
                <a:latin typeface="Arial"/>
                <a:cs typeface="Arial"/>
              </a:rPr>
              <a:t>has </a:t>
            </a:r>
            <a:r>
              <a:rPr sz="2800" spc="-5" dirty="0">
                <a:latin typeface="Arial"/>
                <a:cs typeface="Arial"/>
              </a:rPr>
              <a:t>created a  stir among the mental health community </a:t>
            </a:r>
            <a:r>
              <a:rPr sz="2800" dirty="0">
                <a:latin typeface="Arial"/>
                <a:cs typeface="Arial"/>
              </a:rPr>
              <a:t>by </a:t>
            </a:r>
            <a:r>
              <a:rPr sz="2800" spc="-5" dirty="0">
                <a:latin typeface="Arial"/>
                <a:cs typeface="Arial"/>
              </a:rPr>
              <a:t>great  discussion </a:t>
            </a:r>
            <a:r>
              <a:rPr sz="2800" dirty="0">
                <a:latin typeface="Arial"/>
                <a:cs typeface="Arial"/>
              </a:rPr>
              <a:t>of Internet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addiction.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Addictive </a:t>
            </a:r>
            <a:r>
              <a:rPr sz="2800" spc="-5" dirty="0">
                <a:latin typeface="Arial"/>
                <a:cs typeface="Arial"/>
              </a:rPr>
              <a:t>use of the </a:t>
            </a:r>
            <a:r>
              <a:rPr sz="2800" dirty="0">
                <a:latin typeface="Arial"/>
                <a:cs typeface="Arial"/>
              </a:rPr>
              <a:t>Internet </a:t>
            </a:r>
            <a:r>
              <a:rPr sz="2800" spc="-5" dirty="0">
                <a:latin typeface="Arial"/>
                <a:cs typeface="Arial"/>
              </a:rPr>
              <a:t>is a new </a:t>
            </a:r>
            <a:r>
              <a:rPr sz="2800" dirty="0">
                <a:latin typeface="Arial"/>
                <a:cs typeface="Arial"/>
              </a:rPr>
              <a:t>phenomenon  </a:t>
            </a:r>
            <a:r>
              <a:rPr sz="2800" spc="-5" dirty="0">
                <a:latin typeface="Arial"/>
                <a:cs typeface="Arial"/>
              </a:rPr>
              <a:t>which many </a:t>
            </a:r>
            <a:r>
              <a:rPr sz="2800" dirty="0">
                <a:latin typeface="Arial"/>
                <a:cs typeface="Arial"/>
              </a:rPr>
              <a:t>practitioners are </a:t>
            </a:r>
            <a:r>
              <a:rPr sz="2800" spc="-5" dirty="0">
                <a:latin typeface="Arial"/>
                <a:cs typeface="Arial"/>
              </a:rPr>
              <a:t>unaware </a:t>
            </a:r>
            <a:r>
              <a:rPr sz="2800" dirty="0">
                <a:latin typeface="Arial"/>
                <a:cs typeface="Arial"/>
              </a:rPr>
              <a:t>of and  subsequently unprepared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treat</a:t>
            </a:r>
            <a:r>
              <a:rPr sz="2800" dirty="0" smtClean="0">
                <a:latin typeface="Arial"/>
                <a:cs typeface="Arial"/>
              </a:rPr>
              <a:t>.</a:t>
            </a:r>
            <a:endParaRPr lang="en-US" sz="2800" dirty="0" smtClean="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lang="fr-FR" sz="2800" spc="-60" dirty="0" err="1"/>
              <a:t>Young’s</a:t>
            </a:r>
            <a:r>
              <a:rPr lang="fr-FR" sz="2800" spc="-60" dirty="0"/>
              <a:t> </a:t>
            </a:r>
            <a:r>
              <a:rPr lang="fr-FR" sz="2800" dirty="0"/>
              <a:t>Internet </a:t>
            </a:r>
            <a:r>
              <a:rPr lang="fr-FR" sz="2800" spc="-5" dirty="0"/>
              <a:t>Addiction</a:t>
            </a:r>
            <a:r>
              <a:rPr lang="fr-FR" sz="2800" spc="-150" dirty="0"/>
              <a:t> </a:t>
            </a:r>
            <a:r>
              <a:rPr lang="fr-FR" sz="2800" dirty="0" err="1"/>
              <a:t>Diagnositc</a:t>
            </a:r>
            <a:r>
              <a:rPr lang="fr-FR" sz="2800" dirty="0"/>
              <a:t>  Questionnaire</a:t>
            </a:r>
            <a:r>
              <a:rPr lang="fr-FR" sz="2800" spc="-5" dirty="0"/>
              <a:t> (IADQ)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60610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Proposed </a:t>
            </a:r>
            <a:r>
              <a:rPr spc="-10" dirty="0"/>
              <a:t>DSM-V</a:t>
            </a:r>
            <a:r>
              <a:rPr spc="-2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50365"/>
            <a:ext cx="8417560" cy="5676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86385" marR="5080" indent="-274320" algn="just">
              <a:lnSpc>
                <a:spcPct val="95000"/>
              </a:lnSpc>
              <a:spcBef>
                <a:spcPts val="240"/>
              </a:spcBef>
              <a:buClr>
                <a:srgbClr val="D24717"/>
              </a:buClr>
              <a:buSzPct val="84782"/>
              <a:buFont typeface="Wingdings 2"/>
              <a:buChar char=""/>
              <a:tabLst>
                <a:tab pos="287020" algn="l"/>
              </a:tabLst>
            </a:pPr>
            <a:r>
              <a:rPr sz="2300" spc="-5" dirty="0">
                <a:latin typeface="Arial"/>
                <a:cs typeface="Arial"/>
              </a:rPr>
              <a:t>The American Psychiatric Association considered inclusion </a:t>
            </a:r>
            <a:r>
              <a:rPr sz="2300" dirty="0">
                <a:latin typeface="Arial"/>
                <a:cs typeface="Arial"/>
              </a:rPr>
              <a:t>of  </a:t>
            </a:r>
            <a:r>
              <a:rPr sz="2300" spc="-5" dirty="0">
                <a:latin typeface="Arial"/>
                <a:cs typeface="Arial"/>
              </a:rPr>
              <a:t>diagnosis of problematic Internet use in </a:t>
            </a:r>
            <a:r>
              <a:rPr sz="2300" dirty="0">
                <a:latin typeface="Arial"/>
                <a:cs typeface="Arial"/>
              </a:rPr>
              <a:t>the </a:t>
            </a:r>
            <a:r>
              <a:rPr sz="2300" spc="-5" dirty="0">
                <a:latin typeface="Arial"/>
                <a:cs typeface="Arial"/>
              </a:rPr>
              <a:t>new version of </a:t>
            </a:r>
            <a:r>
              <a:rPr sz="2300" dirty="0">
                <a:latin typeface="Arial"/>
                <a:cs typeface="Arial"/>
              </a:rPr>
              <a:t>the  </a:t>
            </a:r>
            <a:r>
              <a:rPr sz="2300" spc="-35" dirty="0">
                <a:latin typeface="Arial"/>
                <a:cs typeface="Arial"/>
              </a:rPr>
              <a:t>DSM-V. </a:t>
            </a:r>
            <a:r>
              <a:rPr sz="2300" spc="-10" dirty="0">
                <a:latin typeface="Arial"/>
                <a:cs typeface="Arial"/>
              </a:rPr>
              <a:t>The </a:t>
            </a:r>
            <a:r>
              <a:rPr sz="2300" spc="-5" dirty="0">
                <a:latin typeface="Arial"/>
                <a:cs typeface="Arial"/>
              </a:rPr>
              <a:t>diagnosis </a:t>
            </a:r>
            <a:r>
              <a:rPr sz="2300" dirty="0">
                <a:latin typeface="Arial"/>
                <a:cs typeface="Arial"/>
              </a:rPr>
              <a:t>is a </a:t>
            </a:r>
            <a:r>
              <a:rPr sz="2300" spc="-5" dirty="0">
                <a:latin typeface="Arial"/>
                <a:cs typeface="Arial"/>
              </a:rPr>
              <a:t>form </a:t>
            </a:r>
            <a:r>
              <a:rPr sz="2300" dirty="0">
                <a:latin typeface="Arial"/>
                <a:cs typeface="Arial"/>
              </a:rPr>
              <a:t>of an </a:t>
            </a:r>
            <a:r>
              <a:rPr sz="2300" spc="-5" dirty="0">
                <a:latin typeface="Arial"/>
                <a:cs typeface="Arial"/>
              </a:rPr>
              <a:t>impulsive compulsive  disorder that should include both online </a:t>
            </a:r>
            <a:r>
              <a:rPr sz="2300" spc="-10" dirty="0">
                <a:latin typeface="Arial"/>
                <a:cs typeface="Arial"/>
              </a:rPr>
              <a:t>and offline </a:t>
            </a:r>
            <a:r>
              <a:rPr sz="2300" spc="-5" dirty="0">
                <a:latin typeface="Arial"/>
                <a:cs typeface="Arial"/>
              </a:rPr>
              <a:t>computer  </a:t>
            </a:r>
            <a:r>
              <a:rPr sz="2300" dirty="0">
                <a:latin typeface="Arial"/>
                <a:cs typeface="Arial"/>
              </a:rPr>
              <a:t>activities </a:t>
            </a:r>
            <a:r>
              <a:rPr sz="2300" spc="-5" dirty="0">
                <a:latin typeface="Arial"/>
                <a:cs typeface="Arial"/>
              </a:rPr>
              <a:t>and comprises </a:t>
            </a:r>
            <a:r>
              <a:rPr sz="2300" dirty="0">
                <a:latin typeface="Arial"/>
                <a:cs typeface="Arial"/>
              </a:rPr>
              <a:t>3 </a:t>
            </a:r>
            <a:r>
              <a:rPr sz="2300" spc="-5" dirty="0">
                <a:latin typeface="Arial"/>
                <a:cs typeface="Arial"/>
              </a:rPr>
              <a:t>subtypes; excessive gaming,  email/text messaging </a:t>
            </a:r>
            <a:r>
              <a:rPr sz="2300" dirty="0">
                <a:latin typeface="Arial"/>
                <a:cs typeface="Arial"/>
              </a:rPr>
              <a:t>and </a:t>
            </a:r>
            <a:r>
              <a:rPr sz="2300" spc="-5" dirty="0">
                <a:latin typeface="Arial"/>
                <a:cs typeface="Arial"/>
              </a:rPr>
              <a:t>sexual preoccupation. </a:t>
            </a:r>
            <a:r>
              <a:rPr sz="2300" dirty="0">
                <a:latin typeface="Arial"/>
                <a:cs typeface="Arial"/>
              </a:rPr>
              <a:t>All of </a:t>
            </a:r>
            <a:r>
              <a:rPr sz="2300" spc="-5" dirty="0">
                <a:latin typeface="Arial"/>
                <a:cs typeface="Arial"/>
              </a:rPr>
              <a:t>the  </a:t>
            </a:r>
            <a:r>
              <a:rPr sz="2300" dirty="0">
                <a:latin typeface="Arial"/>
                <a:cs typeface="Arial"/>
              </a:rPr>
              <a:t>proposed variants share the following</a:t>
            </a:r>
            <a:r>
              <a:rPr sz="2300" spc="-1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criteria:</a:t>
            </a:r>
            <a:endParaRPr sz="2300">
              <a:latin typeface="Arial"/>
              <a:cs typeface="Arial"/>
            </a:endParaRPr>
          </a:p>
          <a:p>
            <a:pPr marL="469265" marR="7620" indent="-457200" algn="just">
              <a:lnSpc>
                <a:spcPts val="2630"/>
              </a:lnSpc>
              <a:spcBef>
                <a:spcPts val="655"/>
              </a:spcBef>
              <a:buClr>
                <a:srgbClr val="D24717"/>
              </a:buClr>
              <a:buSzPct val="84782"/>
              <a:buAutoNum type="alphaUcPeriod"/>
              <a:tabLst>
                <a:tab pos="469900" algn="l"/>
              </a:tabLst>
            </a:pPr>
            <a:r>
              <a:rPr sz="2300" spc="-5" dirty="0">
                <a:latin typeface="Arial"/>
                <a:cs typeface="Arial"/>
              </a:rPr>
              <a:t>Excessive use that </a:t>
            </a:r>
            <a:r>
              <a:rPr sz="2300" dirty="0">
                <a:latin typeface="Arial"/>
                <a:cs typeface="Arial"/>
              </a:rPr>
              <a:t>is </a:t>
            </a:r>
            <a:r>
              <a:rPr sz="2300" spc="-5" dirty="0">
                <a:latin typeface="Arial"/>
                <a:cs typeface="Arial"/>
              </a:rPr>
              <a:t>often accompanied </a:t>
            </a:r>
            <a:r>
              <a:rPr sz="2300" dirty="0">
                <a:latin typeface="Arial"/>
                <a:cs typeface="Arial"/>
              </a:rPr>
              <a:t>by </a:t>
            </a:r>
            <a:r>
              <a:rPr sz="2300" spc="-5" dirty="0">
                <a:latin typeface="Arial"/>
                <a:cs typeface="Arial"/>
              </a:rPr>
              <a:t>disorientation to  </a:t>
            </a:r>
            <a:r>
              <a:rPr sz="2300" dirty="0">
                <a:latin typeface="Arial"/>
                <a:cs typeface="Arial"/>
              </a:rPr>
              <a:t>time and neglect of basic</a:t>
            </a:r>
            <a:r>
              <a:rPr sz="2300" spc="-1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responsibilities.</a:t>
            </a:r>
            <a:endParaRPr sz="2300">
              <a:latin typeface="Arial"/>
              <a:cs typeface="Arial"/>
            </a:endParaRPr>
          </a:p>
          <a:p>
            <a:pPr marL="469265" marR="5080" indent="-457200" algn="just">
              <a:lnSpc>
                <a:spcPct val="95000"/>
              </a:lnSpc>
              <a:spcBef>
                <a:spcPts val="525"/>
              </a:spcBef>
              <a:buClr>
                <a:srgbClr val="D24717"/>
              </a:buClr>
              <a:buSzPct val="84782"/>
              <a:buAutoNum type="alphaUcPeriod"/>
              <a:tabLst>
                <a:tab pos="469900" algn="l"/>
              </a:tabLst>
            </a:pPr>
            <a:r>
              <a:rPr sz="2300" spc="-5" dirty="0">
                <a:latin typeface="Arial"/>
                <a:cs typeface="Arial"/>
              </a:rPr>
              <a:t>Manifestations </a:t>
            </a:r>
            <a:r>
              <a:rPr sz="2300" dirty="0">
                <a:latin typeface="Arial"/>
                <a:cs typeface="Arial"/>
              </a:rPr>
              <a:t>of </a:t>
            </a:r>
            <a:r>
              <a:rPr sz="2300" spc="-5" dirty="0">
                <a:latin typeface="Arial"/>
                <a:cs typeface="Arial"/>
              </a:rPr>
              <a:t>withdrawal </a:t>
            </a:r>
            <a:r>
              <a:rPr sz="2300" dirty="0">
                <a:latin typeface="Arial"/>
                <a:cs typeface="Arial"/>
              </a:rPr>
              <a:t>which </a:t>
            </a:r>
            <a:r>
              <a:rPr sz="2300" spc="-5" dirty="0">
                <a:latin typeface="Arial"/>
                <a:cs typeface="Arial"/>
              </a:rPr>
              <a:t>include feelings </a:t>
            </a:r>
            <a:r>
              <a:rPr sz="2300" dirty="0">
                <a:latin typeface="Arial"/>
                <a:cs typeface="Arial"/>
              </a:rPr>
              <a:t>of  </a:t>
            </a:r>
            <a:r>
              <a:rPr sz="2300" spc="-5" dirty="0">
                <a:latin typeface="Arial"/>
                <a:cs typeface="Arial"/>
              </a:rPr>
              <a:t>tension, anger and/or depression when computer usage </a:t>
            </a:r>
            <a:r>
              <a:rPr sz="2300" dirty="0">
                <a:latin typeface="Arial"/>
                <a:cs typeface="Arial"/>
              </a:rPr>
              <a:t>is  not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possible.</a:t>
            </a:r>
            <a:endParaRPr sz="2300">
              <a:latin typeface="Arial"/>
              <a:cs typeface="Arial"/>
            </a:endParaRPr>
          </a:p>
          <a:p>
            <a:pPr marL="469265" marR="6350" indent="-457200" algn="just">
              <a:lnSpc>
                <a:spcPct val="95000"/>
              </a:lnSpc>
              <a:spcBef>
                <a:spcPts val="610"/>
              </a:spcBef>
              <a:buClr>
                <a:srgbClr val="D24717"/>
              </a:buClr>
              <a:buSzPct val="84782"/>
              <a:buAutoNum type="alphaUcPeriod"/>
              <a:tabLst>
                <a:tab pos="469900" algn="l"/>
              </a:tabLst>
            </a:pPr>
            <a:r>
              <a:rPr sz="2300" spc="-35" dirty="0">
                <a:latin typeface="Arial"/>
                <a:cs typeface="Arial"/>
              </a:rPr>
              <a:t>Tolerance </a:t>
            </a:r>
            <a:r>
              <a:rPr sz="2300" dirty="0">
                <a:latin typeface="Arial"/>
                <a:cs typeface="Arial"/>
              </a:rPr>
              <a:t>which </a:t>
            </a:r>
            <a:r>
              <a:rPr sz="2300" spc="-5" dirty="0">
                <a:latin typeface="Arial"/>
                <a:cs typeface="Arial"/>
              </a:rPr>
              <a:t>involves an increasing demand for more  computer usage hours, better hardware, more advanced  </a:t>
            </a:r>
            <a:r>
              <a:rPr sz="2300" dirty="0">
                <a:latin typeface="Arial"/>
                <a:cs typeface="Arial"/>
              </a:rPr>
              <a:t>software…etc.</a:t>
            </a:r>
            <a:endParaRPr sz="2300">
              <a:latin typeface="Arial"/>
              <a:cs typeface="Arial"/>
            </a:endParaRPr>
          </a:p>
          <a:p>
            <a:pPr marL="469265" indent="-457200" algn="just">
              <a:lnSpc>
                <a:spcPct val="100000"/>
              </a:lnSpc>
              <a:spcBef>
                <a:spcPts val="455"/>
              </a:spcBef>
              <a:buClr>
                <a:srgbClr val="D24717"/>
              </a:buClr>
              <a:buSzPct val="84782"/>
              <a:buAutoNum type="alphaUcPeriod"/>
              <a:tabLst>
                <a:tab pos="469900" algn="l"/>
              </a:tabLst>
            </a:pPr>
            <a:r>
              <a:rPr sz="2300" spc="-5" dirty="0">
                <a:latin typeface="Arial"/>
                <a:cs typeface="Arial"/>
              </a:rPr>
              <a:t>Negative</a:t>
            </a:r>
            <a:r>
              <a:rPr sz="2300" spc="25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repercussions</a:t>
            </a:r>
            <a:r>
              <a:rPr sz="2300" spc="25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such</a:t>
            </a:r>
            <a:r>
              <a:rPr sz="2300" spc="24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as</a:t>
            </a:r>
            <a:r>
              <a:rPr sz="2300" spc="2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lying,</a:t>
            </a:r>
            <a:r>
              <a:rPr sz="2300" spc="23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arguments,</a:t>
            </a:r>
            <a:r>
              <a:rPr sz="2300" spc="24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social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887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Negative</a:t>
            </a:r>
            <a:r>
              <a:rPr spc="-40" dirty="0"/>
              <a:t> </a:t>
            </a:r>
            <a:r>
              <a:rPr spc="-10" dirty="0"/>
              <a:t>Consequences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191" y="1095502"/>
            <a:ext cx="9163202" cy="419691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080" indent="-274320" algn="just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en-US" sz="2400" dirty="0" smtClean="0">
                <a:latin typeface="Arial"/>
                <a:cs typeface="Arial"/>
              </a:rPr>
              <a:t>F</a:t>
            </a:r>
            <a:r>
              <a:rPr sz="2400" dirty="0" smtClean="0">
                <a:latin typeface="Arial"/>
                <a:cs typeface="Arial"/>
              </a:rPr>
              <a:t>orty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eighty hours per </a:t>
            </a:r>
            <a:r>
              <a:rPr sz="2400" dirty="0">
                <a:latin typeface="Arial"/>
                <a:cs typeface="Arial"/>
              </a:rPr>
              <a:t>week, </a:t>
            </a:r>
            <a:r>
              <a:rPr sz="2400" spc="-5" dirty="0">
                <a:latin typeface="Arial"/>
                <a:cs typeface="Arial"/>
              </a:rPr>
              <a:t>with  </a:t>
            </a:r>
            <a:r>
              <a:rPr sz="2400" dirty="0">
                <a:latin typeface="Arial"/>
                <a:cs typeface="Arial"/>
              </a:rPr>
              <a:t>single sessions that </a:t>
            </a:r>
            <a:r>
              <a:rPr sz="2400" spc="-5" dirty="0">
                <a:latin typeface="Arial"/>
                <a:cs typeface="Arial"/>
              </a:rPr>
              <a:t>could </a:t>
            </a:r>
            <a:r>
              <a:rPr sz="2400" dirty="0">
                <a:latin typeface="Arial"/>
                <a:cs typeface="Arial"/>
              </a:rPr>
              <a:t>last </a:t>
            </a:r>
            <a:r>
              <a:rPr sz="2400" spc="-5" dirty="0">
                <a:latin typeface="Arial"/>
                <a:cs typeface="Arial"/>
              </a:rPr>
              <a:t>up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twenty </a:t>
            </a:r>
            <a:r>
              <a:rPr sz="2400" spc="-5" dirty="0" smtClean="0">
                <a:latin typeface="Arial"/>
                <a:cs typeface="Arial"/>
              </a:rPr>
              <a:t>ho</a:t>
            </a:r>
            <a:r>
              <a:rPr lang="en-US" sz="2400" spc="-5" dirty="0" smtClean="0">
                <a:latin typeface="Arial"/>
                <a:cs typeface="Arial"/>
              </a:rPr>
              <a:t>urs.</a:t>
            </a:r>
          </a:p>
          <a:p>
            <a:pPr marL="286385" marR="5080" indent="-274320" algn="just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en-US" sz="2400" spc="-5" dirty="0">
                <a:latin typeface="Arial"/>
                <a:cs typeface="Arial"/>
              </a:rPr>
              <a:t>S</a:t>
            </a:r>
            <a:r>
              <a:rPr sz="2400" spc="-5" dirty="0" smtClean="0">
                <a:latin typeface="Arial"/>
                <a:cs typeface="Arial"/>
              </a:rPr>
              <a:t>leep </a:t>
            </a:r>
            <a:r>
              <a:rPr sz="2400" dirty="0" smtClean="0">
                <a:latin typeface="Arial"/>
                <a:cs typeface="Arial"/>
              </a:rPr>
              <a:t>patterns</a:t>
            </a:r>
            <a:r>
              <a:rPr lang="en-US" sz="2400" dirty="0" smtClean="0">
                <a:latin typeface="Arial"/>
                <a:cs typeface="Arial"/>
              </a:rPr>
              <a:t>: </a:t>
            </a:r>
            <a:r>
              <a:rPr lang="en-US" sz="2400" spc="-10" dirty="0" smtClean="0">
                <a:latin typeface="Arial"/>
                <a:cs typeface="Arial"/>
              </a:rPr>
              <a:t>C</a:t>
            </a:r>
            <a:r>
              <a:rPr sz="2400" spc="-10" dirty="0" smtClean="0">
                <a:latin typeface="Arial"/>
                <a:cs typeface="Arial"/>
              </a:rPr>
              <a:t>affeine </a:t>
            </a:r>
            <a:r>
              <a:rPr sz="2400" dirty="0">
                <a:latin typeface="Arial"/>
                <a:cs typeface="Arial"/>
              </a:rPr>
              <a:t>pills are </a:t>
            </a: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to facilitate  longer </a:t>
            </a:r>
            <a:r>
              <a:rPr sz="2400" spc="-5" dirty="0">
                <a:latin typeface="Arial"/>
                <a:cs typeface="Arial"/>
              </a:rPr>
              <a:t>Internet sessions. </a:t>
            </a:r>
            <a:r>
              <a:rPr sz="2400" dirty="0" smtClean="0">
                <a:latin typeface="Arial"/>
                <a:cs typeface="Arial"/>
              </a:rPr>
              <a:t> </a:t>
            </a:r>
            <a:endParaRPr lang="en-US" sz="2400" dirty="0" smtClean="0">
              <a:latin typeface="Arial"/>
              <a:cs typeface="Arial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E</a:t>
            </a:r>
            <a:r>
              <a:rPr sz="2400" spc="-5" dirty="0" smtClean="0">
                <a:latin typeface="Arial"/>
                <a:cs typeface="Arial"/>
              </a:rPr>
              <a:t>xcessive </a:t>
            </a:r>
            <a:r>
              <a:rPr sz="2400" spc="-5" dirty="0">
                <a:latin typeface="Arial"/>
                <a:cs typeface="Arial"/>
              </a:rPr>
              <a:t>fatigue often making academic or occupational  functioning impaired and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decrease </a:t>
            </a:r>
            <a:r>
              <a:rPr sz="2400" spc="-15" dirty="0">
                <a:latin typeface="Arial"/>
                <a:cs typeface="Arial"/>
              </a:rPr>
              <a:t>one’s </a:t>
            </a:r>
            <a:r>
              <a:rPr sz="2400" spc="-5" dirty="0">
                <a:latin typeface="Arial"/>
                <a:cs typeface="Arial"/>
              </a:rPr>
              <a:t>immune  </a:t>
            </a:r>
            <a:r>
              <a:rPr sz="2400" dirty="0">
                <a:latin typeface="Arial"/>
                <a:cs typeface="Arial"/>
              </a:rPr>
              <a:t>system, </a:t>
            </a:r>
            <a:endParaRPr lang="en-US" sz="2400" dirty="0" smtClean="0">
              <a:latin typeface="Arial"/>
              <a:cs typeface="Arial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I</a:t>
            </a:r>
            <a:r>
              <a:rPr sz="2400" spc="-5" dirty="0" smtClean="0">
                <a:latin typeface="Arial"/>
                <a:cs typeface="Arial"/>
              </a:rPr>
              <a:t>ncreased </a:t>
            </a:r>
            <a:r>
              <a:rPr sz="2400" spc="-5" dirty="0">
                <a:latin typeface="Arial"/>
                <a:cs typeface="Arial"/>
              </a:rPr>
              <a:t>risk </a:t>
            </a:r>
            <a:r>
              <a:rPr sz="2400" dirty="0">
                <a:latin typeface="Arial"/>
                <a:cs typeface="Arial"/>
              </a:rPr>
              <a:t>for carpal </a:t>
            </a:r>
            <a:r>
              <a:rPr sz="2400" spc="-5" dirty="0">
                <a:latin typeface="Arial"/>
                <a:cs typeface="Arial"/>
              </a:rPr>
              <a:t>tunnel </a:t>
            </a:r>
            <a:r>
              <a:rPr sz="2400" dirty="0">
                <a:latin typeface="Arial"/>
                <a:cs typeface="Arial"/>
              </a:rPr>
              <a:t>syndrome, </a:t>
            </a:r>
            <a:r>
              <a:rPr sz="2400" spc="-5" dirty="0">
                <a:latin typeface="Arial"/>
                <a:cs typeface="Arial"/>
              </a:rPr>
              <a:t>back strain, </a:t>
            </a:r>
            <a:r>
              <a:rPr sz="2400" spc="-10" dirty="0">
                <a:latin typeface="Arial"/>
                <a:cs typeface="Arial"/>
              </a:rPr>
              <a:t>or  </a:t>
            </a:r>
            <a:r>
              <a:rPr sz="2400" spc="-5" dirty="0">
                <a:latin typeface="Arial"/>
                <a:cs typeface="Arial"/>
              </a:rPr>
              <a:t>eyestrain.</a:t>
            </a:r>
            <a:endParaRPr sz="2400" dirty="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While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physical side-effects of utilizing </a:t>
            </a:r>
            <a:r>
              <a:rPr sz="2400" dirty="0">
                <a:latin typeface="Arial"/>
                <a:cs typeface="Arial"/>
              </a:rPr>
              <a:t>the Internet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are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tabLst>
                <a:tab pos="287020" algn="l"/>
              </a:tabLst>
            </a:pPr>
            <a:r>
              <a:rPr lang="en-US" sz="2400" spc="-5" dirty="0">
                <a:latin typeface="Arial"/>
                <a:cs typeface="Arial"/>
              </a:rPr>
              <a:t>	</a:t>
            </a:r>
            <a:r>
              <a:rPr lang="en-US" sz="2400" spc="-5" dirty="0" smtClean="0">
                <a:latin typeface="Arial"/>
                <a:cs typeface="Arial"/>
              </a:rPr>
              <a:t>1. </a:t>
            </a:r>
            <a:r>
              <a:rPr lang="en-US" sz="2400" spc="-5" dirty="0"/>
              <a:t>Familial</a:t>
            </a:r>
            <a:r>
              <a:rPr lang="en-US" sz="2400" spc="-55" dirty="0"/>
              <a:t> </a:t>
            </a:r>
            <a:r>
              <a:rPr lang="en-US" sz="2400" spc="-5" dirty="0" smtClean="0"/>
              <a:t>Impairment</a:t>
            </a:r>
          </a:p>
          <a:p>
            <a:pPr marL="12700" algn="just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tabLst>
                <a:tab pos="287020" algn="l"/>
              </a:tabLst>
            </a:pPr>
            <a:r>
              <a:rPr lang="en-US" sz="2400" spc="-5" dirty="0">
                <a:latin typeface="Arial"/>
                <a:cs typeface="Arial"/>
              </a:rPr>
              <a:t>	</a:t>
            </a:r>
            <a:r>
              <a:rPr lang="en-US" sz="2400" spc="-5" dirty="0" smtClean="0">
                <a:latin typeface="Arial"/>
                <a:cs typeface="Arial"/>
              </a:rPr>
              <a:t>2. </a:t>
            </a:r>
            <a:r>
              <a:rPr lang="en-US" sz="2400" spc="-10" dirty="0"/>
              <a:t>Academic</a:t>
            </a:r>
            <a:r>
              <a:rPr lang="en-US" sz="2400" spc="-5" dirty="0"/>
              <a:t> </a:t>
            </a:r>
            <a:r>
              <a:rPr lang="en-US" sz="2400" spc="-5" dirty="0" smtClean="0"/>
              <a:t>Impairment</a:t>
            </a:r>
          </a:p>
          <a:p>
            <a:pPr marL="12700" algn="just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tabLst>
                <a:tab pos="287020" algn="l"/>
              </a:tabLst>
            </a:pPr>
            <a:r>
              <a:rPr lang="en-US" sz="2400" spc="-5" dirty="0">
                <a:latin typeface="Arial"/>
                <a:cs typeface="Arial"/>
              </a:rPr>
              <a:t>	</a:t>
            </a:r>
            <a:r>
              <a:rPr lang="en-US" sz="2400" spc="-5" dirty="0" smtClean="0">
                <a:latin typeface="Arial"/>
                <a:cs typeface="Arial"/>
              </a:rPr>
              <a:t>3. </a:t>
            </a:r>
            <a:r>
              <a:rPr lang="en-US" sz="2400" spc="-5" dirty="0"/>
              <a:t>Occupational</a:t>
            </a:r>
            <a:r>
              <a:rPr lang="en-US" sz="2400" spc="-50" dirty="0"/>
              <a:t> </a:t>
            </a:r>
            <a:r>
              <a:rPr lang="en-US" sz="2400" spc="-5" dirty="0"/>
              <a:t>Impairment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2450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T</a:t>
            </a:r>
            <a:r>
              <a:rPr spc="-5" dirty="0"/>
              <a:t>reatme</a:t>
            </a:r>
            <a:r>
              <a:rPr spc="-20" dirty="0"/>
              <a:t>n</a:t>
            </a:r>
            <a:r>
              <a:rPr spc="-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67130"/>
            <a:ext cx="8415655" cy="1613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en-US" sz="2600" dirty="0" smtClean="0">
                <a:latin typeface="Arial"/>
                <a:cs typeface="Arial"/>
              </a:rPr>
              <a:t>C</a:t>
            </a:r>
            <a:r>
              <a:rPr sz="2600" dirty="0" smtClean="0">
                <a:latin typeface="Arial"/>
                <a:cs typeface="Arial"/>
              </a:rPr>
              <a:t>ognitive </a:t>
            </a:r>
            <a:r>
              <a:rPr sz="2600" dirty="0">
                <a:latin typeface="Arial"/>
                <a:cs typeface="Arial"/>
              </a:rPr>
              <a:t>behavioral therapeutic </a:t>
            </a:r>
            <a:r>
              <a:rPr sz="2600" spc="-5" dirty="0">
                <a:latin typeface="Arial"/>
                <a:cs typeface="Arial"/>
              </a:rPr>
              <a:t>models </a:t>
            </a:r>
            <a:r>
              <a:rPr sz="2600" dirty="0">
                <a:latin typeface="Arial"/>
                <a:cs typeface="Arial"/>
              </a:rPr>
              <a:t>are  the </a:t>
            </a:r>
            <a:r>
              <a:rPr sz="2600" spc="-5" dirty="0">
                <a:latin typeface="Arial"/>
                <a:cs typeface="Arial"/>
              </a:rPr>
              <a:t>primarily </a:t>
            </a:r>
            <a:r>
              <a:rPr sz="2600" dirty="0">
                <a:latin typeface="Arial"/>
                <a:cs typeface="Arial"/>
              </a:rPr>
              <a:t>proposed treatment strategies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manage  </a:t>
            </a:r>
            <a:r>
              <a:rPr sz="2600" spc="-5" dirty="0">
                <a:latin typeface="Arial"/>
                <a:cs typeface="Arial"/>
              </a:rPr>
              <a:t>problematic </a:t>
            </a:r>
            <a:r>
              <a:rPr sz="2600" dirty="0">
                <a:latin typeface="Arial"/>
                <a:cs typeface="Arial"/>
              </a:rPr>
              <a:t>internet use and replace </a:t>
            </a:r>
            <a:r>
              <a:rPr sz="2600" spc="-5" dirty="0">
                <a:latin typeface="Arial"/>
                <a:cs typeface="Arial"/>
              </a:rPr>
              <a:t>it </a:t>
            </a:r>
            <a:r>
              <a:rPr sz="2600" dirty="0">
                <a:latin typeface="Arial"/>
                <a:cs typeface="Arial"/>
              </a:rPr>
              <a:t>with other </a:t>
            </a:r>
            <a:r>
              <a:rPr sz="2600" spc="-5" dirty="0">
                <a:latin typeface="Arial"/>
                <a:cs typeface="Arial"/>
              </a:rPr>
              <a:t>forms 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activities.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8042" y="3621100"/>
            <a:ext cx="22129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  <a:tab pos="1646555" algn="l"/>
              </a:tabLst>
            </a:pPr>
            <a:r>
              <a:rPr sz="2600" dirty="0">
                <a:latin typeface="Arial"/>
                <a:cs typeface="Arial"/>
              </a:rPr>
              <a:t>Fami</a:t>
            </a:r>
            <a:r>
              <a:rPr sz="2600" spc="-2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y	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2362" y="4017645"/>
            <a:ext cx="23031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5489" algn="l"/>
              </a:tabLst>
            </a:pP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aged	</a:t>
            </a:r>
            <a:r>
              <a:rPr sz="2600" spc="-5" dirty="0">
                <a:latin typeface="Arial"/>
                <a:cs typeface="Arial"/>
              </a:rPr>
              <a:t>to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434" y="3621100"/>
            <a:ext cx="420814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105"/>
              </a:spcBef>
              <a:tabLst>
                <a:tab pos="943610" algn="l"/>
                <a:tab pos="1245235" algn="l"/>
                <a:tab pos="1456055" algn="l"/>
                <a:tab pos="2172335" algn="l"/>
                <a:tab pos="2737485" algn="l"/>
              </a:tabLst>
            </a:pPr>
            <a:r>
              <a:rPr sz="2600" dirty="0">
                <a:latin typeface="Arial"/>
                <a:cs typeface="Arial"/>
              </a:rPr>
              <a:t>group		therapy	formats  a</a:t>
            </a:r>
            <a:r>
              <a:rPr sz="2600" spc="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d	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		the	refurbishme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87182" y="3621100"/>
            <a:ext cx="162623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5"/>
              </a:spcBef>
              <a:tabLst>
                <a:tab pos="766445" algn="l"/>
                <a:tab pos="876300" algn="l"/>
              </a:tabLst>
            </a:pPr>
            <a:r>
              <a:rPr sz="2600" dirty="0">
                <a:latin typeface="Arial"/>
                <a:cs typeface="Arial"/>
              </a:rPr>
              <a:t>are		often  of	social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8042" y="4413884"/>
            <a:ext cx="8415655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relationships and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allow </a:t>
            </a:r>
            <a:r>
              <a:rPr sz="2600" spc="-5" dirty="0">
                <a:latin typeface="Arial"/>
                <a:cs typeface="Arial"/>
              </a:rPr>
              <a:t>family </a:t>
            </a:r>
            <a:r>
              <a:rPr sz="2600" dirty="0">
                <a:latin typeface="Arial"/>
                <a:cs typeface="Arial"/>
              </a:rPr>
              <a:t>and friends engage </a:t>
            </a:r>
            <a:r>
              <a:rPr sz="2600" spc="-5" dirty="0">
                <a:latin typeface="Arial"/>
                <a:cs typeface="Arial"/>
              </a:rPr>
              <a:t>in  </a:t>
            </a:r>
            <a:r>
              <a:rPr sz="2600" dirty="0">
                <a:latin typeface="Arial"/>
                <a:cs typeface="Arial"/>
              </a:rPr>
              <a:t>the treatment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plan.</a:t>
            </a: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Practicing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Abstinence.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100" y="2993263"/>
            <a:ext cx="7797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</a:rPr>
              <a:t>PATHOLOGICAL</a:t>
            </a:r>
            <a:r>
              <a:rPr sz="5400" spc="-20" dirty="0">
                <a:solidFill>
                  <a:srgbClr val="C00000"/>
                </a:solidFill>
              </a:rPr>
              <a:t> </a:t>
            </a:r>
            <a:r>
              <a:rPr sz="5400" spc="-5" dirty="0">
                <a:solidFill>
                  <a:srgbClr val="C00000"/>
                </a:solidFill>
              </a:rPr>
              <a:t>LYING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533400" y="304800"/>
            <a:ext cx="3733800" cy="2670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0" y="3886200"/>
            <a:ext cx="3362325" cy="2600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4518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Pathological</a:t>
            </a:r>
            <a:r>
              <a:rPr spc="-80" dirty="0"/>
              <a:t> </a:t>
            </a:r>
            <a:r>
              <a:rPr spc="-30" dirty="0"/>
              <a:t>Lying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042" y="1127506"/>
            <a:ext cx="8416290" cy="4818627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6350" indent="-274320" algn="just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Pathological lying </a:t>
            </a:r>
            <a:r>
              <a:rPr sz="2600" spc="-10" dirty="0">
                <a:latin typeface="Arial"/>
                <a:cs typeface="Arial"/>
              </a:rPr>
              <a:t>is </a:t>
            </a:r>
            <a:r>
              <a:rPr sz="2600" spc="-5" dirty="0">
                <a:latin typeface="Arial"/>
                <a:cs typeface="Arial"/>
              </a:rPr>
              <a:t>also </a:t>
            </a:r>
            <a:r>
              <a:rPr sz="2600" dirty="0">
                <a:latin typeface="Arial"/>
                <a:cs typeface="Arial"/>
              </a:rPr>
              <a:t>known </a:t>
            </a:r>
            <a:r>
              <a:rPr sz="2600" spc="-5" dirty="0">
                <a:latin typeface="Arial"/>
                <a:cs typeface="Arial"/>
              </a:rPr>
              <a:t>as </a:t>
            </a:r>
            <a:r>
              <a:rPr sz="2600" b="1" i="1" spc="-5" dirty="0">
                <a:solidFill>
                  <a:srgbClr val="001F5F"/>
                </a:solidFill>
                <a:latin typeface="Arial"/>
                <a:cs typeface="Arial"/>
              </a:rPr>
              <a:t>pseudologia  </a:t>
            </a:r>
            <a:r>
              <a:rPr sz="2600" b="1" i="1" dirty="0">
                <a:solidFill>
                  <a:srgbClr val="001F5F"/>
                </a:solidFill>
                <a:latin typeface="Arial"/>
                <a:cs typeface="Arial"/>
              </a:rPr>
              <a:t>fantastica or</a:t>
            </a:r>
            <a:r>
              <a:rPr sz="26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1F5F"/>
                </a:solidFill>
                <a:latin typeface="Arial"/>
                <a:cs typeface="Arial"/>
              </a:rPr>
              <a:t>mythomania</a:t>
            </a:r>
            <a:r>
              <a:rPr sz="2600" dirty="0">
                <a:latin typeface="Arial"/>
                <a:cs typeface="Arial"/>
              </a:rPr>
              <a:t>.</a:t>
            </a:r>
          </a:p>
          <a:p>
            <a:pPr marL="287020" indent="-274320" algn="just">
              <a:lnSpc>
                <a:spcPct val="100000"/>
              </a:lnSpc>
              <a:spcBef>
                <a:spcPts val="24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Arial"/>
                <a:cs typeface="Arial"/>
              </a:rPr>
              <a:t>It is </a:t>
            </a:r>
            <a:r>
              <a:rPr sz="2600" dirty="0">
                <a:latin typeface="Arial"/>
                <a:cs typeface="Arial"/>
              </a:rPr>
              <a:t>simply described as habitual and compulsive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lying.</a:t>
            </a:r>
          </a:p>
          <a:p>
            <a:pPr marL="286385" marR="6985" indent="-274320" algn="just">
              <a:lnSpc>
                <a:spcPct val="899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Although somewhat controversial, pathological lying  has been defined as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falsification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entirely 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disproportionate </a:t>
            </a:r>
            <a:r>
              <a:rPr sz="2800" b="1" i="1" spc="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any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discernible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end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2800" b="1" i="1" spc="-25" dirty="0">
                <a:solidFill>
                  <a:srgbClr val="FF0000"/>
                </a:solidFill>
                <a:latin typeface="Arial"/>
                <a:cs typeface="Arial"/>
              </a:rPr>
              <a:t>view, 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may be extensive and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very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complicated, and  may manifest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over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a period of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years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even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a 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lifetime.</a:t>
            </a:r>
            <a:endParaRPr sz="2800" dirty="0">
              <a:latin typeface="Arial"/>
              <a:cs typeface="Arial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dirty="0" smtClean="0">
                <a:latin typeface="Arial"/>
                <a:cs typeface="Arial"/>
              </a:rPr>
              <a:t>Pathological </a:t>
            </a:r>
            <a:r>
              <a:rPr sz="2800" dirty="0">
                <a:latin typeface="Arial"/>
                <a:cs typeface="Arial"/>
              </a:rPr>
              <a:t>lying </a:t>
            </a:r>
            <a:r>
              <a:rPr sz="2800" spc="-5" dirty="0">
                <a:latin typeface="Arial"/>
                <a:cs typeface="Arial"/>
              </a:rPr>
              <a:t>is  </a:t>
            </a:r>
            <a:r>
              <a:rPr sz="2800" dirty="0">
                <a:latin typeface="Arial"/>
                <a:cs typeface="Arial"/>
              </a:rPr>
              <a:t>considered </a:t>
            </a:r>
            <a:r>
              <a:rPr sz="2800" spc="-5" dirty="0">
                <a:latin typeface="Arial"/>
                <a:cs typeface="Arial"/>
              </a:rPr>
              <a:t>a mental </a:t>
            </a:r>
            <a:r>
              <a:rPr sz="2800" dirty="0">
                <a:latin typeface="Arial"/>
                <a:cs typeface="Arial"/>
              </a:rPr>
              <a:t>illness, because </a:t>
            </a:r>
            <a:r>
              <a:rPr sz="2800" spc="-5" dirty="0">
                <a:latin typeface="Arial"/>
                <a:cs typeface="Arial"/>
              </a:rPr>
              <a:t>it </a:t>
            </a:r>
            <a:r>
              <a:rPr sz="2800" dirty="0">
                <a:latin typeface="Arial"/>
                <a:cs typeface="Arial"/>
              </a:rPr>
              <a:t>takes over  rational</a:t>
            </a:r>
            <a:r>
              <a:rPr sz="2800" spc="409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judgment</a:t>
            </a:r>
            <a:r>
              <a:rPr sz="2800" spc="4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4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progresses</a:t>
            </a:r>
            <a:r>
              <a:rPr sz="2800" spc="4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into</a:t>
            </a:r>
            <a:r>
              <a:rPr sz="2800" spc="4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4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fantasy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3000" y="228600"/>
            <a:ext cx="8264525" cy="6091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54610" rIns="0" bIns="0" rtlCol="0">
            <a:spAutoFit/>
          </a:bodyPr>
          <a:lstStyle/>
          <a:p>
            <a:pPr marL="12065" marR="6350" algn="ctr">
              <a:lnSpc>
                <a:spcPct val="90000"/>
              </a:lnSpc>
              <a:spcBef>
                <a:spcPts val="430"/>
              </a:spcBef>
              <a:buClr>
                <a:srgbClr val="D24717"/>
              </a:buClr>
              <a:buSzPct val="83928"/>
              <a:tabLst>
                <a:tab pos="287020" algn="l"/>
              </a:tabLst>
            </a:pPr>
            <a:r>
              <a:rPr lang="en-US" sz="4000" b="1" spc="-5" dirty="0" smtClean="0">
                <a:latin typeface="+mj-lt"/>
                <a:cs typeface="Arial"/>
              </a:rPr>
              <a:t>M</a:t>
            </a:r>
            <a:r>
              <a:rPr sz="4000" b="1" spc="-5" dirty="0" smtClean="0">
                <a:latin typeface="+mj-lt"/>
                <a:cs typeface="Arial"/>
              </a:rPr>
              <a:t>ajor </a:t>
            </a:r>
            <a:r>
              <a:rPr lang="en-US" sz="4000" b="1" spc="-5" dirty="0">
                <a:latin typeface="+mj-lt"/>
                <a:cs typeface="Arial"/>
              </a:rPr>
              <a:t>C</a:t>
            </a:r>
            <a:r>
              <a:rPr sz="4000" b="1" spc="-5" dirty="0" smtClean="0">
                <a:latin typeface="+mj-lt"/>
                <a:cs typeface="Arial"/>
              </a:rPr>
              <a:t>ognitive  </a:t>
            </a:r>
            <a:r>
              <a:rPr lang="en-US" sz="4000" b="1" dirty="0">
                <a:latin typeface="+mj-lt"/>
                <a:cs typeface="Arial"/>
              </a:rPr>
              <a:t>C</a:t>
            </a:r>
            <a:r>
              <a:rPr sz="4000" b="1" dirty="0" smtClean="0">
                <a:latin typeface="+mj-lt"/>
                <a:cs typeface="Arial"/>
              </a:rPr>
              <a:t>omponents </a:t>
            </a:r>
            <a:r>
              <a:rPr sz="4000" b="1" spc="-5" dirty="0" smtClean="0">
                <a:latin typeface="+mj-lt"/>
                <a:cs typeface="Arial"/>
              </a:rPr>
              <a:t> </a:t>
            </a:r>
            <a:endParaRPr lang="en-US" sz="4000" b="1" spc="-5" dirty="0" smtClean="0">
              <a:latin typeface="+mj-lt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249399"/>
              </p:ext>
            </p:extLst>
          </p:nvPr>
        </p:nvGraphicFramePr>
        <p:xfrm>
          <a:off x="1973262" y="1295400"/>
          <a:ext cx="660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5861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60" dirty="0" smtClean="0"/>
              <a:t> </a:t>
            </a:r>
            <a:r>
              <a:rPr spc="-5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95400"/>
            <a:ext cx="9372600" cy="41684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5" dirty="0" smtClean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stories told are not entirely improbable and often  have some </a:t>
            </a:r>
            <a:r>
              <a:rPr sz="2600" spc="-5" dirty="0">
                <a:latin typeface="Arial"/>
                <a:cs typeface="Arial"/>
              </a:rPr>
              <a:t>element </a:t>
            </a:r>
            <a:r>
              <a:rPr sz="2600" dirty="0">
                <a:latin typeface="Arial"/>
                <a:cs typeface="Arial"/>
              </a:rPr>
              <a:t>of truth. They are </a:t>
            </a:r>
            <a:r>
              <a:rPr sz="2600" spc="-5" dirty="0">
                <a:latin typeface="Arial"/>
                <a:cs typeface="Arial"/>
              </a:rPr>
              <a:t>not </a:t>
            </a:r>
            <a:r>
              <a:rPr sz="2600" dirty="0">
                <a:latin typeface="Arial"/>
                <a:cs typeface="Arial"/>
              </a:rPr>
              <a:t>a  manifestation of delusion or </a:t>
            </a:r>
            <a:r>
              <a:rPr sz="2600" spc="-5" dirty="0">
                <a:latin typeface="Arial"/>
                <a:cs typeface="Arial"/>
              </a:rPr>
              <a:t>some </a:t>
            </a:r>
            <a:r>
              <a:rPr sz="2600" dirty="0">
                <a:latin typeface="Arial"/>
                <a:cs typeface="Arial"/>
              </a:rPr>
              <a:t>broader type of  psychosis: upon confrontation, the teller can </a:t>
            </a:r>
            <a:r>
              <a:rPr sz="2600" spc="-5" dirty="0">
                <a:latin typeface="Arial"/>
                <a:cs typeface="Arial"/>
              </a:rPr>
              <a:t>admit  </a:t>
            </a:r>
            <a:r>
              <a:rPr sz="2600" dirty="0">
                <a:latin typeface="Arial"/>
                <a:cs typeface="Arial"/>
              </a:rPr>
              <a:t>them to be untrue, even </a:t>
            </a:r>
            <a:r>
              <a:rPr sz="2600" spc="-5" dirty="0">
                <a:latin typeface="Arial"/>
                <a:cs typeface="Arial"/>
              </a:rPr>
              <a:t>if</a:t>
            </a:r>
            <a:r>
              <a:rPr sz="2600" spc="-15" dirty="0">
                <a:latin typeface="Arial"/>
                <a:cs typeface="Arial"/>
              </a:rPr>
              <a:t> unwillingly.</a:t>
            </a:r>
            <a:endParaRPr sz="2600" dirty="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fabricative tendency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long lasting; </a:t>
            </a:r>
            <a:r>
              <a:rPr sz="2600" spc="-5" dirty="0">
                <a:latin typeface="Arial"/>
                <a:cs typeface="Arial"/>
              </a:rPr>
              <a:t>it is </a:t>
            </a:r>
            <a:r>
              <a:rPr sz="2600" dirty="0">
                <a:latin typeface="Arial"/>
                <a:cs typeface="Arial"/>
              </a:rPr>
              <a:t>not  provoked by the immediate situation or social pressure  as much as </a:t>
            </a:r>
            <a:r>
              <a:rPr sz="2600" spc="-5" dirty="0">
                <a:latin typeface="Arial"/>
                <a:cs typeface="Arial"/>
              </a:rPr>
              <a:t>it is </a:t>
            </a:r>
            <a:r>
              <a:rPr sz="2600" dirty="0">
                <a:latin typeface="Arial"/>
                <a:cs typeface="Arial"/>
              </a:rPr>
              <a:t>an innate trait of the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personality.</a:t>
            </a:r>
            <a:endParaRPr sz="2600" dirty="0">
              <a:latin typeface="Arial"/>
              <a:cs typeface="Arial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A definitely internal, not an external, motive for the  behavior can be discerned </a:t>
            </a:r>
            <a:r>
              <a:rPr sz="2600" spc="-5" dirty="0" smtClean="0">
                <a:latin typeface="Arial"/>
                <a:cs typeface="Arial"/>
              </a:rPr>
              <a:t>clinically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15493"/>
            <a:ext cx="5861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Defining</a:t>
            </a:r>
            <a:r>
              <a:rPr spc="-60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167130"/>
            <a:ext cx="9162567" cy="48917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5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stories </a:t>
            </a:r>
            <a:r>
              <a:rPr sz="2600" dirty="0">
                <a:latin typeface="Arial"/>
                <a:cs typeface="Arial"/>
              </a:rPr>
              <a:t>told tend toward presenting the liar  </a:t>
            </a:r>
            <a:r>
              <a:rPr sz="2600" spc="-20" dirty="0">
                <a:latin typeface="Arial"/>
                <a:cs typeface="Arial"/>
              </a:rPr>
              <a:t>favorably. </a:t>
            </a:r>
            <a:r>
              <a:rPr sz="2600" spc="5" dirty="0">
                <a:latin typeface="Arial"/>
                <a:cs typeface="Arial"/>
              </a:rPr>
              <a:t>For </a:t>
            </a:r>
            <a:r>
              <a:rPr sz="2600" spc="-5" dirty="0">
                <a:latin typeface="Arial"/>
                <a:cs typeface="Arial"/>
              </a:rPr>
              <a:t>example, </a:t>
            </a:r>
            <a:r>
              <a:rPr sz="2600" dirty="0">
                <a:latin typeface="Arial"/>
                <a:cs typeface="Arial"/>
              </a:rPr>
              <a:t>the person might be presented  as </a:t>
            </a:r>
            <a:r>
              <a:rPr sz="2600" spc="-5" dirty="0">
                <a:latin typeface="Arial"/>
                <a:cs typeface="Arial"/>
              </a:rPr>
              <a:t>being </a:t>
            </a:r>
            <a:r>
              <a:rPr sz="2600" dirty="0">
                <a:latin typeface="Arial"/>
                <a:cs typeface="Arial"/>
              </a:rPr>
              <a:t>fantastically brave, knowing or being </a:t>
            </a:r>
            <a:r>
              <a:rPr sz="2600" spc="-5" dirty="0">
                <a:latin typeface="Arial"/>
                <a:cs typeface="Arial"/>
              </a:rPr>
              <a:t>related  to </a:t>
            </a:r>
            <a:r>
              <a:rPr sz="2600" dirty="0">
                <a:latin typeface="Arial"/>
                <a:cs typeface="Arial"/>
              </a:rPr>
              <a:t>many famous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people.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i="1" dirty="0">
                <a:latin typeface="Arial"/>
                <a:cs typeface="Arial"/>
              </a:rPr>
              <a:t>Pseudologia fantastica </a:t>
            </a:r>
            <a:r>
              <a:rPr sz="2600" dirty="0">
                <a:latin typeface="Arial"/>
                <a:cs typeface="Arial"/>
              </a:rPr>
              <a:t>may also present as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false  memory syndrome</a:t>
            </a:r>
            <a:r>
              <a:rPr sz="2600" dirty="0">
                <a:latin typeface="Arial"/>
                <a:cs typeface="Arial"/>
              </a:rPr>
              <a:t>, where the </a:t>
            </a:r>
            <a:r>
              <a:rPr sz="2600" spc="-5" dirty="0">
                <a:latin typeface="Arial"/>
                <a:cs typeface="Arial"/>
              </a:rPr>
              <a:t>sufferer genuinely  </a:t>
            </a:r>
            <a:r>
              <a:rPr sz="2600" dirty="0">
                <a:latin typeface="Arial"/>
                <a:cs typeface="Arial"/>
              </a:rPr>
              <a:t>believes that fictitious events have taken  place, regardless </a:t>
            </a:r>
            <a:r>
              <a:rPr sz="2600" spc="-5" dirty="0">
                <a:latin typeface="Arial"/>
                <a:cs typeface="Arial"/>
              </a:rPr>
              <a:t>that </a:t>
            </a:r>
            <a:r>
              <a:rPr sz="2600" dirty="0">
                <a:latin typeface="Arial"/>
                <a:cs typeface="Arial"/>
              </a:rPr>
              <a:t>these events </a:t>
            </a:r>
            <a:r>
              <a:rPr sz="2600" spc="-5" dirty="0">
                <a:latin typeface="Arial"/>
                <a:cs typeface="Arial"/>
              </a:rPr>
              <a:t>are </a:t>
            </a:r>
            <a:r>
              <a:rPr sz="2600" dirty="0">
                <a:latin typeface="Arial"/>
                <a:cs typeface="Arial"/>
              </a:rPr>
              <a:t>fantasies. </a:t>
            </a:r>
            <a:r>
              <a:rPr sz="2600" spc="5" dirty="0">
                <a:latin typeface="Arial"/>
                <a:cs typeface="Arial"/>
              </a:rPr>
              <a:t>The  </a:t>
            </a:r>
            <a:r>
              <a:rPr sz="2600" spc="-5" dirty="0">
                <a:latin typeface="Arial"/>
                <a:cs typeface="Arial"/>
              </a:rPr>
              <a:t>sufferer </a:t>
            </a:r>
            <a:r>
              <a:rPr sz="2600" dirty="0">
                <a:latin typeface="Arial"/>
                <a:cs typeface="Arial"/>
              </a:rPr>
              <a:t>may believe that </a:t>
            </a:r>
            <a:r>
              <a:rPr sz="2600" spc="5" dirty="0">
                <a:latin typeface="Arial"/>
                <a:cs typeface="Arial"/>
              </a:rPr>
              <a:t>he </a:t>
            </a:r>
            <a:r>
              <a:rPr sz="2600" dirty="0">
                <a:latin typeface="Arial"/>
                <a:cs typeface="Arial"/>
              </a:rPr>
              <a:t>or she has committed  superhuman acts of altruism and love or has  </a:t>
            </a:r>
            <a:r>
              <a:rPr sz="2600" spc="-5" dirty="0">
                <a:latin typeface="Arial"/>
                <a:cs typeface="Arial"/>
              </a:rPr>
              <a:t>committed </a:t>
            </a:r>
            <a:r>
              <a:rPr sz="2600" dirty="0">
                <a:latin typeface="Arial"/>
                <a:cs typeface="Arial"/>
              </a:rPr>
              <a:t>equally grandiose acts of </a:t>
            </a:r>
            <a:r>
              <a:rPr sz="2600" spc="-5" dirty="0">
                <a:latin typeface="Arial"/>
                <a:cs typeface="Arial"/>
              </a:rPr>
              <a:t>diabolical evil, </a:t>
            </a:r>
            <a:r>
              <a:rPr sz="2600" dirty="0">
                <a:latin typeface="Arial"/>
                <a:cs typeface="Arial"/>
              </a:rPr>
              <a:t>for  </a:t>
            </a:r>
            <a:r>
              <a:rPr sz="2600" spc="-5" dirty="0">
                <a:latin typeface="Arial"/>
                <a:cs typeface="Arial"/>
              </a:rPr>
              <a:t>which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sufferer </a:t>
            </a:r>
            <a:r>
              <a:rPr sz="2600" dirty="0">
                <a:latin typeface="Arial"/>
                <a:cs typeface="Arial"/>
              </a:rPr>
              <a:t>must atone, or has already atoned  for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her/his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fantasies.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7457" y="2989021"/>
            <a:ext cx="5371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C00000"/>
                </a:solidFill>
              </a:rPr>
              <a:t>SEX</a:t>
            </a:r>
            <a:r>
              <a:rPr sz="5400" spc="-310" dirty="0">
                <a:solidFill>
                  <a:srgbClr val="C00000"/>
                </a:solidFill>
              </a:rPr>
              <a:t> </a:t>
            </a:r>
            <a:r>
              <a:rPr sz="5400" dirty="0">
                <a:solidFill>
                  <a:srgbClr val="C00000"/>
                </a:solidFill>
              </a:rPr>
              <a:t>ADDICTION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304800" y="228600"/>
            <a:ext cx="3581400" cy="278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600" y="3788790"/>
            <a:ext cx="4010025" cy="2802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4114800"/>
            <a:ext cx="4519676" cy="2162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304800"/>
            <a:ext cx="3581400" cy="2686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415493"/>
            <a:ext cx="4122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Sexual</a:t>
            </a:r>
            <a:r>
              <a:rPr spc="-225" dirty="0"/>
              <a:t> </a:t>
            </a:r>
            <a:r>
              <a:rPr spc="-5" dirty="0"/>
              <a:t>Addiction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132078"/>
            <a:ext cx="9525000" cy="518924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5080" indent="-274320" algn="just">
              <a:lnSpc>
                <a:spcPct val="90000"/>
              </a:lnSpc>
              <a:spcBef>
                <a:spcPts val="3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Sexual addiction is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describe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behavior of a  person who has </a:t>
            </a:r>
            <a:r>
              <a:rPr sz="240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unusually intense </a:t>
            </a:r>
            <a:r>
              <a:rPr sz="2400" dirty="0">
                <a:latin typeface="Arial"/>
                <a:cs typeface="Arial"/>
              </a:rPr>
              <a:t>sex drive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an  </a:t>
            </a:r>
            <a:r>
              <a:rPr sz="2400" spc="-5" dirty="0">
                <a:latin typeface="Arial"/>
                <a:cs typeface="Arial"/>
              </a:rPr>
              <a:t>obsession with sex. </a:t>
            </a:r>
            <a:r>
              <a:rPr sz="2400" dirty="0">
                <a:latin typeface="Arial"/>
                <a:cs typeface="Arial"/>
              </a:rPr>
              <a:t>Sex </a:t>
            </a:r>
            <a:r>
              <a:rPr sz="2400" spc="-5" dirty="0">
                <a:latin typeface="Arial"/>
                <a:cs typeface="Arial"/>
              </a:rPr>
              <a:t>and the thought of </a:t>
            </a:r>
            <a:r>
              <a:rPr sz="2400" dirty="0">
                <a:latin typeface="Arial"/>
                <a:cs typeface="Arial"/>
              </a:rPr>
              <a:t>sex </a:t>
            </a:r>
            <a:r>
              <a:rPr sz="2400" spc="-5" dirty="0">
                <a:latin typeface="Arial"/>
                <a:cs typeface="Arial"/>
              </a:rPr>
              <a:t>tend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dominate </a:t>
            </a:r>
            <a:r>
              <a:rPr sz="2400" dirty="0">
                <a:latin typeface="Arial"/>
                <a:cs typeface="Arial"/>
              </a:rPr>
              <a:t>the sex addict's thinking, </a:t>
            </a:r>
            <a:r>
              <a:rPr sz="2400" spc="-5" dirty="0">
                <a:latin typeface="Arial"/>
                <a:cs typeface="Arial"/>
              </a:rPr>
              <a:t>making it difficult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work or engage in healthy personal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relationships.</a:t>
            </a:r>
            <a:endParaRPr sz="2400" dirty="0">
              <a:latin typeface="Arial"/>
              <a:cs typeface="Arial"/>
            </a:endParaRPr>
          </a:p>
          <a:p>
            <a:pPr marL="286385" marR="6985" indent="-274320" algn="just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Sex </a:t>
            </a:r>
            <a:r>
              <a:rPr sz="2400" spc="-5" dirty="0">
                <a:latin typeface="Arial"/>
                <a:cs typeface="Arial"/>
              </a:rPr>
              <a:t>addicts engage in distorted </a:t>
            </a:r>
            <a:r>
              <a:rPr sz="2400" dirty="0">
                <a:latin typeface="Arial"/>
                <a:cs typeface="Arial"/>
              </a:rPr>
              <a:t>thinking, </a:t>
            </a:r>
            <a:r>
              <a:rPr sz="2400" spc="-5" dirty="0">
                <a:latin typeface="Arial"/>
                <a:cs typeface="Arial"/>
              </a:rPr>
              <a:t>often rationalizing  and justifying their behavior and blaming others </a:t>
            </a:r>
            <a:r>
              <a:rPr sz="2400" dirty="0">
                <a:latin typeface="Arial"/>
                <a:cs typeface="Arial"/>
              </a:rPr>
              <a:t>for  problems. </a:t>
            </a:r>
            <a:r>
              <a:rPr sz="2400" spc="-5" dirty="0">
                <a:latin typeface="Arial"/>
                <a:cs typeface="Arial"/>
              </a:rPr>
              <a:t>They </a:t>
            </a:r>
            <a:r>
              <a:rPr sz="2400" dirty="0">
                <a:latin typeface="Arial"/>
                <a:cs typeface="Arial"/>
              </a:rPr>
              <a:t>generally </a:t>
            </a:r>
            <a:r>
              <a:rPr sz="2400" spc="-5" dirty="0">
                <a:latin typeface="Arial"/>
                <a:cs typeface="Arial"/>
              </a:rPr>
              <a:t>deny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problem and  make excuses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actions.</a:t>
            </a:r>
            <a:endParaRPr sz="2400" dirty="0">
              <a:latin typeface="Arial"/>
              <a:cs typeface="Arial"/>
            </a:endParaRPr>
          </a:p>
          <a:p>
            <a:pPr marL="286385" marR="6985" indent="-274320" algn="just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20" dirty="0">
                <a:latin typeface="Arial"/>
                <a:cs typeface="Arial"/>
              </a:rPr>
              <a:t>Generally, </a:t>
            </a:r>
            <a:r>
              <a:rPr sz="2400" spc="-5" dirty="0">
                <a:latin typeface="Arial"/>
                <a:cs typeface="Arial"/>
              </a:rPr>
              <a:t>a person with a </a:t>
            </a:r>
            <a:r>
              <a:rPr sz="2400" spc="-10" dirty="0">
                <a:latin typeface="Arial"/>
                <a:cs typeface="Arial"/>
              </a:rPr>
              <a:t>sex </a:t>
            </a:r>
            <a:r>
              <a:rPr sz="2400" dirty="0">
                <a:latin typeface="Arial"/>
                <a:cs typeface="Arial"/>
              </a:rPr>
              <a:t>addiction </a:t>
            </a:r>
            <a:r>
              <a:rPr sz="2400" spc="-5" dirty="0">
                <a:latin typeface="Arial"/>
                <a:cs typeface="Arial"/>
              </a:rPr>
              <a:t>gains little  satisfaction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the sexual </a:t>
            </a:r>
            <a:r>
              <a:rPr sz="2400" dirty="0">
                <a:latin typeface="Arial"/>
                <a:cs typeface="Arial"/>
              </a:rPr>
              <a:t>activity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forms </a:t>
            </a:r>
            <a:r>
              <a:rPr sz="2400" spc="-10" dirty="0">
                <a:latin typeface="Arial"/>
                <a:cs typeface="Arial"/>
              </a:rPr>
              <a:t>no  </a:t>
            </a:r>
            <a:r>
              <a:rPr sz="2400" dirty="0">
                <a:latin typeface="Arial"/>
                <a:cs typeface="Arial"/>
              </a:rPr>
              <a:t>emotional </a:t>
            </a:r>
            <a:r>
              <a:rPr sz="2400" spc="-5" dirty="0">
                <a:latin typeface="Arial"/>
                <a:cs typeface="Arial"/>
              </a:rPr>
              <a:t>bond with his or her </a:t>
            </a:r>
            <a:r>
              <a:rPr sz="2400" dirty="0">
                <a:latin typeface="Arial"/>
                <a:cs typeface="Arial"/>
              </a:rPr>
              <a:t>sex partners. In </a:t>
            </a:r>
            <a:r>
              <a:rPr sz="2400" spc="-5" dirty="0">
                <a:latin typeface="Arial"/>
                <a:cs typeface="Arial"/>
              </a:rPr>
              <a:t>addition,  </a:t>
            </a:r>
            <a:r>
              <a:rPr sz="2400" dirty="0">
                <a:latin typeface="Arial"/>
                <a:cs typeface="Arial"/>
              </a:rPr>
              <a:t>the problem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sex </a:t>
            </a:r>
            <a:r>
              <a:rPr sz="2400" spc="-5" dirty="0">
                <a:latin typeface="Arial"/>
                <a:cs typeface="Arial"/>
              </a:rPr>
              <a:t>addiction often </a:t>
            </a:r>
            <a:r>
              <a:rPr sz="2400" dirty="0">
                <a:latin typeface="Arial"/>
                <a:cs typeface="Arial"/>
              </a:rPr>
              <a:t>leads to </a:t>
            </a:r>
            <a:r>
              <a:rPr sz="2400" spc="-5" dirty="0">
                <a:latin typeface="Arial"/>
                <a:cs typeface="Arial"/>
              </a:rPr>
              <a:t>feelings of guilt  and </a:t>
            </a:r>
            <a:r>
              <a:rPr sz="2400" dirty="0">
                <a:latin typeface="Arial"/>
                <a:cs typeface="Arial"/>
              </a:rPr>
              <a:t>shame. A sex </a:t>
            </a:r>
            <a:r>
              <a:rPr sz="2400" spc="-5" dirty="0">
                <a:latin typeface="Arial"/>
                <a:cs typeface="Arial"/>
              </a:rPr>
              <a:t>addict also feels a lack of control over  the </a:t>
            </a:r>
            <a:r>
              <a:rPr sz="2400" spc="-20" dirty="0">
                <a:latin typeface="Arial"/>
                <a:cs typeface="Arial"/>
              </a:rPr>
              <a:t>behavior, </a:t>
            </a:r>
            <a:r>
              <a:rPr sz="2400" spc="-5" dirty="0">
                <a:latin typeface="Arial"/>
                <a:cs typeface="Arial"/>
              </a:rPr>
              <a:t>despite negative </a:t>
            </a:r>
            <a:r>
              <a:rPr sz="2400" dirty="0">
                <a:latin typeface="Arial"/>
                <a:cs typeface="Arial"/>
              </a:rPr>
              <a:t>consequences </a:t>
            </a:r>
            <a:r>
              <a:rPr sz="2400" spc="-5" dirty="0">
                <a:latin typeface="Arial"/>
                <a:cs typeface="Arial"/>
              </a:rPr>
              <a:t>(financial,  health, social, and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emotional).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415493"/>
            <a:ext cx="7583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Sexual Addiction &amp; Risk</a:t>
            </a:r>
            <a:r>
              <a:rPr spc="-180" dirty="0"/>
              <a:t> </a:t>
            </a:r>
            <a:r>
              <a:rPr spc="-55" dirty="0"/>
              <a:t>Taking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167130"/>
            <a:ext cx="9448800" cy="5330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Sexual </a:t>
            </a:r>
            <a:r>
              <a:rPr sz="2600" spc="-5" dirty="0">
                <a:latin typeface="Arial"/>
                <a:cs typeface="Arial"/>
              </a:rPr>
              <a:t>addiction also is </a:t>
            </a:r>
            <a:r>
              <a:rPr sz="2600" dirty="0">
                <a:latin typeface="Arial"/>
                <a:cs typeface="Arial"/>
              </a:rPr>
              <a:t>associated with </a:t>
            </a:r>
            <a:r>
              <a:rPr sz="2600" spc="-5" dirty="0">
                <a:latin typeface="Arial"/>
                <a:cs typeface="Arial"/>
              </a:rPr>
              <a:t>risk-taking. </a:t>
            </a:r>
            <a:r>
              <a:rPr sz="2600" dirty="0">
                <a:latin typeface="Arial"/>
                <a:cs typeface="Arial"/>
              </a:rPr>
              <a:t>A  person with a sex addiction engages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various </a:t>
            </a:r>
            <a:r>
              <a:rPr sz="2600" spc="-5" dirty="0">
                <a:latin typeface="Arial"/>
                <a:cs typeface="Arial"/>
              </a:rPr>
              <a:t>forms  </a:t>
            </a:r>
            <a:r>
              <a:rPr sz="2600" dirty="0">
                <a:latin typeface="Arial"/>
                <a:cs typeface="Arial"/>
              </a:rPr>
              <a:t>of sexual </a:t>
            </a:r>
            <a:r>
              <a:rPr sz="2600" spc="-25" dirty="0">
                <a:latin typeface="Arial"/>
                <a:cs typeface="Arial"/>
              </a:rPr>
              <a:t>activity, </a:t>
            </a:r>
            <a:r>
              <a:rPr sz="2600" dirty="0">
                <a:latin typeface="Arial"/>
                <a:cs typeface="Arial"/>
              </a:rPr>
              <a:t>despite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potential for negative  and/or dangerous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consequences.</a:t>
            </a:r>
            <a:endParaRPr sz="2600" dirty="0">
              <a:latin typeface="Arial"/>
              <a:cs typeface="Arial"/>
            </a:endParaRPr>
          </a:p>
          <a:p>
            <a:pPr marL="286385" marR="2032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addition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damaging the addict's relationships </a:t>
            </a:r>
            <a:r>
              <a:rPr sz="2600" spc="-5" dirty="0">
                <a:latin typeface="Arial"/>
                <a:cs typeface="Arial"/>
              </a:rPr>
              <a:t>and  </a:t>
            </a:r>
            <a:r>
              <a:rPr sz="2600" dirty="0">
                <a:latin typeface="Arial"/>
                <a:cs typeface="Arial"/>
              </a:rPr>
              <a:t>interfering with his </a:t>
            </a:r>
            <a:r>
              <a:rPr sz="2600" spc="-5" dirty="0">
                <a:latin typeface="Arial"/>
                <a:cs typeface="Arial"/>
              </a:rPr>
              <a:t>or </a:t>
            </a:r>
            <a:r>
              <a:rPr sz="2600" dirty="0">
                <a:latin typeface="Arial"/>
                <a:cs typeface="Arial"/>
              </a:rPr>
              <a:t>her </a:t>
            </a:r>
            <a:r>
              <a:rPr sz="2600" spc="-5" dirty="0">
                <a:latin typeface="Arial"/>
                <a:cs typeface="Arial"/>
              </a:rPr>
              <a:t>work </a:t>
            </a:r>
            <a:r>
              <a:rPr sz="2600" dirty="0">
                <a:latin typeface="Arial"/>
                <a:cs typeface="Arial"/>
              </a:rPr>
              <a:t>and social </a:t>
            </a:r>
            <a:r>
              <a:rPr sz="2600" spc="-5" dirty="0">
                <a:latin typeface="Arial"/>
                <a:cs typeface="Arial"/>
              </a:rPr>
              <a:t>life, </a:t>
            </a:r>
            <a:r>
              <a:rPr sz="2600" dirty="0">
                <a:latin typeface="Arial"/>
                <a:cs typeface="Arial"/>
              </a:rPr>
              <a:t>a sexual  addiction also puts the person at risk for emotional  and physical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injury.</a:t>
            </a:r>
            <a:endParaRPr sz="2600" dirty="0">
              <a:latin typeface="Arial"/>
              <a:cs typeface="Arial"/>
            </a:endParaRPr>
          </a:p>
          <a:p>
            <a:pPr marL="286385" marR="1968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5" dirty="0">
                <a:latin typeface="Arial"/>
                <a:cs typeface="Arial"/>
              </a:rPr>
              <a:t>For </a:t>
            </a:r>
            <a:r>
              <a:rPr sz="2600" dirty="0">
                <a:latin typeface="Arial"/>
                <a:cs typeface="Arial"/>
              </a:rPr>
              <a:t>some people, the sex addiction progresses </a:t>
            </a:r>
            <a:r>
              <a:rPr sz="2600" spc="-5" dirty="0">
                <a:latin typeface="Arial"/>
                <a:cs typeface="Arial"/>
              </a:rPr>
              <a:t>to  </a:t>
            </a:r>
            <a:r>
              <a:rPr sz="2600" dirty="0">
                <a:latin typeface="Arial"/>
                <a:cs typeface="Arial"/>
              </a:rPr>
              <a:t>involve </a:t>
            </a:r>
            <a:r>
              <a:rPr sz="2600" spc="-5" dirty="0">
                <a:latin typeface="Arial"/>
                <a:cs typeface="Arial"/>
              </a:rPr>
              <a:t>illegal </a:t>
            </a:r>
            <a:r>
              <a:rPr sz="2600" dirty="0">
                <a:latin typeface="Arial"/>
                <a:cs typeface="Arial"/>
              </a:rPr>
              <a:t>activities, such as exhibitionism  (exposing oneself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public), making obscene phone  </a:t>
            </a:r>
            <a:r>
              <a:rPr sz="2600" spc="-5" dirty="0">
                <a:latin typeface="Arial"/>
                <a:cs typeface="Arial"/>
              </a:rPr>
              <a:t>calls, </a:t>
            </a:r>
            <a:r>
              <a:rPr sz="2600" dirty="0">
                <a:latin typeface="Arial"/>
                <a:cs typeface="Arial"/>
              </a:rPr>
              <a:t>or molestation. </a:t>
            </a:r>
            <a:r>
              <a:rPr sz="2600" spc="-20" dirty="0">
                <a:latin typeface="Arial"/>
                <a:cs typeface="Arial"/>
              </a:rPr>
              <a:t>However, </a:t>
            </a:r>
            <a:r>
              <a:rPr sz="2600" spc="-5" dirty="0">
                <a:latin typeface="Arial"/>
                <a:cs typeface="Arial"/>
              </a:rPr>
              <a:t>it </a:t>
            </a:r>
            <a:r>
              <a:rPr sz="2600" dirty="0">
                <a:latin typeface="Arial"/>
                <a:cs typeface="Arial"/>
              </a:rPr>
              <a:t>should be noted that  sex addicts do not necessarily become sex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offenders.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415493"/>
            <a:ext cx="7305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Associated/Related</a:t>
            </a:r>
            <a:r>
              <a:rPr spc="-15" dirty="0"/>
              <a:t> </a:t>
            </a:r>
            <a:r>
              <a:rPr spc="-5" dirty="0"/>
              <a:t>Behaviors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44" y="1107694"/>
            <a:ext cx="8264525" cy="541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4320">
              <a:lnSpc>
                <a:spcPts val="3085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Behaviors associated with sexual addiction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include:</a:t>
            </a:r>
            <a:endParaRPr sz="2600">
              <a:latin typeface="Arial"/>
              <a:cs typeface="Arial"/>
            </a:endParaRPr>
          </a:p>
          <a:p>
            <a:pPr marL="560705" lvl="1" indent="-229235">
              <a:lnSpc>
                <a:spcPts val="3050"/>
              </a:lnSpc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Compulsive masturbation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(self-stimulation)</a:t>
            </a:r>
            <a:endParaRPr sz="2600">
              <a:latin typeface="Arial"/>
              <a:cs typeface="Arial"/>
            </a:endParaRPr>
          </a:p>
          <a:p>
            <a:pPr marL="560705" lvl="1" indent="-229235">
              <a:lnSpc>
                <a:spcPts val="3055"/>
              </a:lnSpc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Multiple </a:t>
            </a:r>
            <a:r>
              <a:rPr sz="2600" spc="-10" dirty="0">
                <a:latin typeface="Arial"/>
                <a:cs typeface="Arial"/>
              </a:rPr>
              <a:t>affairs </a:t>
            </a:r>
            <a:r>
              <a:rPr sz="2600" dirty="0">
                <a:latin typeface="Arial"/>
                <a:cs typeface="Arial"/>
              </a:rPr>
              <a:t>(extra-marital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affairs)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ts val="2650"/>
              </a:lnSpc>
              <a:spcBef>
                <a:spcPts val="450"/>
              </a:spcBef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Multiple </a:t>
            </a:r>
            <a:r>
              <a:rPr sz="2600" spc="-5" dirty="0">
                <a:latin typeface="Arial"/>
                <a:cs typeface="Arial"/>
              </a:rPr>
              <a:t>or </a:t>
            </a:r>
            <a:r>
              <a:rPr sz="2600" dirty="0">
                <a:latin typeface="Arial"/>
                <a:cs typeface="Arial"/>
              </a:rPr>
              <a:t>anonymous sexual partners and/or one-  night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stands</a:t>
            </a:r>
            <a:endParaRPr sz="2600">
              <a:latin typeface="Arial"/>
              <a:cs typeface="Arial"/>
            </a:endParaRPr>
          </a:p>
          <a:p>
            <a:pPr marL="560705" lvl="1" indent="-229235">
              <a:lnSpc>
                <a:spcPts val="3005"/>
              </a:lnSpc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Consistent use of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pornography</a:t>
            </a:r>
            <a:endParaRPr sz="2600">
              <a:latin typeface="Arial"/>
              <a:cs typeface="Arial"/>
            </a:endParaRPr>
          </a:p>
          <a:p>
            <a:pPr marL="560705" lvl="1" indent="-229235">
              <a:lnSpc>
                <a:spcPts val="3055"/>
              </a:lnSpc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Unsafe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sex</a:t>
            </a:r>
            <a:endParaRPr sz="2600">
              <a:latin typeface="Arial"/>
              <a:cs typeface="Arial"/>
            </a:endParaRPr>
          </a:p>
          <a:p>
            <a:pPr marL="560705" lvl="1" indent="-229235">
              <a:lnSpc>
                <a:spcPts val="3055"/>
              </a:lnSpc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Phone or computer sex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(cybersex)</a:t>
            </a:r>
            <a:endParaRPr sz="2600">
              <a:latin typeface="Arial"/>
              <a:cs typeface="Arial"/>
            </a:endParaRPr>
          </a:p>
          <a:p>
            <a:pPr marL="560705" lvl="1" indent="-229235">
              <a:lnSpc>
                <a:spcPts val="3050"/>
              </a:lnSpc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Prostitution or use of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prostitutes</a:t>
            </a:r>
            <a:endParaRPr sz="2600">
              <a:latin typeface="Arial"/>
              <a:cs typeface="Arial"/>
            </a:endParaRPr>
          </a:p>
          <a:p>
            <a:pPr marL="560705" lvl="1" indent="-229235">
              <a:lnSpc>
                <a:spcPts val="3055"/>
              </a:lnSpc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Exhibitionism</a:t>
            </a:r>
            <a:endParaRPr sz="2600">
              <a:latin typeface="Arial"/>
              <a:cs typeface="Arial"/>
            </a:endParaRPr>
          </a:p>
          <a:p>
            <a:pPr marL="560705" lvl="1" indent="-229235">
              <a:lnSpc>
                <a:spcPts val="3055"/>
              </a:lnSpc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Obsessive dating through personal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ads</a:t>
            </a:r>
            <a:endParaRPr sz="2600">
              <a:latin typeface="Arial"/>
              <a:cs typeface="Arial"/>
            </a:endParaRPr>
          </a:p>
          <a:p>
            <a:pPr marL="560705" lvl="1" indent="-229235">
              <a:lnSpc>
                <a:spcPts val="3050"/>
              </a:lnSpc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15" dirty="0">
                <a:latin typeface="Arial"/>
                <a:cs typeface="Arial"/>
              </a:rPr>
              <a:t>Voyeurism </a:t>
            </a:r>
            <a:r>
              <a:rPr sz="2600" dirty="0">
                <a:latin typeface="Arial"/>
                <a:cs typeface="Arial"/>
              </a:rPr>
              <a:t>(watching others) and/or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stalking</a:t>
            </a:r>
            <a:endParaRPr sz="2600">
              <a:latin typeface="Arial"/>
              <a:cs typeface="Arial"/>
            </a:endParaRPr>
          </a:p>
          <a:p>
            <a:pPr marL="560705" lvl="1" indent="-229235">
              <a:lnSpc>
                <a:spcPts val="3055"/>
              </a:lnSpc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Sexual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harassment</a:t>
            </a:r>
            <a:endParaRPr sz="2600">
              <a:latin typeface="Arial"/>
              <a:cs typeface="Arial"/>
            </a:endParaRPr>
          </a:p>
          <a:p>
            <a:pPr marL="560705" lvl="1" indent="-229235">
              <a:lnSpc>
                <a:spcPts val="3090"/>
              </a:lnSpc>
              <a:buClr>
                <a:srgbClr val="9B2C1F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Molestation/rape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415493"/>
            <a:ext cx="2450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T</a:t>
            </a:r>
            <a:r>
              <a:rPr spc="-5" dirty="0"/>
              <a:t>reatme</a:t>
            </a:r>
            <a:r>
              <a:rPr spc="-20" dirty="0"/>
              <a:t>n</a:t>
            </a:r>
            <a:r>
              <a:rPr spc="-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1107694"/>
            <a:ext cx="9601200" cy="3652538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065" marR="5080" algn="just">
              <a:lnSpc>
                <a:spcPct val="85000"/>
              </a:lnSpc>
              <a:spcBef>
                <a:spcPts val="570"/>
              </a:spcBef>
              <a:buClr>
                <a:srgbClr val="D24717"/>
              </a:buClr>
              <a:buSzPct val="84615"/>
              <a:tabLst>
                <a:tab pos="287020" algn="l"/>
              </a:tabLst>
            </a:pPr>
            <a:endParaRPr sz="2600" dirty="0">
              <a:latin typeface="Arial"/>
              <a:cs typeface="Arial"/>
            </a:endParaRPr>
          </a:p>
          <a:p>
            <a:pPr marL="286385" marR="6985" indent="-274320" algn="just">
              <a:lnSpc>
                <a:spcPct val="85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Arial"/>
                <a:cs typeface="Arial"/>
              </a:rPr>
              <a:t>Treatment </a:t>
            </a:r>
            <a:r>
              <a:rPr sz="2600" dirty="0">
                <a:latin typeface="Arial"/>
                <a:cs typeface="Arial"/>
              </a:rPr>
              <a:t>of sexual addiction focuses on controlling  the addictive behavior and helping the person </a:t>
            </a:r>
            <a:r>
              <a:rPr sz="2600" spc="-5" dirty="0">
                <a:latin typeface="Arial"/>
                <a:cs typeface="Arial"/>
              </a:rPr>
              <a:t>develop  </a:t>
            </a:r>
            <a:r>
              <a:rPr sz="2600" dirty="0">
                <a:latin typeface="Arial"/>
                <a:cs typeface="Arial"/>
              </a:rPr>
              <a:t>a healthy </a:t>
            </a:r>
            <a:r>
              <a:rPr sz="2600" spc="-20" dirty="0">
                <a:latin typeface="Arial"/>
                <a:cs typeface="Arial"/>
              </a:rPr>
              <a:t>sexuality. </a:t>
            </a:r>
            <a:r>
              <a:rPr sz="2600" spc="-10" dirty="0">
                <a:latin typeface="Arial"/>
                <a:cs typeface="Arial"/>
              </a:rPr>
              <a:t>Treatment </a:t>
            </a:r>
            <a:r>
              <a:rPr sz="2600" dirty="0">
                <a:latin typeface="Arial"/>
                <a:cs typeface="Arial"/>
              </a:rPr>
              <a:t>includes education  about healthy </a:t>
            </a:r>
            <a:r>
              <a:rPr sz="2600" spc="-20" dirty="0">
                <a:latin typeface="Arial"/>
                <a:cs typeface="Arial"/>
              </a:rPr>
              <a:t>sexuality, </a:t>
            </a:r>
            <a:r>
              <a:rPr sz="2600" dirty="0">
                <a:latin typeface="Arial"/>
                <a:cs typeface="Arial"/>
              </a:rPr>
              <a:t>individual counseling, and  marital and/or family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therapy.</a:t>
            </a:r>
            <a:endParaRPr sz="2600" dirty="0">
              <a:latin typeface="Arial"/>
              <a:cs typeface="Arial"/>
            </a:endParaRPr>
          </a:p>
          <a:p>
            <a:pPr marL="286385" marR="5715" indent="-274320" algn="just">
              <a:lnSpc>
                <a:spcPts val="2650"/>
              </a:lnSpc>
              <a:spcBef>
                <a:spcPts val="61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Support groups and 12 step recovery programs for  people </a:t>
            </a:r>
            <a:r>
              <a:rPr sz="2600" spc="-5" dirty="0">
                <a:latin typeface="Arial"/>
                <a:cs typeface="Arial"/>
              </a:rPr>
              <a:t>with </a:t>
            </a:r>
            <a:r>
              <a:rPr sz="2600" dirty="0">
                <a:latin typeface="Arial"/>
                <a:cs typeface="Arial"/>
              </a:rPr>
              <a:t>sexual addictions </a:t>
            </a:r>
            <a:r>
              <a:rPr sz="2600" spc="-5" dirty="0">
                <a:latin typeface="Arial"/>
                <a:cs typeface="Arial"/>
              </a:rPr>
              <a:t>(like </a:t>
            </a:r>
            <a:r>
              <a:rPr sz="2600" dirty="0">
                <a:latin typeface="Arial"/>
                <a:cs typeface="Arial"/>
              </a:rPr>
              <a:t>Sex </a:t>
            </a:r>
            <a:r>
              <a:rPr sz="2600" spc="-5" dirty="0">
                <a:latin typeface="Arial"/>
                <a:cs typeface="Arial"/>
              </a:rPr>
              <a:t>Addicts  </a:t>
            </a:r>
            <a:r>
              <a:rPr sz="2600" dirty="0">
                <a:latin typeface="Arial"/>
                <a:cs typeface="Arial"/>
              </a:rPr>
              <a:t>Anonymous) </a:t>
            </a:r>
            <a:r>
              <a:rPr sz="2600" spc="-5" dirty="0">
                <a:latin typeface="Arial"/>
                <a:cs typeface="Arial"/>
              </a:rPr>
              <a:t>also </a:t>
            </a:r>
            <a:r>
              <a:rPr sz="2600" dirty="0">
                <a:latin typeface="Arial"/>
                <a:cs typeface="Arial"/>
              </a:rPr>
              <a:t>are available. </a:t>
            </a:r>
            <a:r>
              <a:rPr sz="2600" spc="-5" dirty="0">
                <a:latin typeface="Arial"/>
                <a:cs typeface="Arial"/>
              </a:rPr>
              <a:t>In some </a:t>
            </a:r>
            <a:r>
              <a:rPr sz="2600" dirty="0">
                <a:latin typeface="Arial"/>
                <a:cs typeface="Arial"/>
              </a:rPr>
              <a:t>cases,  </a:t>
            </a:r>
            <a:r>
              <a:rPr sz="2600" spc="-5" dirty="0">
                <a:latin typeface="Arial"/>
                <a:cs typeface="Arial"/>
              </a:rPr>
              <a:t>medications </a:t>
            </a:r>
            <a:r>
              <a:rPr sz="2600" dirty="0">
                <a:latin typeface="Arial"/>
                <a:cs typeface="Arial"/>
              </a:rPr>
              <a:t>used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treat</a:t>
            </a:r>
            <a:r>
              <a:rPr sz="2600" spc="2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obsessive-compulsive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9764" y="1143000"/>
            <a:ext cx="5232522" cy="3631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THANK</a:t>
            </a:r>
          </a:p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YOU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566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381000"/>
            <a:ext cx="2365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Incide</a:t>
            </a:r>
            <a:r>
              <a:rPr spc="-25" dirty="0">
                <a:solidFill>
                  <a:srgbClr val="C00000"/>
                </a:solidFill>
              </a:rPr>
              <a:t>n</a:t>
            </a:r>
            <a:r>
              <a:rPr spc="-5" dirty="0">
                <a:solidFill>
                  <a:srgbClr val="C00000"/>
                </a:solidFill>
              </a:rPr>
              <a:t>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00200"/>
            <a:ext cx="8645525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7620" indent="-274955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655" algn="l"/>
              </a:tabLst>
            </a:pPr>
            <a:r>
              <a:rPr sz="2800" spc="-5" dirty="0">
                <a:latin typeface="Arial"/>
                <a:cs typeface="Arial"/>
              </a:rPr>
              <a:t>As compared to </a:t>
            </a:r>
            <a:r>
              <a:rPr sz="2800" dirty="0">
                <a:latin typeface="Arial"/>
                <a:cs typeface="Arial"/>
              </a:rPr>
              <a:t>other mental disorders, </a:t>
            </a:r>
            <a:r>
              <a:rPr sz="2800" spc="-5" dirty="0">
                <a:latin typeface="Arial"/>
                <a:cs typeface="Arial"/>
              </a:rPr>
              <a:t>impulse  </a:t>
            </a:r>
            <a:r>
              <a:rPr sz="2800" dirty="0">
                <a:latin typeface="Arial"/>
                <a:cs typeface="Arial"/>
              </a:rPr>
              <a:t>control disorders </a:t>
            </a:r>
            <a:r>
              <a:rPr sz="2800" spc="-5" dirty="0">
                <a:latin typeface="Arial"/>
                <a:cs typeface="Arial"/>
              </a:rPr>
              <a:t>were </a:t>
            </a:r>
            <a:r>
              <a:rPr sz="2800" dirty="0">
                <a:latin typeface="Arial"/>
                <a:cs typeface="Arial"/>
              </a:rPr>
              <a:t>found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8.9% (12-month  prevalence) and 24.8% </a:t>
            </a:r>
            <a:r>
              <a:rPr sz="2800" spc="-5" dirty="0">
                <a:latin typeface="Arial"/>
                <a:cs typeface="Arial"/>
              </a:rPr>
              <a:t>(lifetime </a:t>
            </a:r>
            <a:r>
              <a:rPr sz="2800" dirty="0">
                <a:latin typeface="Arial"/>
                <a:cs typeface="Arial"/>
              </a:rPr>
              <a:t>prevalence) of </a:t>
            </a:r>
            <a:r>
              <a:rPr sz="2800" spc="-5" dirty="0">
                <a:latin typeface="Arial"/>
                <a:cs typeface="Arial"/>
              </a:rPr>
              <a:t>the  </a:t>
            </a:r>
            <a:r>
              <a:rPr sz="2800" dirty="0">
                <a:latin typeface="Arial"/>
                <a:cs typeface="Arial"/>
              </a:rPr>
              <a:t>population </a:t>
            </a:r>
            <a:r>
              <a:rPr sz="2800" spc="-5" dirty="0">
                <a:latin typeface="Arial"/>
                <a:cs typeface="Arial"/>
              </a:rPr>
              <a:t>with a </a:t>
            </a:r>
            <a:r>
              <a:rPr sz="2800" dirty="0">
                <a:latin typeface="Arial"/>
                <a:cs typeface="Arial"/>
              </a:rPr>
              <a:t>greater proportion </a:t>
            </a:r>
            <a:r>
              <a:rPr sz="2800" spc="-5" dirty="0">
                <a:latin typeface="Arial"/>
                <a:cs typeface="Arial"/>
              </a:rPr>
              <a:t>at the serious  </a:t>
            </a:r>
            <a:r>
              <a:rPr sz="2800" dirty="0">
                <a:latin typeface="Arial"/>
                <a:cs typeface="Arial"/>
              </a:rPr>
              <a:t>level.</a:t>
            </a:r>
          </a:p>
          <a:p>
            <a:pPr marL="287020" marR="5080" indent="-274955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655" algn="l"/>
              </a:tabLst>
            </a:pPr>
            <a:r>
              <a:rPr sz="2800" spc="-5" dirty="0" smtClean="0">
                <a:latin typeface="Arial"/>
                <a:cs typeface="Arial"/>
              </a:rPr>
              <a:t>Recent  </a:t>
            </a:r>
            <a:r>
              <a:rPr sz="2800" dirty="0">
                <a:latin typeface="Arial"/>
                <a:cs typeface="Arial"/>
              </a:rPr>
              <a:t>studies have </a:t>
            </a:r>
            <a:r>
              <a:rPr sz="2800" spc="-5" dirty="0">
                <a:latin typeface="Arial"/>
                <a:cs typeface="Arial"/>
              </a:rPr>
              <a:t>shown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the prevalence was  </a:t>
            </a:r>
            <a:r>
              <a:rPr sz="2800" dirty="0">
                <a:latin typeface="Arial"/>
                <a:cs typeface="Arial"/>
              </a:rPr>
              <a:t>approximately </a:t>
            </a:r>
            <a:r>
              <a:rPr sz="2800" spc="-5" dirty="0">
                <a:latin typeface="Arial"/>
                <a:cs typeface="Arial"/>
              </a:rPr>
              <a:t>7.4% for </a:t>
            </a:r>
            <a:r>
              <a:rPr sz="2800" dirty="0">
                <a:latin typeface="Arial"/>
                <a:cs typeface="Arial"/>
              </a:rPr>
              <a:t>individuals </a:t>
            </a:r>
            <a:r>
              <a:rPr sz="2800" spc="-5" dirty="0">
                <a:latin typeface="Arial"/>
                <a:cs typeface="Arial"/>
              </a:rPr>
              <a:t>between </a:t>
            </a:r>
            <a:r>
              <a:rPr sz="2800" spc="5" dirty="0">
                <a:latin typeface="Arial"/>
                <a:cs typeface="Arial"/>
              </a:rPr>
              <a:t>30 </a:t>
            </a:r>
            <a:r>
              <a:rPr sz="2800" spc="-5" dirty="0">
                <a:latin typeface="Arial"/>
                <a:cs typeface="Arial"/>
              </a:rPr>
              <a:t>and  44 years </a:t>
            </a:r>
            <a:r>
              <a:rPr sz="2800" dirty="0">
                <a:latin typeface="Arial"/>
                <a:cs typeface="Arial"/>
              </a:rPr>
              <a:t>of age, </a:t>
            </a:r>
            <a:r>
              <a:rPr sz="2800" spc="-5" dirty="0">
                <a:latin typeface="Arial"/>
                <a:cs typeface="Arial"/>
              </a:rPr>
              <a:t>while it was only </a:t>
            </a:r>
            <a:r>
              <a:rPr sz="2800" dirty="0">
                <a:latin typeface="Arial"/>
                <a:cs typeface="Arial"/>
              </a:rPr>
              <a:t>5.7% </a:t>
            </a:r>
            <a:r>
              <a:rPr sz="2800" spc="-5" dirty="0">
                <a:latin typeface="Arial"/>
                <a:cs typeface="Arial"/>
              </a:rPr>
              <a:t>for those  between 30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44 years </a:t>
            </a:r>
            <a:r>
              <a:rPr sz="2800" dirty="0">
                <a:latin typeface="Arial"/>
                <a:cs typeface="Arial"/>
              </a:rPr>
              <a:t>and dropped </a:t>
            </a:r>
            <a:r>
              <a:rPr sz="2800" spc="-5" dirty="0">
                <a:latin typeface="Arial"/>
                <a:cs typeface="Arial"/>
              </a:rPr>
              <a:t>to 4.9% for  those between 45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59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years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39293"/>
            <a:ext cx="2929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Risk</a:t>
            </a:r>
            <a:r>
              <a:rPr spc="-7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090929"/>
            <a:ext cx="8568690" cy="3942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655" algn="l"/>
              </a:tabLst>
            </a:pPr>
            <a:r>
              <a:rPr sz="2800" spc="-10" dirty="0">
                <a:latin typeface="Arial"/>
                <a:cs typeface="Arial"/>
              </a:rPr>
              <a:t>Traumatic </a:t>
            </a:r>
            <a:r>
              <a:rPr sz="2800" spc="-5" dirty="0">
                <a:latin typeface="Arial"/>
                <a:cs typeface="Arial"/>
              </a:rPr>
              <a:t>Brain Injury may result in some  </a:t>
            </a:r>
            <a:r>
              <a:rPr sz="2800" dirty="0">
                <a:latin typeface="Arial"/>
                <a:cs typeface="Arial"/>
              </a:rPr>
              <a:t>individuals developing impulsive </a:t>
            </a:r>
            <a:r>
              <a:rPr sz="2800" spc="-20" dirty="0">
                <a:latin typeface="Arial"/>
                <a:cs typeface="Arial"/>
              </a:rPr>
              <a:t>disorder. </a:t>
            </a:r>
            <a:r>
              <a:rPr sz="2800" spc="-5" dirty="0">
                <a:latin typeface="Arial"/>
                <a:cs typeface="Arial"/>
              </a:rPr>
              <a:t>This is  </a:t>
            </a:r>
            <a:r>
              <a:rPr sz="2800" dirty="0">
                <a:latin typeface="Arial"/>
                <a:cs typeface="Arial"/>
              </a:rPr>
              <a:t>particularly </a:t>
            </a:r>
            <a:r>
              <a:rPr sz="2800" spc="-5" dirty="0">
                <a:latin typeface="Arial"/>
                <a:cs typeface="Arial"/>
              </a:rPr>
              <a:t>true when the </a:t>
            </a:r>
            <a:r>
              <a:rPr sz="2800" dirty="0">
                <a:latin typeface="Arial"/>
                <a:cs typeface="Arial"/>
              </a:rPr>
              <a:t>damage has been </a:t>
            </a:r>
            <a:r>
              <a:rPr sz="2800" spc="-5" dirty="0">
                <a:latin typeface="Arial"/>
                <a:cs typeface="Arial"/>
              </a:rPr>
              <a:t>to the  </a:t>
            </a:r>
            <a:r>
              <a:rPr sz="2800" dirty="0">
                <a:latin typeface="Arial"/>
                <a:cs typeface="Arial"/>
              </a:rPr>
              <a:t>frontal cortex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area.</a:t>
            </a:r>
          </a:p>
          <a:p>
            <a:pPr marL="287020" marR="5080" indent="-274955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655" algn="l"/>
              </a:tabLst>
            </a:pPr>
            <a:r>
              <a:rPr sz="2800" dirty="0">
                <a:latin typeface="Arial"/>
                <a:cs typeface="Arial"/>
              </a:rPr>
              <a:t>Substance abuse appears </a:t>
            </a:r>
            <a:r>
              <a:rPr sz="2800" spc="-5" dirty="0">
                <a:latin typeface="Arial"/>
                <a:cs typeface="Arial"/>
              </a:rPr>
              <a:t>to be </a:t>
            </a:r>
            <a:r>
              <a:rPr sz="2800" dirty="0">
                <a:latin typeface="Arial"/>
                <a:cs typeface="Arial"/>
              </a:rPr>
              <a:t>commonly  associated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spc="-20" dirty="0">
                <a:latin typeface="Arial"/>
                <a:cs typeface="Arial"/>
              </a:rPr>
              <a:t>impulsivity. </a:t>
            </a:r>
            <a:r>
              <a:rPr sz="2800" spc="-5" dirty="0">
                <a:latin typeface="Arial"/>
                <a:cs typeface="Arial"/>
              </a:rPr>
              <a:t>While </a:t>
            </a:r>
            <a:r>
              <a:rPr sz="280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all individuals  with </a:t>
            </a:r>
            <a:r>
              <a:rPr sz="2800" dirty="0">
                <a:latin typeface="Arial"/>
                <a:cs typeface="Arial"/>
              </a:rPr>
              <a:t>substance abuse problems </a:t>
            </a:r>
            <a:r>
              <a:rPr sz="2800" spc="-5" dirty="0">
                <a:latin typeface="Arial"/>
                <a:cs typeface="Arial"/>
              </a:rPr>
              <a:t>will </a:t>
            </a:r>
            <a:r>
              <a:rPr sz="2800" dirty="0">
                <a:latin typeface="Arial"/>
                <a:cs typeface="Arial"/>
              </a:rPr>
              <a:t>develop impulse  control problems, research has noted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strong  correlation </a:t>
            </a:r>
            <a:r>
              <a:rPr sz="2800" spc="-5" dirty="0">
                <a:latin typeface="Arial"/>
                <a:cs typeface="Arial"/>
              </a:rPr>
              <a:t>between 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two.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2188" y="304800"/>
            <a:ext cx="2027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Etiology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566" y="1143000"/>
            <a:ext cx="9448800" cy="379078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marR="5080" indent="-274320" algn="just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400" spc="-5" dirty="0" smtClean="0">
                <a:latin typeface="Arial"/>
                <a:cs typeface="Arial"/>
              </a:rPr>
              <a:t>Biological</a:t>
            </a:r>
            <a:r>
              <a:rPr lang="en-US" sz="2400" spc="-5" dirty="0">
                <a:latin typeface="Arial"/>
                <a:cs typeface="Arial"/>
              </a:rPr>
              <a:t> : limbic </a:t>
            </a:r>
            <a:r>
              <a:rPr lang="en-US" sz="2400" spc="-5" dirty="0" smtClean="0">
                <a:latin typeface="Arial"/>
                <a:cs typeface="Arial"/>
              </a:rPr>
              <a:t>system, </a:t>
            </a:r>
            <a:r>
              <a:rPr lang="en-US" sz="2400" dirty="0">
                <a:latin typeface="Arial"/>
                <a:cs typeface="Arial"/>
              </a:rPr>
              <a:t>Serious </a:t>
            </a:r>
            <a:r>
              <a:rPr lang="en-US" sz="2400" spc="-5" dirty="0">
                <a:latin typeface="Arial"/>
                <a:cs typeface="Arial"/>
              </a:rPr>
              <a:t>head </a:t>
            </a:r>
            <a:r>
              <a:rPr lang="en-US" sz="2400" spc="-5" dirty="0" smtClean="0">
                <a:latin typeface="Arial"/>
                <a:cs typeface="Arial"/>
              </a:rPr>
              <a:t>injuries,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epilepsy, side </a:t>
            </a:r>
            <a:r>
              <a:rPr lang="en-US" sz="2400" spc="-10" dirty="0">
                <a:latin typeface="Arial"/>
                <a:cs typeface="Arial"/>
              </a:rPr>
              <a:t>effects </a:t>
            </a:r>
            <a:r>
              <a:rPr lang="en-US" sz="2400" dirty="0">
                <a:latin typeface="Arial"/>
                <a:cs typeface="Arial"/>
              </a:rPr>
              <a:t>of other medical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conditions</a:t>
            </a:r>
          </a:p>
          <a:p>
            <a:pPr marL="1206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3928"/>
              <a:tabLst>
                <a:tab pos="287020" algn="l"/>
              </a:tabLst>
            </a:pPr>
            <a:endParaRPr sz="2400" dirty="0">
              <a:latin typeface="Arial"/>
              <a:cs typeface="Arial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400" spc="-5" dirty="0" smtClean="0">
                <a:latin typeface="Arial"/>
                <a:cs typeface="Arial"/>
              </a:rPr>
              <a:t>Psy</a:t>
            </a:r>
            <a:r>
              <a:rPr sz="2400" spc="5" dirty="0" smtClean="0">
                <a:latin typeface="Arial"/>
                <a:cs typeface="Arial"/>
              </a:rPr>
              <a:t>c</a:t>
            </a:r>
            <a:r>
              <a:rPr sz="2400" spc="-5" dirty="0" smtClean="0">
                <a:latin typeface="Arial"/>
                <a:cs typeface="Arial"/>
              </a:rPr>
              <a:t>h</a:t>
            </a:r>
            <a:r>
              <a:rPr sz="2400" dirty="0" smtClean="0">
                <a:latin typeface="Arial"/>
                <a:cs typeface="Arial"/>
              </a:rPr>
              <a:t>o</a:t>
            </a:r>
            <a:r>
              <a:rPr sz="2400" spc="-5" dirty="0" smtClean="0">
                <a:latin typeface="Arial"/>
                <a:cs typeface="Arial"/>
              </a:rPr>
              <a:t>l</a:t>
            </a:r>
            <a:r>
              <a:rPr sz="2400" dirty="0" smtClean="0">
                <a:latin typeface="Arial"/>
                <a:cs typeface="Arial"/>
              </a:rPr>
              <a:t>o</a:t>
            </a:r>
            <a:r>
              <a:rPr sz="2400" spc="-5" dirty="0" smtClean="0">
                <a:latin typeface="Arial"/>
                <a:cs typeface="Arial"/>
              </a:rPr>
              <a:t>g</a:t>
            </a:r>
            <a:r>
              <a:rPr sz="2400" dirty="0" smtClean="0">
                <a:latin typeface="Arial"/>
                <a:cs typeface="Arial"/>
              </a:rPr>
              <a:t>i</a:t>
            </a:r>
            <a:r>
              <a:rPr sz="2400" spc="-5" dirty="0" smtClean="0">
                <a:latin typeface="Arial"/>
                <a:cs typeface="Arial"/>
              </a:rPr>
              <a:t>c</a:t>
            </a:r>
            <a:r>
              <a:rPr sz="2400" dirty="0" smtClean="0">
                <a:latin typeface="Arial"/>
                <a:cs typeface="Arial"/>
              </a:rPr>
              <a:t>a</a:t>
            </a:r>
            <a:r>
              <a:rPr sz="2400" spc="-5" dirty="0" smtClean="0">
                <a:latin typeface="Arial"/>
                <a:cs typeface="Arial"/>
              </a:rPr>
              <a:t>l</a:t>
            </a:r>
            <a:r>
              <a:rPr lang="en-US" sz="2400" spc="-5" dirty="0">
                <a:latin typeface="Arial"/>
                <a:cs typeface="Arial"/>
              </a:rPr>
              <a:t> : </a:t>
            </a:r>
            <a:r>
              <a:rPr lang="en-US" sz="2400" spc="-5" dirty="0" smtClean="0">
                <a:latin typeface="Arial"/>
                <a:cs typeface="Arial"/>
              </a:rPr>
              <a:t>Instinctual </a:t>
            </a:r>
            <a:r>
              <a:rPr lang="en-US" sz="2400" spc="-5" dirty="0">
                <a:latin typeface="Arial"/>
                <a:cs typeface="Arial"/>
              </a:rPr>
              <a:t>drives </a:t>
            </a:r>
            <a:r>
              <a:rPr lang="en-US" sz="2400" dirty="0">
                <a:latin typeface="Arial"/>
                <a:cs typeface="Arial"/>
              </a:rPr>
              <a:t>or by </a:t>
            </a:r>
            <a:r>
              <a:rPr lang="en-US" sz="2400" spc="-5" dirty="0">
                <a:latin typeface="Arial"/>
                <a:cs typeface="Arial"/>
              </a:rPr>
              <a:t>diminished </a:t>
            </a:r>
            <a:r>
              <a:rPr lang="en-US" sz="2400" dirty="0">
                <a:latin typeface="Arial"/>
                <a:cs typeface="Arial"/>
              </a:rPr>
              <a:t>ego defenses  against </a:t>
            </a:r>
            <a:r>
              <a:rPr lang="en-US" sz="2400" spc="-5" dirty="0">
                <a:latin typeface="Arial"/>
                <a:cs typeface="Arial"/>
              </a:rPr>
              <a:t>the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drives</a:t>
            </a: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endParaRPr sz="2400" dirty="0">
              <a:latin typeface="Arial"/>
              <a:cs typeface="Arial"/>
            </a:endParaRPr>
          </a:p>
          <a:p>
            <a:pPr marL="286385" indent="-274320"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400" spc="-5" dirty="0" smtClean="0">
                <a:latin typeface="Arial"/>
                <a:cs typeface="Arial"/>
              </a:rPr>
              <a:t>Social</a:t>
            </a:r>
            <a:r>
              <a:rPr lang="en-US" sz="2400" spc="-5" dirty="0">
                <a:latin typeface="Arial"/>
                <a:cs typeface="Arial"/>
              </a:rPr>
              <a:t>: </a:t>
            </a:r>
            <a:r>
              <a:rPr lang="en-US" sz="2400" spc="-5" dirty="0" smtClean="0">
                <a:latin typeface="Arial"/>
                <a:cs typeface="Arial"/>
              </a:rPr>
              <a:t>Early-life </a:t>
            </a:r>
            <a:r>
              <a:rPr lang="en-US" sz="2400" dirty="0" smtClean="0">
                <a:latin typeface="Arial"/>
                <a:cs typeface="Arial"/>
              </a:rPr>
              <a:t>events, </a:t>
            </a:r>
            <a:r>
              <a:rPr lang="en-US" sz="2400" dirty="0">
                <a:latin typeface="Arial"/>
                <a:cs typeface="Arial"/>
              </a:rPr>
              <a:t>exposure </a:t>
            </a:r>
            <a:r>
              <a:rPr lang="en-US" sz="2400" spc="-5" dirty="0">
                <a:latin typeface="Arial"/>
                <a:cs typeface="Arial"/>
              </a:rPr>
              <a:t>to  </a:t>
            </a:r>
            <a:r>
              <a:rPr lang="en-US" sz="2400" dirty="0">
                <a:latin typeface="Arial"/>
                <a:cs typeface="Arial"/>
              </a:rPr>
              <a:t>violence </a:t>
            </a:r>
            <a:r>
              <a:rPr lang="en-US" sz="2400" spc="-10" dirty="0">
                <a:latin typeface="Arial"/>
                <a:cs typeface="Arial"/>
              </a:rPr>
              <a:t>in </a:t>
            </a:r>
            <a:r>
              <a:rPr lang="en-US" sz="2400" dirty="0">
                <a:latin typeface="Arial"/>
                <a:cs typeface="Arial"/>
              </a:rPr>
              <a:t>the home, alcohol abuse, </a:t>
            </a:r>
            <a:r>
              <a:rPr lang="en-US" sz="2400" spc="-20" dirty="0">
                <a:latin typeface="Arial"/>
                <a:cs typeface="Arial"/>
              </a:rPr>
              <a:t>promiscuity, </a:t>
            </a:r>
            <a:r>
              <a:rPr lang="en-US" sz="2400" dirty="0">
                <a:latin typeface="Arial"/>
                <a:cs typeface="Arial"/>
              </a:rPr>
              <a:t>and  antisocial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spc="-15" dirty="0" smtClean="0">
                <a:latin typeface="Arial"/>
                <a:cs typeface="Arial"/>
              </a:rPr>
              <a:t>behavior, Modeling</a:t>
            </a:r>
            <a:endParaRPr lang="en-US" sz="2400" dirty="0">
              <a:latin typeface="Arial"/>
              <a:cs typeface="Arial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4020</Words>
  <Application>Microsoft Office PowerPoint</Application>
  <PresentationFormat>A4 Paper (210x297 mm)</PresentationFormat>
  <Paragraphs>375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Wingdings 2</vt:lpstr>
      <vt:lpstr>Arial Black</vt:lpstr>
      <vt:lpstr>Aharoni</vt:lpstr>
      <vt:lpstr>Calibri</vt:lpstr>
      <vt:lpstr>Office Theme</vt:lpstr>
      <vt:lpstr> IMPULSE CONTROL  DISORDERS (ICDs)</vt:lpstr>
      <vt:lpstr>Overview</vt:lpstr>
      <vt:lpstr>Definition of terms</vt:lpstr>
      <vt:lpstr>OUTLINE OF IMPULSE  CONTROL DISORDERS  (ICDs)</vt:lpstr>
      <vt:lpstr>Outline of ICDs</vt:lpstr>
      <vt:lpstr>PowerPoint Presentation</vt:lpstr>
      <vt:lpstr>Incidence</vt:lpstr>
      <vt:lpstr>Risk factors</vt:lpstr>
      <vt:lpstr>Etiology</vt:lpstr>
      <vt:lpstr>INTERMITTENT  EXPLOSIVE DISORDER  (IED)</vt:lpstr>
      <vt:lpstr>IED</vt:lpstr>
      <vt:lpstr>IED – Case Presentations</vt:lpstr>
      <vt:lpstr>IED – Case Presentations</vt:lpstr>
      <vt:lpstr>DSM-IV-TR CRITERIA</vt:lpstr>
      <vt:lpstr>Facts and Figures</vt:lpstr>
      <vt:lpstr>Contributing Factors</vt:lpstr>
      <vt:lpstr>Differential Diagnosis</vt:lpstr>
      <vt:lpstr>Treatment – Psychosocial</vt:lpstr>
      <vt:lpstr>PYROMANIA</vt:lpstr>
      <vt:lpstr>Pyromania</vt:lpstr>
      <vt:lpstr>Etiology</vt:lpstr>
      <vt:lpstr>DSM-IV-TR CRITERIA</vt:lpstr>
      <vt:lpstr>Facts and Figures</vt:lpstr>
      <vt:lpstr>Contributing Factors</vt:lpstr>
      <vt:lpstr>Differential diagnosis</vt:lpstr>
      <vt:lpstr>Treatment – Psychosocial</vt:lpstr>
      <vt:lpstr>KLEPTOMANIA</vt:lpstr>
      <vt:lpstr>Kleptomania</vt:lpstr>
      <vt:lpstr>Kleptomania - Case Presentation</vt:lpstr>
      <vt:lpstr>DSM-IV-TR CRITERIA</vt:lpstr>
      <vt:lpstr>Facts and Figures</vt:lpstr>
      <vt:lpstr>Related &amp; Contributing Factors</vt:lpstr>
      <vt:lpstr>Treatment </vt:lpstr>
      <vt:lpstr>PATHOLOGICAL  GAMBLING</vt:lpstr>
      <vt:lpstr>Pathological Gambling</vt:lpstr>
      <vt:lpstr>Neuro-pathology</vt:lpstr>
      <vt:lpstr>DSM-IV-TR CRITERIA</vt:lpstr>
      <vt:lpstr>DSM-IV-TR CRITERIA</vt:lpstr>
      <vt:lpstr>Facts and Figures</vt:lpstr>
      <vt:lpstr>Associated and Contributing  Factors</vt:lpstr>
      <vt:lpstr>Treatment</vt:lpstr>
      <vt:lpstr>Treatment – Biological</vt:lpstr>
      <vt:lpstr>TRICHOTILLOMANIA</vt:lpstr>
      <vt:lpstr>Trichotillomania</vt:lpstr>
      <vt:lpstr>Etiology</vt:lpstr>
      <vt:lpstr>DSM-IV-TR CRITERIA</vt:lpstr>
      <vt:lpstr>Facts and Figures</vt:lpstr>
      <vt:lpstr>Contributing and Associated  Features</vt:lpstr>
      <vt:lpstr>Treatment</vt:lpstr>
      <vt:lpstr>COMPULSIVE BUYING  DISORDER</vt:lpstr>
      <vt:lpstr>Compulsive Buying Disorder  (CBD)</vt:lpstr>
      <vt:lpstr>Compulsive Buying Disorder  (CBD)</vt:lpstr>
      <vt:lpstr>INTERNET ADDICTION</vt:lpstr>
      <vt:lpstr>Internet Addiction Disorder</vt:lpstr>
      <vt:lpstr>Proposed DSM-V Criteria</vt:lpstr>
      <vt:lpstr>Negative Consequences</vt:lpstr>
      <vt:lpstr>Treatment</vt:lpstr>
      <vt:lpstr>PATHOLOGICAL LYING</vt:lpstr>
      <vt:lpstr>Pathological Lying</vt:lpstr>
      <vt:lpstr> Characteristics</vt:lpstr>
      <vt:lpstr>Defining Characteristics</vt:lpstr>
      <vt:lpstr>SEX ADDICTION</vt:lpstr>
      <vt:lpstr>Sexual Addiction</vt:lpstr>
      <vt:lpstr>Sexual Addiction &amp; Risk Taking</vt:lpstr>
      <vt:lpstr>Associated/Related Behaviors</vt:lpstr>
      <vt:lpstr>Treatment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IMPULSE CONTROL  DISORDERS (ICDs)</dc:title>
  <dc:creator>xyz</dc:creator>
  <cp:lastModifiedBy>xyz</cp:lastModifiedBy>
  <cp:revision>18</cp:revision>
  <dcterms:created xsi:type="dcterms:W3CDTF">2020-03-18T21:36:54Z</dcterms:created>
  <dcterms:modified xsi:type="dcterms:W3CDTF">2020-08-13T11:03:17Z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2020-03-18T00:00:00Z</vt:filetime>
  </property>
</Properties>
</file>