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92" r:id="rId22"/>
    <p:sldId id="277" r:id="rId23"/>
    <p:sldId id="279" r:id="rId24"/>
    <p:sldId id="280" r:id="rId25"/>
    <p:sldId id="281" r:id="rId26"/>
    <p:sldId id="293" r:id="rId27"/>
    <p:sldId id="282" r:id="rId28"/>
    <p:sldId id="294" r:id="rId29"/>
    <p:sldId id="283" r:id="rId30"/>
    <p:sldId id="284" r:id="rId31"/>
    <p:sldId id="285" r:id="rId32"/>
    <p:sldId id="286" r:id="rId33"/>
    <p:sldId id="295" r:id="rId34"/>
    <p:sldId id="298" r:id="rId35"/>
    <p:sldId id="299" r:id="rId36"/>
    <p:sldId id="301" r:id="rId37"/>
    <p:sldId id="302" r:id="rId38"/>
    <p:sldId id="304" r:id="rId39"/>
    <p:sldId id="305" r:id="rId40"/>
    <p:sldId id="307" r:id="rId41"/>
    <p:sldId id="309" r:id="rId42"/>
    <p:sldId id="310" r:id="rId43"/>
    <p:sldId id="312" r:id="rId44"/>
    <p:sldId id="313" r:id="rId45"/>
    <p:sldId id="314" r:id="rId46"/>
    <p:sldId id="315" r:id="rId47"/>
    <p:sldId id="316" r:id="rId48"/>
    <p:sldId id="317" r:id="rId49"/>
    <p:sldId id="31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61729-40A1-4560-8D11-F2497A788A3D}"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40730-C8DE-420A-A81F-FF267AAFB456}" type="slidenum">
              <a:rPr lang="en-US" smtClean="0"/>
              <a:pPr/>
              <a:t>‹#›</a:t>
            </a:fld>
            <a:endParaRPr lang="en-US"/>
          </a:p>
        </p:txBody>
      </p:sp>
    </p:spTree>
    <p:extLst>
      <p:ext uri="{BB962C8B-B14F-4D97-AF65-F5344CB8AC3E}">
        <p14:creationId xmlns:p14="http://schemas.microsoft.com/office/powerpoint/2010/main" val="280702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3ADE9-DF48-4D7C-A19A-25796E5FBE2D}" type="slidenum">
              <a:rPr lang="en-US"/>
              <a:pPr/>
              <a:t>34</a:t>
            </a:fld>
            <a:endParaRPr lang="en-US"/>
          </a:p>
        </p:txBody>
      </p:sp>
      <p:sp>
        <p:nvSpPr>
          <p:cNvPr id="16179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p:spPr>
      </p:sp>
      <p:sp>
        <p:nvSpPr>
          <p:cNvPr id="16179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63B1509-9B09-42A0-A03F-260A7FF14D47}" type="datetimeFigureOut">
              <a:rPr lang="en-US" smtClean="0"/>
              <a:pPr/>
              <a:t>8/13/2020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2B36F69-88EA-44F7-9808-F137C71CC4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3B1509-9B09-42A0-A03F-260A7FF14D47}"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36F69-88EA-44F7-9808-F137C71CC4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3B1509-9B09-42A0-A03F-260A7FF14D47}"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36F69-88EA-44F7-9808-F137C71CC4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27A3011-8596-4666-A697-BB910ACC63C9}" type="slidenum">
              <a:rPr lang="en-GB" altLang="en-US"/>
              <a:pPr/>
              <a:t>‹#›</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AB42864A-E862-451F-8FA9-3FE1C6D37C8E}" type="slidenum">
              <a:rPr lang="en-US"/>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3B1509-9B09-42A0-A03F-260A7FF14D47}"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36F69-88EA-44F7-9808-F137C71CC4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3B1509-9B09-42A0-A03F-260A7FF14D47}"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36F69-88EA-44F7-9808-F137C71CC4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3B1509-9B09-42A0-A03F-260A7FF14D47}"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36F69-88EA-44F7-9808-F137C71CC4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3B1509-9B09-42A0-A03F-260A7FF14D47}"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36F69-88EA-44F7-9808-F137C71CC4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63B1509-9B09-42A0-A03F-260A7FF14D47}" type="datetimeFigureOut">
              <a:rPr lang="en-US" smtClean="0"/>
              <a:pPr/>
              <a:t>8/13/2020</a:t>
            </a:fld>
            <a:endParaRPr lang="en-US"/>
          </a:p>
        </p:txBody>
      </p:sp>
      <p:sp>
        <p:nvSpPr>
          <p:cNvPr id="8" name="Slide Number Placeholder 7"/>
          <p:cNvSpPr>
            <a:spLocks noGrp="1"/>
          </p:cNvSpPr>
          <p:nvPr>
            <p:ph type="sldNum" sz="quarter" idx="11"/>
          </p:nvPr>
        </p:nvSpPr>
        <p:spPr/>
        <p:txBody>
          <a:bodyPr/>
          <a:lstStyle/>
          <a:p>
            <a:fld id="{32B36F69-88EA-44F7-9808-F137C71CC46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B1509-9B09-42A0-A03F-260A7FF14D47}"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B36F69-88EA-44F7-9808-F137C71CC4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3B1509-9B09-42A0-A03F-260A7FF14D47}"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2B36F69-88EA-44F7-9808-F137C71CC4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63B1509-9B09-42A0-A03F-260A7FF14D47}"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36F69-88EA-44F7-9808-F137C71CC4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63B1509-9B09-42A0-A03F-260A7FF14D47}" type="datetimeFigureOut">
              <a:rPr lang="en-US" smtClean="0"/>
              <a:pPr/>
              <a:t>8/13/2020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2B36F69-88EA-44F7-9808-F137C71CC46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905000"/>
            <a:ext cx="5308912" cy="1158240"/>
          </a:xfrm>
          <a:solidFill>
            <a:schemeClr val="accent2">
              <a:lumMod val="60000"/>
              <a:lumOff val="40000"/>
            </a:schemeClr>
          </a:solidFill>
        </p:spPr>
        <p:txBody>
          <a:bodyPr>
            <a:noAutofit/>
          </a:bodyPr>
          <a:lstStyle/>
          <a:p>
            <a:pPr algn="ctr"/>
            <a:r>
              <a:rPr lang="en-US" sz="7200" dirty="0" smtClean="0">
                <a:latin typeface="Footlight MT Light" pitchFamily="18" charset="0"/>
              </a:rPr>
              <a:t>Learning </a:t>
            </a:r>
            <a:endParaRPr lang="en-US" sz="7200" dirty="0">
              <a:latin typeface="Footlight MT Light" pitchFamily="18" charset="0"/>
            </a:endParaRPr>
          </a:p>
        </p:txBody>
      </p:sp>
      <p:pic>
        <p:nvPicPr>
          <p:cNvPr id="5" name="Picture 2"/>
          <p:cNvPicPr>
            <a:picLocks noChangeAspect="1"/>
          </p:cNvPicPr>
          <p:nvPr/>
        </p:nvPicPr>
        <p:blipFill>
          <a:blip r:embed="rId2" cstate="print"/>
          <a:srcRect/>
          <a:stretch>
            <a:fillRect/>
          </a:stretch>
        </p:blipFill>
        <p:spPr bwMode="auto">
          <a:xfrm>
            <a:off x="300038" y="228600"/>
            <a:ext cx="1733550" cy="1523999"/>
          </a:xfrm>
          <a:prstGeom prst="rect">
            <a:avLst/>
          </a:prstGeom>
          <a:noFill/>
          <a:ln w="9525">
            <a:noFill/>
            <a:miter lim="800000"/>
            <a:headEnd/>
            <a:tailEnd/>
          </a:ln>
        </p:spPr>
      </p:pic>
      <p:sp>
        <p:nvSpPr>
          <p:cNvPr id="6" name="Subtitle 2"/>
          <p:cNvSpPr>
            <a:spLocks noGrp="1"/>
          </p:cNvSpPr>
          <p:nvPr>
            <p:ph type="subTitle" idx="1"/>
          </p:nvPr>
        </p:nvSpPr>
        <p:spPr>
          <a:xfrm>
            <a:off x="4267200" y="3886200"/>
            <a:ext cx="4343400" cy="220980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defRPr/>
            </a:pPr>
            <a:endParaRPr lang="en-US" b="1" dirty="0" smtClean="0">
              <a:solidFill>
                <a:srgbClr val="C00000"/>
              </a:solidFill>
            </a:endParaRPr>
          </a:p>
          <a:p>
            <a:pPr>
              <a:defRPr/>
            </a:pPr>
            <a:endParaRPr lang="en-US" b="1" dirty="0">
              <a:solidFill>
                <a:srgbClr val="C00000"/>
              </a:solidFill>
            </a:endParaRPr>
          </a:p>
          <a:p>
            <a:pPr>
              <a:defRPr/>
            </a:pPr>
            <a:endParaRPr lang="en-US" b="1" dirty="0">
              <a:solidFill>
                <a:srgbClr val="C00000"/>
              </a:solidFill>
            </a:endParaRPr>
          </a:p>
          <a:p>
            <a:pPr algn="ctr">
              <a:defRPr/>
            </a:pPr>
            <a:r>
              <a:rPr lang="en-US" b="1" dirty="0" smtClean="0">
                <a:solidFill>
                  <a:srgbClr val="C00000"/>
                </a:solidFill>
              </a:rPr>
              <a:t>Prepared </a:t>
            </a:r>
            <a:r>
              <a:rPr lang="en-US" b="1" dirty="0" smtClean="0">
                <a:solidFill>
                  <a:srgbClr val="C00000"/>
                </a:solidFill>
              </a:rPr>
              <a:t>by: </a:t>
            </a:r>
          </a:p>
          <a:p>
            <a:pPr algn="ctr">
              <a:defRPr/>
            </a:pPr>
            <a:r>
              <a:rPr lang="en-US" b="1" dirty="0" smtClean="0">
                <a:solidFill>
                  <a:srgbClr val="C00000"/>
                </a:solidFill>
              </a:rPr>
              <a:t>Mr. </a:t>
            </a:r>
            <a:r>
              <a:rPr lang="en-US" b="1" dirty="0" smtClean="0">
                <a:solidFill>
                  <a:srgbClr val="C00000"/>
                </a:solidFill>
              </a:rPr>
              <a:t>Ismail P.A.</a:t>
            </a:r>
            <a:endParaRPr lang="en-US" b="1" dirty="0" smtClean="0">
              <a:solidFill>
                <a:srgbClr val="C00000"/>
              </a:solidFill>
            </a:endParaRPr>
          </a:p>
          <a:p>
            <a:pPr algn="ctr">
              <a:defRPr/>
            </a:pPr>
            <a:r>
              <a:rPr lang="en-US" b="1" dirty="0" smtClean="0">
                <a:solidFill>
                  <a:srgbClr val="C00000"/>
                </a:solidFill>
              </a:rPr>
              <a:t>Lecturer</a:t>
            </a:r>
            <a:endParaRPr lang="en-US" b="1" dirty="0" smtClean="0">
              <a:solidFill>
                <a:srgbClr val="C00000"/>
              </a:solidFill>
            </a:endParaRPr>
          </a:p>
          <a:p>
            <a:pPr algn="ctr">
              <a:defRPr/>
            </a:pPr>
            <a:r>
              <a:rPr lang="en-US" b="1" dirty="0" smtClean="0">
                <a:solidFill>
                  <a:srgbClr val="C00000"/>
                </a:solidFill>
              </a:rPr>
              <a:t>Department of Mental health nursing</a:t>
            </a:r>
          </a:p>
          <a:p>
            <a:pPr algn="ctr">
              <a:defRPr/>
            </a:pPr>
            <a:r>
              <a:rPr lang="en-US" b="1" dirty="0" err="1" smtClean="0">
                <a:solidFill>
                  <a:srgbClr val="C00000"/>
                </a:solidFill>
              </a:rPr>
              <a:t>Sumandeep</a:t>
            </a:r>
            <a:r>
              <a:rPr lang="en-US" b="1" dirty="0" smtClean="0">
                <a:solidFill>
                  <a:srgbClr val="C00000"/>
                </a:solidFill>
              </a:rPr>
              <a:t> Nursing college</a:t>
            </a:r>
          </a:p>
          <a:p>
            <a:pPr algn="ctr">
              <a:defRPr/>
            </a:pPr>
            <a:endParaRPr lang="en-US" b="1" dirty="0" smtClean="0">
              <a:solidFill>
                <a:srgbClr val="C00000"/>
              </a:solidFill>
            </a:endParaRPr>
          </a:p>
          <a:p>
            <a:pPr algn="ctr"/>
            <a:endParaRPr lang="en-US" b="1" dirty="0" smtClean="0">
              <a:solidFill>
                <a:srgbClr val="C00000"/>
              </a:solidFill>
            </a:endParaRPr>
          </a:p>
          <a:p>
            <a:pPr algn="ctr"/>
            <a:endParaRPr lang="en-US"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Footlight MT Light" pitchFamily="18" charset="0"/>
              </a:rPr>
              <a:t>Learning process in different steps</a:t>
            </a:r>
            <a:endParaRPr lang="en-US" dirty="0">
              <a:latin typeface="Footlight MT Light" pitchFamily="18" charset="0"/>
            </a:endParaRPr>
          </a:p>
        </p:txBody>
      </p:sp>
      <p:sp>
        <p:nvSpPr>
          <p:cNvPr id="3" name="Content Placeholder 2"/>
          <p:cNvSpPr>
            <a:spLocks noGrp="1"/>
          </p:cNvSpPr>
          <p:nvPr>
            <p:ph idx="1"/>
          </p:nvPr>
        </p:nvSpPr>
        <p:spPr>
          <a:xfrm>
            <a:off x="457200" y="1600200"/>
            <a:ext cx="8153400" cy="4525963"/>
          </a:xfrm>
        </p:spPr>
        <p:txBody>
          <a:bodyPr>
            <a:normAutofit fontScale="92500" lnSpcReduction="10000"/>
          </a:bodyPr>
          <a:lstStyle/>
          <a:p>
            <a:r>
              <a:rPr lang="en-US" dirty="0" smtClean="0">
                <a:latin typeface="Footlight MT Light" pitchFamily="18" charset="0"/>
              </a:rPr>
              <a:t>Perception learning:</a:t>
            </a:r>
          </a:p>
          <a:p>
            <a:pPr lvl="1"/>
            <a:r>
              <a:rPr lang="en-US" dirty="0" smtClean="0">
                <a:latin typeface="Footlight MT Light" pitchFamily="18" charset="0"/>
              </a:rPr>
              <a:t>Sight, hearing, taste, smell and touch are considered as the five gateway of knowledge. All the knowledge is based on the sense of perception.</a:t>
            </a:r>
          </a:p>
          <a:p>
            <a:r>
              <a:rPr lang="en-US" dirty="0" smtClean="0">
                <a:latin typeface="Footlight MT Light" pitchFamily="18" charset="0"/>
              </a:rPr>
              <a:t>Conceptual learning:</a:t>
            </a:r>
          </a:p>
          <a:p>
            <a:pPr lvl="1"/>
            <a:r>
              <a:rPr lang="en-US" dirty="0" smtClean="0">
                <a:latin typeface="Footlight MT Light" pitchFamily="18" charset="0"/>
              </a:rPr>
              <a:t>The learning implies that the individual start to think in an abstract terms.</a:t>
            </a:r>
          </a:p>
          <a:p>
            <a:r>
              <a:rPr lang="en-US" dirty="0" smtClean="0">
                <a:latin typeface="Footlight MT Light" pitchFamily="18" charset="0"/>
              </a:rPr>
              <a:t>Association learning:</a:t>
            </a:r>
          </a:p>
          <a:p>
            <a:pPr lvl="1"/>
            <a:r>
              <a:rPr lang="en-US" dirty="0" smtClean="0">
                <a:latin typeface="Footlight MT Light" pitchFamily="18" charset="0"/>
              </a:rPr>
              <a:t>The individual has some mental pictures of his previous observations. He try to link up his new association with his previous mental picture and he learns.</a:t>
            </a:r>
            <a:endParaRPr lang="en-US" dirty="0">
              <a:latin typeface="Footlight MT Light"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467600" cy="5059363"/>
          </a:xfrm>
        </p:spPr>
        <p:txBody>
          <a:bodyPr/>
          <a:lstStyle/>
          <a:p>
            <a:r>
              <a:rPr lang="en-US" dirty="0" smtClean="0">
                <a:latin typeface="Footlight MT Light" pitchFamily="18" charset="0"/>
              </a:rPr>
              <a:t>Appreciation learning:</a:t>
            </a:r>
          </a:p>
          <a:p>
            <a:pPr lvl="1"/>
            <a:r>
              <a:rPr lang="en-US" dirty="0" smtClean="0">
                <a:latin typeface="Footlight MT Light" pitchFamily="18" charset="0"/>
              </a:rPr>
              <a:t>The feeling make the individual to learn more.</a:t>
            </a:r>
          </a:p>
          <a:p>
            <a:endParaRPr lang="en-US" dirty="0" smtClean="0">
              <a:latin typeface="Footlight MT Light" pitchFamily="18" charset="0"/>
            </a:endParaRPr>
          </a:p>
          <a:p>
            <a:endParaRPr lang="en-US" dirty="0" smtClean="0">
              <a:latin typeface="Footlight MT Light" pitchFamily="18" charset="0"/>
            </a:endParaRPr>
          </a:p>
          <a:p>
            <a:r>
              <a:rPr lang="en-US" dirty="0" smtClean="0">
                <a:latin typeface="Footlight MT Light" pitchFamily="18" charset="0"/>
              </a:rPr>
              <a:t>Attitudinal learning:</a:t>
            </a:r>
          </a:p>
          <a:p>
            <a:pPr lvl="1"/>
            <a:r>
              <a:rPr lang="en-US" dirty="0" smtClean="0">
                <a:latin typeface="Footlight MT Light" pitchFamily="18" charset="0"/>
              </a:rPr>
              <a:t>These attitudes confirmed as the individual acquires more and more knowledge. </a:t>
            </a:r>
            <a:endParaRPr lang="en-US" dirty="0">
              <a:latin typeface="Footlight MT Light"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itchFamily="18" charset="0"/>
              </a:rPr>
              <a:t>Factors influencing learning </a:t>
            </a:r>
            <a:endParaRPr lang="en-US" dirty="0">
              <a:latin typeface="Footlight MT Light" pitchFamily="18" charset="0"/>
            </a:endParaRPr>
          </a:p>
        </p:txBody>
      </p:sp>
      <p:sp>
        <p:nvSpPr>
          <p:cNvPr id="3" name="Content Placeholder 2"/>
          <p:cNvSpPr>
            <a:spLocks noGrp="1"/>
          </p:cNvSpPr>
          <p:nvPr>
            <p:ph idx="1"/>
          </p:nvPr>
        </p:nvSpPr>
        <p:spPr/>
        <p:txBody>
          <a:bodyPr>
            <a:normAutofit/>
          </a:bodyPr>
          <a:lstStyle/>
          <a:p>
            <a:r>
              <a:rPr lang="en-US" dirty="0" smtClean="0">
                <a:latin typeface="Footlight MT Light" pitchFamily="18" charset="0"/>
              </a:rPr>
              <a:t>Learning is a process of bringing relatively permanent changes in behavior of the learner through the experience.</a:t>
            </a:r>
          </a:p>
          <a:p>
            <a:r>
              <a:rPr lang="en-US" dirty="0" smtClean="0">
                <a:latin typeface="Footlight MT Light" pitchFamily="18" charset="0"/>
              </a:rPr>
              <a:t>Learning process is centered on three elements.</a:t>
            </a:r>
          </a:p>
          <a:p>
            <a:pPr lvl="1"/>
            <a:r>
              <a:rPr lang="en-US" dirty="0" smtClean="0">
                <a:latin typeface="Footlight MT Light" pitchFamily="18" charset="0"/>
              </a:rPr>
              <a:t>Factors associated with the learners.</a:t>
            </a:r>
          </a:p>
          <a:p>
            <a:pPr lvl="1"/>
            <a:r>
              <a:rPr lang="en-US" dirty="0" smtClean="0">
                <a:latin typeface="Footlight MT Light" pitchFamily="18" charset="0"/>
              </a:rPr>
              <a:t>Factors associated with the type of learning</a:t>
            </a:r>
          </a:p>
          <a:p>
            <a:pPr lvl="1"/>
            <a:r>
              <a:rPr lang="en-US" dirty="0" smtClean="0">
                <a:latin typeface="Footlight MT Light" pitchFamily="18" charset="0"/>
              </a:rPr>
              <a:t>Factors associated with the men and material.</a:t>
            </a:r>
            <a:endParaRPr lang="en-US" dirty="0">
              <a:latin typeface="Footlight MT Light"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a:bodyPr>
          <a:lstStyle/>
          <a:p>
            <a:r>
              <a:rPr lang="en-US" dirty="0" smtClean="0">
                <a:solidFill>
                  <a:srgbClr val="00B0F0"/>
                </a:solidFill>
                <a:latin typeface="Footlight MT Light" pitchFamily="18" charset="0"/>
              </a:rPr>
              <a:t>Factors associated with the learners</a:t>
            </a:r>
            <a:endParaRPr lang="en-US" dirty="0">
              <a:solidFill>
                <a:srgbClr val="00B0F0"/>
              </a:solidFill>
              <a:latin typeface="Footlight MT Light" pitchFamily="18" charset="0"/>
            </a:endParaRPr>
          </a:p>
        </p:txBody>
      </p:sp>
      <p:sp>
        <p:nvSpPr>
          <p:cNvPr id="3" name="Content Placeholder 2"/>
          <p:cNvSpPr>
            <a:spLocks noGrp="1"/>
          </p:cNvSpPr>
          <p:nvPr>
            <p:ph idx="1"/>
          </p:nvPr>
        </p:nvSpPr>
        <p:spPr>
          <a:xfrm>
            <a:off x="533400" y="1295400"/>
            <a:ext cx="7467600" cy="5562600"/>
          </a:xfrm>
        </p:spPr>
        <p:txBody>
          <a:bodyPr/>
          <a:lstStyle/>
          <a:p>
            <a:r>
              <a:rPr lang="en-US" dirty="0" smtClean="0">
                <a:latin typeface="Footlight MT Light" pitchFamily="18" charset="0"/>
              </a:rPr>
              <a:t>Learner’s physical health</a:t>
            </a:r>
          </a:p>
          <a:p>
            <a:r>
              <a:rPr lang="en-US" dirty="0" smtClean="0">
                <a:latin typeface="Footlight MT Light" pitchFamily="18" charset="0"/>
              </a:rPr>
              <a:t>Learners mental health</a:t>
            </a:r>
          </a:p>
          <a:p>
            <a:r>
              <a:rPr lang="en-US" dirty="0" smtClean="0">
                <a:latin typeface="Footlight MT Light" pitchFamily="18" charset="0"/>
              </a:rPr>
              <a:t>Basic potential of the learner</a:t>
            </a:r>
          </a:p>
          <a:p>
            <a:r>
              <a:rPr lang="en-US" dirty="0" smtClean="0">
                <a:latin typeface="Footlight MT Light" pitchFamily="18" charset="0"/>
              </a:rPr>
              <a:t>The level of motivation</a:t>
            </a:r>
          </a:p>
          <a:p>
            <a:r>
              <a:rPr lang="en-US" dirty="0" smtClean="0">
                <a:latin typeface="Footlight MT Light" pitchFamily="18" charset="0"/>
              </a:rPr>
              <a:t>Goal of life</a:t>
            </a:r>
          </a:p>
          <a:p>
            <a:r>
              <a:rPr lang="en-US" dirty="0" smtClean="0">
                <a:latin typeface="Footlight MT Light" pitchFamily="18" charset="0"/>
              </a:rPr>
              <a:t>Readiness and will power</a:t>
            </a:r>
          </a:p>
          <a:p>
            <a:r>
              <a:rPr lang="en-US" dirty="0" smtClean="0">
                <a:latin typeface="Footlight MT Light" pitchFamily="18" charset="0"/>
              </a:rPr>
              <a:t>Maturation</a:t>
            </a:r>
          </a:p>
          <a:p>
            <a:r>
              <a:rPr lang="en-US" dirty="0" smtClean="0">
                <a:latin typeface="Footlight MT Light" pitchFamily="18" charset="0"/>
              </a:rPr>
              <a:t>Age</a:t>
            </a:r>
          </a:p>
          <a:p>
            <a:r>
              <a:rPr lang="en-US" dirty="0" smtClean="0">
                <a:latin typeface="Footlight MT Light" pitchFamily="18" charset="0"/>
              </a:rPr>
              <a:t>Emotions</a:t>
            </a:r>
          </a:p>
          <a:p>
            <a:r>
              <a:rPr lang="en-US" dirty="0" smtClean="0">
                <a:latin typeface="Footlight MT Light" pitchFamily="18" charset="0"/>
              </a:rPr>
              <a:t>sex</a:t>
            </a:r>
            <a:endParaRPr lang="en-US" dirty="0">
              <a:latin typeface="Footlight MT Ligh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pPr algn="ctr"/>
            <a:r>
              <a:rPr lang="en-US" dirty="0" smtClean="0">
                <a:latin typeface="Footlight MT Light" pitchFamily="18" charset="0"/>
              </a:rPr>
              <a:t>Law of learning</a:t>
            </a:r>
            <a:endParaRPr lang="en-US" dirty="0">
              <a:latin typeface="Footlight MT Light" pitchFamily="18" charset="0"/>
            </a:endParaRPr>
          </a:p>
        </p:txBody>
      </p:sp>
      <p:sp>
        <p:nvSpPr>
          <p:cNvPr id="3" name="Content Placeholder 2"/>
          <p:cNvSpPr>
            <a:spLocks noGrp="1"/>
          </p:cNvSpPr>
          <p:nvPr>
            <p:ph idx="1"/>
          </p:nvPr>
        </p:nvSpPr>
        <p:spPr>
          <a:xfrm>
            <a:off x="457200" y="1477962"/>
            <a:ext cx="8991600" cy="4800600"/>
          </a:xfrm>
        </p:spPr>
        <p:txBody>
          <a:bodyPr>
            <a:normAutofit/>
          </a:bodyPr>
          <a:lstStyle/>
          <a:p>
            <a:r>
              <a:rPr lang="en-US" dirty="0" smtClean="0">
                <a:latin typeface="Footlight MT Light" pitchFamily="18" charset="0"/>
              </a:rPr>
              <a:t>Law of readiness </a:t>
            </a:r>
            <a:r>
              <a:rPr lang="en-US" dirty="0" smtClean="0">
                <a:solidFill>
                  <a:srgbClr val="00B0F0"/>
                </a:solidFill>
                <a:latin typeface="Footlight MT Light" pitchFamily="18" charset="0"/>
              </a:rPr>
              <a:t>(Person ready to learn)</a:t>
            </a:r>
          </a:p>
          <a:p>
            <a:r>
              <a:rPr lang="en-US" dirty="0" smtClean="0">
                <a:latin typeface="Footlight MT Light" pitchFamily="18" charset="0"/>
              </a:rPr>
              <a:t>Law of effect </a:t>
            </a:r>
            <a:r>
              <a:rPr lang="en-US" dirty="0" smtClean="0">
                <a:solidFill>
                  <a:srgbClr val="00B0F0"/>
                </a:solidFill>
                <a:latin typeface="Footlight MT Light" pitchFamily="18" charset="0"/>
              </a:rPr>
              <a:t>(Stressful situation)</a:t>
            </a:r>
          </a:p>
          <a:p>
            <a:r>
              <a:rPr lang="en-US" dirty="0" smtClean="0">
                <a:latin typeface="Footlight MT Light" pitchFamily="18" charset="0"/>
              </a:rPr>
              <a:t>Law of exercise </a:t>
            </a:r>
            <a:r>
              <a:rPr lang="en-US" dirty="0" smtClean="0">
                <a:solidFill>
                  <a:srgbClr val="00B0F0"/>
                </a:solidFill>
                <a:latin typeface="Footlight MT Light" pitchFamily="18" charset="0"/>
              </a:rPr>
              <a:t>(practice number of time)</a:t>
            </a:r>
          </a:p>
          <a:p>
            <a:r>
              <a:rPr lang="en-US" dirty="0" smtClean="0">
                <a:latin typeface="Footlight MT Light" pitchFamily="18" charset="0"/>
              </a:rPr>
              <a:t>Law of disuse </a:t>
            </a:r>
            <a:r>
              <a:rPr lang="en-US" dirty="0" smtClean="0">
                <a:solidFill>
                  <a:srgbClr val="00B0F0"/>
                </a:solidFill>
                <a:latin typeface="Footlight MT Light" pitchFamily="18" charset="0"/>
              </a:rPr>
              <a:t>(which is not practiced become decays)</a:t>
            </a:r>
          </a:p>
          <a:p>
            <a:r>
              <a:rPr lang="en-US" dirty="0" smtClean="0">
                <a:latin typeface="Footlight MT Light" pitchFamily="18" charset="0"/>
              </a:rPr>
              <a:t>Law of primacy</a:t>
            </a:r>
            <a:r>
              <a:rPr lang="en-US" dirty="0" smtClean="0">
                <a:solidFill>
                  <a:srgbClr val="00B0F0"/>
                </a:solidFill>
                <a:latin typeface="Footlight MT Light" pitchFamily="18" charset="0"/>
              </a:rPr>
              <a:t> (interested novels) </a:t>
            </a:r>
          </a:p>
          <a:p>
            <a:r>
              <a:rPr lang="en-US" dirty="0" smtClean="0">
                <a:latin typeface="Footlight MT Light" pitchFamily="18" charset="0"/>
              </a:rPr>
              <a:t>Law of purpose </a:t>
            </a:r>
            <a:r>
              <a:rPr lang="en-US" dirty="0" smtClean="0">
                <a:solidFill>
                  <a:srgbClr val="00B0F0"/>
                </a:solidFill>
                <a:latin typeface="Footlight MT Light" pitchFamily="18" charset="0"/>
              </a:rPr>
              <a:t>(work towards goal)</a:t>
            </a:r>
          </a:p>
          <a:p>
            <a:r>
              <a:rPr lang="en-US" dirty="0" smtClean="0">
                <a:latin typeface="Footlight MT Light" pitchFamily="18" charset="0"/>
              </a:rPr>
              <a:t>Law of association </a:t>
            </a:r>
          </a:p>
          <a:p>
            <a:endParaRPr lang="en-US" dirty="0">
              <a:latin typeface="Footlight MT Light"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ootlight MT Light" pitchFamily="18" charset="0"/>
              </a:rPr>
              <a:t>Theories of learning</a:t>
            </a:r>
            <a:endParaRPr lang="en-US" dirty="0">
              <a:latin typeface="Footlight MT Light" pitchFamily="18" charset="0"/>
            </a:endParaRPr>
          </a:p>
        </p:txBody>
      </p:sp>
      <p:pic>
        <p:nvPicPr>
          <p:cNvPr id="4" name="Picture 5" descr="Press_for_food-full"/>
          <p:cNvPicPr>
            <a:picLocks noGrp="1" noChangeAspect="1" noChangeArrowheads="1"/>
          </p:cNvPicPr>
          <p:nvPr>
            <p:ph idx="1"/>
          </p:nvPr>
        </p:nvPicPr>
        <p:blipFill>
          <a:blip r:embed="rId2"/>
          <a:srcRect/>
          <a:stretch>
            <a:fillRect/>
          </a:stretch>
        </p:blipFill>
        <p:spPr bwMode="auto">
          <a:xfrm>
            <a:off x="3733800" y="2362200"/>
            <a:ext cx="3793580" cy="2895600"/>
          </a:xfrm>
          <a:prstGeom prst="rect">
            <a:avLst/>
          </a:prstGeom>
          <a:noFill/>
        </p:spPr>
      </p:pic>
      <p:sp>
        <p:nvSpPr>
          <p:cNvPr id="5" name="Rectangle 4"/>
          <p:cNvSpPr/>
          <p:nvPr/>
        </p:nvSpPr>
        <p:spPr>
          <a:xfrm>
            <a:off x="762000" y="3124200"/>
            <a:ext cx="3686842" cy="646331"/>
          </a:xfrm>
          <a:prstGeom prst="rect">
            <a:avLst/>
          </a:prstGeom>
        </p:spPr>
        <p:txBody>
          <a:bodyPr wrap="square">
            <a:spAutoFit/>
          </a:bodyPr>
          <a:lstStyle/>
          <a:p>
            <a:r>
              <a:rPr lang="en-GB" sz="3600" dirty="0" smtClean="0">
                <a:solidFill>
                  <a:srgbClr val="00B0F0"/>
                </a:solidFill>
                <a:latin typeface="Footlight MT Light" pitchFamily="18" charset="0"/>
              </a:rPr>
              <a:t>Behaviourism</a:t>
            </a:r>
            <a:endParaRPr lang="en-US" sz="3600" dirty="0">
              <a:solidFill>
                <a:srgbClr val="00B0F0"/>
              </a:solidFill>
              <a:latin typeface="Footlight MT Light"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Footlight MT Light" pitchFamily="18" charset="0"/>
              </a:rPr>
              <a:t>Behaviourism</a:t>
            </a:r>
            <a:endParaRPr lang="en-US" dirty="0">
              <a:latin typeface="Footlight MT Light" pitchFamily="18" charset="0"/>
            </a:endParaRPr>
          </a:p>
        </p:txBody>
      </p:sp>
      <p:sp>
        <p:nvSpPr>
          <p:cNvPr id="3" name="Content Placeholder 2"/>
          <p:cNvSpPr>
            <a:spLocks noGrp="1"/>
          </p:cNvSpPr>
          <p:nvPr>
            <p:ph idx="1"/>
          </p:nvPr>
        </p:nvSpPr>
        <p:spPr/>
        <p:txBody>
          <a:bodyPr/>
          <a:lstStyle/>
          <a:p>
            <a:r>
              <a:rPr lang="en-GB" dirty="0" smtClean="0">
                <a:latin typeface="Footlight MT Light" pitchFamily="18" charset="0"/>
              </a:rPr>
              <a:t>All things should be looked at from the perspective of behaviour.</a:t>
            </a:r>
          </a:p>
          <a:p>
            <a:r>
              <a:rPr lang="en-GB" dirty="0" smtClean="0">
                <a:latin typeface="Footlight MT Light" pitchFamily="18" charset="0"/>
              </a:rPr>
              <a:t>And it doesn’t matter what is going on in the mind, it just matters what the behaviour</a:t>
            </a:r>
          </a:p>
          <a:p>
            <a:r>
              <a:rPr lang="en-GB" dirty="0" smtClean="0">
                <a:latin typeface="Footlight MT Light" pitchFamily="18" charset="0"/>
              </a:rPr>
              <a:t>So there is no difference in the behaviourist mind between external behaviour and internal thoughts.</a:t>
            </a:r>
          </a:p>
          <a:p>
            <a:endParaRPr lang="en-US" dirty="0">
              <a:latin typeface="Footlight MT Light"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smtClean="0">
                <a:latin typeface="Footlight MT Light" pitchFamily="18" charset="0"/>
              </a:rPr>
              <a:t>Behaviourists</a:t>
            </a:r>
            <a:endParaRPr lang="en-GB" dirty="0">
              <a:latin typeface="Footlight MT Light" pitchFamily="18" charset="0"/>
            </a:endParaRPr>
          </a:p>
        </p:txBody>
      </p:sp>
      <p:sp>
        <p:nvSpPr>
          <p:cNvPr id="12291" name="Rectangle 3"/>
          <p:cNvSpPr>
            <a:spLocks noGrp="1" noChangeArrowheads="1"/>
          </p:cNvSpPr>
          <p:nvPr>
            <p:ph type="body" idx="1"/>
          </p:nvPr>
        </p:nvSpPr>
        <p:spPr/>
        <p:txBody>
          <a:bodyPr/>
          <a:lstStyle/>
          <a:p>
            <a:r>
              <a:rPr lang="en-GB">
                <a:latin typeface="Footlight MT Light" pitchFamily="18" charset="0"/>
              </a:rPr>
              <a:t>Ivan Pavlov</a:t>
            </a:r>
          </a:p>
          <a:p>
            <a:endParaRPr lang="en-GB">
              <a:latin typeface="Footlight MT Light" pitchFamily="18" charset="0"/>
            </a:endParaRPr>
          </a:p>
          <a:p>
            <a:r>
              <a:rPr lang="en-GB">
                <a:latin typeface="Footlight MT Light" pitchFamily="18" charset="0"/>
              </a:rPr>
              <a:t>Edward Lee Thorndike</a:t>
            </a:r>
          </a:p>
          <a:p>
            <a:endParaRPr lang="en-GB">
              <a:latin typeface="Footlight MT Light" pitchFamily="18" charset="0"/>
            </a:endParaRPr>
          </a:p>
          <a:p>
            <a:r>
              <a:rPr lang="en-GB">
                <a:latin typeface="Footlight MT Light" pitchFamily="18" charset="0"/>
              </a:rPr>
              <a:t>John B. Watson</a:t>
            </a:r>
          </a:p>
          <a:p>
            <a:endParaRPr lang="en-GB">
              <a:latin typeface="Footlight MT Light" pitchFamily="18" charset="0"/>
            </a:endParaRPr>
          </a:p>
          <a:p>
            <a:r>
              <a:rPr lang="en-GB">
                <a:latin typeface="Footlight MT Light" pitchFamily="18" charset="0"/>
              </a:rPr>
              <a:t>B.F. Skinner </a:t>
            </a:r>
          </a:p>
          <a:p>
            <a:endParaRPr lang="en-GB">
              <a:latin typeface="Footlight MT Ligh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a:latin typeface="Footlight MT Light" pitchFamily="18" charset="0"/>
              </a:rPr>
              <a:t>Behaviourists </a:t>
            </a:r>
          </a:p>
        </p:txBody>
      </p:sp>
      <p:sp>
        <p:nvSpPr>
          <p:cNvPr id="13315" name="Rectangle 3"/>
          <p:cNvSpPr>
            <a:spLocks noGrp="1" noChangeArrowheads="1"/>
          </p:cNvSpPr>
          <p:nvPr>
            <p:ph type="body" idx="1"/>
          </p:nvPr>
        </p:nvSpPr>
        <p:spPr/>
        <p:txBody>
          <a:bodyPr/>
          <a:lstStyle/>
          <a:p>
            <a:r>
              <a:rPr lang="en-GB" dirty="0">
                <a:latin typeface="Footlight MT Light" pitchFamily="18" charset="0"/>
              </a:rPr>
              <a:t>Ivan Pavlov</a:t>
            </a:r>
          </a:p>
          <a:p>
            <a:endParaRPr lang="en-GB" dirty="0">
              <a:latin typeface="Footlight MT Light" pitchFamily="18" charset="0"/>
            </a:endParaRPr>
          </a:p>
          <a:p>
            <a:r>
              <a:rPr lang="en-GB" dirty="0">
                <a:latin typeface="Footlight MT Light" pitchFamily="18" charset="0"/>
              </a:rPr>
              <a:t>Edward Lee Thorndike</a:t>
            </a:r>
          </a:p>
          <a:p>
            <a:endParaRPr lang="en-GB" dirty="0">
              <a:latin typeface="Footlight MT Light" pitchFamily="18" charset="0"/>
            </a:endParaRPr>
          </a:p>
          <a:p>
            <a:r>
              <a:rPr lang="en-GB" dirty="0">
                <a:latin typeface="Footlight MT Light" pitchFamily="18" charset="0"/>
              </a:rPr>
              <a:t>John B. Watson</a:t>
            </a:r>
          </a:p>
          <a:p>
            <a:endParaRPr lang="en-GB" dirty="0">
              <a:latin typeface="Footlight MT Light" pitchFamily="18" charset="0"/>
            </a:endParaRPr>
          </a:p>
          <a:p>
            <a:r>
              <a:rPr lang="en-GB" dirty="0">
                <a:latin typeface="Footlight MT Light" pitchFamily="18" charset="0"/>
              </a:rPr>
              <a:t>B.F. Skinner </a:t>
            </a:r>
          </a:p>
          <a:p>
            <a:endParaRPr lang="en-GB" dirty="0">
              <a:latin typeface="Footlight MT Light" pitchFamily="18" charset="0"/>
            </a:endParaRPr>
          </a:p>
        </p:txBody>
      </p:sp>
      <p:sp>
        <p:nvSpPr>
          <p:cNvPr id="13320" name="AutoShape 8"/>
          <p:cNvSpPr>
            <a:spLocks noChangeArrowheads="1"/>
          </p:cNvSpPr>
          <p:nvPr/>
        </p:nvSpPr>
        <p:spPr bwMode="auto">
          <a:xfrm>
            <a:off x="914400" y="1524000"/>
            <a:ext cx="6121400" cy="647700"/>
          </a:xfrm>
          <a:prstGeom prst="rightArrowCallout">
            <a:avLst>
              <a:gd name="adj1" fmla="val 25000"/>
              <a:gd name="adj2" fmla="val 25000"/>
              <a:gd name="adj3" fmla="val 157516"/>
              <a:gd name="adj4" fmla="val 66667"/>
            </a:avLst>
          </a:prstGeom>
          <a:noFill/>
          <a:ln w="76200">
            <a:solidFill>
              <a:schemeClr val="tx1"/>
            </a:solidFill>
            <a:miter lim="800000"/>
            <a:headEnd/>
            <a:tailEnd/>
          </a:ln>
          <a:effectLst/>
        </p:spPr>
        <p:txBody>
          <a:bodyPr wrap="none" anchor="ctr"/>
          <a:lstStyle/>
          <a:p>
            <a:endParaRPr lang="en-US">
              <a:latin typeface="Footlight MT Light" pitchFamily="18" charset="0"/>
            </a:endParaRPr>
          </a:p>
        </p:txBody>
      </p:sp>
      <p:sp>
        <p:nvSpPr>
          <p:cNvPr id="13321" name="WordArt 9"/>
          <p:cNvSpPr>
            <a:spLocks noChangeArrowheads="1" noChangeShapeType="1" noTextEdit="1"/>
          </p:cNvSpPr>
          <p:nvPr/>
        </p:nvSpPr>
        <p:spPr bwMode="auto">
          <a:xfrm>
            <a:off x="6853238" y="1422400"/>
            <a:ext cx="2111375" cy="85407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latin typeface="Footlight MT Light" pitchFamily="18" charset="0"/>
              </a:rPr>
              <a:t>Classic</a:t>
            </a:r>
          </a:p>
          <a:p>
            <a:pPr algn="ctr"/>
            <a:r>
              <a:rPr lang="en-US" sz="2400" kern="10">
                <a:ln w="9525">
                  <a:solidFill>
                    <a:srgbClr val="000000"/>
                  </a:solidFill>
                  <a:round/>
                  <a:headEnd/>
                  <a:tailEnd/>
                </a:ln>
                <a:latin typeface="Footlight MT Light" pitchFamily="18" charset="0"/>
              </a:rPr>
              <a:t>Conditioning</a:t>
            </a:r>
          </a:p>
          <a:p>
            <a:pPr algn="ctr"/>
            <a:r>
              <a:rPr lang="en-US" sz="2400" kern="10">
                <a:ln w="9525">
                  <a:solidFill>
                    <a:srgbClr val="000000"/>
                  </a:solidFill>
                  <a:round/>
                  <a:headEnd/>
                  <a:tailEnd/>
                </a:ln>
                <a:latin typeface="Footlight MT Light" pitchFamily="18" charset="0"/>
              </a:rPr>
              <a:t>(stimulus-response)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a:latin typeface="Footlight MT Light" pitchFamily="18" charset="0"/>
              </a:rPr>
              <a:t>Behaviourists </a:t>
            </a:r>
          </a:p>
        </p:txBody>
      </p:sp>
      <p:sp>
        <p:nvSpPr>
          <p:cNvPr id="14339" name="Rectangle 3"/>
          <p:cNvSpPr>
            <a:spLocks noGrp="1" noChangeArrowheads="1"/>
          </p:cNvSpPr>
          <p:nvPr>
            <p:ph type="body" idx="1"/>
          </p:nvPr>
        </p:nvSpPr>
        <p:spPr/>
        <p:txBody>
          <a:bodyPr/>
          <a:lstStyle/>
          <a:p>
            <a:r>
              <a:rPr lang="en-GB">
                <a:latin typeface="Footlight MT Light" pitchFamily="18" charset="0"/>
              </a:rPr>
              <a:t>Ivan Pavlov</a:t>
            </a:r>
          </a:p>
          <a:p>
            <a:endParaRPr lang="en-GB">
              <a:latin typeface="Footlight MT Light" pitchFamily="18" charset="0"/>
            </a:endParaRPr>
          </a:p>
          <a:p>
            <a:r>
              <a:rPr lang="en-GB">
                <a:latin typeface="Footlight MT Light" pitchFamily="18" charset="0"/>
              </a:rPr>
              <a:t>Edward Lee Thorndike</a:t>
            </a:r>
          </a:p>
          <a:p>
            <a:endParaRPr lang="en-GB">
              <a:latin typeface="Footlight MT Light" pitchFamily="18" charset="0"/>
            </a:endParaRPr>
          </a:p>
          <a:p>
            <a:r>
              <a:rPr lang="en-GB">
                <a:latin typeface="Footlight MT Light" pitchFamily="18" charset="0"/>
              </a:rPr>
              <a:t>John B. Watson</a:t>
            </a:r>
          </a:p>
          <a:p>
            <a:endParaRPr lang="en-GB">
              <a:latin typeface="Footlight MT Light" pitchFamily="18" charset="0"/>
            </a:endParaRPr>
          </a:p>
          <a:p>
            <a:r>
              <a:rPr lang="en-GB">
                <a:latin typeface="Footlight MT Light" pitchFamily="18" charset="0"/>
              </a:rPr>
              <a:t>B.F. Skinner </a:t>
            </a:r>
          </a:p>
          <a:p>
            <a:endParaRPr lang="en-GB">
              <a:latin typeface="Footlight MT Light" pitchFamily="18" charset="0"/>
            </a:endParaRPr>
          </a:p>
        </p:txBody>
      </p:sp>
      <p:sp>
        <p:nvSpPr>
          <p:cNvPr id="14347" name="AutoShape 11"/>
          <p:cNvSpPr>
            <a:spLocks noChangeArrowheads="1"/>
          </p:cNvSpPr>
          <p:nvPr/>
        </p:nvSpPr>
        <p:spPr bwMode="auto">
          <a:xfrm>
            <a:off x="755650" y="1700213"/>
            <a:ext cx="6121400" cy="647700"/>
          </a:xfrm>
          <a:prstGeom prst="rightArrowCallout">
            <a:avLst>
              <a:gd name="adj1" fmla="val 25000"/>
              <a:gd name="adj2" fmla="val 25000"/>
              <a:gd name="adj3" fmla="val 157516"/>
              <a:gd name="adj4" fmla="val 66667"/>
            </a:avLst>
          </a:prstGeom>
          <a:noFill/>
          <a:ln w="76200">
            <a:solidFill>
              <a:schemeClr val="tx1"/>
            </a:solidFill>
            <a:miter lim="800000"/>
            <a:headEnd/>
            <a:tailEnd/>
          </a:ln>
          <a:effectLst/>
        </p:spPr>
        <p:txBody>
          <a:bodyPr wrap="none" anchor="ctr"/>
          <a:lstStyle/>
          <a:p>
            <a:endParaRPr lang="en-US">
              <a:latin typeface="Footlight MT Light" pitchFamily="18" charset="0"/>
            </a:endParaRPr>
          </a:p>
        </p:txBody>
      </p:sp>
      <p:sp>
        <p:nvSpPr>
          <p:cNvPr id="14348" name="WordArt 12"/>
          <p:cNvSpPr>
            <a:spLocks noChangeArrowheads="1" noChangeShapeType="1" noTextEdit="1"/>
          </p:cNvSpPr>
          <p:nvPr/>
        </p:nvSpPr>
        <p:spPr bwMode="auto">
          <a:xfrm>
            <a:off x="6853238" y="1422400"/>
            <a:ext cx="2111375" cy="85407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latin typeface="Footlight MT Light" pitchFamily="18" charset="0"/>
              </a:rPr>
              <a:t>Classic</a:t>
            </a:r>
          </a:p>
          <a:p>
            <a:pPr algn="ctr"/>
            <a:r>
              <a:rPr lang="en-US" sz="2400" kern="10">
                <a:ln w="9525">
                  <a:solidFill>
                    <a:srgbClr val="000000"/>
                  </a:solidFill>
                  <a:round/>
                  <a:headEnd/>
                  <a:tailEnd/>
                </a:ln>
                <a:latin typeface="Footlight MT Light" pitchFamily="18" charset="0"/>
              </a:rPr>
              <a:t>Conditioning</a:t>
            </a:r>
          </a:p>
          <a:p>
            <a:pPr algn="ctr"/>
            <a:r>
              <a:rPr lang="en-US" sz="2400" kern="10">
                <a:ln w="9525">
                  <a:solidFill>
                    <a:srgbClr val="000000"/>
                  </a:solidFill>
                  <a:round/>
                  <a:headEnd/>
                  <a:tailEnd/>
                </a:ln>
                <a:latin typeface="Footlight MT Light" pitchFamily="18" charset="0"/>
              </a:rPr>
              <a:t>(stimulus-response)</a:t>
            </a:r>
          </a:p>
        </p:txBody>
      </p:sp>
      <p:sp>
        <p:nvSpPr>
          <p:cNvPr id="14349" name="AutoShape 13"/>
          <p:cNvSpPr>
            <a:spLocks noChangeArrowheads="1"/>
          </p:cNvSpPr>
          <p:nvPr/>
        </p:nvSpPr>
        <p:spPr bwMode="auto">
          <a:xfrm>
            <a:off x="755650" y="2781300"/>
            <a:ext cx="6121400" cy="1727200"/>
          </a:xfrm>
          <a:prstGeom prst="rightArrowCallout">
            <a:avLst>
              <a:gd name="adj1" fmla="val 25000"/>
              <a:gd name="adj2" fmla="val 25000"/>
              <a:gd name="adj3" fmla="val 59069"/>
              <a:gd name="adj4" fmla="val 66667"/>
            </a:avLst>
          </a:prstGeom>
          <a:noFill/>
          <a:ln w="76200">
            <a:solidFill>
              <a:schemeClr val="tx1"/>
            </a:solidFill>
            <a:miter lim="800000"/>
            <a:headEnd/>
            <a:tailEnd/>
          </a:ln>
          <a:effectLst/>
        </p:spPr>
        <p:txBody>
          <a:bodyPr wrap="none" anchor="ctr"/>
          <a:lstStyle/>
          <a:p>
            <a:endParaRPr lang="en-US">
              <a:latin typeface="Footlight MT Light" pitchFamily="18" charset="0"/>
            </a:endParaRPr>
          </a:p>
        </p:txBody>
      </p:sp>
      <p:sp>
        <p:nvSpPr>
          <p:cNvPr id="14350" name="WordArt 14"/>
          <p:cNvSpPr>
            <a:spLocks noChangeArrowheads="1" noChangeShapeType="1" noTextEdit="1"/>
          </p:cNvSpPr>
          <p:nvPr/>
        </p:nvSpPr>
        <p:spPr bwMode="auto">
          <a:xfrm>
            <a:off x="6946900" y="3429000"/>
            <a:ext cx="1751013" cy="50482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latin typeface="Footlight MT Light" pitchFamily="18" charset="0"/>
              </a:rPr>
              <a:t>Experimental</a:t>
            </a:r>
          </a:p>
          <a:p>
            <a:pPr algn="ctr"/>
            <a:r>
              <a:rPr lang="en-US" sz="2400" kern="10">
                <a:ln w="9525">
                  <a:solidFill>
                    <a:srgbClr val="000000"/>
                  </a:solidFill>
                  <a:round/>
                  <a:headEnd/>
                  <a:tailEnd/>
                </a:ln>
                <a:latin typeface="Footlight MT Light" pitchFamily="18" charset="0"/>
              </a:rPr>
              <a:t>approach only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ootlight MT Light" pitchFamily="18" charset="0"/>
              </a:rPr>
              <a:t>Introduction </a:t>
            </a:r>
            <a:endParaRPr lang="en-US" dirty="0">
              <a:latin typeface="Footlight MT Light"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Footlight MT Light" pitchFamily="18" charset="0"/>
              </a:rPr>
              <a:t>One of the most important characteristics of human beings is their capacity to learn.</a:t>
            </a:r>
          </a:p>
          <a:p>
            <a:r>
              <a:rPr lang="en-US" dirty="0" smtClean="0">
                <a:latin typeface="Footlight MT Light" pitchFamily="18" charset="0"/>
              </a:rPr>
              <a:t>An individual starts learning immediately after his birth.</a:t>
            </a:r>
          </a:p>
          <a:p>
            <a:r>
              <a:rPr lang="en-US" dirty="0" smtClean="0">
                <a:latin typeface="Footlight MT Light" pitchFamily="18" charset="0"/>
              </a:rPr>
              <a:t>Our personality, our habits, skills, knowledge, attitude and interest is largely the result of learning.</a:t>
            </a:r>
          </a:p>
          <a:p>
            <a:r>
              <a:rPr lang="en-US" dirty="0" smtClean="0">
                <a:latin typeface="Footlight MT Light" pitchFamily="18" charset="0"/>
              </a:rPr>
              <a:t>All our adaptive as well as maladaptive, and cognitive as well as affective behavior formed by learning process.</a:t>
            </a:r>
          </a:p>
          <a:p>
            <a:r>
              <a:rPr lang="en-US" dirty="0" smtClean="0">
                <a:latin typeface="Footlight MT Light" pitchFamily="18" charset="0"/>
              </a:rPr>
              <a:t>These are the vital important in helping the individual to adapt to his environment.</a:t>
            </a:r>
            <a:endParaRPr lang="en-US" dirty="0">
              <a:latin typeface="Footlight MT Ligh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a:latin typeface="Footlight MT Light" pitchFamily="18" charset="0"/>
              </a:rPr>
              <a:t>Behaviourists </a:t>
            </a:r>
          </a:p>
        </p:txBody>
      </p:sp>
      <p:sp>
        <p:nvSpPr>
          <p:cNvPr id="16387" name="Rectangle 3"/>
          <p:cNvSpPr>
            <a:spLocks noGrp="1" noChangeArrowheads="1"/>
          </p:cNvSpPr>
          <p:nvPr>
            <p:ph type="body" idx="1"/>
          </p:nvPr>
        </p:nvSpPr>
        <p:spPr>
          <a:xfrm>
            <a:off x="454025" y="1719263"/>
            <a:ext cx="8229600" cy="4411662"/>
          </a:xfrm>
        </p:spPr>
        <p:txBody>
          <a:bodyPr/>
          <a:lstStyle/>
          <a:p>
            <a:r>
              <a:rPr lang="en-GB">
                <a:latin typeface="Footlight MT Light" pitchFamily="18" charset="0"/>
              </a:rPr>
              <a:t>Ivan Pavlov</a:t>
            </a:r>
          </a:p>
          <a:p>
            <a:endParaRPr lang="en-GB">
              <a:latin typeface="Footlight MT Light" pitchFamily="18" charset="0"/>
            </a:endParaRPr>
          </a:p>
          <a:p>
            <a:r>
              <a:rPr lang="en-GB">
                <a:latin typeface="Footlight MT Light" pitchFamily="18" charset="0"/>
              </a:rPr>
              <a:t>Edward Lee Thorndike</a:t>
            </a:r>
          </a:p>
          <a:p>
            <a:endParaRPr lang="en-GB">
              <a:latin typeface="Footlight MT Light" pitchFamily="18" charset="0"/>
            </a:endParaRPr>
          </a:p>
          <a:p>
            <a:r>
              <a:rPr lang="en-GB">
                <a:latin typeface="Footlight MT Light" pitchFamily="18" charset="0"/>
              </a:rPr>
              <a:t>John B. Watson</a:t>
            </a:r>
          </a:p>
          <a:p>
            <a:endParaRPr lang="en-GB">
              <a:latin typeface="Footlight MT Light" pitchFamily="18" charset="0"/>
            </a:endParaRPr>
          </a:p>
          <a:p>
            <a:r>
              <a:rPr lang="en-GB">
                <a:latin typeface="Footlight MT Light" pitchFamily="18" charset="0"/>
              </a:rPr>
              <a:t>B.F. Skinner </a:t>
            </a:r>
          </a:p>
          <a:p>
            <a:endParaRPr lang="en-GB">
              <a:latin typeface="Footlight MT Light" pitchFamily="18" charset="0"/>
            </a:endParaRPr>
          </a:p>
        </p:txBody>
      </p:sp>
      <p:sp>
        <p:nvSpPr>
          <p:cNvPr id="16388" name="AutoShape 4"/>
          <p:cNvSpPr>
            <a:spLocks noChangeArrowheads="1"/>
          </p:cNvSpPr>
          <p:nvPr/>
        </p:nvSpPr>
        <p:spPr bwMode="auto">
          <a:xfrm>
            <a:off x="755650" y="1700213"/>
            <a:ext cx="6121400" cy="647700"/>
          </a:xfrm>
          <a:prstGeom prst="rightArrowCallout">
            <a:avLst>
              <a:gd name="adj1" fmla="val 25000"/>
              <a:gd name="adj2" fmla="val 25000"/>
              <a:gd name="adj3" fmla="val 157516"/>
              <a:gd name="adj4" fmla="val 66667"/>
            </a:avLst>
          </a:prstGeom>
          <a:noFill/>
          <a:ln w="76200">
            <a:solidFill>
              <a:schemeClr val="tx1"/>
            </a:solidFill>
            <a:miter lim="800000"/>
            <a:headEnd/>
            <a:tailEnd/>
          </a:ln>
          <a:effectLst/>
        </p:spPr>
        <p:txBody>
          <a:bodyPr wrap="none" anchor="ctr"/>
          <a:lstStyle/>
          <a:p>
            <a:endParaRPr lang="en-US">
              <a:latin typeface="Footlight MT Light" pitchFamily="18" charset="0"/>
            </a:endParaRPr>
          </a:p>
        </p:txBody>
      </p:sp>
      <p:sp>
        <p:nvSpPr>
          <p:cNvPr id="16389" name="WordArt 5"/>
          <p:cNvSpPr>
            <a:spLocks noChangeArrowheads="1" noChangeShapeType="1" noTextEdit="1"/>
          </p:cNvSpPr>
          <p:nvPr/>
        </p:nvSpPr>
        <p:spPr bwMode="auto">
          <a:xfrm>
            <a:off x="6853238" y="1422400"/>
            <a:ext cx="2111375" cy="85407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latin typeface="Footlight MT Light" pitchFamily="18" charset="0"/>
              </a:rPr>
              <a:t>Classic</a:t>
            </a:r>
          </a:p>
          <a:p>
            <a:pPr algn="ctr"/>
            <a:r>
              <a:rPr lang="en-US" sz="2400" kern="10">
                <a:ln w="9525">
                  <a:solidFill>
                    <a:srgbClr val="000000"/>
                  </a:solidFill>
                  <a:round/>
                  <a:headEnd/>
                  <a:tailEnd/>
                </a:ln>
                <a:latin typeface="Footlight MT Light" pitchFamily="18" charset="0"/>
              </a:rPr>
              <a:t>Conditioning</a:t>
            </a:r>
          </a:p>
          <a:p>
            <a:pPr algn="ctr"/>
            <a:r>
              <a:rPr lang="en-US" sz="2400" kern="10">
                <a:ln w="9525">
                  <a:solidFill>
                    <a:srgbClr val="000000"/>
                  </a:solidFill>
                  <a:round/>
                  <a:headEnd/>
                  <a:tailEnd/>
                </a:ln>
                <a:latin typeface="Footlight MT Light" pitchFamily="18" charset="0"/>
              </a:rPr>
              <a:t>(stimulus-response)</a:t>
            </a:r>
          </a:p>
        </p:txBody>
      </p:sp>
      <p:sp>
        <p:nvSpPr>
          <p:cNvPr id="16390" name="AutoShape 6"/>
          <p:cNvSpPr>
            <a:spLocks noChangeArrowheads="1"/>
          </p:cNvSpPr>
          <p:nvPr/>
        </p:nvSpPr>
        <p:spPr bwMode="auto">
          <a:xfrm>
            <a:off x="755650" y="2781300"/>
            <a:ext cx="6121400" cy="1727200"/>
          </a:xfrm>
          <a:prstGeom prst="rightArrowCallout">
            <a:avLst>
              <a:gd name="adj1" fmla="val 25000"/>
              <a:gd name="adj2" fmla="val 25000"/>
              <a:gd name="adj3" fmla="val 59069"/>
              <a:gd name="adj4" fmla="val 66667"/>
            </a:avLst>
          </a:prstGeom>
          <a:noFill/>
          <a:ln w="76200">
            <a:solidFill>
              <a:schemeClr val="tx1"/>
            </a:solidFill>
            <a:miter lim="800000"/>
            <a:headEnd/>
            <a:tailEnd/>
          </a:ln>
          <a:effectLst/>
        </p:spPr>
        <p:txBody>
          <a:bodyPr wrap="none" anchor="ctr"/>
          <a:lstStyle/>
          <a:p>
            <a:endParaRPr lang="en-US">
              <a:latin typeface="Footlight MT Light" pitchFamily="18" charset="0"/>
            </a:endParaRPr>
          </a:p>
        </p:txBody>
      </p:sp>
      <p:sp>
        <p:nvSpPr>
          <p:cNvPr id="16391" name="WordArt 7"/>
          <p:cNvSpPr>
            <a:spLocks noChangeArrowheads="1" noChangeShapeType="1" noTextEdit="1"/>
          </p:cNvSpPr>
          <p:nvPr/>
        </p:nvSpPr>
        <p:spPr bwMode="auto">
          <a:xfrm>
            <a:off x="6946900" y="3429000"/>
            <a:ext cx="1751013" cy="50482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latin typeface="Footlight MT Light" pitchFamily="18" charset="0"/>
              </a:rPr>
              <a:t>Experimental</a:t>
            </a:r>
          </a:p>
          <a:p>
            <a:pPr algn="ctr"/>
            <a:r>
              <a:rPr lang="en-US" sz="2400" kern="10">
                <a:ln w="9525">
                  <a:solidFill>
                    <a:srgbClr val="000000"/>
                  </a:solidFill>
                  <a:round/>
                  <a:headEnd/>
                  <a:tailEnd/>
                </a:ln>
                <a:latin typeface="Footlight MT Light" pitchFamily="18" charset="0"/>
              </a:rPr>
              <a:t>approach only</a:t>
            </a:r>
          </a:p>
        </p:txBody>
      </p:sp>
      <p:sp>
        <p:nvSpPr>
          <p:cNvPr id="16392" name="AutoShape 8"/>
          <p:cNvSpPr>
            <a:spLocks noChangeArrowheads="1"/>
          </p:cNvSpPr>
          <p:nvPr/>
        </p:nvSpPr>
        <p:spPr bwMode="auto">
          <a:xfrm>
            <a:off x="755650" y="4941888"/>
            <a:ext cx="6121400" cy="647700"/>
          </a:xfrm>
          <a:prstGeom prst="rightArrowCallout">
            <a:avLst>
              <a:gd name="adj1" fmla="val 25000"/>
              <a:gd name="adj2" fmla="val 25000"/>
              <a:gd name="adj3" fmla="val 157516"/>
              <a:gd name="adj4" fmla="val 66667"/>
            </a:avLst>
          </a:prstGeom>
          <a:noFill/>
          <a:ln w="76200">
            <a:solidFill>
              <a:schemeClr val="tx1"/>
            </a:solidFill>
            <a:miter lim="800000"/>
            <a:headEnd/>
            <a:tailEnd/>
          </a:ln>
          <a:effectLst/>
        </p:spPr>
        <p:txBody>
          <a:bodyPr wrap="none" anchor="ctr"/>
          <a:lstStyle/>
          <a:p>
            <a:endParaRPr lang="en-US">
              <a:latin typeface="Footlight MT Light" pitchFamily="18" charset="0"/>
            </a:endParaRPr>
          </a:p>
        </p:txBody>
      </p:sp>
      <p:sp>
        <p:nvSpPr>
          <p:cNvPr id="16393" name="WordArt 9"/>
          <p:cNvSpPr>
            <a:spLocks noChangeArrowheads="1" noChangeShapeType="1" noTextEdit="1"/>
          </p:cNvSpPr>
          <p:nvPr/>
        </p:nvSpPr>
        <p:spPr bwMode="auto">
          <a:xfrm>
            <a:off x="6802438" y="5156200"/>
            <a:ext cx="1895475" cy="433388"/>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latin typeface="Footlight MT Light" pitchFamily="18" charset="0"/>
              </a:rPr>
              <a:t>Operand</a:t>
            </a:r>
          </a:p>
          <a:p>
            <a:pPr algn="ctr"/>
            <a:r>
              <a:rPr lang="en-US" sz="2400" kern="10">
                <a:ln w="9525">
                  <a:solidFill>
                    <a:srgbClr val="000000"/>
                  </a:solidFill>
                  <a:round/>
                  <a:headEnd/>
                  <a:tailEnd/>
                </a:ln>
                <a:latin typeface="Footlight MT Light" pitchFamily="18" charset="0"/>
              </a:rPr>
              <a:t>Conditioning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2971800"/>
            <a:ext cx="7467600" cy="1143000"/>
          </a:xfrm>
        </p:spPr>
        <p:txBody>
          <a:bodyPr/>
          <a:lstStyle/>
          <a:p>
            <a:r>
              <a:rPr lang="en-US" dirty="0" smtClean="0">
                <a:latin typeface="Footlight MT Light" pitchFamily="18" charset="0"/>
              </a:rPr>
              <a:t>Classical conditioning</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title"/>
          </p:nvPr>
        </p:nvSpPr>
        <p:spPr/>
        <p:txBody>
          <a:bodyPr/>
          <a:lstStyle/>
          <a:p>
            <a:pPr algn="ctr"/>
            <a:r>
              <a:rPr lang="en-GB" dirty="0">
                <a:latin typeface="Footlight MT Light" pitchFamily="18" charset="0"/>
              </a:rPr>
              <a:t>Ivan </a:t>
            </a:r>
            <a:r>
              <a:rPr lang="en-GB" dirty="0" smtClean="0">
                <a:latin typeface="Footlight MT Light" pitchFamily="18" charset="0"/>
              </a:rPr>
              <a:t> </a:t>
            </a:r>
            <a:r>
              <a:rPr lang="en-GB" dirty="0">
                <a:latin typeface="Footlight MT Light" pitchFamily="18" charset="0"/>
              </a:rPr>
              <a:t>Pavlov </a:t>
            </a:r>
          </a:p>
        </p:txBody>
      </p:sp>
      <p:sp>
        <p:nvSpPr>
          <p:cNvPr id="17416" name="Rectangle 8"/>
          <p:cNvSpPr>
            <a:spLocks noGrp="1" noChangeArrowheads="1"/>
          </p:cNvSpPr>
          <p:nvPr>
            <p:ph type="body" sz="half" idx="1"/>
          </p:nvPr>
        </p:nvSpPr>
        <p:spPr>
          <a:xfrm>
            <a:off x="457200" y="1719263"/>
            <a:ext cx="4033838" cy="4411662"/>
          </a:xfrm>
        </p:spPr>
        <p:txBody>
          <a:bodyPr/>
          <a:lstStyle/>
          <a:p>
            <a:pPr>
              <a:lnSpc>
                <a:spcPct val="90000"/>
              </a:lnSpc>
            </a:pPr>
            <a:r>
              <a:rPr lang="en-GB" sz="2600" dirty="0">
                <a:latin typeface="Footlight MT Light" pitchFamily="18" charset="0"/>
              </a:rPr>
              <a:t>Born Sept 14, 1849</a:t>
            </a:r>
          </a:p>
          <a:p>
            <a:pPr>
              <a:lnSpc>
                <a:spcPct val="90000"/>
              </a:lnSpc>
            </a:pPr>
            <a:r>
              <a:rPr lang="en-GB" sz="2600" dirty="0">
                <a:latin typeface="Footlight MT Light" pitchFamily="18" charset="0"/>
              </a:rPr>
              <a:t>Died Feb 27, 1936</a:t>
            </a:r>
          </a:p>
          <a:p>
            <a:pPr>
              <a:lnSpc>
                <a:spcPct val="90000"/>
              </a:lnSpc>
            </a:pPr>
            <a:r>
              <a:rPr lang="en-GB" sz="2600" dirty="0">
                <a:latin typeface="Footlight MT Light" pitchFamily="18" charset="0"/>
              </a:rPr>
              <a:t>born in </a:t>
            </a:r>
            <a:r>
              <a:rPr lang="en-GB" sz="2600" dirty="0" smtClean="0">
                <a:latin typeface="Footlight MT Light" pitchFamily="18" charset="0"/>
              </a:rPr>
              <a:t> </a:t>
            </a:r>
            <a:r>
              <a:rPr lang="en-GB" sz="2600" dirty="0">
                <a:latin typeface="Footlight MT Light" pitchFamily="18" charset="0"/>
              </a:rPr>
              <a:t>Russia</a:t>
            </a:r>
          </a:p>
          <a:p>
            <a:pPr>
              <a:lnSpc>
                <a:spcPct val="90000"/>
              </a:lnSpc>
            </a:pPr>
            <a:r>
              <a:rPr lang="en-GB" sz="2600" dirty="0">
                <a:latin typeface="Footlight MT Light" pitchFamily="18" charset="0"/>
              </a:rPr>
              <a:t>physiologist, psychologist, and physician</a:t>
            </a:r>
          </a:p>
          <a:p>
            <a:pPr>
              <a:lnSpc>
                <a:spcPct val="90000"/>
              </a:lnSpc>
            </a:pPr>
            <a:r>
              <a:rPr lang="en-IE" sz="2600" dirty="0">
                <a:latin typeface="Footlight MT Light" pitchFamily="18" charset="0"/>
              </a:rPr>
              <a:t>awarded the Nobel Prize in Physiology or Medicine in 1904 for research on the digestive system</a:t>
            </a:r>
            <a:endParaRPr lang="en-GB" sz="2600" dirty="0">
              <a:latin typeface="Footlight MT Light" pitchFamily="18" charset="0"/>
            </a:endParaRPr>
          </a:p>
        </p:txBody>
      </p:sp>
      <p:pic>
        <p:nvPicPr>
          <p:cNvPr id="17418" name="Picture 10" descr="pavlov"/>
          <p:cNvPicPr>
            <a:picLocks noGrp="1" noChangeAspect="1" noChangeArrowheads="1"/>
          </p:cNvPicPr>
          <p:nvPr>
            <p:ph type="clipArt" sz="half" idx="2"/>
          </p:nvPr>
        </p:nvPicPr>
        <p:blipFill>
          <a:blip r:embed="rId2"/>
          <a:srcRect/>
          <a:stretch>
            <a:fillRect/>
          </a:stretch>
        </p:blipFill>
        <p:spPr>
          <a:xfrm>
            <a:off x="5065713" y="1719263"/>
            <a:ext cx="3208337" cy="441166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Pavlov"/>
          <p:cNvPicPr>
            <a:picLocks noChangeAspect="1" noChangeArrowheads="1"/>
          </p:cNvPicPr>
          <p:nvPr/>
        </p:nvPicPr>
        <p:blipFill>
          <a:blip r:embed="rId2"/>
          <a:srcRect/>
          <a:stretch>
            <a:fillRect/>
          </a:stretch>
        </p:blipFill>
        <p:spPr bwMode="auto">
          <a:xfrm>
            <a:off x="179388" y="115888"/>
            <a:ext cx="8785225" cy="65881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descr="PAVLOV"/>
          <p:cNvPicPr>
            <a:picLocks noChangeAspect="1" noChangeArrowheads="1"/>
          </p:cNvPicPr>
          <p:nvPr/>
        </p:nvPicPr>
        <p:blipFill>
          <a:blip r:embed="rId2"/>
          <a:srcRect/>
          <a:stretch>
            <a:fillRect/>
          </a:stretch>
        </p:blipFill>
        <p:spPr bwMode="auto">
          <a:xfrm>
            <a:off x="3654425" y="809625"/>
            <a:ext cx="5238750" cy="5238750"/>
          </a:xfrm>
          <a:prstGeom prst="rect">
            <a:avLst/>
          </a:prstGeom>
          <a:noFill/>
        </p:spPr>
      </p:pic>
      <p:sp>
        <p:nvSpPr>
          <p:cNvPr id="20492" name="Rectangle 12"/>
          <p:cNvSpPr>
            <a:spLocks noChangeArrowheads="1"/>
          </p:cNvSpPr>
          <p:nvPr/>
        </p:nvSpPr>
        <p:spPr bwMode="auto">
          <a:xfrm>
            <a:off x="3492500" y="765175"/>
            <a:ext cx="5400675" cy="2446338"/>
          </a:xfrm>
          <a:prstGeom prst="rect">
            <a:avLst/>
          </a:prstGeom>
          <a:noFill/>
          <a:ln w="38100">
            <a:solidFill>
              <a:schemeClr val="tx1"/>
            </a:solidFill>
            <a:miter lim="800000"/>
            <a:headEnd/>
            <a:tailEnd/>
          </a:ln>
          <a:effectLst/>
        </p:spPr>
        <p:txBody>
          <a:bodyPr wrap="none" anchor="ctr"/>
          <a:lstStyle/>
          <a:p>
            <a:endParaRPr lang="en-US"/>
          </a:p>
        </p:txBody>
      </p:sp>
      <p:sp>
        <p:nvSpPr>
          <p:cNvPr id="20493" name="Rectangle 13"/>
          <p:cNvSpPr>
            <a:spLocks noChangeArrowheads="1"/>
          </p:cNvSpPr>
          <p:nvPr/>
        </p:nvSpPr>
        <p:spPr bwMode="auto">
          <a:xfrm>
            <a:off x="3492500" y="3284538"/>
            <a:ext cx="5400675" cy="1368425"/>
          </a:xfrm>
          <a:prstGeom prst="rect">
            <a:avLst/>
          </a:prstGeom>
          <a:noFill/>
          <a:ln w="38100">
            <a:solidFill>
              <a:schemeClr val="tx1"/>
            </a:solidFill>
            <a:miter lim="800000"/>
            <a:headEnd/>
            <a:tailEnd/>
          </a:ln>
          <a:effectLst/>
        </p:spPr>
        <p:txBody>
          <a:bodyPr wrap="none" anchor="ctr"/>
          <a:lstStyle/>
          <a:p>
            <a:endParaRPr lang="en-US"/>
          </a:p>
        </p:txBody>
      </p:sp>
      <p:sp>
        <p:nvSpPr>
          <p:cNvPr id="20494" name="Rectangle 14"/>
          <p:cNvSpPr>
            <a:spLocks noChangeArrowheads="1"/>
          </p:cNvSpPr>
          <p:nvPr/>
        </p:nvSpPr>
        <p:spPr bwMode="auto">
          <a:xfrm>
            <a:off x="3492500" y="4724400"/>
            <a:ext cx="5400675" cy="1368425"/>
          </a:xfrm>
          <a:prstGeom prst="rect">
            <a:avLst/>
          </a:prstGeom>
          <a:noFill/>
          <a:ln w="38100">
            <a:solidFill>
              <a:schemeClr val="tx1"/>
            </a:solidFill>
            <a:miter lim="800000"/>
            <a:headEnd/>
            <a:tailEnd/>
          </a:ln>
          <a:effectLst/>
        </p:spPr>
        <p:txBody>
          <a:bodyPr wrap="none" anchor="ctr"/>
          <a:lstStyle/>
          <a:p>
            <a:endParaRPr lang="en-US"/>
          </a:p>
        </p:txBody>
      </p:sp>
      <p:sp>
        <p:nvSpPr>
          <p:cNvPr id="20495" name="WordArt 15"/>
          <p:cNvSpPr>
            <a:spLocks noChangeArrowheads="1" noChangeShapeType="1" noTextEdit="1"/>
          </p:cNvSpPr>
          <p:nvPr/>
        </p:nvSpPr>
        <p:spPr bwMode="auto">
          <a:xfrm>
            <a:off x="374650" y="3937000"/>
            <a:ext cx="2613025" cy="215900"/>
          </a:xfrm>
          <a:prstGeom prst="rect">
            <a:avLst/>
          </a:prstGeom>
        </p:spPr>
        <p:txBody>
          <a:bodyPr wrap="none" fromWordArt="1">
            <a:prstTxWarp prst="textPlain">
              <a:avLst>
                <a:gd name="adj" fmla="val 50000"/>
              </a:avLst>
            </a:prstTxWarp>
          </a:bodyPr>
          <a:lstStyle/>
          <a:p>
            <a:pPr algn="ctr"/>
            <a:r>
              <a:rPr lang="en-US" sz="1200" i="1" kern="1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UCS = unconditioned stimulus </a:t>
            </a:r>
          </a:p>
        </p:txBody>
      </p:sp>
      <p:sp>
        <p:nvSpPr>
          <p:cNvPr id="20496" name="WordArt 16"/>
          <p:cNvSpPr>
            <a:spLocks noChangeArrowheads="1" noChangeShapeType="1" noTextEdit="1"/>
          </p:cNvSpPr>
          <p:nvPr/>
        </p:nvSpPr>
        <p:spPr bwMode="auto">
          <a:xfrm>
            <a:off x="323850" y="4229100"/>
            <a:ext cx="2613025" cy="287338"/>
          </a:xfrm>
          <a:prstGeom prst="rect">
            <a:avLst/>
          </a:prstGeom>
        </p:spPr>
        <p:txBody>
          <a:bodyPr wrap="none" fromWordArt="1">
            <a:prstTxWarp prst="textPlain">
              <a:avLst>
                <a:gd name="adj" fmla="val 50000"/>
              </a:avLst>
            </a:prstTxWarp>
          </a:bodyPr>
          <a:lstStyle/>
          <a:p>
            <a:pPr algn="ctr"/>
            <a:r>
              <a:rPr lang="en-US" sz="1200" i="1" kern="1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UCR = unconditioned response</a:t>
            </a:r>
          </a:p>
        </p:txBody>
      </p:sp>
      <p:sp>
        <p:nvSpPr>
          <p:cNvPr id="20497" name="WordArt 17"/>
          <p:cNvSpPr>
            <a:spLocks noChangeArrowheads="1" noChangeShapeType="1" noTextEdit="1"/>
          </p:cNvSpPr>
          <p:nvPr/>
        </p:nvSpPr>
        <p:spPr bwMode="auto">
          <a:xfrm>
            <a:off x="374650" y="4589463"/>
            <a:ext cx="2613025" cy="217487"/>
          </a:xfrm>
          <a:prstGeom prst="rect">
            <a:avLst/>
          </a:prstGeom>
        </p:spPr>
        <p:txBody>
          <a:bodyPr wrap="none" fromWordArt="1">
            <a:prstTxWarp prst="textPlain">
              <a:avLst>
                <a:gd name="adj" fmla="val 50000"/>
              </a:avLst>
            </a:prstTxWarp>
          </a:bodyPr>
          <a:lstStyle/>
          <a:p>
            <a:pPr algn="ctr"/>
            <a:r>
              <a:rPr lang="en-US" sz="1200" i="1" kern="1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CS = conditioned stimulus </a:t>
            </a:r>
          </a:p>
        </p:txBody>
      </p:sp>
      <p:sp>
        <p:nvSpPr>
          <p:cNvPr id="20498" name="WordArt 18"/>
          <p:cNvSpPr>
            <a:spLocks noChangeArrowheads="1" noChangeShapeType="1" noTextEdit="1"/>
          </p:cNvSpPr>
          <p:nvPr/>
        </p:nvSpPr>
        <p:spPr bwMode="auto">
          <a:xfrm>
            <a:off x="323850" y="4945063"/>
            <a:ext cx="2613025" cy="284162"/>
          </a:xfrm>
          <a:prstGeom prst="rect">
            <a:avLst/>
          </a:prstGeom>
        </p:spPr>
        <p:txBody>
          <a:bodyPr wrap="none" fromWordArt="1">
            <a:prstTxWarp prst="textPlain">
              <a:avLst>
                <a:gd name="adj" fmla="val 50000"/>
              </a:avLst>
            </a:prstTxWarp>
          </a:bodyPr>
          <a:lstStyle/>
          <a:p>
            <a:pPr algn="ctr"/>
            <a:r>
              <a:rPr lang="en-US" sz="1200" i="1" kern="1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CR = conditioned response</a:t>
            </a:r>
          </a:p>
        </p:txBody>
      </p:sp>
      <p:pic>
        <p:nvPicPr>
          <p:cNvPr id="20499" name="Picture 19" descr="Pavlov's_dog"/>
          <p:cNvPicPr>
            <a:picLocks noChangeAspect="1" noChangeArrowheads="1"/>
          </p:cNvPicPr>
          <p:nvPr/>
        </p:nvPicPr>
        <p:blipFill>
          <a:blip r:embed="rId3"/>
          <a:srcRect/>
          <a:stretch>
            <a:fillRect/>
          </a:stretch>
        </p:blipFill>
        <p:spPr bwMode="auto">
          <a:xfrm>
            <a:off x="107950" y="1390650"/>
            <a:ext cx="3244850" cy="23304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vlov_conditioning_dogs"/>
          <p:cNvPicPr>
            <a:picLocks noChangeAspect="1" noChangeArrowheads="1"/>
          </p:cNvPicPr>
          <p:nvPr/>
        </p:nvPicPr>
        <p:blipFill>
          <a:blip r:embed="rId2"/>
          <a:srcRect/>
          <a:stretch>
            <a:fillRect/>
          </a:stretch>
        </p:blipFill>
        <p:spPr bwMode="auto">
          <a:xfrm>
            <a:off x="1835150" y="260350"/>
            <a:ext cx="3959225" cy="3160713"/>
          </a:xfrm>
          <a:prstGeom prst="rect">
            <a:avLst/>
          </a:prstGeom>
          <a:noFill/>
        </p:spPr>
      </p:pic>
      <p:pic>
        <p:nvPicPr>
          <p:cNvPr id="31747" name="Picture 3" descr="pavlov_cartoon"/>
          <p:cNvPicPr>
            <a:picLocks noChangeAspect="1" noChangeArrowheads="1"/>
          </p:cNvPicPr>
          <p:nvPr/>
        </p:nvPicPr>
        <p:blipFill>
          <a:blip r:embed="rId3"/>
          <a:srcRect/>
          <a:stretch>
            <a:fillRect/>
          </a:stretch>
        </p:blipFill>
        <p:spPr bwMode="auto">
          <a:xfrm>
            <a:off x="2200275" y="3429000"/>
            <a:ext cx="2300288" cy="3095625"/>
          </a:xfrm>
          <a:prstGeom prst="rect">
            <a:avLst/>
          </a:prstGeom>
          <a:noFill/>
        </p:spPr>
      </p:pic>
      <p:pic>
        <p:nvPicPr>
          <p:cNvPr id="31748" name="Picture 4" descr="pavlovx"/>
          <p:cNvPicPr>
            <a:picLocks noChangeAspect="1" noChangeArrowheads="1"/>
          </p:cNvPicPr>
          <p:nvPr/>
        </p:nvPicPr>
        <p:blipFill>
          <a:blip r:embed="rId4"/>
          <a:srcRect/>
          <a:stretch>
            <a:fillRect/>
          </a:stretch>
        </p:blipFill>
        <p:spPr bwMode="auto">
          <a:xfrm>
            <a:off x="5757863" y="3500438"/>
            <a:ext cx="2343150" cy="2952750"/>
          </a:xfrm>
          <a:prstGeom prst="rect">
            <a:avLst/>
          </a:prstGeom>
          <a:noFill/>
        </p:spPr>
      </p:pic>
      <p:pic>
        <p:nvPicPr>
          <p:cNvPr id="31749" name="Picture 5" descr="cartoon151"/>
          <p:cNvPicPr>
            <a:picLocks noChangeAspect="1" noChangeArrowheads="1"/>
          </p:cNvPicPr>
          <p:nvPr/>
        </p:nvPicPr>
        <p:blipFill>
          <a:blip r:embed="rId5"/>
          <a:srcRect/>
          <a:stretch>
            <a:fillRect/>
          </a:stretch>
        </p:blipFill>
        <p:spPr bwMode="auto">
          <a:xfrm>
            <a:off x="6324600" y="115888"/>
            <a:ext cx="2135188" cy="32575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ootlight MT Light" pitchFamily="18" charset="0"/>
              </a:rPr>
              <a:t>Educational implication of classical conditioning theory</a:t>
            </a:r>
            <a:endParaRPr lang="en-US" dirty="0">
              <a:latin typeface="Footlight MT Light"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Footlight MT Light" pitchFamily="18" charset="0"/>
              </a:rPr>
              <a:t>Fear, love towards a particular subject is created through conditioning.</a:t>
            </a:r>
          </a:p>
          <a:p>
            <a:r>
              <a:rPr lang="en-US" dirty="0" smtClean="0">
                <a:latin typeface="Footlight MT Light" pitchFamily="18" charset="0"/>
              </a:rPr>
              <a:t>A teacher, method of teaching or harsh treatment of his students, create strong dislike among them towards subject.</a:t>
            </a:r>
          </a:p>
          <a:p>
            <a:r>
              <a:rPr lang="en-US" dirty="0" smtClean="0">
                <a:latin typeface="Footlight MT Light" pitchFamily="18" charset="0"/>
              </a:rPr>
              <a:t>The theory of classical conditioning emphasizes that the students should be exposed to positive stimuli in order to develop desirable habits, interest and attitudes in them.</a:t>
            </a:r>
            <a:endParaRPr lang="en-US" dirty="0">
              <a:latin typeface="Footlight MT Light"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en-GB">
                <a:latin typeface="Footlight MT Light" pitchFamily="18" charset="0"/>
              </a:rPr>
              <a:t>Edward Lee Thorndike</a:t>
            </a:r>
          </a:p>
        </p:txBody>
      </p:sp>
      <p:sp>
        <p:nvSpPr>
          <p:cNvPr id="51205" name="Rectangle 5"/>
          <p:cNvSpPr>
            <a:spLocks noGrp="1" noChangeArrowheads="1"/>
          </p:cNvSpPr>
          <p:nvPr>
            <p:ph type="body" sz="half" idx="1"/>
          </p:nvPr>
        </p:nvSpPr>
        <p:spPr/>
        <p:txBody>
          <a:bodyPr/>
          <a:lstStyle/>
          <a:p>
            <a:r>
              <a:rPr lang="en-GB" sz="2200" dirty="0">
                <a:latin typeface="Footlight MT Light" pitchFamily="18" charset="0"/>
              </a:rPr>
              <a:t>Born August 31, 1874 </a:t>
            </a:r>
          </a:p>
          <a:p>
            <a:r>
              <a:rPr lang="en-GB" sz="2200" dirty="0">
                <a:latin typeface="Footlight MT Light" pitchFamily="18" charset="0"/>
              </a:rPr>
              <a:t>Died August 9, 1949 </a:t>
            </a:r>
          </a:p>
          <a:p>
            <a:r>
              <a:rPr lang="en-GB" sz="2200" dirty="0">
                <a:latin typeface="Footlight MT Light" pitchFamily="18" charset="0"/>
              </a:rPr>
              <a:t>Born in Williamsburg, </a:t>
            </a:r>
          </a:p>
          <a:p>
            <a:r>
              <a:rPr lang="en-IE" sz="2200" dirty="0">
                <a:latin typeface="Footlight MT Light" pitchFamily="18" charset="0"/>
              </a:rPr>
              <a:t>Studied animal behaviour and the learning process </a:t>
            </a:r>
          </a:p>
          <a:p>
            <a:r>
              <a:rPr lang="en-IE" sz="2200" dirty="0">
                <a:latin typeface="Footlight MT Light" pitchFamily="18" charset="0"/>
              </a:rPr>
              <a:t>led to the theory of connectionism </a:t>
            </a:r>
          </a:p>
          <a:p>
            <a:r>
              <a:rPr lang="en-IE" sz="2200" dirty="0">
                <a:latin typeface="Footlight MT Light" pitchFamily="18" charset="0"/>
              </a:rPr>
              <a:t>Laying the foundation for modern educational psychology. </a:t>
            </a:r>
            <a:endParaRPr lang="en-GB" sz="2200" dirty="0">
              <a:latin typeface="Footlight MT Light" pitchFamily="18" charset="0"/>
            </a:endParaRPr>
          </a:p>
        </p:txBody>
      </p:sp>
      <p:pic>
        <p:nvPicPr>
          <p:cNvPr id="51207" name="Picture 7" descr="thorndike"/>
          <p:cNvPicPr>
            <a:picLocks noGrp="1" noChangeAspect="1" noChangeArrowheads="1"/>
          </p:cNvPicPr>
          <p:nvPr>
            <p:ph type="clipArt" sz="half" idx="2"/>
          </p:nvPr>
        </p:nvPicPr>
        <p:blipFill>
          <a:blip r:embed="rId2"/>
          <a:srcRect/>
          <a:stretch>
            <a:fillRect/>
          </a:stretch>
        </p:blipFill>
        <p:spPr>
          <a:xfrm>
            <a:off x="5076825" y="1700213"/>
            <a:ext cx="3262313" cy="446563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667000"/>
            <a:ext cx="7470648" cy="1143000"/>
          </a:xfrm>
        </p:spPr>
        <p:txBody>
          <a:bodyPr>
            <a:normAutofit fontScale="90000"/>
          </a:bodyPr>
          <a:lstStyle/>
          <a:p>
            <a:r>
              <a:rPr lang="en-US" dirty="0" smtClean="0">
                <a:latin typeface="Footlight MT Light" pitchFamily="18" charset="0"/>
              </a:rPr>
              <a:t>Trial and error theory of learning</a:t>
            </a:r>
            <a:endParaRPr lang="en-US" dirty="0">
              <a:latin typeface="Footlight MT Light"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img00000"/>
          <p:cNvPicPr>
            <a:picLocks noChangeAspect="1" noChangeArrowheads="1"/>
          </p:cNvPicPr>
          <p:nvPr/>
        </p:nvPicPr>
        <p:blipFill>
          <a:blip r:embed="rId2"/>
          <a:srcRect/>
          <a:stretch>
            <a:fillRect/>
          </a:stretch>
        </p:blipFill>
        <p:spPr bwMode="auto">
          <a:xfrm>
            <a:off x="5651500" y="4611688"/>
            <a:ext cx="3384550" cy="2130425"/>
          </a:xfrm>
          <a:prstGeom prst="rect">
            <a:avLst/>
          </a:prstGeom>
          <a:noFill/>
        </p:spPr>
      </p:pic>
      <p:sp>
        <p:nvSpPr>
          <p:cNvPr id="53254" name="Rectangle 6"/>
          <p:cNvSpPr>
            <a:spLocks noGrp="1" noChangeArrowheads="1"/>
          </p:cNvSpPr>
          <p:nvPr>
            <p:ph type="title"/>
          </p:nvPr>
        </p:nvSpPr>
        <p:spPr/>
        <p:txBody>
          <a:bodyPr/>
          <a:lstStyle/>
          <a:p>
            <a:r>
              <a:rPr lang="en-GB">
                <a:latin typeface="Footlight MT Light" pitchFamily="18" charset="0"/>
              </a:rPr>
              <a:t>Cats in Puzzle Boxes</a:t>
            </a:r>
          </a:p>
        </p:txBody>
      </p:sp>
      <p:pic>
        <p:nvPicPr>
          <p:cNvPr id="53255" name="Picture 7" descr="Efecte-Thorndike"/>
          <p:cNvPicPr>
            <a:picLocks noChangeAspect="1" noChangeArrowheads="1"/>
          </p:cNvPicPr>
          <p:nvPr/>
        </p:nvPicPr>
        <p:blipFill>
          <a:blip r:embed="rId3"/>
          <a:srcRect/>
          <a:stretch>
            <a:fillRect/>
          </a:stretch>
        </p:blipFill>
        <p:spPr bwMode="auto">
          <a:xfrm>
            <a:off x="5883275" y="115888"/>
            <a:ext cx="3152775" cy="2362200"/>
          </a:xfrm>
          <a:prstGeom prst="rect">
            <a:avLst/>
          </a:prstGeom>
          <a:noFill/>
        </p:spPr>
      </p:pic>
      <p:pic>
        <p:nvPicPr>
          <p:cNvPr id="53256" name="Picture 8" descr="puzzlebox"/>
          <p:cNvPicPr>
            <a:picLocks noChangeAspect="1" noChangeArrowheads="1"/>
          </p:cNvPicPr>
          <p:nvPr/>
        </p:nvPicPr>
        <p:blipFill>
          <a:blip r:embed="rId4"/>
          <a:srcRect/>
          <a:stretch>
            <a:fillRect/>
          </a:stretch>
        </p:blipFill>
        <p:spPr bwMode="auto">
          <a:xfrm>
            <a:off x="395288" y="1412875"/>
            <a:ext cx="4595812" cy="5256213"/>
          </a:xfrm>
          <a:prstGeom prst="rect">
            <a:avLst/>
          </a:prstGeom>
          <a:noFill/>
        </p:spPr>
      </p:pic>
      <p:pic>
        <p:nvPicPr>
          <p:cNvPr id="53258" name="Picture 10" descr="behaviorism_puzzle_box_"/>
          <p:cNvPicPr>
            <a:picLocks noChangeAspect="1" noChangeArrowheads="1"/>
          </p:cNvPicPr>
          <p:nvPr/>
        </p:nvPicPr>
        <p:blipFill>
          <a:blip r:embed="rId5"/>
          <a:srcRect/>
          <a:stretch>
            <a:fillRect/>
          </a:stretch>
        </p:blipFill>
        <p:spPr bwMode="auto">
          <a:xfrm>
            <a:off x="5940425" y="2492375"/>
            <a:ext cx="3024188" cy="22256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ootlight MT Light" pitchFamily="18" charset="0"/>
              </a:rPr>
              <a:t>Definitions </a:t>
            </a:r>
            <a:endParaRPr lang="en-US" dirty="0">
              <a:latin typeface="Footlight MT Light" pitchFamily="18" charset="0"/>
            </a:endParaRPr>
          </a:p>
        </p:txBody>
      </p:sp>
      <p:sp>
        <p:nvSpPr>
          <p:cNvPr id="3" name="Content Placeholder 2"/>
          <p:cNvSpPr>
            <a:spLocks noGrp="1"/>
          </p:cNvSpPr>
          <p:nvPr>
            <p:ph idx="1"/>
          </p:nvPr>
        </p:nvSpPr>
        <p:spPr>
          <a:xfrm>
            <a:off x="457200" y="1600200"/>
            <a:ext cx="8686800" cy="5257800"/>
          </a:xfrm>
        </p:spPr>
        <p:txBody>
          <a:bodyPr>
            <a:normAutofit/>
          </a:bodyPr>
          <a:lstStyle/>
          <a:p>
            <a:r>
              <a:rPr lang="en-US" dirty="0" smtClean="0">
                <a:latin typeface="Footlight MT Light" pitchFamily="18" charset="0"/>
              </a:rPr>
              <a:t>The term learning covers every modification in behavior to meet environmental requirements.</a:t>
            </a:r>
          </a:p>
          <a:p>
            <a:pPr lvl="3" algn="ctr">
              <a:buNone/>
            </a:pPr>
            <a:r>
              <a:rPr lang="en-US" dirty="0" smtClean="0">
                <a:latin typeface="Footlight MT Light" pitchFamily="18" charset="0"/>
              </a:rPr>
              <a:t>(OR)</a:t>
            </a:r>
          </a:p>
          <a:p>
            <a:r>
              <a:rPr lang="en-US" dirty="0" smtClean="0">
                <a:latin typeface="Footlight MT Light" pitchFamily="18" charset="0"/>
              </a:rPr>
              <a:t>Learning is the acquisition of habits, knowledge and attitudes. It involves new way of doing things and it operates on an individual’s attempt to overcome the obstacles or to adjust the new situations. it represent progressive changes in behavior. It enable him to satisfy interests to attain goal.</a:t>
            </a:r>
            <a:endParaRPr lang="en-US" dirty="0">
              <a:latin typeface="Footlight MT Light"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p:txBody>
          <a:bodyPr/>
          <a:lstStyle/>
          <a:p>
            <a:r>
              <a:rPr lang="en-GB">
                <a:latin typeface="Footlight MT Light" pitchFamily="18" charset="0"/>
              </a:rPr>
              <a:t>Cats in Puzzle Boxes</a:t>
            </a:r>
          </a:p>
        </p:txBody>
      </p:sp>
      <p:sp>
        <p:nvSpPr>
          <p:cNvPr id="58372" name="Rectangle 4"/>
          <p:cNvSpPr>
            <a:spLocks noGrp="1" noChangeArrowheads="1"/>
          </p:cNvSpPr>
          <p:nvPr>
            <p:ph type="body" idx="1"/>
          </p:nvPr>
        </p:nvSpPr>
        <p:spPr>
          <a:xfrm>
            <a:off x="457200" y="1719263"/>
            <a:ext cx="8229600" cy="4518025"/>
          </a:xfrm>
        </p:spPr>
        <p:txBody>
          <a:bodyPr/>
          <a:lstStyle/>
          <a:p>
            <a:r>
              <a:rPr lang="en-GB" sz="3400">
                <a:latin typeface="Footlight MT Light" pitchFamily="18" charset="0"/>
              </a:rPr>
              <a:t>Thorndike looked at how cats learned to escape from puzzle boxes </a:t>
            </a:r>
          </a:p>
          <a:p>
            <a:r>
              <a:rPr lang="en-IE" sz="3400">
                <a:latin typeface="Footlight MT Light" pitchFamily="18" charset="0"/>
              </a:rPr>
              <a:t>The puzzle box experiments were motivated by Thorndike's dislike for statements that animals made use of extraordinary faculties such as insight in their problem solving.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a:latin typeface="Footlight MT Light" pitchFamily="18" charset="0"/>
              </a:rPr>
              <a:t>Cats in Puzzle Boxes</a:t>
            </a:r>
          </a:p>
        </p:txBody>
      </p:sp>
      <p:sp>
        <p:nvSpPr>
          <p:cNvPr id="60419" name="Rectangle 3"/>
          <p:cNvSpPr>
            <a:spLocks noGrp="1" noChangeArrowheads="1"/>
          </p:cNvSpPr>
          <p:nvPr>
            <p:ph type="body" idx="1"/>
          </p:nvPr>
        </p:nvSpPr>
        <p:spPr/>
        <p:txBody>
          <a:bodyPr>
            <a:normAutofit fontScale="92500"/>
          </a:bodyPr>
          <a:lstStyle/>
          <a:p>
            <a:pPr>
              <a:lnSpc>
                <a:spcPct val="90000"/>
              </a:lnSpc>
            </a:pPr>
            <a:r>
              <a:rPr lang="en-IE">
                <a:latin typeface="Footlight MT Light" pitchFamily="18" charset="0"/>
              </a:rPr>
              <a:t>Thorndike's instruments in answering this question were learning curves revealed by plotting the time it took for an animal to escape the box each time it was in the box</a:t>
            </a:r>
          </a:p>
          <a:p>
            <a:pPr>
              <a:lnSpc>
                <a:spcPct val="90000"/>
              </a:lnSpc>
            </a:pPr>
            <a:r>
              <a:rPr lang="en-IE">
                <a:latin typeface="Footlight MT Light" pitchFamily="18" charset="0"/>
              </a:rPr>
              <a:t>if the animals were showing insight, then their time to escape would suddenly drop to a negligible period, which would also be shown in the learning curve as an abrupt drop; </a:t>
            </a:r>
          </a:p>
          <a:p>
            <a:pPr>
              <a:lnSpc>
                <a:spcPct val="90000"/>
              </a:lnSpc>
            </a:pPr>
            <a:r>
              <a:rPr lang="en-IE">
                <a:latin typeface="Footlight MT Light" pitchFamily="18" charset="0"/>
              </a:rPr>
              <a:t>while animals using a more ordinary method of trial and error would show gradual curves. </a:t>
            </a:r>
          </a:p>
          <a:p>
            <a:pPr>
              <a:lnSpc>
                <a:spcPct val="90000"/>
              </a:lnSpc>
            </a:pPr>
            <a:endParaRPr lang="en-GB">
              <a:latin typeface="Footlight MT Light"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a:latin typeface="Footlight MT Light" pitchFamily="18" charset="0"/>
              </a:rPr>
              <a:t>Cats in Puzzle Boxes</a:t>
            </a:r>
          </a:p>
        </p:txBody>
      </p:sp>
      <p:sp>
        <p:nvSpPr>
          <p:cNvPr id="61443" name="Rectangle 3"/>
          <p:cNvSpPr>
            <a:spLocks noGrp="1" noChangeArrowheads="1"/>
          </p:cNvSpPr>
          <p:nvPr>
            <p:ph type="body" idx="1"/>
          </p:nvPr>
        </p:nvSpPr>
        <p:spPr/>
        <p:txBody>
          <a:bodyPr/>
          <a:lstStyle/>
          <a:p>
            <a:pPr>
              <a:lnSpc>
                <a:spcPct val="90000"/>
              </a:lnSpc>
            </a:pPr>
            <a:r>
              <a:rPr lang="en-IE" sz="3700">
                <a:latin typeface="Footlight MT Light" pitchFamily="18" charset="0"/>
              </a:rPr>
              <a:t>His finding was that cats consistently showed </a:t>
            </a:r>
            <a:r>
              <a:rPr lang="en-IE" sz="3700" i="1">
                <a:latin typeface="Footlight MT Light" pitchFamily="18" charset="0"/>
              </a:rPr>
              <a:t>gradual learnin</a:t>
            </a:r>
            <a:r>
              <a:rPr lang="en-IE" sz="3700">
                <a:latin typeface="Footlight MT Light" pitchFamily="18" charset="0"/>
              </a:rPr>
              <a:t>g.</a:t>
            </a:r>
          </a:p>
        </p:txBody>
      </p:sp>
      <p:pic>
        <p:nvPicPr>
          <p:cNvPr id="61445" name="Picture 5" descr="puzzle_box2"/>
          <p:cNvPicPr>
            <a:picLocks noChangeAspect="1" noChangeArrowheads="1"/>
          </p:cNvPicPr>
          <p:nvPr/>
        </p:nvPicPr>
        <p:blipFill>
          <a:blip r:embed="rId2"/>
          <a:srcRect/>
          <a:stretch>
            <a:fillRect/>
          </a:stretch>
        </p:blipFill>
        <p:spPr bwMode="auto">
          <a:xfrm>
            <a:off x="3733800" y="2743200"/>
            <a:ext cx="4518025" cy="369411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ootlight MT Light" pitchFamily="18" charset="0"/>
              </a:rPr>
              <a:t>Educational implication of Thorndike’s theory</a:t>
            </a:r>
            <a:endParaRPr lang="en-US" dirty="0">
              <a:latin typeface="Footlight MT Light" pitchFamily="18" charset="0"/>
            </a:endParaRPr>
          </a:p>
        </p:txBody>
      </p:sp>
      <p:sp>
        <p:nvSpPr>
          <p:cNvPr id="3" name="Content Placeholder 2"/>
          <p:cNvSpPr>
            <a:spLocks noGrp="1"/>
          </p:cNvSpPr>
          <p:nvPr>
            <p:ph idx="1"/>
          </p:nvPr>
        </p:nvSpPr>
        <p:spPr>
          <a:xfrm>
            <a:off x="457200" y="1600200"/>
            <a:ext cx="8686800" cy="4953000"/>
          </a:xfrm>
        </p:spPr>
        <p:txBody>
          <a:bodyPr>
            <a:normAutofit/>
          </a:bodyPr>
          <a:lstStyle/>
          <a:p>
            <a:r>
              <a:rPr lang="en-US" dirty="0" smtClean="0">
                <a:latin typeface="Footlight MT Light" pitchFamily="18" charset="0"/>
              </a:rPr>
              <a:t>According to him, when the child is ready to learn, he learns more quickly and effectively. He warns that the child should not forced to learn.</a:t>
            </a:r>
          </a:p>
          <a:p>
            <a:r>
              <a:rPr lang="en-US" dirty="0" smtClean="0">
                <a:latin typeface="Footlight MT Light" pitchFamily="18" charset="0"/>
              </a:rPr>
              <a:t>And teacher must provide learning environment.</a:t>
            </a:r>
          </a:p>
          <a:p>
            <a:r>
              <a:rPr lang="en-US" dirty="0" smtClean="0">
                <a:latin typeface="Footlight MT Light" pitchFamily="18" charset="0"/>
              </a:rPr>
              <a:t>The task of the teacher is to motivate the students by arousing interest.</a:t>
            </a:r>
          </a:p>
          <a:p>
            <a:r>
              <a:rPr lang="en-US" dirty="0" smtClean="0">
                <a:latin typeface="Footlight MT Light" pitchFamily="18" charset="0"/>
              </a:rPr>
              <a:t>Learners should be encouraged to perform his task independently. He must try various solutions to the problem before arriving at the correct time.</a:t>
            </a:r>
            <a:endParaRPr lang="en-US" dirty="0">
              <a:latin typeface="Footlight MT Light"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533400" y="533400"/>
            <a:ext cx="7772400" cy="1143000"/>
          </a:xfrm>
          <a:noFill/>
          <a:ln/>
          <a:effectLst>
            <a:outerShdw dist="35921" dir="2700000" algn="ctr" rotWithShape="0">
              <a:srgbClr val="000000"/>
            </a:outerShdw>
          </a:effectLst>
        </p:spPr>
        <p:txBody>
          <a:bodyPr lIns="90488" tIns="44450" rIns="90488" bIns="44450"/>
          <a:lstStyle/>
          <a:p>
            <a:pPr algn="ctr"/>
            <a:r>
              <a:rPr lang="en-US" dirty="0">
                <a:latin typeface="Footlight MT Light" pitchFamily="18" charset="0"/>
              </a:rPr>
              <a:t>Skinner’s Theory</a:t>
            </a:r>
          </a:p>
        </p:txBody>
      </p:sp>
      <p:sp>
        <p:nvSpPr>
          <p:cNvPr id="160771" name="Rectangle 3"/>
          <p:cNvSpPr>
            <a:spLocks noGrp="1" noChangeArrowheads="1"/>
          </p:cNvSpPr>
          <p:nvPr>
            <p:ph type="subTitle" idx="1"/>
          </p:nvPr>
        </p:nvSpPr>
        <p:spPr>
          <a:xfrm>
            <a:off x="685800" y="2286000"/>
            <a:ext cx="7467600" cy="2971800"/>
          </a:xfrm>
          <a:noFill/>
          <a:ln/>
        </p:spPr>
        <p:txBody>
          <a:bodyPr lIns="90488" tIns="44450" rIns="90488" bIns="44450">
            <a:normAutofit fontScale="77500" lnSpcReduction="20000"/>
          </a:bodyPr>
          <a:lstStyle/>
          <a:p>
            <a:pPr marL="342900" indent="-342900" algn="l"/>
            <a:r>
              <a:rPr lang="en-US" dirty="0">
                <a:latin typeface="Footlight MT Light" pitchFamily="18" charset="0"/>
              </a:rPr>
              <a:t>“</a:t>
            </a:r>
            <a:r>
              <a:rPr lang="en-US" sz="4300" dirty="0">
                <a:latin typeface="Footlight MT Light" pitchFamily="18" charset="0"/>
              </a:rPr>
              <a:t>All we need to know in order to describe and explain behavior is this: actions followed by good outcomes are likely to recur , and actions followed by bad outcomes are less likely to recur.”</a:t>
            </a:r>
            <a:r>
              <a:rPr lang="en-US" sz="4300" i="1" dirty="0">
                <a:latin typeface="Footlight MT Light" pitchFamily="18" charset="0"/>
              </a:rPr>
              <a:t>  (Skinner, 1953)</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219200"/>
            <a:ext cx="8153400" cy="4832092"/>
          </a:xfrm>
          <a:prstGeom prst="rect">
            <a:avLst/>
          </a:prstGeom>
          <a:noFill/>
          <a:ln w="9525">
            <a:noFill/>
            <a:miter lim="800000"/>
            <a:headEnd/>
            <a:tailEnd/>
          </a:ln>
          <a:effectLst/>
        </p:spPr>
        <p:txBody>
          <a:bodyPr wrap="square">
            <a:spAutoFit/>
          </a:bodyPr>
          <a:lstStyle/>
          <a:p>
            <a:r>
              <a:rPr lang="en-US" sz="2800" dirty="0">
                <a:latin typeface="Footlight MT Light" pitchFamily="18" charset="0"/>
              </a:rPr>
              <a:t>B. F. Skinner</a:t>
            </a:r>
          </a:p>
          <a:p>
            <a:endParaRPr lang="en-US" sz="1400" dirty="0">
              <a:latin typeface="Footlight MT Light" pitchFamily="18" charset="0"/>
            </a:endParaRPr>
          </a:p>
          <a:p>
            <a:r>
              <a:rPr lang="en-US" sz="2800" dirty="0">
                <a:latin typeface="Footlight MT Light" pitchFamily="18" charset="0"/>
              </a:rPr>
              <a:t>Science of behavior: Study of conditioning and extinction of </a:t>
            </a:r>
            <a:r>
              <a:rPr lang="en-US" sz="2800" dirty="0" err="1">
                <a:latin typeface="Footlight MT Light" pitchFamily="18" charset="0"/>
              </a:rPr>
              <a:t>operants</a:t>
            </a:r>
            <a:r>
              <a:rPr lang="en-US" sz="2800" dirty="0">
                <a:latin typeface="Footlight MT Light" pitchFamily="18" charset="0"/>
              </a:rPr>
              <a:t> </a:t>
            </a:r>
          </a:p>
          <a:p>
            <a:r>
              <a:rPr lang="en-US" sz="1400" dirty="0">
                <a:latin typeface="Footlight MT Light" pitchFamily="18" charset="0"/>
              </a:rPr>
              <a:t>       </a:t>
            </a:r>
          </a:p>
          <a:p>
            <a:r>
              <a:rPr lang="en-US" sz="2800" dirty="0">
                <a:latin typeface="Footlight MT Light" pitchFamily="18" charset="0"/>
              </a:rPr>
              <a:t>Dependent variable in the "Skinner box": rate of response </a:t>
            </a:r>
          </a:p>
          <a:p>
            <a:r>
              <a:rPr lang="en-US" sz="1400" dirty="0">
                <a:latin typeface="Footlight MT Light" pitchFamily="18" charset="0"/>
              </a:rPr>
              <a:t>       </a:t>
            </a:r>
          </a:p>
          <a:p>
            <a:r>
              <a:rPr lang="en-US" sz="2800" dirty="0">
                <a:latin typeface="Footlight MT Light" pitchFamily="18" charset="0"/>
              </a:rPr>
              <a:t>Law of acquisition </a:t>
            </a:r>
          </a:p>
          <a:p>
            <a:r>
              <a:rPr lang="en-US" sz="2800" dirty="0">
                <a:latin typeface="Footlight MT Light" pitchFamily="18" charset="0"/>
              </a:rPr>
              <a:t>              key variable: reinforcement </a:t>
            </a:r>
          </a:p>
          <a:p>
            <a:r>
              <a:rPr lang="en-US" sz="2800" dirty="0">
                <a:latin typeface="Footlight MT Light" pitchFamily="18" charset="0"/>
              </a:rPr>
              <a:t>              practice provides opportunities for </a:t>
            </a:r>
          </a:p>
          <a:p>
            <a:r>
              <a:rPr lang="en-US" sz="2800" dirty="0">
                <a:latin typeface="Footlight MT Light" pitchFamily="18" charset="0"/>
              </a:rPr>
              <a:t>			additional reinforcement</a:t>
            </a:r>
          </a:p>
          <a:p>
            <a:r>
              <a:rPr lang="en-US" sz="1400" dirty="0">
                <a:latin typeface="Footlight MT Light" pitchFamily="18" charset="0"/>
              </a:rPr>
              <a:t>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609600"/>
            <a:ext cx="7772400" cy="533400"/>
          </a:xfrm>
        </p:spPr>
        <p:txBody>
          <a:bodyPr>
            <a:normAutofit fontScale="90000"/>
          </a:bodyPr>
          <a:lstStyle/>
          <a:p>
            <a:pPr algn="ctr"/>
            <a:r>
              <a:rPr lang="en-US" sz="3200" b="1" dirty="0"/>
              <a:t>LAW OF EFFECT</a:t>
            </a:r>
            <a:endParaRPr lang="en-US" sz="2800" dirty="0"/>
          </a:p>
        </p:txBody>
      </p:sp>
      <p:sp>
        <p:nvSpPr>
          <p:cNvPr id="168963" name="Rectangle 3"/>
          <p:cNvSpPr>
            <a:spLocks noGrp="1" noChangeArrowheads="1"/>
          </p:cNvSpPr>
          <p:nvPr>
            <p:ph type="body" idx="1"/>
          </p:nvPr>
        </p:nvSpPr>
        <p:spPr>
          <a:xfrm>
            <a:off x="381000" y="2438400"/>
            <a:ext cx="8153400" cy="2971800"/>
          </a:xfrm>
        </p:spPr>
        <p:txBody>
          <a:bodyPr>
            <a:normAutofit fontScale="92500" lnSpcReduction="10000"/>
          </a:bodyPr>
          <a:lstStyle/>
          <a:p>
            <a:pPr>
              <a:lnSpc>
                <a:spcPct val="90000"/>
              </a:lnSpc>
              <a:buFontTx/>
              <a:buNone/>
            </a:pPr>
            <a:r>
              <a:rPr lang="en-US" sz="2000" dirty="0"/>
              <a:t>Behavior		Better state		   Increased </a:t>
            </a:r>
          </a:p>
          <a:p>
            <a:pPr>
              <a:lnSpc>
                <a:spcPct val="90000"/>
              </a:lnSpc>
              <a:buFontTx/>
              <a:buNone/>
            </a:pPr>
            <a:r>
              <a:rPr lang="en-US" sz="2000" dirty="0"/>
              <a:t>				of affairs		   probability of						   	   behavior occurring 						   again 	</a:t>
            </a:r>
          </a:p>
          <a:p>
            <a:pPr>
              <a:lnSpc>
                <a:spcPct val="90000"/>
              </a:lnSpc>
              <a:buFontTx/>
              <a:buNone/>
            </a:pPr>
            <a:endParaRPr lang="en-US" sz="1000" dirty="0"/>
          </a:p>
          <a:p>
            <a:pPr>
              <a:lnSpc>
                <a:spcPct val="90000"/>
              </a:lnSpc>
              <a:buFontTx/>
              <a:buNone/>
            </a:pPr>
            <a:r>
              <a:rPr lang="en-US" sz="2000" dirty="0"/>
              <a:t>Behavior		Worse state		   Decreased </a:t>
            </a:r>
          </a:p>
          <a:p>
            <a:pPr>
              <a:lnSpc>
                <a:spcPct val="90000"/>
              </a:lnSpc>
              <a:buFontTx/>
              <a:buNone/>
            </a:pPr>
            <a:r>
              <a:rPr lang="en-US" sz="2000" dirty="0"/>
              <a:t>				of affairs		   probability of						   	  behavior occurring 						   again 	</a:t>
            </a:r>
          </a:p>
          <a:p>
            <a:pPr>
              <a:lnSpc>
                <a:spcPct val="90000"/>
              </a:lnSpc>
              <a:buFontTx/>
              <a:buNone/>
            </a:pPr>
            <a:endParaRPr lang="en-US" sz="2000" dirty="0"/>
          </a:p>
          <a:p>
            <a:pPr>
              <a:lnSpc>
                <a:spcPct val="90000"/>
              </a:lnSpc>
              <a:buFontTx/>
              <a:buNone/>
            </a:pPr>
            <a:r>
              <a:rPr lang="en-US" sz="2000" dirty="0"/>
              <a:t>								</a:t>
            </a:r>
          </a:p>
        </p:txBody>
      </p:sp>
      <p:sp>
        <p:nvSpPr>
          <p:cNvPr id="168964" name="Line 4"/>
          <p:cNvSpPr>
            <a:spLocks noChangeShapeType="1"/>
          </p:cNvSpPr>
          <p:nvPr/>
        </p:nvSpPr>
        <p:spPr bwMode="auto">
          <a:xfrm>
            <a:off x="1905000" y="2667000"/>
            <a:ext cx="914400" cy="0"/>
          </a:xfrm>
          <a:prstGeom prst="line">
            <a:avLst/>
          </a:prstGeom>
          <a:noFill/>
          <a:ln w="9525">
            <a:solidFill>
              <a:schemeClr val="tx2"/>
            </a:solidFill>
            <a:round/>
            <a:headEnd/>
            <a:tailEnd type="arrow" w="lg" len="lg"/>
          </a:ln>
          <a:effectLst/>
        </p:spPr>
        <p:txBody>
          <a:bodyPr wrap="none" anchor="ctr"/>
          <a:lstStyle/>
          <a:p>
            <a:endParaRPr lang="en-US"/>
          </a:p>
        </p:txBody>
      </p:sp>
      <p:sp>
        <p:nvSpPr>
          <p:cNvPr id="168965" name="Line 5"/>
          <p:cNvSpPr>
            <a:spLocks noChangeShapeType="1"/>
          </p:cNvSpPr>
          <p:nvPr/>
        </p:nvSpPr>
        <p:spPr bwMode="auto">
          <a:xfrm>
            <a:off x="4953000" y="2819400"/>
            <a:ext cx="914400" cy="0"/>
          </a:xfrm>
          <a:prstGeom prst="line">
            <a:avLst/>
          </a:prstGeom>
          <a:noFill/>
          <a:ln w="9525">
            <a:solidFill>
              <a:schemeClr val="tx2"/>
            </a:solidFill>
            <a:round/>
            <a:headEnd/>
            <a:tailEnd type="arrow" w="lg" len="lg"/>
          </a:ln>
          <a:effectLst/>
        </p:spPr>
        <p:txBody>
          <a:bodyPr wrap="none" anchor="ctr"/>
          <a:lstStyle/>
          <a:p>
            <a:endParaRPr lang="en-US"/>
          </a:p>
        </p:txBody>
      </p:sp>
      <p:sp>
        <p:nvSpPr>
          <p:cNvPr id="168966" name="Line 6"/>
          <p:cNvSpPr>
            <a:spLocks noChangeShapeType="1"/>
          </p:cNvSpPr>
          <p:nvPr/>
        </p:nvSpPr>
        <p:spPr bwMode="auto">
          <a:xfrm>
            <a:off x="1828800" y="3810000"/>
            <a:ext cx="914400" cy="0"/>
          </a:xfrm>
          <a:prstGeom prst="line">
            <a:avLst/>
          </a:prstGeom>
          <a:noFill/>
          <a:ln w="9525">
            <a:solidFill>
              <a:schemeClr val="tx2"/>
            </a:solidFill>
            <a:round/>
            <a:headEnd/>
            <a:tailEnd type="arrow" w="lg" len="lg"/>
          </a:ln>
          <a:effectLst/>
        </p:spPr>
        <p:txBody>
          <a:bodyPr wrap="none" anchor="ctr"/>
          <a:lstStyle/>
          <a:p>
            <a:endParaRPr lang="en-US"/>
          </a:p>
        </p:txBody>
      </p:sp>
      <p:sp>
        <p:nvSpPr>
          <p:cNvPr id="168967" name="Line 7"/>
          <p:cNvSpPr>
            <a:spLocks noChangeShapeType="1"/>
          </p:cNvSpPr>
          <p:nvPr/>
        </p:nvSpPr>
        <p:spPr bwMode="auto">
          <a:xfrm>
            <a:off x="5181600" y="3962400"/>
            <a:ext cx="914400" cy="0"/>
          </a:xfrm>
          <a:prstGeom prst="line">
            <a:avLst/>
          </a:prstGeom>
          <a:noFill/>
          <a:ln w="9525">
            <a:solidFill>
              <a:schemeClr val="tx2"/>
            </a:solidFill>
            <a:round/>
            <a:headEnd/>
            <a:tailEnd type="arrow" w="lg" len="lg"/>
          </a:ln>
          <a:effectLst/>
        </p:spPr>
        <p:txBody>
          <a:bodyPr wrap="none" anchor="ctr"/>
          <a:lstStyle/>
          <a:p>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rat.gif                                                        0006D662Macintosh HD                   ABA78158:"/>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609600"/>
            <a:ext cx="7772400" cy="457200"/>
          </a:xfrm>
        </p:spPr>
        <p:txBody>
          <a:bodyPr>
            <a:normAutofit fontScale="90000"/>
          </a:bodyPr>
          <a:lstStyle/>
          <a:p>
            <a:r>
              <a:rPr lang="en-US" sz="2800" b="1">
                <a:latin typeface="Footlight MT Light" pitchFamily="18" charset="0"/>
              </a:rPr>
              <a:t>OPERANT CONDITIONING TECHNIQUES</a:t>
            </a:r>
            <a:endParaRPr lang="en-US" sz="2800">
              <a:latin typeface="Footlight MT Light" pitchFamily="18" charset="0"/>
            </a:endParaRPr>
          </a:p>
        </p:txBody>
      </p:sp>
      <p:sp>
        <p:nvSpPr>
          <p:cNvPr id="169987" name="Rectangle 3"/>
          <p:cNvSpPr>
            <a:spLocks noGrp="1" noChangeArrowheads="1"/>
          </p:cNvSpPr>
          <p:nvPr>
            <p:ph type="body" idx="1"/>
          </p:nvPr>
        </p:nvSpPr>
        <p:spPr>
          <a:xfrm>
            <a:off x="685800" y="1143000"/>
            <a:ext cx="7772400" cy="5105400"/>
          </a:xfrm>
        </p:spPr>
        <p:txBody>
          <a:bodyPr/>
          <a:lstStyle/>
          <a:p>
            <a:r>
              <a:rPr lang="en-US" sz="2800" dirty="0">
                <a:solidFill>
                  <a:schemeClr val="tx2"/>
                </a:solidFill>
                <a:latin typeface="Footlight MT Light" pitchFamily="18" charset="0"/>
              </a:rPr>
              <a:t>POSITIVE REINFORCEMENT</a:t>
            </a:r>
            <a:r>
              <a:rPr lang="en-US" sz="2800" dirty="0">
                <a:latin typeface="Footlight MT Light" pitchFamily="18" charset="0"/>
              </a:rPr>
              <a:t> = increasing a behavior by administering a reward</a:t>
            </a:r>
          </a:p>
          <a:p>
            <a:r>
              <a:rPr lang="en-US" sz="2800" dirty="0">
                <a:solidFill>
                  <a:schemeClr val="tx2"/>
                </a:solidFill>
                <a:latin typeface="Footlight MT Light" pitchFamily="18" charset="0"/>
              </a:rPr>
              <a:t>NEGATIVE REINFORCEMENT</a:t>
            </a:r>
            <a:r>
              <a:rPr lang="en-US" sz="2800" dirty="0">
                <a:latin typeface="Footlight MT Light" pitchFamily="18" charset="0"/>
              </a:rPr>
              <a:t> = increasing a behavior by removing an aversive stimulus when a behavior occurs</a:t>
            </a:r>
          </a:p>
          <a:p>
            <a:r>
              <a:rPr lang="en-US" sz="2800" dirty="0">
                <a:solidFill>
                  <a:schemeClr val="tx2"/>
                </a:solidFill>
                <a:latin typeface="Footlight MT Light" pitchFamily="18" charset="0"/>
              </a:rPr>
              <a:t>PUNISHMENT</a:t>
            </a:r>
            <a:r>
              <a:rPr lang="en-US" sz="2800" dirty="0">
                <a:latin typeface="Footlight MT Light" pitchFamily="18" charset="0"/>
              </a:rPr>
              <a:t> = decreasing a behavior by administering an aversive stimulus following a behavior OR by removing a positive stimulus</a:t>
            </a:r>
          </a:p>
          <a:p>
            <a:r>
              <a:rPr lang="en-US" sz="2800" dirty="0">
                <a:solidFill>
                  <a:schemeClr val="tx2"/>
                </a:solidFill>
                <a:latin typeface="Footlight MT Light" pitchFamily="18" charset="0"/>
              </a:rPr>
              <a:t>EXTINCTION</a:t>
            </a:r>
            <a:r>
              <a:rPr lang="en-US" sz="2800" dirty="0">
                <a:latin typeface="Footlight MT Light" pitchFamily="18" charset="0"/>
              </a:rPr>
              <a:t> = decreasing a behavior by not rewarding it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ootlight MT Light" pitchFamily="18" charset="0"/>
              </a:rPr>
              <a:t>Theory of insightful learning</a:t>
            </a:r>
            <a:br>
              <a:rPr lang="en-US" dirty="0" smtClean="0">
                <a:latin typeface="Footlight MT Light" pitchFamily="18" charset="0"/>
              </a:rPr>
            </a:br>
            <a:r>
              <a:rPr lang="en-US" dirty="0" smtClean="0">
                <a:latin typeface="Footlight MT Light" pitchFamily="18" charset="0"/>
              </a:rPr>
              <a:t> (Gestalt psychology)</a:t>
            </a:r>
            <a:endParaRPr lang="en-US" dirty="0">
              <a:latin typeface="Footlight MT Light" pitchFamily="18" charset="0"/>
            </a:endParaRPr>
          </a:p>
        </p:txBody>
      </p:sp>
      <p:sp>
        <p:nvSpPr>
          <p:cNvPr id="3" name="Content Placeholder 2"/>
          <p:cNvSpPr>
            <a:spLocks noGrp="1"/>
          </p:cNvSpPr>
          <p:nvPr>
            <p:ph idx="1"/>
          </p:nvPr>
        </p:nvSpPr>
        <p:spPr/>
        <p:txBody>
          <a:bodyPr/>
          <a:lstStyle/>
          <a:p>
            <a:r>
              <a:rPr lang="en-US" dirty="0" smtClean="0">
                <a:latin typeface="Footlight MT Light" pitchFamily="18" charset="0"/>
              </a:rPr>
              <a:t>Gestalt psychology was found in Germany in 1912 by max Wertheimer and his colleagues.</a:t>
            </a:r>
          </a:p>
          <a:p>
            <a:r>
              <a:rPr lang="en-US" dirty="0" smtClean="0">
                <a:latin typeface="Footlight MT Light" pitchFamily="18" charset="0"/>
              </a:rPr>
              <a:t>The word “Gestalt” means Form or shape or a particular arrangement of elements.</a:t>
            </a:r>
            <a:endParaRPr lang="en-US" dirty="0">
              <a:latin typeface="Footlight MT Light"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ootlight MT Light" pitchFamily="18" charset="0"/>
              </a:rPr>
              <a:t>Nature of learning </a:t>
            </a:r>
            <a:endParaRPr lang="en-US" dirty="0">
              <a:latin typeface="Footlight MT Light" pitchFamily="18" charset="0"/>
            </a:endParaRPr>
          </a:p>
        </p:txBody>
      </p:sp>
      <p:sp>
        <p:nvSpPr>
          <p:cNvPr id="3" name="Content Placeholder 2"/>
          <p:cNvSpPr>
            <a:spLocks noGrp="1"/>
          </p:cNvSpPr>
          <p:nvPr>
            <p:ph idx="1"/>
          </p:nvPr>
        </p:nvSpPr>
        <p:spPr>
          <a:xfrm>
            <a:off x="457200" y="1371600"/>
            <a:ext cx="8305800" cy="4754563"/>
          </a:xfrm>
        </p:spPr>
        <p:txBody>
          <a:bodyPr>
            <a:normAutofit lnSpcReduction="10000"/>
          </a:bodyPr>
          <a:lstStyle/>
          <a:p>
            <a:r>
              <a:rPr lang="en-US" dirty="0" smtClean="0">
                <a:latin typeface="Footlight MT Light" pitchFamily="18" charset="0"/>
              </a:rPr>
              <a:t>Learning is a process.</a:t>
            </a:r>
          </a:p>
          <a:p>
            <a:r>
              <a:rPr lang="en-US" dirty="0" smtClean="0">
                <a:latin typeface="Footlight MT Light" pitchFamily="18" charset="0"/>
              </a:rPr>
              <a:t>It involves all those experiences and training of an individual which helps to change his behavior.</a:t>
            </a:r>
          </a:p>
          <a:p>
            <a:r>
              <a:rPr lang="en-US" dirty="0" smtClean="0">
                <a:latin typeface="Footlight MT Light" pitchFamily="18" charset="0"/>
              </a:rPr>
              <a:t>Learning prepares the individual to adjust and adopt in the situations.</a:t>
            </a:r>
          </a:p>
          <a:p>
            <a:r>
              <a:rPr lang="en-US" dirty="0" smtClean="0">
                <a:latin typeface="Footlight MT Light" pitchFamily="18" charset="0"/>
              </a:rPr>
              <a:t>All the learning is purposeful and goal-oriented.</a:t>
            </a:r>
          </a:p>
          <a:p>
            <a:r>
              <a:rPr lang="en-US" dirty="0" smtClean="0">
                <a:latin typeface="Footlight MT Light" pitchFamily="18" charset="0"/>
              </a:rPr>
              <a:t>Learning is universal and continuous.</a:t>
            </a:r>
          </a:p>
          <a:p>
            <a:r>
              <a:rPr lang="en-US" dirty="0" smtClean="0">
                <a:latin typeface="Footlight MT Light" pitchFamily="18" charset="0"/>
              </a:rPr>
              <a:t>It is a continuous and never-ending process that goes from womb to tomb.</a:t>
            </a:r>
            <a:endParaRPr lang="en-US" dirty="0">
              <a:latin typeface="Footlight MT Light"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algn="ctr"/>
            <a:r>
              <a:rPr lang="en-US" dirty="0" err="1">
                <a:latin typeface="Footlight MT Light" pitchFamily="18" charset="0"/>
              </a:rPr>
              <a:t>Gesalt</a:t>
            </a:r>
            <a:r>
              <a:rPr lang="en-US" dirty="0">
                <a:latin typeface="Footlight MT Light" pitchFamily="18" charset="0"/>
              </a:rPr>
              <a:t> </a:t>
            </a:r>
            <a:r>
              <a:rPr lang="en-US" dirty="0" smtClean="0">
                <a:latin typeface="Footlight MT Light" pitchFamily="18" charset="0"/>
              </a:rPr>
              <a:t>Theory</a:t>
            </a:r>
            <a:endParaRPr lang="en-US" dirty="0">
              <a:latin typeface="Footlight MT Light" pitchFamily="18" charset="0"/>
            </a:endParaRPr>
          </a:p>
        </p:txBody>
      </p:sp>
      <p:sp>
        <p:nvSpPr>
          <p:cNvPr id="40963" name="Rectangle 3"/>
          <p:cNvSpPr>
            <a:spLocks noGrp="1" noChangeArrowheads="1"/>
          </p:cNvSpPr>
          <p:nvPr>
            <p:ph type="body" idx="1"/>
          </p:nvPr>
        </p:nvSpPr>
        <p:spPr/>
        <p:txBody>
          <a:bodyPr>
            <a:normAutofit fontScale="92500"/>
          </a:bodyPr>
          <a:lstStyle/>
          <a:p>
            <a:pPr>
              <a:lnSpc>
                <a:spcPct val="90000"/>
              </a:lnSpc>
            </a:pPr>
            <a:r>
              <a:rPr lang="en-US" sz="2800" dirty="0" smtClean="0">
                <a:latin typeface="Footlight MT Light" pitchFamily="18" charset="0"/>
              </a:rPr>
              <a:t>The Gestalt </a:t>
            </a:r>
            <a:r>
              <a:rPr lang="en-US" sz="2800" dirty="0">
                <a:latin typeface="Footlight MT Light" pitchFamily="18" charset="0"/>
              </a:rPr>
              <a:t>Theory believes individuals use insight and their prior experiences to determine their responses to stimuli. They also use the laws of Gestalt Theory to try to make sense of, and provide order to, information in their perception. This information leaves a trace in memory; traces link together to form connections of information. The Gestalt theory is closely related to the present day cognitive constructivist view of learning. Problem solving is a good choice of instructional methods to use to incorporate the beliefs of the Gestalt theory.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ourchimps"/>
          <p:cNvPicPr>
            <a:picLocks noChangeAspect="1" noChangeArrowheads="1"/>
          </p:cNvPicPr>
          <p:nvPr/>
        </p:nvPicPr>
        <p:blipFill>
          <a:blip r:embed="rId2"/>
          <a:srcRect/>
          <a:stretch>
            <a:fillRect/>
          </a:stretch>
        </p:blipFill>
        <p:spPr bwMode="auto">
          <a:xfrm>
            <a:off x="3924300" y="692150"/>
            <a:ext cx="4899025" cy="5041900"/>
          </a:xfrm>
          <a:prstGeom prst="rect">
            <a:avLst/>
          </a:prstGeom>
          <a:noFill/>
        </p:spPr>
      </p:pic>
      <p:pic>
        <p:nvPicPr>
          <p:cNvPr id="6149" name="Picture 5" descr="Chicapole"/>
          <p:cNvPicPr>
            <a:picLocks noChangeAspect="1" noChangeArrowheads="1"/>
          </p:cNvPicPr>
          <p:nvPr/>
        </p:nvPicPr>
        <p:blipFill>
          <a:blip r:embed="rId3"/>
          <a:srcRect/>
          <a:stretch>
            <a:fillRect/>
          </a:stretch>
        </p:blipFill>
        <p:spPr bwMode="auto">
          <a:xfrm>
            <a:off x="468313" y="620713"/>
            <a:ext cx="2692400" cy="514826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kohler1"/>
          <p:cNvPicPr>
            <a:picLocks noChangeAspect="1" noChangeArrowheads="1"/>
          </p:cNvPicPr>
          <p:nvPr/>
        </p:nvPicPr>
        <p:blipFill>
          <a:blip r:embed="rId2"/>
          <a:srcRect/>
          <a:stretch>
            <a:fillRect/>
          </a:stretch>
        </p:blipFill>
        <p:spPr bwMode="auto">
          <a:xfrm>
            <a:off x="3276600" y="692150"/>
            <a:ext cx="2724150" cy="4495800"/>
          </a:xfrm>
          <a:prstGeom prst="rect">
            <a:avLst/>
          </a:prstGeom>
          <a:noFill/>
        </p:spPr>
      </p:pic>
      <p:pic>
        <p:nvPicPr>
          <p:cNvPr id="10245" name="Picture 5" descr="Grande4Story"/>
          <p:cNvPicPr>
            <a:picLocks noChangeAspect="1" noChangeArrowheads="1"/>
          </p:cNvPicPr>
          <p:nvPr/>
        </p:nvPicPr>
        <p:blipFill>
          <a:blip r:embed="rId3"/>
          <a:srcRect/>
          <a:stretch>
            <a:fillRect/>
          </a:stretch>
        </p:blipFill>
        <p:spPr bwMode="auto">
          <a:xfrm>
            <a:off x="179388" y="692150"/>
            <a:ext cx="2921000" cy="4572000"/>
          </a:xfrm>
          <a:prstGeom prst="rect">
            <a:avLst/>
          </a:prstGeom>
          <a:noFill/>
        </p:spPr>
      </p:pic>
      <p:pic>
        <p:nvPicPr>
          <p:cNvPr id="10246" name="Picture 6" descr="kohler3"/>
          <p:cNvPicPr>
            <a:picLocks noGrp="1" noChangeAspect="1" noChangeArrowheads="1"/>
          </p:cNvPicPr>
          <p:nvPr>
            <p:ph/>
          </p:nvPr>
        </p:nvPicPr>
        <p:blipFill>
          <a:blip r:embed="rId4"/>
          <a:srcRect/>
          <a:stretch>
            <a:fillRect/>
          </a:stretch>
        </p:blipFill>
        <p:spPr>
          <a:xfrm>
            <a:off x="6084888" y="692150"/>
            <a:ext cx="2686050" cy="4467225"/>
          </a:xfrm>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SultanMakesTool"/>
          <p:cNvPicPr>
            <a:picLocks noChangeAspect="1" noChangeArrowheads="1"/>
          </p:cNvPicPr>
          <p:nvPr/>
        </p:nvPicPr>
        <p:blipFill>
          <a:blip r:embed="rId2"/>
          <a:srcRect/>
          <a:stretch>
            <a:fillRect/>
          </a:stretch>
        </p:blipFill>
        <p:spPr bwMode="auto">
          <a:xfrm>
            <a:off x="4787900" y="1700213"/>
            <a:ext cx="4176713" cy="3925887"/>
          </a:xfrm>
          <a:prstGeom prst="rect">
            <a:avLst/>
          </a:prstGeom>
          <a:noFill/>
        </p:spPr>
      </p:pic>
      <p:pic>
        <p:nvPicPr>
          <p:cNvPr id="12293" name="Picture 5" descr="kohler4"/>
          <p:cNvPicPr>
            <a:picLocks noChangeAspect="1" noChangeArrowheads="1"/>
          </p:cNvPicPr>
          <p:nvPr/>
        </p:nvPicPr>
        <p:blipFill>
          <a:blip r:embed="rId3"/>
          <a:srcRect/>
          <a:stretch>
            <a:fillRect/>
          </a:stretch>
        </p:blipFill>
        <p:spPr bwMode="auto">
          <a:xfrm>
            <a:off x="395288" y="1484313"/>
            <a:ext cx="4248150" cy="420528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ootlight MT Light" pitchFamily="18" charset="0"/>
              </a:rPr>
              <a:t>Educational implication of gestalt theory</a:t>
            </a:r>
            <a:endParaRPr lang="en-US" dirty="0">
              <a:latin typeface="Footlight MT Light" pitchFamily="18" charset="0"/>
            </a:endParaRPr>
          </a:p>
        </p:txBody>
      </p:sp>
      <p:sp>
        <p:nvSpPr>
          <p:cNvPr id="3" name="Content Placeholder 2"/>
          <p:cNvSpPr>
            <a:spLocks noGrp="1"/>
          </p:cNvSpPr>
          <p:nvPr>
            <p:ph idx="1"/>
          </p:nvPr>
        </p:nvSpPr>
        <p:spPr/>
        <p:txBody>
          <a:bodyPr/>
          <a:lstStyle/>
          <a:p>
            <a:r>
              <a:rPr lang="en-US" dirty="0" smtClean="0">
                <a:latin typeface="Footlight MT Light" pitchFamily="18" charset="0"/>
              </a:rPr>
              <a:t>The organization of the syllabus and planning of the curriculum should give plenty of opportunity to use the mental abilities.</a:t>
            </a:r>
            <a:endParaRPr lang="en-US" dirty="0">
              <a:latin typeface="Footlight MT Light"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itchFamily="18" charset="0"/>
              </a:rPr>
              <a:t>Cognitive theory of learning</a:t>
            </a:r>
            <a:endParaRPr lang="en-US" dirty="0">
              <a:latin typeface="Footlight MT Light"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Footlight MT Light" pitchFamily="18" charset="0"/>
              </a:rPr>
              <a:t>According to this theory learning through imitation.</a:t>
            </a:r>
          </a:p>
          <a:p>
            <a:r>
              <a:rPr lang="en-US" dirty="0" smtClean="0">
                <a:latin typeface="Footlight MT Light" pitchFamily="18" charset="0"/>
              </a:rPr>
              <a:t>Learning through observing the behavior of others</a:t>
            </a:r>
          </a:p>
          <a:p>
            <a:r>
              <a:rPr lang="en-US" dirty="0" smtClean="0">
                <a:latin typeface="Footlight MT Light" pitchFamily="18" charset="0"/>
              </a:rPr>
              <a:t>Four steps in observational learning</a:t>
            </a:r>
          </a:p>
          <a:p>
            <a:pPr lvl="1"/>
            <a:r>
              <a:rPr lang="en-US" dirty="0" smtClean="0">
                <a:latin typeface="Footlight MT Light" pitchFamily="18" charset="0"/>
              </a:rPr>
              <a:t>Paying attention</a:t>
            </a:r>
          </a:p>
          <a:p>
            <a:pPr lvl="1"/>
            <a:r>
              <a:rPr lang="en-US" dirty="0" smtClean="0">
                <a:latin typeface="Footlight MT Light" pitchFamily="18" charset="0"/>
              </a:rPr>
              <a:t>Remembering behavior</a:t>
            </a:r>
          </a:p>
          <a:p>
            <a:pPr lvl="1"/>
            <a:r>
              <a:rPr lang="en-US" dirty="0" smtClean="0">
                <a:latin typeface="Footlight MT Light" pitchFamily="18" charset="0"/>
              </a:rPr>
              <a:t>Reproducing action</a:t>
            </a:r>
          </a:p>
          <a:p>
            <a:pPr lvl="1"/>
            <a:r>
              <a:rPr lang="en-US" dirty="0" smtClean="0">
                <a:latin typeface="Footlight MT Light" pitchFamily="18" charset="0"/>
              </a:rPr>
              <a:t>Being motivated to learn and carry out the behavior.</a:t>
            </a:r>
            <a:endParaRPr lang="en-US" dirty="0">
              <a:latin typeface="Footlight MT Light"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itchFamily="18" charset="0"/>
              </a:rPr>
              <a:t>Transfer of learning</a:t>
            </a:r>
            <a:endParaRPr lang="en-US" dirty="0">
              <a:latin typeface="Footlight MT Light" pitchFamily="18" charset="0"/>
            </a:endParaRPr>
          </a:p>
        </p:txBody>
      </p:sp>
      <p:sp>
        <p:nvSpPr>
          <p:cNvPr id="3" name="Content Placeholder 2"/>
          <p:cNvSpPr>
            <a:spLocks noGrp="1"/>
          </p:cNvSpPr>
          <p:nvPr>
            <p:ph idx="1"/>
          </p:nvPr>
        </p:nvSpPr>
        <p:spPr/>
        <p:txBody>
          <a:bodyPr/>
          <a:lstStyle/>
          <a:p>
            <a:r>
              <a:rPr lang="en-US" dirty="0" smtClean="0">
                <a:latin typeface="Footlight MT Light" pitchFamily="18" charset="0"/>
              </a:rPr>
              <a:t>Definition:</a:t>
            </a:r>
          </a:p>
          <a:p>
            <a:pPr lvl="1"/>
            <a:r>
              <a:rPr lang="en-US" dirty="0" smtClean="0">
                <a:latin typeface="Footlight MT Light" pitchFamily="18" charset="0"/>
              </a:rPr>
              <a:t>Transfer refers to the transfer of knowledge, training and habits acquired in one situation to the another situation.</a:t>
            </a:r>
            <a:endParaRPr lang="en-US" dirty="0">
              <a:latin typeface="Footlight MT Light"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itchFamily="18" charset="0"/>
              </a:rPr>
              <a:t>Types of transfer</a:t>
            </a:r>
            <a:endParaRPr lang="en-US" dirty="0">
              <a:latin typeface="Footlight MT Light" pitchFamily="18" charset="0"/>
            </a:endParaRPr>
          </a:p>
        </p:txBody>
      </p:sp>
      <p:sp>
        <p:nvSpPr>
          <p:cNvPr id="3" name="Content Placeholder 2"/>
          <p:cNvSpPr>
            <a:spLocks noGrp="1"/>
          </p:cNvSpPr>
          <p:nvPr>
            <p:ph idx="1"/>
          </p:nvPr>
        </p:nvSpPr>
        <p:spPr/>
        <p:txBody>
          <a:bodyPr/>
          <a:lstStyle/>
          <a:p>
            <a:r>
              <a:rPr lang="en-US" dirty="0" smtClean="0">
                <a:latin typeface="Footlight MT Light" pitchFamily="18" charset="0"/>
              </a:rPr>
              <a:t>Positive transfer</a:t>
            </a:r>
          </a:p>
          <a:p>
            <a:r>
              <a:rPr lang="en-US" dirty="0" smtClean="0">
                <a:latin typeface="Footlight MT Light" pitchFamily="18" charset="0"/>
              </a:rPr>
              <a:t>Negative transfer</a:t>
            </a:r>
          </a:p>
          <a:p>
            <a:r>
              <a:rPr lang="en-US" dirty="0" smtClean="0">
                <a:latin typeface="Footlight MT Light" pitchFamily="18" charset="0"/>
              </a:rPr>
              <a:t>Zero transfer</a:t>
            </a:r>
          </a:p>
          <a:p>
            <a:endParaRPr lang="en-US" dirty="0">
              <a:latin typeface="Footlight MT Light"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467600" cy="6629400"/>
          </a:xfrm>
        </p:spPr>
        <p:txBody>
          <a:bodyPr>
            <a:normAutofit fontScale="92500" lnSpcReduction="10000"/>
          </a:bodyPr>
          <a:lstStyle/>
          <a:p>
            <a:r>
              <a:rPr lang="en-US" dirty="0" smtClean="0">
                <a:latin typeface="Footlight MT Light" pitchFamily="18" charset="0"/>
              </a:rPr>
              <a:t>Positive transfer:</a:t>
            </a:r>
          </a:p>
          <a:p>
            <a:pPr lvl="1"/>
            <a:r>
              <a:rPr lang="en-US" dirty="0" smtClean="0">
                <a:latin typeface="Footlight MT Light" pitchFamily="18" charset="0"/>
              </a:rPr>
              <a:t>When something previously learned benefit performance or learning in a new situation. </a:t>
            </a:r>
            <a:r>
              <a:rPr lang="en-US" dirty="0" err="1" smtClean="0">
                <a:latin typeface="Footlight MT Light" pitchFamily="18" charset="0"/>
              </a:rPr>
              <a:t>Eg</a:t>
            </a:r>
            <a:r>
              <a:rPr lang="en-US" dirty="0" smtClean="0">
                <a:latin typeface="Footlight MT Light" pitchFamily="18" charset="0"/>
              </a:rPr>
              <a:t>: if one has learned to play tennis and he find it easier to learn to plat badminton.</a:t>
            </a:r>
          </a:p>
          <a:p>
            <a:endParaRPr lang="en-US" dirty="0" smtClean="0">
              <a:latin typeface="Footlight MT Light" pitchFamily="18" charset="0"/>
            </a:endParaRPr>
          </a:p>
          <a:p>
            <a:r>
              <a:rPr lang="en-US" dirty="0" smtClean="0">
                <a:latin typeface="Footlight MT Light" pitchFamily="18" charset="0"/>
              </a:rPr>
              <a:t>Negative transfer</a:t>
            </a:r>
          </a:p>
          <a:p>
            <a:pPr lvl="1"/>
            <a:r>
              <a:rPr lang="en-US" dirty="0" smtClean="0">
                <a:latin typeface="Footlight MT Light" pitchFamily="18" charset="0"/>
              </a:rPr>
              <a:t>When someone previously learnt hinders performance or learning in a new situation, we call it negative transfer. </a:t>
            </a:r>
            <a:r>
              <a:rPr lang="en-US" dirty="0" err="1" smtClean="0">
                <a:latin typeface="Footlight MT Light" pitchFamily="18" charset="0"/>
              </a:rPr>
              <a:t>Eg</a:t>
            </a:r>
            <a:r>
              <a:rPr lang="en-US" dirty="0" smtClean="0">
                <a:latin typeface="Footlight MT Light" pitchFamily="18" charset="0"/>
              </a:rPr>
              <a:t>: Tamil or Guajarati his pronunciation of English is affected.</a:t>
            </a:r>
          </a:p>
          <a:p>
            <a:r>
              <a:rPr lang="en-US" dirty="0" smtClean="0">
                <a:latin typeface="Footlight MT Light" pitchFamily="18" charset="0"/>
              </a:rPr>
              <a:t>Zero:</a:t>
            </a:r>
          </a:p>
          <a:p>
            <a:pPr lvl="1"/>
            <a:r>
              <a:rPr lang="en-US" dirty="0" smtClean="0">
                <a:latin typeface="Footlight MT Light" pitchFamily="18" charset="0"/>
              </a:rPr>
              <a:t>Previous learning makes no difference at all to the performance or learning in a new situation. </a:t>
            </a:r>
            <a:r>
              <a:rPr lang="en-US" dirty="0" err="1" smtClean="0">
                <a:latin typeface="Footlight MT Light" pitchFamily="18" charset="0"/>
              </a:rPr>
              <a:t>Eg</a:t>
            </a:r>
            <a:r>
              <a:rPr lang="en-US" dirty="0" smtClean="0">
                <a:latin typeface="Footlight MT Light" pitchFamily="18" charset="0"/>
              </a:rPr>
              <a:t>: learning history may neither help nor hinder the learning. </a:t>
            </a:r>
            <a:endParaRPr lang="en-US" dirty="0">
              <a:latin typeface="Footlight MT Light"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362200"/>
            <a:ext cx="7596951"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Thanks to learners for</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learning the learning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ootlight MT Light" pitchFamily="18" charset="0"/>
              </a:rPr>
              <a:t>LEARNING PROCESS</a:t>
            </a:r>
            <a:endParaRPr lang="en-US" dirty="0">
              <a:latin typeface="Footlight MT Light" pitchFamily="18" charset="0"/>
            </a:endParaRPr>
          </a:p>
        </p:txBody>
      </p:sp>
      <p:sp>
        <p:nvSpPr>
          <p:cNvPr id="3" name="Content Placeholder 2"/>
          <p:cNvSpPr>
            <a:spLocks noGrp="1"/>
          </p:cNvSpPr>
          <p:nvPr>
            <p:ph idx="1"/>
          </p:nvPr>
        </p:nvSpPr>
        <p:spPr>
          <a:xfrm>
            <a:off x="457200" y="1600200"/>
            <a:ext cx="8305800" cy="4648200"/>
          </a:xfrm>
        </p:spPr>
        <p:txBody>
          <a:bodyPr/>
          <a:lstStyle/>
          <a:p>
            <a:r>
              <a:rPr lang="en-US" dirty="0" smtClean="0">
                <a:latin typeface="Footlight MT Light" pitchFamily="18" charset="0"/>
              </a:rPr>
              <a:t>STEPS IN LEARNING PROCESS</a:t>
            </a:r>
          </a:p>
          <a:p>
            <a:r>
              <a:rPr lang="en-US" dirty="0" smtClean="0">
                <a:latin typeface="Footlight MT Light" pitchFamily="18" charset="0"/>
              </a:rPr>
              <a:t>Learning process is carried over through various steps according to HP Smith.</a:t>
            </a:r>
          </a:p>
          <a:p>
            <a:pPr lvl="1"/>
            <a:r>
              <a:rPr lang="en-US" dirty="0" smtClean="0">
                <a:solidFill>
                  <a:srgbClr val="FFFF00"/>
                </a:solidFill>
                <a:latin typeface="Footlight MT Light" pitchFamily="18" charset="0"/>
              </a:rPr>
              <a:t>A motive or drive </a:t>
            </a:r>
          </a:p>
          <a:p>
            <a:pPr lvl="1"/>
            <a:r>
              <a:rPr lang="en-US" dirty="0" smtClean="0">
                <a:solidFill>
                  <a:srgbClr val="FFFF00"/>
                </a:solidFill>
                <a:latin typeface="Footlight MT Light" pitchFamily="18" charset="0"/>
              </a:rPr>
              <a:t>An attractive goal</a:t>
            </a:r>
          </a:p>
          <a:p>
            <a:pPr lvl="1"/>
            <a:r>
              <a:rPr lang="en-US" dirty="0" smtClean="0">
                <a:solidFill>
                  <a:srgbClr val="FFFF00"/>
                </a:solidFill>
                <a:latin typeface="Footlight MT Light" pitchFamily="18" charset="0"/>
              </a:rPr>
              <a:t>And a block to the attainment of the goal.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467600" cy="5287963"/>
          </a:xfrm>
        </p:spPr>
        <p:txBody>
          <a:bodyPr/>
          <a:lstStyle/>
          <a:p>
            <a:r>
              <a:rPr lang="en-US" dirty="0" smtClean="0">
                <a:latin typeface="Footlight MT Light" pitchFamily="18" charset="0"/>
              </a:rPr>
              <a:t>Motive :</a:t>
            </a:r>
          </a:p>
          <a:p>
            <a:pPr lvl="1"/>
            <a:r>
              <a:rPr lang="en-US" dirty="0" smtClean="0">
                <a:latin typeface="Footlight MT Light" pitchFamily="18" charset="0"/>
              </a:rPr>
              <a:t>Motive are the dynamic force that compel the individual to act.</a:t>
            </a:r>
          </a:p>
          <a:p>
            <a:pPr lvl="1"/>
            <a:r>
              <a:rPr lang="en-US" dirty="0" smtClean="0">
                <a:latin typeface="Footlight MT Light" pitchFamily="18" charset="0"/>
              </a:rPr>
              <a:t>The direction of the motive depends upon the relative strength of motives.</a:t>
            </a:r>
          </a:p>
          <a:p>
            <a:pPr lvl="1"/>
            <a:r>
              <a:rPr lang="en-US" dirty="0" smtClean="0">
                <a:latin typeface="Footlight MT Light" pitchFamily="18" charset="0"/>
              </a:rPr>
              <a:t>Unsatisfied motives or needs compel the individual to satisfy them, which initiate the learners to learn something. </a:t>
            </a:r>
            <a:endParaRPr lang="en-US" dirty="0">
              <a:latin typeface="Footlight MT Light"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324600"/>
          </a:xfrm>
        </p:spPr>
        <p:txBody>
          <a:bodyPr>
            <a:normAutofit/>
          </a:bodyPr>
          <a:lstStyle/>
          <a:p>
            <a:pPr marL="420624" lvl="1" indent="-384048">
              <a:buSzPct val="80000"/>
              <a:buFont typeface="Wingdings 2"/>
              <a:buChar char=""/>
            </a:pPr>
            <a:r>
              <a:rPr lang="en-US" sz="3000" dirty="0" smtClean="0">
                <a:latin typeface="Footlight MT Light" pitchFamily="18" charset="0"/>
              </a:rPr>
              <a:t>An attractive goal:</a:t>
            </a:r>
          </a:p>
          <a:p>
            <a:pPr marL="704088" lvl="2" indent="-384048">
              <a:buSzPct val="80000"/>
              <a:buFont typeface="Wingdings 2"/>
              <a:buChar char=""/>
            </a:pPr>
            <a:r>
              <a:rPr lang="en-US" dirty="0" smtClean="0">
                <a:latin typeface="Footlight MT Light" pitchFamily="18" charset="0"/>
              </a:rPr>
              <a:t>For the satisfaction of the needs the individual sets definite goals for achievement.</a:t>
            </a:r>
          </a:p>
          <a:p>
            <a:pPr marL="704088" lvl="2" indent="-384048">
              <a:buSzPct val="80000"/>
              <a:buFont typeface="Wingdings 2"/>
              <a:buChar char=""/>
            </a:pPr>
            <a:r>
              <a:rPr lang="en-US" dirty="0" smtClean="0">
                <a:latin typeface="Footlight MT Light" pitchFamily="18" charset="0"/>
              </a:rPr>
              <a:t>The setting of the goal helps in making the learning purposeful and interesting.</a:t>
            </a:r>
          </a:p>
          <a:p>
            <a:pPr marL="118872"/>
            <a:r>
              <a:rPr lang="en-US" dirty="0" smtClean="0">
                <a:latin typeface="Footlight MT Light" pitchFamily="18" charset="0"/>
              </a:rPr>
              <a:t>A block to the attainment of the goal:</a:t>
            </a:r>
          </a:p>
          <a:p>
            <a:pPr marL="704088" lvl="2"/>
            <a:r>
              <a:rPr lang="en-US" sz="2800" dirty="0" smtClean="0">
                <a:latin typeface="Footlight MT Light" pitchFamily="18" charset="0"/>
              </a:rPr>
              <a:t>If the individual faces no difficulty in attending the goal, he will not change his present behavior, this means there is no necessity to learn.</a:t>
            </a:r>
          </a:p>
          <a:p>
            <a:pPr marL="704088" lvl="2"/>
            <a:r>
              <a:rPr lang="en-US" sz="2800" dirty="0" smtClean="0">
                <a:latin typeface="Footlight MT Light" pitchFamily="18" charset="0"/>
              </a:rPr>
              <a:t>If block or barrier obstruct the individual to reach a goal then the individual will try to change his behavior.</a:t>
            </a:r>
          </a:p>
          <a:p>
            <a:pPr marL="704088" lvl="2"/>
            <a:r>
              <a:rPr lang="en-US" sz="2800" dirty="0" smtClean="0">
                <a:latin typeface="Footlight MT Light" pitchFamily="18" charset="0"/>
              </a:rPr>
              <a:t>Means something to change his behavior to reach goal.</a:t>
            </a:r>
          </a:p>
          <a:p>
            <a:pPr marL="420624" lvl="1"/>
            <a:endParaRPr lang="en-US" sz="2800" dirty="0" smtClean="0">
              <a:latin typeface="Footlight MT Light" pitchFamily="18" charset="0"/>
            </a:endParaRPr>
          </a:p>
          <a:p>
            <a:pPr>
              <a:buNone/>
            </a:pPr>
            <a:endParaRPr lang="en-US" sz="3200" dirty="0">
              <a:latin typeface="Footlight MT Ligh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458200" cy="5943600"/>
          </a:xfrm>
        </p:spPr>
        <p:txBody>
          <a:bodyPr/>
          <a:lstStyle/>
          <a:p>
            <a:r>
              <a:rPr lang="en-US" dirty="0" smtClean="0">
                <a:latin typeface="Footlight MT Light" pitchFamily="18" charset="0"/>
              </a:rPr>
              <a:t>Some other steps involved in learning are </a:t>
            </a:r>
          </a:p>
          <a:p>
            <a:pPr lvl="1"/>
            <a:r>
              <a:rPr lang="en-US" dirty="0" smtClean="0">
                <a:latin typeface="Footlight MT Light" pitchFamily="18" charset="0"/>
              </a:rPr>
              <a:t>Reinforcement</a:t>
            </a:r>
          </a:p>
          <a:p>
            <a:pPr lvl="1"/>
            <a:r>
              <a:rPr lang="en-US" dirty="0" smtClean="0">
                <a:latin typeface="Footlight MT Light" pitchFamily="18" charset="0"/>
              </a:rPr>
              <a:t>Integration </a:t>
            </a:r>
          </a:p>
          <a:p>
            <a:pPr lvl="1"/>
            <a:r>
              <a:rPr lang="en-US" dirty="0" smtClean="0">
                <a:latin typeface="Footlight MT Light" pitchFamily="18" charset="0"/>
              </a:rPr>
              <a:t>And learning situation. </a:t>
            </a:r>
          </a:p>
          <a:p>
            <a:r>
              <a:rPr lang="en-US" dirty="0" smtClean="0">
                <a:latin typeface="Footlight MT Light" pitchFamily="18" charset="0"/>
              </a:rPr>
              <a:t>Reinforcement:</a:t>
            </a:r>
          </a:p>
          <a:p>
            <a:pPr lvl="1"/>
            <a:r>
              <a:rPr lang="en-US" dirty="0" smtClean="0">
                <a:latin typeface="Footlight MT Light" pitchFamily="18" charset="0"/>
              </a:rPr>
              <a:t>If the responses is successful in action and satisfied the needs, on the subsequent occasions the individual will tend to repeat it.</a:t>
            </a:r>
          </a:p>
          <a:p>
            <a:r>
              <a:rPr lang="en-US" dirty="0" smtClean="0">
                <a:latin typeface="Footlight MT Light" pitchFamily="18" charset="0"/>
              </a:rPr>
              <a:t>Integration: (Addition) </a:t>
            </a:r>
          </a:p>
          <a:p>
            <a:pPr lvl="1"/>
            <a:r>
              <a:rPr lang="en-US" dirty="0" smtClean="0">
                <a:latin typeface="Footlight MT Light" pitchFamily="18" charset="0"/>
              </a:rPr>
              <a:t>The individual integrate the successful responses with individual previous learning, so that it becomes a part of new functional whole.</a:t>
            </a:r>
          </a:p>
          <a:p>
            <a:pPr lvl="1"/>
            <a:endParaRPr lang="en-US" dirty="0">
              <a:latin typeface="Footlight MT Light"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Footlight MT Light" pitchFamily="18" charset="0"/>
              </a:rPr>
              <a:t>learning situation:</a:t>
            </a:r>
          </a:p>
          <a:p>
            <a:pPr lvl="1"/>
            <a:r>
              <a:rPr lang="en-US" dirty="0" smtClean="0">
                <a:latin typeface="Footlight MT Light" pitchFamily="18" charset="0"/>
              </a:rPr>
              <a:t>Learning situation provides opportunity for learning. The quality speed and effectiveness of learning depends much upon the kind of learning situation and environments available to the learners.</a:t>
            </a:r>
            <a:endParaRPr lang="en-US" dirty="0">
              <a:latin typeface="Footlight MT Light" pitchFamily="18" charset="0"/>
            </a:endParaRP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461</TotalTime>
  <Words>1768</Words>
  <Application>Microsoft Office PowerPoint</Application>
  <PresentationFormat>On-screen Show (4:3)</PresentationFormat>
  <Paragraphs>241</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Technic</vt:lpstr>
      <vt:lpstr>Learning </vt:lpstr>
      <vt:lpstr>Introduction </vt:lpstr>
      <vt:lpstr>Definitions </vt:lpstr>
      <vt:lpstr>Nature of learning </vt:lpstr>
      <vt:lpstr>LEARNING PROCESS</vt:lpstr>
      <vt:lpstr>PowerPoint Presentation</vt:lpstr>
      <vt:lpstr>PowerPoint Presentation</vt:lpstr>
      <vt:lpstr>PowerPoint Presentation</vt:lpstr>
      <vt:lpstr>PowerPoint Presentation</vt:lpstr>
      <vt:lpstr>Learning process in different steps</vt:lpstr>
      <vt:lpstr>PowerPoint Presentation</vt:lpstr>
      <vt:lpstr>Factors influencing learning </vt:lpstr>
      <vt:lpstr>Factors associated with the learners</vt:lpstr>
      <vt:lpstr>Law of learning</vt:lpstr>
      <vt:lpstr>Theories of learning</vt:lpstr>
      <vt:lpstr>Behaviourism</vt:lpstr>
      <vt:lpstr>Behaviourists</vt:lpstr>
      <vt:lpstr>Behaviourists </vt:lpstr>
      <vt:lpstr>Behaviourists </vt:lpstr>
      <vt:lpstr>Behaviourists </vt:lpstr>
      <vt:lpstr>Classical conditioning</vt:lpstr>
      <vt:lpstr>Ivan  Pavlov </vt:lpstr>
      <vt:lpstr>PowerPoint Presentation</vt:lpstr>
      <vt:lpstr>PowerPoint Presentation</vt:lpstr>
      <vt:lpstr>PowerPoint Presentation</vt:lpstr>
      <vt:lpstr>Educational implication of classical conditioning theory</vt:lpstr>
      <vt:lpstr>Edward Lee Thorndike</vt:lpstr>
      <vt:lpstr>Trial and error theory of learning</vt:lpstr>
      <vt:lpstr>Cats in Puzzle Boxes</vt:lpstr>
      <vt:lpstr>Cats in Puzzle Boxes</vt:lpstr>
      <vt:lpstr>Cats in Puzzle Boxes</vt:lpstr>
      <vt:lpstr>Cats in Puzzle Boxes</vt:lpstr>
      <vt:lpstr>Educational implication of Thorndike’s theory</vt:lpstr>
      <vt:lpstr>Skinner’s Theory</vt:lpstr>
      <vt:lpstr>PowerPoint Presentation</vt:lpstr>
      <vt:lpstr>LAW OF EFFECT</vt:lpstr>
      <vt:lpstr>PowerPoint Presentation</vt:lpstr>
      <vt:lpstr>OPERANT CONDITIONING TECHNIQUES</vt:lpstr>
      <vt:lpstr>Theory of insightful learning  (Gestalt psychology)</vt:lpstr>
      <vt:lpstr>Gesalt Theory</vt:lpstr>
      <vt:lpstr>PowerPoint Presentation</vt:lpstr>
      <vt:lpstr>PowerPoint Presentation</vt:lpstr>
      <vt:lpstr>PowerPoint Presentation</vt:lpstr>
      <vt:lpstr>Educational implication of gestalt theory</vt:lpstr>
      <vt:lpstr>Cognitive theory of learning</vt:lpstr>
      <vt:lpstr>Transfer of learning</vt:lpstr>
      <vt:lpstr>Types of transfer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SURESH</dc:creator>
  <cp:lastModifiedBy>xyz</cp:lastModifiedBy>
  <cp:revision>71</cp:revision>
  <dcterms:created xsi:type="dcterms:W3CDTF">2012-01-17T05:43:07Z</dcterms:created>
  <dcterms:modified xsi:type="dcterms:W3CDTF">2020-08-13T11:05:14Z</dcterms:modified>
</cp:coreProperties>
</file>