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75" r:id="rId12"/>
    <p:sldId id="266" r:id="rId13"/>
    <p:sldId id="267" r:id="rId14"/>
    <p:sldId id="268" r:id="rId15"/>
    <p:sldId id="269" r:id="rId16"/>
    <p:sldId id="270" r:id="rId17"/>
    <p:sldId id="271" r:id="rId18"/>
    <p:sldId id="276" r:id="rId19"/>
    <p:sldId id="272" r:id="rId20"/>
    <p:sldId id="273" r:id="rId21"/>
    <p:sldId id="274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342" autoAdjust="0"/>
    <p:restoredTop sz="94640" autoAdjust="0"/>
  </p:normalViewPr>
  <p:slideViewPr>
    <p:cSldViewPr>
      <p:cViewPr varScale="1">
        <p:scale>
          <a:sx n="74" d="100"/>
          <a:sy n="74" d="100"/>
        </p:scale>
        <p:origin x="-127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1" name="Date Placeholder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24308038-9A1E-4357-830A-E81A242A6364}" type="datetimeFigureOut">
              <a:rPr lang="en-IN" smtClean="0"/>
              <a:pPr/>
              <a:t>13-08-2020</a:t>
            </a:fld>
            <a:endParaRPr lang="en-IN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en-IN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3CF83653-4B2E-4B93-9CC0-EDDED89C5FFA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4308038-9A1E-4357-830A-E81A242A6364}" type="datetimeFigureOut">
              <a:rPr lang="en-IN" smtClean="0"/>
              <a:pPr/>
              <a:t>13-08-2020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CF83653-4B2E-4B93-9CC0-EDDED89C5FFA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24308038-9A1E-4357-830A-E81A242A6364}" type="datetimeFigureOut">
              <a:rPr lang="en-IN" smtClean="0"/>
              <a:pPr/>
              <a:t>13-08-2020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3CF83653-4B2E-4B93-9CC0-EDDED89C5FFA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4308038-9A1E-4357-830A-E81A242A6364}" type="datetimeFigureOut">
              <a:rPr lang="en-IN" smtClean="0"/>
              <a:pPr/>
              <a:t>13-08-2020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CF83653-4B2E-4B93-9CC0-EDDED89C5FFA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24308038-9A1E-4357-830A-E81A242A6364}" type="datetimeFigureOut">
              <a:rPr lang="en-IN" smtClean="0"/>
              <a:pPr/>
              <a:t>13-08-2020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3CF83653-4B2E-4B93-9CC0-EDDED89C5FFA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4308038-9A1E-4357-830A-E81A242A6364}" type="datetimeFigureOut">
              <a:rPr lang="en-IN" smtClean="0"/>
              <a:pPr/>
              <a:t>13-08-2020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CF83653-4B2E-4B93-9CC0-EDDED89C5FFA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4308038-9A1E-4357-830A-E81A242A6364}" type="datetimeFigureOut">
              <a:rPr lang="en-IN" smtClean="0"/>
              <a:pPr/>
              <a:t>13-08-2020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CF83653-4B2E-4B93-9CC0-EDDED89C5FFA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4308038-9A1E-4357-830A-E81A242A6364}" type="datetimeFigureOut">
              <a:rPr lang="en-IN" smtClean="0"/>
              <a:pPr/>
              <a:t>13-08-2020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CF83653-4B2E-4B93-9CC0-EDDED89C5FFA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24308038-9A1E-4357-830A-E81A242A6364}" type="datetimeFigureOut">
              <a:rPr lang="en-IN" smtClean="0"/>
              <a:pPr/>
              <a:t>13-08-2020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CF83653-4B2E-4B93-9CC0-EDDED89C5FFA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4308038-9A1E-4357-830A-E81A242A6364}" type="datetimeFigureOut">
              <a:rPr lang="en-IN" smtClean="0"/>
              <a:pPr/>
              <a:t>13-08-2020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CF83653-4B2E-4B93-9CC0-EDDED89C5FFA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4308038-9A1E-4357-830A-E81A242A6364}" type="datetimeFigureOut">
              <a:rPr lang="en-IN" smtClean="0"/>
              <a:pPr/>
              <a:t>13-08-2020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CF83653-4B2E-4B93-9CC0-EDDED89C5FFA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1" name="Text Placeholder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24308038-9A1E-4357-830A-E81A242A6364}" type="datetimeFigureOut">
              <a:rPr lang="en-IN" smtClean="0"/>
              <a:pPr/>
              <a:t>13-08-2020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n-IN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3CF83653-4B2E-4B93-9CC0-EDDED89C5FFA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 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IN" dirty="0"/>
          </a:p>
        </p:txBody>
      </p:sp>
      <p:sp>
        <p:nvSpPr>
          <p:cNvPr id="4" name="Rectangle 3"/>
          <p:cNvSpPr/>
          <p:nvPr/>
        </p:nvSpPr>
        <p:spPr>
          <a:xfrm>
            <a:off x="3286116" y="1000108"/>
            <a:ext cx="4503284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PSYCHIATRIC </a:t>
            </a:r>
          </a:p>
          <a:p>
            <a:pPr algn="ctr"/>
            <a:r>
              <a:rPr lang="en-US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EMERGENCY</a:t>
            </a:r>
            <a:endParaRPr lang="en-IN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4800600" y="5029200"/>
            <a:ext cx="4343400" cy="18288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45720" tIns="0" rIns="45720" bIns="0">
            <a:normAutofit/>
          </a:bodyPr>
          <a:lstStyle>
            <a:lvl1pPr marL="0" indent="0" algn="r" rtl="0" eaLnBrk="1" latinLnBrk="0" hangingPunct="1">
              <a:spcBef>
                <a:spcPts val="600"/>
              </a:spcBef>
              <a:buClr>
                <a:schemeClr val="tx2"/>
              </a:buClr>
              <a:buSzPct val="73000"/>
              <a:buFont typeface="Wingdings 2"/>
              <a:buNone/>
              <a:defRPr kumimoji="0" sz="2200" kern="1200" baseline="0">
                <a:solidFill>
                  <a:srgbClr val="FFFFFF"/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ts val="500"/>
              </a:spcBef>
              <a:buClr>
                <a:schemeClr val="accent4"/>
              </a:buClr>
              <a:buSzPct val="80000"/>
              <a:buFont typeface="Wingdings 2"/>
              <a:buNone/>
              <a:defRPr kumimoji="0" sz="23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ts val="400"/>
              </a:spcBef>
              <a:buClr>
                <a:schemeClr val="accent4"/>
              </a:buClr>
              <a:buSzPct val="60000"/>
              <a:buFont typeface="Wingdings"/>
              <a:buNone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ct val="20000"/>
              </a:spcBef>
              <a:buClr>
                <a:schemeClr val="accent4"/>
              </a:buClr>
              <a:buSzPct val="80000"/>
              <a:buFont typeface="Wingdings 2"/>
              <a:buNone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ts val="400"/>
              </a:spcBef>
              <a:buClr>
                <a:schemeClr val="accent4"/>
              </a:buClr>
              <a:buSzPct val="70000"/>
              <a:buFont typeface="Wingdings"/>
              <a:buNone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ts val="400"/>
              </a:spcBef>
              <a:buClr>
                <a:schemeClr val="accent4"/>
              </a:buClr>
              <a:buSzPct val="80000"/>
              <a:buFont typeface="Wingdings 2"/>
              <a:buNone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ct val="20000"/>
              </a:spcBef>
              <a:buClr>
                <a:schemeClr val="accent4"/>
              </a:buClr>
              <a:buSzPct val="80000"/>
              <a:buFont typeface="Wingdings 2"/>
              <a:buNone/>
              <a:defRPr kumimoji="0" sz="16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ts val="300"/>
              </a:spcBef>
              <a:buClr>
                <a:schemeClr val="accent4"/>
              </a:buClr>
              <a:buSzPct val="100000"/>
              <a:buNone/>
              <a:defRPr kumimoji="0" sz="16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ct val="20000"/>
              </a:spcBef>
              <a:buClr>
                <a:schemeClr val="accent4"/>
              </a:buClr>
              <a:buSzPct val="100000"/>
              <a:buFont typeface="Wingdings"/>
              <a:buNone/>
              <a:defRPr kumimoji="0" sz="14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algn="ctr">
              <a:defRPr/>
            </a:pPr>
            <a:r>
              <a:rPr lang="en-US" sz="1600" b="1" dirty="0" smtClean="0">
                <a:solidFill>
                  <a:srgbClr val="C00000"/>
                </a:solidFill>
              </a:rPr>
              <a:t>Prepared by: </a:t>
            </a:r>
          </a:p>
          <a:p>
            <a:pPr algn="ctr">
              <a:defRPr/>
            </a:pPr>
            <a:r>
              <a:rPr lang="en-US" sz="1600" b="1" dirty="0" smtClean="0">
                <a:solidFill>
                  <a:srgbClr val="C00000"/>
                </a:solidFill>
              </a:rPr>
              <a:t>Mrs. </a:t>
            </a:r>
            <a:r>
              <a:rPr lang="en-US" sz="1600" b="1" dirty="0" err="1" smtClean="0">
                <a:solidFill>
                  <a:srgbClr val="C00000"/>
                </a:solidFill>
              </a:rPr>
              <a:t>Bhoomika</a:t>
            </a:r>
            <a:r>
              <a:rPr lang="en-US" sz="1600" b="1" dirty="0" smtClean="0">
                <a:solidFill>
                  <a:srgbClr val="C00000"/>
                </a:solidFill>
              </a:rPr>
              <a:t>  Patel</a:t>
            </a:r>
          </a:p>
          <a:p>
            <a:pPr algn="ctr">
              <a:defRPr/>
            </a:pPr>
            <a:r>
              <a:rPr lang="en-US" sz="1600" b="1" dirty="0" smtClean="0">
                <a:solidFill>
                  <a:srgbClr val="C00000"/>
                </a:solidFill>
              </a:rPr>
              <a:t>Assistant Professor</a:t>
            </a:r>
          </a:p>
          <a:p>
            <a:pPr algn="ctr">
              <a:defRPr/>
            </a:pPr>
            <a:r>
              <a:rPr lang="en-US" sz="1600" b="1" dirty="0" smtClean="0">
                <a:solidFill>
                  <a:srgbClr val="C00000"/>
                </a:solidFill>
              </a:rPr>
              <a:t>Department of Mental health nursing</a:t>
            </a:r>
          </a:p>
          <a:p>
            <a:pPr algn="ctr">
              <a:defRPr/>
            </a:pPr>
            <a:r>
              <a:rPr lang="en-US" sz="1600" b="1" dirty="0" err="1" smtClean="0">
                <a:solidFill>
                  <a:srgbClr val="C00000"/>
                </a:solidFill>
              </a:rPr>
              <a:t>Sumandeep</a:t>
            </a:r>
            <a:r>
              <a:rPr lang="en-US" sz="1600" b="1" dirty="0" smtClean="0">
                <a:solidFill>
                  <a:srgbClr val="C00000"/>
                </a:solidFill>
              </a:rPr>
              <a:t> Nursing college</a:t>
            </a:r>
          </a:p>
          <a:p>
            <a:pPr>
              <a:defRPr/>
            </a:pPr>
            <a:endParaRPr lang="en-US" sz="1600" b="1" dirty="0" smtClean="0">
              <a:solidFill>
                <a:srgbClr val="C00000"/>
              </a:solidFill>
            </a:endParaRPr>
          </a:p>
          <a:p>
            <a:endParaRPr lang="en-US" sz="1600" b="1" dirty="0" smtClean="0">
              <a:solidFill>
                <a:srgbClr val="C00000"/>
              </a:solidFill>
            </a:endParaRPr>
          </a:p>
          <a:p>
            <a:endParaRPr lang="en-US" sz="1600" b="1" dirty="0">
              <a:solidFill>
                <a:srgbClr val="C00000"/>
              </a:solidFill>
            </a:endParaRPr>
          </a:p>
        </p:txBody>
      </p:sp>
      <p:pic>
        <p:nvPicPr>
          <p:cNvPr id="6" name="Picture 2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0038" y="228600"/>
            <a:ext cx="1985962" cy="14477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 </a:t>
            </a:r>
            <a:r>
              <a:rPr lang="en-US" b="1" dirty="0" err="1" smtClean="0"/>
              <a:t>Managment</a:t>
            </a:r>
            <a:r>
              <a:rPr lang="en-US" b="1" dirty="0" smtClean="0"/>
              <a:t>:</a:t>
            </a:r>
          </a:p>
          <a:p>
            <a:r>
              <a:rPr lang="en-US" dirty="0" smtClean="0"/>
              <a:t>Benzodiazepines</a:t>
            </a:r>
          </a:p>
          <a:p>
            <a:r>
              <a:rPr lang="en-US" dirty="0" smtClean="0"/>
              <a:t>Mood stabilizer</a:t>
            </a:r>
          </a:p>
          <a:p>
            <a:r>
              <a:rPr lang="en-US" dirty="0" smtClean="0"/>
              <a:t>ECT therapy</a:t>
            </a:r>
          </a:p>
          <a:p>
            <a:r>
              <a:rPr lang="en-US" dirty="0" smtClean="0"/>
              <a:t> Administer iv fluids.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NITESH\Pictures\12-12-2013\1386849111359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2910" y="1214422"/>
            <a:ext cx="6929486" cy="471490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VIOLENT BEHAVIOUR</a:t>
            </a:r>
            <a:endParaRPr lang="en-IN" b="1" u="sng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 This is a sever form of </a:t>
            </a:r>
            <a:r>
              <a:rPr lang="en-US" dirty="0" err="1" smtClean="0"/>
              <a:t>aggresiveness</a:t>
            </a:r>
            <a:r>
              <a:rPr lang="en-US" dirty="0" smtClean="0"/>
              <a:t>. In that patient will be </a:t>
            </a:r>
            <a:r>
              <a:rPr lang="en-US" dirty="0" err="1" smtClean="0"/>
              <a:t>irritational</a:t>
            </a:r>
            <a:r>
              <a:rPr lang="en-US" dirty="0" smtClean="0"/>
              <a:t> and uncooperative.</a:t>
            </a:r>
          </a:p>
          <a:p>
            <a:pPr>
              <a:buFont typeface="Wingdings" pitchFamily="2" charset="2"/>
              <a:buChar char="v"/>
            </a:pPr>
            <a:r>
              <a:rPr lang="en-US" dirty="0" err="1" smtClean="0"/>
              <a:t>Etiolog</a:t>
            </a:r>
            <a:r>
              <a:rPr lang="en-US" dirty="0" smtClean="0"/>
              <a:t>:</a:t>
            </a:r>
          </a:p>
          <a:p>
            <a:r>
              <a:rPr lang="en-US" dirty="0"/>
              <a:t> </a:t>
            </a:r>
            <a:r>
              <a:rPr lang="en-US" dirty="0" smtClean="0"/>
              <a:t>organic brain disorders</a:t>
            </a:r>
          </a:p>
          <a:p>
            <a:r>
              <a:rPr lang="en-US" dirty="0"/>
              <a:t> </a:t>
            </a:r>
            <a:r>
              <a:rPr lang="en-US" dirty="0" smtClean="0"/>
              <a:t>psychiatric </a:t>
            </a:r>
            <a:r>
              <a:rPr lang="en-US" dirty="0" err="1" smtClean="0"/>
              <a:t>disoders</a:t>
            </a:r>
            <a:endParaRPr lang="en-US" dirty="0" smtClean="0"/>
          </a:p>
          <a:p>
            <a:pPr>
              <a:buFont typeface="Wingdings" pitchFamily="2" charset="2"/>
              <a:buChar char="v"/>
            </a:pPr>
            <a:r>
              <a:rPr lang="en-US" dirty="0"/>
              <a:t> </a:t>
            </a:r>
            <a:r>
              <a:rPr lang="en-US" dirty="0" smtClean="0"/>
              <a:t>Management:</a:t>
            </a:r>
          </a:p>
          <a:p>
            <a:r>
              <a:rPr lang="en-US" dirty="0" smtClean="0"/>
              <a:t>Diazepam</a:t>
            </a:r>
          </a:p>
          <a:p>
            <a:r>
              <a:rPr lang="en-US" dirty="0" smtClean="0"/>
              <a:t>Antipsychotics</a:t>
            </a:r>
          </a:p>
          <a:p>
            <a:r>
              <a:rPr lang="en-US" dirty="0" smtClean="0"/>
              <a:t>Remove hazardous substance.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SUBSTANCE INTOXICATION</a:t>
            </a:r>
            <a:endParaRPr lang="en-IN" b="1" u="sng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 Substance abuse a refers to the harmful use of psychoactive substance include </a:t>
            </a:r>
            <a:r>
              <a:rPr lang="en-US" dirty="0" err="1" smtClean="0"/>
              <a:t>alcoho</a:t>
            </a:r>
            <a:r>
              <a:rPr lang="en-US" dirty="0" smtClean="0"/>
              <a:t>.</a:t>
            </a:r>
          </a:p>
          <a:p>
            <a:pPr>
              <a:buFont typeface="Wingdings" pitchFamily="2" charset="2"/>
              <a:buChar char="v"/>
            </a:pPr>
            <a:r>
              <a:rPr lang="en-US" dirty="0"/>
              <a:t> </a:t>
            </a:r>
            <a:r>
              <a:rPr lang="en-US" dirty="0" smtClean="0"/>
              <a:t>Symptoms:</a:t>
            </a:r>
          </a:p>
          <a:p>
            <a:r>
              <a:rPr lang="en-US" dirty="0" smtClean="0"/>
              <a:t>Vomiting</a:t>
            </a:r>
          </a:p>
          <a:p>
            <a:r>
              <a:rPr lang="en-US" dirty="0" smtClean="0"/>
              <a:t>Drowsiness</a:t>
            </a:r>
          </a:p>
          <a:p>
            <a:r>
              <a:rPr lang="en-US" dirty="0" smtClean="0"/>
              <a:t>Abdominal pain  </a:t>
            </a:r>
          </a:p>
          <a:p>
            <a:r>
              <a:rPr lang="en-US" dirty="0"/>
              <a:t> </a:t>
            </a:r>
            <a:r>
              <a:rPr lang="en-US" dirty="0" smtClean="0"/>
              <a:t>stupor </a:t>
            </a:r>
          </a:p>
          <a:p>
            <a:r>
              <a:rPr lang="en-US" dirty="0" err="1" smtClean="0"/>
              <a:t>Oligouria</a:t>
            </a:r>
            <a:endParaRPr lang="en-US" dirty="0" smtClean="0"/>
          </a:p>
          <a:p>
            <a:r>
              <a:rPr lang="en-US" dirty="0" smtClean="0"/>
              <a:t>Confusion</a:t>
            </a:r>
          </a:p>
          <a:p>
            <a:pPr>
              <a:buNone/>
            </a:pP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v"/>
            </a:pPr>
            <a:r>
              <a:rPr lang="en-US" dirty="0" smtClean="0"/>
              <a:t> MANAGEMENT:</a:t>
            </a:r>
          </a:p>
          <a:p>
            <a:r>
              <a:rPr lang="en-US" dirty="0" err="1" smtClean="0"/>
              <a:t>Lorazepam</a:t>
            </a:r>
            <a:r>
              <a:rPr lang="en-US" dirty="0" smtClean="0"/>
              <a:t> or diazepam </a:t>
            </a:r>
          </a:p>
          <a:p>
            <a:r>
              <a:rPr lang="en-US" dirty="0" smtClean="0"/>
              <a:t>Anticonvulsant</a:t>
            </a:r>
          </a:p>
          <a:p>
            <a:r>
              <a:rPr lang="en-US" dirty="0" err="1" smtClean="0"/>
              <a:t>Haemodialysis</a:t>
            </a:r>
            <a:endParaRPr lang="en-US" dirty="0" smtClean="0"/>
          </a:p>
          <a:p>
            <a:r>
              <a:rPr lang="en-US" dirty="0" smtClean="0"/>
              <a:t>Start iv fluids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DELIRIUM</a:t>
            </a:r>
            <a:endParaRPr lang="en-IN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 smtClean="0"/>
              <a:t>A temporary mental state with sudden onset usually reversible from </a:t>
            </a:r>
            <a:r>
              <a:rPr lang="en-US" dirty="0" err="1" smtClean="0"/>
              <a:t>withdrawl</a:t>
            </a:r>
            <a:r>
              <a:rPr lang="en-US" dirty="0" smtClean="0"/>
              <a:t>  of alcohol.</a:t>
            </a:r>
          </a:p>
          <a:p>
            <a:pPr>
              <a:buFont typeface="Wingdings" pitchFamily="2" charset="2"/>
              <a:buChar char="v"/>
            </a:pPr>
            <a:r>
              <a:rPr lang="en-US" dirty="0" smtClean="0"/>
              <a:t> causes:</a:t>
            </a:r>
          </a:p>
          <a:p>
            <a:r>
              <a:rPr lang="en-US" dirty="0"/>
              <a:t> </a:t>
            </a:r>
            <a:r>
              <a:rPr lang="en-US" dirty="0" smtClean="0"/>
              <a:t>dehydration</a:t>
            </a:r>
          </a:p>
          <a:p>
            <a:r>
              <a:rPr lang="en-US" dirty="0"/>
              <a:t> </a:t>
            </a:r>
            <a:r>
              <a:rPr lang="en-US" dirty="0" smtClean="0"/>
              <a:t>drug intoxication</a:t>
            </a:r>
          </a:p>
          <a:p>
            <a:r>
              <a:rPr lang="en-US" dirty="0" smtClean="0"/>
              <a:t> sever infection</a:t>
            </a:r>
          </a:p>
          <a:p>
            <a:pPr>
              <a:buFont typeface="Wingdings" pitchFamily="2" charset="2"/>
              <a:buChar char="v"/>
            </a:pPr>
            <a:r>
              <a:rPr lang="en-US" dirty="0"/>
              <a:t> </a:t>
            </a:r>
            <a:r>
              <a:rPr lang="en-US" dirty="0" smtClean="0"/>
              <a:t>Symptoms:</a:t>
            </a:r>
          </a:p>
          <a:p>
            <a:r>
              <a:rPr lang="en-US" dirty="0" smtClean="0"/>
              <a:t>Confusion </a:t>
            </a:r>
          </a:p>
          <a:p>
            <a:r>
              <a:rPr lang="en-US" dirty="0" smtClean="0"/>
              <a:t>Anxiety</a:t>
            </a:r>
          </a:p>
          <a:p>
            <a:r>
              <a:rPr lang="en-US" dirty="0" smtClean="0"/>
              <a:t>Inability to </a:t>
            </a:r>
            <a:r>
              <a:rPr lang="en-US" dirty="0" err="1" smtClean="0"/>
              <a:t>concerntration</a:t>
            </a:r>
            <a:endParaRPr lang="en-US" dirty="0" smtClean="0"/>
          </a:p>
          <a:p>
            <a:r>
              <a:rPr lang="en-US" dirty="0" smtClean="0"/>
              <a:t>hallucination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v"/>
            </a:pPr>
            <a:r>
              <a:rPr lang="en-US" dirty="0"/>
              <a:t> </a:t>
            </a:r>
            <a:r>
              <a:rPr lang="en-US" dirty="0" smtClean="0"/>
              <a:t>MANAGEMENT:</a:t>
            </a:r>
          </a:p>
          <a:p>
            <a:r>
              <a:rPr lang="en-US" dirty="0"/>
              <a:t> </a:t>
            </a:r>
            <a:r>
              <a:rPr lang="en-US" dirty="0" smtClean="0"/>
              <a:t>Provide quite and safe environment.</a:t>
            </a:r>
          </a:p>
          <a:p>
            <a:r>
              <a:rPr lang="en-US" dirty="0"/>
              <a:t> </a:t>
            </a:r>
            <a:r>
              <a:rPr lang="en-US" dirty="0" smtClean="0"/>
              <a:t>diazepam</a:t>
            </a:r>
          </a:p>
          <a:p>
            <a:r>
              <a:rPr lang="en-US" dirty="0" err="1" smtClean="0"/>
              <a:t>Anticholinergics</a:t>
            </a:r>
            <a:endParaRPr lang="en-US" dirty="0" smtClean="0"/>
          </a:p>
          <a:p>
            <a:r>
              <a:rPr lang="en-US" dirty="0" smtClean="0"/>
              <a:t>Provide </a:t>
            </a:r>
            <a:r>
              <a:rPr lang="en-US" dirty="0" err="1" smtClean="0"/>
              <a:t>adequaet</a:t>
            </a:r>
            <a:r>
              <a:rPr lang="en-US" dirty="0" smtClean="0"/>
              <a:t> nutrition.</a:t>
            </a:r>
          </a:p>
          <a:p>
            <a:pPr>
              <a:buNone/>
            </a:pP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u="sng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ACUTE DRUG EXTRA PYRAMIDAL SYNDROME</a:t>
            </a:r>
            <a:endParaRPr lang="en-IN" b="1" u="sng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Anti psychotic can cause a variety of </a:t>
            </a:r>
            <a:r>
              <a:rPr lang="en-US" dirty="0" err="1" smtClean="0"/>
              <a:t>sideeffect</a:t>
            </a:r>
            <a:r>
              <a:rPr lang="en-US" dirty="0" smtClean="0"/>
              <a:t> its known as extra pyramidal syndrome.</a:t>
            </a:r>
          </a:p>
          <a:p>
            <a:pPr>
              <a:buFont typeface="Wingdings" pitchFamily="2" charset="2"/>
              <a:buChar char="v"/>
            </a:pPr>
            <a:r>
              <a:rPr lang="en-US" dirty="0" smtClean="0"/>
              <a:t>MANAGEMENT:</a:t>
            </a:r>
          </a:p>
          <a:p>
            <a:r>
              <a:rPr lang="en-US" dirty="0"/>
              <a:t> </a:t>
            </a:r>
            <a:r>
              <a:rPr lang="en-US" dirty="0" smtClean="0"/>
              <a:t>Immediate stop drug</a:t>
            </a:r>
          </a:p>
          <a:p>
            <a:r>
              <a:rPr lang="en-US" dirty="0"/>
              <a:t> </a:t>
            </a:r>
            <a:r>
              <a:rPr lang="en-US" dirty="0" smtClean="0"/>
              <a:t>provide symptomatic treatment</a:t>
            </a:r>
          </a:p>
          <a:p>
            <a:r>
              <a:rPr lang="en-US" dirty="0"/>
              <a:t> </a:t>
            </a:r>
            <a:r>
              <a:rPr lang="en-US" dirty="0" smtClean="0"/>
              <a:t>diazepam</a:t>
            </a:r>
          </a:p>
          <a:p>
            <a:r>
              <a:rPr lang="en-US" dirty="0" smtClean="0"/>
              <a:t>Maintain fluid and electrolyte.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3" descr="C:\Users\NITESH\Pictures\12-12-2013\1386849176648.jpg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1071538" y="857232"/>
            <a:ext cx="6746695" cy="478634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VICTIM OF DISASTER</a:t>
            </a:r>
            <a:endParaRPr lang="en-IN" b="1" u="sng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Victim of disaster are people who have survived a sudden ,unexpected ,stressful  situation  like flood , earthquake</a:t>
            </a:r>
            <a:r>
              <a:rPr lang="en-US" dirty="0"/>
              <a:t>,</a:t>
            </a:r>
            <a:r>
              <a:rPr lang="en-US" dirty="0" smtClean="0"/>
              <a:t> and terrorism.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Objectives: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v"/>
            </a:pPr>
            <a:r>
              <a:rPr lang="en-US" dirty="0" smtClean="0"/>
              <a:t> Developing  to standards to promote excellence in care.</a:t>
            </a:r>
          </a:p>
          <a:p>
            <a:pPr>
              <a:buFont typeface="Wingdings" pitchFamily="2" charset="2"/>
              <a:buChar char="v"/>
            </a:pPr>
            <a:r>
              <a:rPr lang="en-US" dirty="0"/>
              <a:t> </a:t>
            </a:r>
            <a:r>
              <a:rPr lang="en-US" dirty="0" smtClean="0"/>
              <a:t>Educating public and health professionals about crisis and emergency care.</a:t>
            </a:r>
          </a:p>
          <a:p>
            <a:pPr>
              <a:buFont typeface="Wingdings" pitchFamily="2" charset="2"/>
              <a:buChar char="v"/>
            </a:pPr>
            <a:r>
              <a:rPr lang="en-US" dirty="0"/>
              <a:t> </a:t>
            </a:r>
            <a:r>
              <a:rPr lang="en-US" dirty="0" smtClean="0"/>
              <a:t>promoting training and continuing education to health professionals.</a:t>
            </a:r>
            <a:endParaRPr lang="en-IN" dirty="0"/>
          </a:p>
        </p:txBody>
      </p:sp>
    </p:spTree>
  </p:cSld>
  <p:clrMapOvr>
    <a:masterClrMapping/>
  </p:clrMapOvr>
  <p:transition>
    <p:wheel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RAPE VICTIM</a:t>
            </a:r>
            <a:endParaRPr lang="en-IN" b="1" u="sng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Rape is a perpetuation of an act of sexual intercourse with a female against her will and consent.</a:t>
            </a:r>
          </a:p>
          <a:p>
            <a:pPr>
              <a:buFont typeface="Wingdings" pitchFamily="2" charset="2"/>
              <a:buChar char="v"/>
            </a:pPr>
            <a:r>
              <a:rPr lang="en-US" dirty="0"/>
              <a:t> </a:t>
            </a:r>
            <a:r>
              <a:rPr lang="en-US" dirty="0" smtClean="0"/>
              <a:t>MANAGEMENT:</a:t>
            </a:r>
          </a:p>
          <a:p>
            <a:r>
              <a:rPr lang="en-US" dirty="0" smtClean="0"/>
              <a:t>Provide psychological support</a:t>
            </a:r>
          </a:p>
          <a:p>
            <a:r>
              <a:rPr lang="en-US" dirty="0"/>
              <a:t> </a:t>
            </a:r>
            <a:r>
              <a:rPr lang="en-US" dirty="0" smtClean="0"/>
              <a:t>physical assessment for injury</a:t>
            </a:r>
          </a:p>
          <a:p>
            <a:r>
              <a:rPr lang="en-US" dirty="0"/>
              <a:t> </a:t>
            </a:r>
            <a:r>
              <a:rPr lang="en-US" dirty="0" smtClean="0"/>
              <a:t>give morning pill to prevent pregnancy.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5400" dirty="0" smtClean="0">
                <a:latin typeface="Baskerville Old Face" pitchFamily="18" charset="0"/>
              </a:rPr>
              <a:t>THANK YOU</a:t>
            </a:r>
            <a:endParaRPr lang="en-US" sz="5400" dirty="0">
              <a:latin typeface="Baskerville Old Face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                     </a:t>
            </a:r>
            <a:endParaRPr lang="en-US" dirty="0"/>
          </a:p>
          <a:p>
            <a:pPr>
              <a:buNone/>
            </a:pPr>
            <a:r>
              <a:rPr lang="en-US" sz="4800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            </a:t>
            </a:r>
            <a:endParaRPr lang="en-IN" sz="4800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2">
                  <a:lumMod val="75000"/>
                </a:schemeClr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INTRODUCTION</a:t>
            </a:r>
            <a:endParaRPr lang="en-IN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 smtClean="0"/>
              <a:t>               Psychiatric emergency are condition in which there is alteration in </a:t>
            </a:r>
            <a:r>
              <a:rPr lang="en-US" dirty="0" err="1" smtClean="0"/>
              <a:t>behaviour</a:t>
            </a:r>
            <a:r>
              <a:rPr lang="en-US" dirty="0" smtClean="0"/>
              <a:t>, emotion and </a:t>
            </a:r>
            <a:r>
              <a:rPr lang="en-US" dirty="0" err="1" smtClean="0"/>
              <a:t>thaught</a:t>
            </a:r>
            <a:r>
              <a:rPr lang="en-US" dirty="0" smtClean="0"/>
              <a:t>..</a:t>
            </a:r>
          </a:p>
          <a:p>
            <a:pPr>
              <a:buNone/>
            </a:pPr>
            <a:endParaRPr lang="en-US" dirty="0"/>
          </a:p>
          <a:p>
            <a:pPr>
              <a:buFont typeface="Wingdings" pitchFamily="2" charset="2"/>
              <a:buChar char="§"/>
            </a:pPr>
            <a:r>
              <a:rPr lang="en-US" dirty="0"/>
              <a:t> </a:t>
            </a:r>
            <a:r>
              <a:rPr lang="en-US" dirty="0" smtClean="0"/>
              <a:t>Psychiatric emergency is a condition where in the patient has disturbance </a:t>
            </a:r>
            <a:r>
              <a:rPr lang="en-US" smtClean="0"/>
              <a:t>of thought</a:t>
            </a:r>
            <a:r>
              <a:rPr lang="en-US" dirty="0" smtClean="0"/>
              <a:t>, affect and psychomotor activity lead to suicide and  threat  to  the people in environment.</a:t>
            </a:r>
          </a:p>
          <a:p>
            <a:pPr>
              <a:buFont typeface="Wingdings" pitchFamily="2" charset="2"/>
              <a:buChar char="§"/>
            </a:pPr>
            <a:r>
              <a:rPr lang="en-US" dirty="0"/>
              <a:t> P</a:t>
            </a:r>
            <a:r>
              <a:rPr lang="en-US" dirty="0" smtClean="0"/>
              <a:t>sychiatric emergency services are provided by professionals in the medicine ,nursing ,psychology  and social worker.</a:t>
            </a:r>
          </a:p>
        </p:txBody>
      </p:sp>
    </p:spTree>
  </p:cSld>
  <p:clrMapOvr>
    <a:masterClrMapping/>
  </p:clrMapOvr>
  <p:transition>
    <p:wheel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u="sng" dirty="0" smtClean="0"/>
              <a:t>Psychiatric emergencies are:</a:t>
            </a:r>
            <a:endParaRPr lang="en-IN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 suicide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 </a:t>
            </a:r>
            <a:r>
              <a:rPr lang="en-US" dirty="0" smtClean="0"/>
              <a:t>catatonia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 </a:t>
            </a:r>
            <a:r>
              <a:rPr lang="en-US" dirty="0" smtClean="0"/>
              <a:t>violent or aggressive </a:t>
            </a:r>
            <a:r>
              <a:rPr lang="en-US" dirty="0" err="1" smtClean="0"/>
              <a:t>behaviour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 </a:t>
            </a:r>
            <a:r>
              <a:rPr lang="en-US" dirty="0" smtClean="0"/>
              <a:t>substance intoxication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 </a:t>
            </a:r>
            <a:r>
              <a:rPr lang="en-US" dirty="0" smtClean="0"/>
              <a:t>delirium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 </a:t>
            </a:r>
            <a:r>
              <a:rPr lang="en-US" dirty="0" smtClean="0"/>
              <a:t>victim of disaster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 </a:t>
            </a:r>
            <a:r>
              <a:rPr lang="en-US" dirty="0" smtClean="0"/>
              <a:t>rape victim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 </a:t>
            </a:r>
            <a:r>
              <a:rPr lang="en-US" dirty="0" smtClean="0"/>
              <a:t>panic attack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 </a:t>
            </a:r>
            <a:r>
              <a:rPr lang="en-US" dirty="0" smtClean="0"/>
              <a:t>acute drug induced </a:t>
            </a:r>
            <a:r>
              <a:rPr lang="en-US" dirty="0" err="1" smtClean="0"/>
              <a:t>extrapyramidal</a:t>
            </a:r>
            <a:r>
              <a:rPr lang="en-US" dirty="0" smtClean="0"/>
              <a:t> syndrome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SUICIDE</a:t>
            </a:r>
            <a:endParaRPr lang="en-IN" b="1" u="sng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484784"/>
            <a:ext cx="8229600" cy="4525963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dirty="0"/>
              <a:t> </a:t>
            </a:r>
            <a:r>
              <a:rPr lang="en-US" dirty="0" smtClean="0"/>
              <a:t> Suicide can be defined as the intentional  taking of ones own life in culturally non endorsed manner.</a:t>
            </a:r>
          </a:p>
          <a:p>
            <a:pPr>
              <a:buNone/>
            </a:pPr>
            <a:r>
              <a:rPr lang="en-US" dirty="0"/>
              <a:t> </a:t>
            </a:r>
            <a:r>
              <a:rPr lang="en-US" dirty="0" smtClean="0"/>
              <a:t>     </a:t>
            </a:r>
          </a:p>
          <a:p>
            <a:pPr>
              <a:buFont typeface="Wingdings" pitchFamily="2" charset="2"/>
              <a:buChar char="Ø"/>
            </a:pPr>
            <a:r>
              <a:rPr lang="en-US" dirty="0"/>
              <a:t> </a:t>
            </a:r>
            <a:r>
              <a:rPr lang="en-US" dirty="0" smtClean="0"/>
              <a:t> Etiology:</a:t>
            </a:r>
          </a:p>
          <a:p>
            <a:r>
              <a:rPr lang="en-US" dirty="0"/>
              <a:t> </a:t>
            </a:r>
            <a:r>
              <a:rPr lang="en-US" dirty="0" smtClean="0"/>
              <a:t>genetic</a:t>
            </a:r>
          </a:p>
          <a:p>
            <a:r>
              <a:rPr lang="en-US" dirty="0"/>
              <a:t> </a:t>
            </a:r>
            <a:r>
              <a:rPr lang="en-US" dirty="0" smtClean="0"/>
              <a:t>any mental illness</a:t>
            </a:r>
          </a:p>
          <a:p>
            <a:r>
              <a:rPr lang="en-US" dirty="0"/>
              <a:t> </a:t>
            </a:r>
            <a:r>
              <a:rPr lang="en-US" dirty="0" smtClean="0"/>
              <a:t>physical illness</a:t>
            </a:r>
          </a:p>
          <a:p>
            <a:r>
              <a:rPr lang="en-US" dirty="0"/>
              <a:t> </a:t>
            </a:r>
            <a:r>
              <a:rPr lang="en-US" dirty="0" smtClean="0"/>
              <a:t>psychological mechanism like failure in exam, loss of loved object, marital </a:t>
            </a:r>
            <a:r>
              <a:rPr lang="en-US" dirty="0" err="1" smtClean="0"/>
              <a:t>proble</a:t>
            </a:r>
            <a:r>
              <a:rPr lang="en-US" dirty="0" smtClean="0"/>
              <a:t>.</a:t>
            </a:r>
          </a:p>
          <a:p>
            <a:pPr>
              <a:buNone/>
            </a:pPr>
            <a:endParaRPr lang="en-IN" dirty="0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US" dirty="0" smtClean="0"/>
              <a:t> Risk factor:</a:t>
            </a:r>
          </a:p>
          <a:p>
            <a:r>
              <a:rPr lang="en-US" dirty="0" smtClean="0"/>
              <a:t> age</a:t>
            </a:r>
          </a:p>
          <a:p>
            <a:r>
              <a:rPr lang="en-US" dirty="0" smtClean="0"/>
              <a:t>Unmarried person </a:t>
            </a:r>
          </a:p>
          <a:p>
            <a:r>
              <a:rPr lang="en-US" dirty="0"/>
              <a:t> </a:t>
            </a:r>
            <a:r>
              <a:rPr lang="en-US" dirty="0" smtClean="0"/>
              <a:t>having sever medical illness</a:t>
            </a:r>
          </a:p>
          <a:p>
            <a:r>
              <a:rPr lang="en-US" dirty="0"/>
              <a:t> </a:t>
            </a:r>
            <a:r>
              <a:rPr lang="en-US" dirty="0" smtClean="0"/>
              <a:t>suicide are more common among declaration of results of board examination.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 Be aware of certain signs like making will , closing bank accounts ,refusing eat or drink.</a:t>
            </a:r>
          </a:p>
          <a:p>
            <a:r>
              <a:rPr lang="en-US" dirty="0"/>
              <a:t> </a:t>
            </a:r>
            <a:r>
              <a:rPr lang="en-US" dirty="0" smtClean="0"/>
              <a:t>Monitor the patient safety needs like search for toxic agent.</a:t>
            </a:r>
          </a:p>
          <a:p>
            <a:r>
              <a:rPr lang="en-US" dirty="0"/>
              <a:t> </a:t>
            </a:r>
            <a:r>
              <a:rPr lang="en-US" dirty="0" smtClean="0"/>
              <a:t>Do not leave any drug </a:t>
            </a:r>
            <a:r>
              <a:rPr lang="en-US" dirty="0"/>
              <a:t> </a:t>
            </a:r>
            <a:r>
              <a:rPr lang="en-US" dirty="0" smtClean="0"/>
              <a:t>and sharp instrument near to the patient.</a:t>
            </a:r>
          </a:p>
          <a:p>
            <a:r>
              <a:rPr lang="en-US" dirty="0"/>
              <a:t> </a:t>
            </a:r>
            <a:r>
              <a:rPr lang="en-US" dirty="0" smtClean="0"/>
              <a:t>Remove straps and clothing such belts and neckties.</a:t>
            </a:r>
          </a:p>
          <a:p>
            <a:r>
              <a:rPr lang="en-US" dirty="0" smtClean="0"/>
              <a:t> Encourage him to talk about his </a:t>
            </a:r>
            <a:r>
              <a:rPr lang="en-US" dirty="0" err="1" smtClean="0"/>
              <a:t>suicial</a:t>
            </a:r>
            <a:r>
              <a:rPr lang="en-US" dirty="0" smtClean="0"/>
              <a:t> plan.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CATATONIA</a:t>
            </a:r>
            <a:endParaRPr lang="en-IN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v"/>
            </a:pPr>
            <a:r>
              <a:rPr lang="en-US" dirty="0" smtClean="0"/>
              <a:t> It is a state of </a:t>
            </a:r>
            <a:r>
              <a:rPr lang="en-US" dirty="0" err="1" smtClean="0"/>
              <a:t>neurogenic</a:t>
            </a:r>
            <a:r>
              <a:rPr lang="en-US" dirty="0" smtClean="0"/>
              <a:t> motor immobility and </a:t>
            </a:r>
            <a:r>
              <a:rPr lang="en-US" dirty="0" err="1" smtClean="0"/>
              <a:t>behavioural</a:t>
            </a:r>
            <a:r>
              <a:rPr lang="en-US" dirty="0" smtClean="0"/>
              <a:t> abnormality manifested by stupor. </a:t>
            </a:r>
          </a:p>
          <a:p>
            <a:pPr>
              <a:buNone/>
            </a:pPr>
            <a:r>
              <a:rPr lang="en-US" dirty="0"/>
              <a:t> </a:t>
            </a:r>
            <a:r>
              <a:rPr lang="en-US" dirty="0" smtClean="0"/>
              <a:t> </a:t>
            </a:r>
          </a:p>
          <a:p>
            <a:pPr>
              <a:buFont typeface="Wingdings" pitchFamily="2" charset="2"/>
              <a:buChar char="v"/>
            </a:pPr>
            <a:r>
              <a:rPr lang="en-US" dirty="0"/>
              <a:t> </a:t>
            </a:r>
            <a:r>
              <a:rPr lang="en-US" dirty="0" smtClean="0"/>
              <a:t>ETIOLOGY:</a:t>
            </a:r>
          </a:p>
          <a:p>
            <a:r>
              <a:rPr lang="en-US" dirty="0"/>
              <a:t> </a:t>
            </a:r>
            <a:r>
              <a:rPr lang="en-US" dirty="0" smtClean="0"/>
              <a:t>   psychiatric disorder</a:t>
            </a:r>
          </a:p>
          <a:p>
            <a:r>
              <a:rPr lang="en-US" dirty="0"/>
              <a:t> </a:t>
            </a:r>
            <a:r>
              <a:rPr lang="en-US" dirty="0" smtClean="0"/>
              <a:t>medical disorder</a:t>
            </a:r>
          </a:p>
          <a:p>
            <a:r>
              <a:rPr lang="en-US" dirty="0"/>
              <a:t> </a:t>
            </a:r>
            <a:r>
              <a:rPr lang="en-US" dirty="0" smtClean="0"/>
              <a:t>use of some medication</a:t>
            </a:r>
          </a:p>
          <a:p>
            <a:r>
              <a:rPr lang="en-US" dirty="0" err="1" smtClean="0"/>
              <a:t>Neurologiacal</a:t>
            </a:r>
            <a:r>
              <a:rPr lang="en-US" dirty="0" smtClean="0"/>
              <a:t> and brain disorder.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v"/>
            </a:pPr>
            <a:r>
              <a:rPr lang="en-US" dirty="0" smtClean="0"/>
              <a:t> signs and symptoms:</a:t>
            </a:r>
          </a:p>
          <a:p>
            <a:r>
              <a:rPr lang="en-US" dirty="0"/>
              <a:t> </a:t>
            </a:r>
            <a:r>
              <a:rPr lang="en-US" dirty="0" err="1" smtClean="0"/>
              <a:t>mutism</a:t>
            </a:r>
            <a:r>
              <a:rPr lang="en-US" dirty="0" smtClean="0"/>
              <a:t> </a:t>
            </a:r>
          </a:p>
          <a:p>
            <a:r>
              <a:rPr lang="en-US" dirty="0" smtClean="0"/>
              <a:t>Negativism</a:t>
            </a:r>
          </a:p>
          <a:p>
            <a:r>
              <a:rPr lang="en-US" dirty="0" smtClean="0"/>
              <a:t>Immobility</a:t>
            </a:r>
          </a:p>
          <a:p>
            <a:r>
              <a:rPr lang="en-US" dirty="0" smtClean="0"/>
              <a:t>Echolalia</a:t>
            </a:r>
          </a:p>
          <a:p>
            <a:r>
              <a:rPr lang="en-US" dirty="0" err="1" smtClean="0"/>
              <a:t>Echopraxia</a:t>
            </a:r>
            <a:endParaRPr lang="en-US" dirty="0" smtClean="0"/>
          </a:p>
          <a:p>
            <a:r>
              <a:rPr lang="en-US" dirty="0" smtClean="0"/>
              <a:t>Mannerism </a:t>
            </a:r>
          </a:p>
          <a:p>
            <a:r>
              <a:rPr lang="en-US" dirty="0" smtClean="0"/>
              <a:t>Stereotype</a:t>
            </a:r>
          </a:p>
          <a:p>
            <a:endParaRPr lang="en-US" dirty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137</TotalTime>
  <Words>595</Words>
  <Application>Microsoft Office PowerPoint</Application>
  <PresentationFormat>On-screen Show (4:3)</PresentationFormat>
  <Paragraphs>133</Paragraphs>
  <Slides>21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Opulent</vt:lpstr>
      <vt:lpstr>PowerPoint Presentation</vt:lpstr>
      <vt:lpstr>Objectives:</vt:lpstr>
      <vt:lpstr>INTRODUCTION</vt:lpstr>
      <vt:lpstr>Psychiatric emergencies are:</vt:lpstr>
      <vt:lpstr>SUICIDE</vt:lpstr>
      <vt:lpstr>PowerPoint Presentation</vt:lpstr>
      <vt:lpstr>PowerPoint Presentation</vt:lpstr>
      <vt:lpstr>CATATONIA</vt:lpstr>
      <vt:lpstr>PowerPoint Presentation</vt:lpstr>
      <vt:lpstr>PowerPoint Presentation</vt:lpstr>
      <vt:lpstr>PowerPoint Presentation</vt:lpstr>
      <vt:lpstr>VIOLENT BEHAVIOUR</vt:lpstr>
      <vt:lpstr>SUBSTANCE INTOXICATION</vt:lpstr>
      <vt:lpstr>PowerPoint Presentation</vt:lpstr>
      <vt:lpstr>DELIRIUM</vt:lpstr>
      <vt:lpstr>PowerPoint Presentation</vt:lpstr>
      <vt:lpstr>ACUTE DRUG EXTRA PYRAMIDAL SYNDROME</vt:lpstr>
      <vt:lpstr>PowerPoint Presentation</vt:lpstr>
      <vt:lpstr>VICTIM OF DISASTER</vt:lpstr>
      <vt:lpstr>RAPE VICTIM</vt:lpstr>
      <vt:lpstr>THANK YOU</vt:lpstr>
    </vt:vector>
  </TitlesOfParts>
  <Company>Microsoft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Corporate Edition</dc:creator>
  <cp:lastModifiedBy>xyz</cp:lastModifiedBy>
  <cp:revision>17</cp:revision>
  <dcterms:created xsi:type="dcterms:W3CDTF">2013-12-11T11:32:31Z</dcterms:created>
  <dcterms:modified xsi:type="dcterms:W3CDTF">2020-08-13T11:06:33Z</dcterms:modified>
</cp:coreProperties>
</file>