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1" r:id="rId7"/>
    <p:sldId id="260" r:id="rId8"/>
    <p:sldId id="262" r:id="rId9"/>
    <p:sldId id="263" r:id="rId10"/>
    <p:sldId id="264" r:id="rId11"/>
    <p:sldId id="267" r:id="rId12"/>
    <p:sldId id="268" r:id="rId13"/>
    <p:sldId id="269" r:id="rId14"/>
    <p:sldId id="288" r:id="rId15"/>
    <p:sldId id="289" r:id="rId16"/>
    <p:sldId id="280" r:id="rId17"/>
    <p:sldId id="279" r:id="rId18"/>
    <p:sldId id="272" r:id="rId19"/>
    <p:sldId id="273" r:id="rId20"/>
    <p:sldId id="274" r:id="rId21"/>
    <p:sldId id="276" r:id="rId22"/>
    <p:sldId id="277" r:id="rId23"/>
    <p:sldId id="270" r:id="rId24"/>
    <p:sldId id="307" r:id="rId25"/>
    <p:sldId id="291" r:id="rId26"/>
    <p:sldId id="317" r:id="rId27"/>
    <p:sldId id="316" r:id="rId28"/>
    <p:sldId id="315" r:id="rId29"/>
    <p:sldId id="314" r:id="rId30"/>
    <p:sldId id="313" r:id="rId31"/>
    <p:sldId id="312" r:id="rId32"/>
    <p:sldId id="311" r:id="rId33"/>
    <p:sldId id="310" r:id="rId34"/>
    <p:sldId id="309" r:id="rId35"/>
    <p:sldId id="308" r:id="rId36"/>
    <p:sldId id="321" r:id="rId37"/>
    <p:sldId id="320" r:id="rId38"/>
    <p:sldId id="319" r:id="rId39"/>
    <p:sldId id="318" r:id="rId40"/>
    <p:sldId id="329" r:id="rId41"/>
    <p:sldId id="328" r:id="rId42"/>
    <p:sldId id="33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8BDCD-4B64-4800-B401-9C1B74345344}" type="doc">
      <dgm:prSet loTypeId="urn:microsoft.com/office/officeart/2005/8/layout/orgChart1" loCatId="hierarchy" qsTypeId="urn:microsoft.com/office/officeart/2005/8/quickstyle/3d3" qsCatId="3D" csTypeId="urn:microsoft.com/office/officeart/2005/8/colors/colorful1#2" csCatId="colorful" phldr="1"/>
      <dgm:spPr/>
      <dgm:t>
        <a:bodyPr/>
        <a:lstStyle/>
        <a:p>
          <a:endParaRPr lang="en-US"/>
        </a:p>
      </dgm:t>
    </dgm:pt>
    <dgm:pt modelId="{DB011D70-5B4B-410F-AF6D-1C3DC4831DBE}">
      <dgm:prSet phldrT="[Text]"/>
      <dgm:spPr/>
      <dgm:t>
        <a:bodyPr/>
        <a:lstStyle/>
        <a:p>
          <a:r>
            <a:rPr lang="en-US" b="1" dirty="0" smtClean="0"/>
            <a:t>TYPES OF STRES</a:t>
          </a:r>
          <a:endParaRPr lang="en-US" dirty="0"/>
        </a:p>
      </dgm:t>
    </dgm:pt>
    <dgm:pt modelId="{78F238F9-1AA5-4FB4-983B-FA80EB84C266}" type="parTrans" cxnId="{D35499C5-A217-473D-A04F-302664EF824E}">
      <dgm:prSet/>
      <dgm:spPr/>
      <dgm:t>
        <a:bodyPr/>
        <a:lstStyle/>
        <a:p>
          <a:endParaRPr lang="en-US"/>
        </a:p>
      </dgm:t>
    </dgm:pt>
    <dgm:pt modelId="{0E9E8A45-609E-4B81-82CA-B953BBD666FB}" type="sibTrans" cxnId="{D35499C5-A217-473D-A04F-302664EF824E}">
      <dgm:prSet/>
      <dgm:spPr/>
      <dgm:t>
        <a:bodyPr/>
        <a:lstStyle/>
        <a:p>
          <a:endParaRPr lang="en-US"/>
        </a:p>
      </dgm:t>
    </dgm:pt>
    <dgm:pt modelId="{B43E76A9-CAF2-458B-8EFE-DF68DC29270B}">
      <dgm:prSet phldrT="[Text]"/>
      <dgm:spPr/>
      <dgm:t>
        <a:bodyPr/>
        <a:lstStyle/>
        <a:p>
          <a:r>
            <a:rPr lang="en-US" dirty="0" smtClean="0"/>
            <a:t>stress </a:t>
          </a:r>
          <a:endParaRPr lang="en-US" dirty="0"/>
        </a:p>
      </dgm:t>
    </dgm:pt>
    <dgm:pt modelId="{AA24ABBC-AE11-47B2-9AEA-F9E7EB5236FF}" type="parTrans" cxnId="{78AB4562-FC43-4253-AA33-88351F78A09B}">
      <dgm:prSet/>
      <dgm:spPr/>
      <dgm:t>
        <a:bodyPr/>
        <a:lstStyle/>
        <a:p>
          <a:endParaRPr lang="en-US"/>
        </a:p>
      </dgm:t>
    </dgm:pt>
    <dgm:pt modelId="{E9A82AE5-15E7-45F2-AB9E-DA34192C63B7}" type="sibTrans" cxnId="{78AB4562-FC43-4253-AA33-88351F78A09B}">
      <dgm:prSet/>
      <dgm:spPr/>
      <dgm:t>
        <a:bodyPr/>
        <a:lstStyle/>
        <a:p>
          <a:endParaRPr lang="en-US"/>
        </a:p>
      </dgm:t>
    </dgm:pt>
    <dgm:pt modelId="{F72759C4-125F-4414-A54F-27C9CB92D2B6}">
      <dgm:prSet phldrT="[Text]"/>
      <dgm:spPr/>
      <dgm:t>
        <a:bodyPr/>
        <a:lstStyle/>
        <a:p>
          <a:r>
            <a:rPr lang="en-US" dirty="0" smtClean="0"/>
            <a:t>distress</a:t>
          </a:r>
          <a:endParaRPr lang="en-US" dirty="0"/>
        </a:p>
      </dgm:t>
    </dgm:pt>
    <dgm:pt modelId="{034F2D74-18B6-48C3-BF9E-31CA2C3E3386}" type="parTrans" cxnId="{1F565DB9-A21C-4D12-BB4D-98265C45AD18}">
      <dgm:prSet/>
      <dgm:spPr/>
      <dgm:t>
        <a:bodyPr/>
        <a:lstStyle/>
        <a:p>
          <a:endParaRPr lang="en-US"/>
        </a:p>
      </dgm:t>
    </dgm:pt>
    <dgm:pt modelId="{AB73A779-9576-46D2-A00B-84C6E4C65568}" type="sibTrans" cxnId="{1F565DB9-A21C-4D12-BB4D-98265C45AD18}">
      <dgm:prSet/>
      <dgm:spPr/>
      <dgm:t>
        <a:bodyPr/>
        <a:lstStyle/>
        <a:p>
          <a:endParaRPr lang="en-US"/>
        </a:p>
      </dgm:t>
    </dgm:pt>
    <dgm:pt modelId="{3E76E226-DF9B-4359-938C-B52EC7AFC7DF}">
      <dgm:prSet phldrT="[Text]"/>
      <dgm:spPr/>
      <dgm:t>
        <a:bodyPr/>
        <a:lstStyle/>
        <a:p>
          <a:r>
            <a:rPr lang="en-US" dirty="0" smtClean="0"/>
            <a:t>burnout</a:t>
          </a:r>
          <a:endParaRPr lang="en-US" dirty="0"/>
        </a:p>
      </dgm:t>
    </dgm:pt>
    <dgm:pt modelId="{CBBAC965-4B82-40C9-B56E-4228A1A94B1B}" type="parTrans" cxnId="{891D6448-E5FF-4964-AAED-AAE22EFEC3FD}">
      <dgm:prSet/>
      <dgm:spPr/>
      <dgm:t>
        <a:bodyPr/>
        <a:lstStyle/>
        <a:p>
          <a:endParaRPr lang="en-US"/>
        </a:p>
      </dgm:t>
    </dgm:pt>
    <dgm:pt modelId="{50960E43-9481-485A-9ECA-90E6D0C31C62}" type="sibTrans" cxnId="{891D6448-E5FF-4964-AAED-AAE22EFEC3FD}">
      <dgm:prSet/>
      <dgm:spPr/>
      <dgm:t>
        <a:bodyPr/>
        <a:lstStyle/>
        <a:p>
          <a:endParaRPr lang="en-US"/>
        </a:p>
      </dgm:t>
    </dgm:pt>
    <dgm:pt modelId="{EA4FE0B0-12F5-474E-A46D-35EF741B42E6}" type="pres">
      <dgm:prSet presAssocID="{D4F8BDCD-4B64-4800-B401-9C1B74345344}" presName="hierChild1" presStyleCnt="0">
        <dgm:presLayoutVars>
          <dgm:orgChart val="1"/>
          <dgm:chPref val="1"/>
          <dgm:dir/>
          <dgm:animOne val="branch"/>
          <dgm:animLvl val="lvl"/>
          <dgm:resizeHandles/>
        </dgm:presLayoutVars>
      </dgm:prSet>
      <dgm:spPr/>
      <dgm:t>
        <a:bodyPr/>
        <a:lstStyle/>
        <a:p>
          <a:endParaRPr lang="en-US"/>
        </a:p>
      </dgm:t>
    </dgm:pt>
    <dgm:pt modelId="{BCA17FCD-10F3-4E9E-96F6-65D18EF861E8}" type="pres">
      <dgm:prSet presAssocID="{DB011D70-5B4B-410F-AF6D-1C3DC4831DBE}" presName="hierRoot1" presStyleCnt="0">
        <dgm:presLayoutVars>
          <dgm:hierBranch val="init"/>
        </dgm:presLayoutVars>
      </dgm:prSet>
      <dgm:spPr/>
    </dgm:pt>
    <dgm:pt modelId="{3FB3B8DC-71C2-4B6E-BC88-901D4411D9DA}" type="pres">
      <dgm:prSet presAssocID="{DB011D70-5B4B-410F-AF6D-1C3DC4831DBE}" presName="rootComposite1" presStyleCnt="0"/>
      <dgm:spPr/>
    </dgm:pt>
    <dgm:pt modelId="{E378F81A-6271-464A-9DEC-9DB0336966C0}" type="pres">
      <dgm:prSet presAssocID="{DB011D70-5B4B-410F-AF6D-1C3DC4831DBE}" presName="rootText1" presStyleLbl="node0" presStyleIdx="0" presStyleCnt="1">
        <dgm:presLayoutVars>
          <dgm:chPref val="3"/>
        </dgm:presLayoutVars>
      </dgm:prSet>
      <dgm:spPr/>
      <dgm:t>
        <a:bodyPr/>
        <a:lstStyle/>
        <a:p>
          <a:endParaRPr lang="en-US"/>
        </a:p>
      </dgm:t>
    </dgm:pt>
    <dgm:pt modelId="{01205324-0AD0-42ED-8610-7C33DEA1F9EB}" type="pres">
      <dgm:prSet presAssocID="{DB011D70-5B4B-410F-AF6D-1C3DC4831DBE}" presName="rootConnector1" presStyleLbl="node1" presStyleIdx="0" presStyleCnt="0"/>
      <dgm:spPr/>
      <dgm:t>
        <a:bodyPr/>
        <a:lstStyle/>
        <a:p>
          <a:endParaRPr lang="en-US"/>
        </a:p>
      </dgm:t>
    </dgm:pt>
    <dgm:pt modelId="{B0BF3CB4-B4E5-4BE7-A941-F11A8E7C0A07}" type="pres">
      <dgm:prSet presAssocID="{DB011D70-5B4B-410F-AF6D-1C3DC4831DBE}" presName="hierChild2" presStyleCnt="0"/>
      <dgm:spPr/>
    </dgm:pt>
    <dgm:pt modelId="{9CAD8F45-FD5A-4EED-9B2C-A63A93514011}" type="pres">
      <dgm:prSet presAssocID="{AA24ABBC-AE11-47B2-9AEA-F9E7EB5236FF}" presName="Name37" presStyleLbl="parChTrans1D2" presStyleIdx="0" presStyleCnt="3"/>
      <dgm:spPr/>
      <dgm:t>
        <a:bodyPr/>
        <a:lstStyle/>
        <a:p>
          <a:endParaRPr lang="en-US"/>
        </a:p>
      </dgm:t>
    </dgm:pt>
    <dgm:pt modelId="{C5101C6B-8EF0-4AF9-8DC2-BEDE8884A016}" type="pres">
      <dgm:prSet presAssocID="{B43E76A9-CAF2-458B-8EFE-DF68DC29270B}" presName="hierRoot2" presStyleCnt="0">
        <dgm:presLayoutVars>
          <dgm:hierBranch val="init"/>
        </dgm:presLayoutVars>
      </dgm:prSet>
      <dgm:spPr/>
    </dgm:pt>
    <dgm:pt modelId="{86E0E10A-61D0-4A59-8107-8C426F9A8A7C}" type="pres">
      <dgm:prSet presAssocID="{B43E76A9-CAF2-458B-8EFE-DF68DC29270B}" presName="rootComposite" presStyleCnt="0"/>
      <dgm:spPr/>
    </dgm:pt>
    <dgm:pt modelId="{A2C3B2B1-CAAF-4F26-AEE7-63C95AD0EB29}" type="pres">
      <dgm:prSet presAssocID="{B43E76A9-CAF2-458B-8EFE-DF68DC29270B}" presName="rootText" presStyleLbl="node2" presStyleIdx="0" presStyleCnt="3">
        <dgm:presLayoutVars>
          <dgm:chPref val="3"/>
        </dgm:presLayoutVars>
      </dgm:prSet>
      <dgm:spPr/>
      <dgm:t>
        <a:bodyPr/>
        <a:lstStyle/>
        <a:p>
          <a:endParaRPr lang="en-US"/>
        </a:p>
      </dgm:t>
    </dgm:pt>
    <dgm:pt modelId="{4FF0D1ED-E81F-4C15-A9F3-58DA88D604A4}" type="pres">
      <dgm:prSet presAssocID="{B43E76A9-CAF2-458B-8EFE-DF68DC29270B}" presName="rootConnector" presStyleLbl="node2" presStyleIdx="0" presStyleCnt="3"/>
      <dgm:spPr/>
      <dgm:t>
        <a:bodyPr/>
        <a:lstStyle/>
        <a:p>
          <a:endParaRPr lang="en-US"/>
        </a:p>
      </dgm:t>
    </dgm:pt>
    <dgm:pt modelId="{91FE67BB-A72C-460B-A870-56768F2B3A0C}" type="pres">
      <dgm:prSet presAssocID="{B43E76A9-CAF2-458B-8EFE-DF68DC29270B}" presName="hierChild4" presStyleCnt="0"/>
      <dgm:spPr/>
    </dgm:pt>
    <dgm:pt modelId="{8A76EA9E-18F3-4EF6-A252-8EB39B0425EE}" type="pres">
      <dgm:prSet presAssocID="{B43E76A9-CAF2-458B-8EFE-DF68DC29270B}" presName="hierChild5" presStyleCnt="0"/>
      <dgm:spPr/>
    </dgm:pt>
    <dgm:pt modelId="{A0FFA502-B0FA-4621-86FB-32D4D11D9EDD}" type="pres">
      <dgm:prSet presAssocID="{034F2D74-18B6-48C3-BF9E-31CA2C3E3386}" presName="Name37" presStyleLbl="parChTrans1D2" presStyleIdx="1" presStyleCnt="3"/>
      <dgm:spPr/>
      <dgm:t>
        <a:bodyPr/>
        <a:lstStyle/>
        <a:p>
          <a:endParaRPr lang="en-US"/>
        </a:p>
      </dgm:t>
    </dgm:pt>
    <dgm:pt modelId="{9B0F2D80-00F4-4DED-9B9E-7E4AF9CEF161}" type="pres">
      <dgm:prSet presAssocID="{F72759C4-125F-4414-A54F-27C9CB92D2B6}" presName="hierRoot2" presStyleCnt="0">
        <dgm:presLayoutVars>
          <dgm:hierBranch val="init"/>
        </dgm:presLayoutVars>
      </dgm:prSet>
      <dgm:spPr/>
    </dgm:pt>
    <dgm:pt modelId="{90FB73DE-9A53-4FF8-BEBA-5F9B08A6E771}" type="pres">
      <dgm:prSet presAssocID="{F72759C4-125F-4414-A54F-27C9CB92D2B6}" presName="rootComposite" presStyleCnt="0"/>
      <dgm:spPr/>
    </dgm:pt>
    <dgm:pt modelId="{81FA931D-AB31-4074-9001-ED467DCF41E5}" type="pres">
      <dgm:prSet presAssocID="{F72759C4-125F-4414-A54F-27C9CB92D2B6}" presName="rootText" presStyleLbl="node2" presStyleIdx="1" presStyleCnt="3">
        <dgm:presLayoutVars>
          <dgm:chPref val="3"/>
        </dgm:presLayoutVars>
      </dgm:prSet>
      <dgm:spPr/>
      <dgm:t>
        <a:bodyPr/>
        <a:lstStyle/>
        <a:p>
          <a:endParaRPr lang="en-US"/>
        </a:p>
      </dgm:t>
    </dgm:pt>
    <dgm:pt modelId="{CC495E1B-6FAB-4313-BEA2-469E6F64630F}" type="pres">
      <dgm:prSet presAssocID="{F72759C4-125F-4414-A54F-27C9CB92D2B6}" presName="rootConnector" presStyleLbl="node2" presStyleIdx="1" presStyleCnt="3"/>
      <dgm:spPr/>
      <dgm:t>
        <a:bodyPr/>
        <a:lstStyle/>
        <a:p>
          <a:endParaRPr lang="en-US"/>
        </a:p>
      </dgm:t>
    </dgm:pt>
    <dgm:pt modelId="{C3C67577-855F-43B0-A09D-47ACDDBE3A06}" type="pres">
      <dgm:prSet presAssocID="{F72759C4-125F-4414-A54F-27C9CB92D2B6}" presName="hierChild4" presStyleCnt="0"/>
      <dgm:spPr/>
    </dgm:pt>
    <dgm:pt modelId="{F9ADB535-69E7-49CE-A381-CD539109D3A3}" type="pres">
      <dgm:prSet presAssocID="{F72759C4-125F-4414-A54F-27C9CB92D2B6}" presName="hierChild5" presStyleCnt="0"/>
      <dgm:spPr/>
    </dgm:pt>
    <dgm:pt modelId="{38D817A1-207F-4FEB-8859-EBA8C288268F}" type="pres">
      <dgm:prSet presAssocID="{CBBAC965-4B82-40C9-B56E-4228A1A94B1B}" presName="Name37" presStyleLbl="parChTrans1D2" presStyleIdx="2" presStyleCnt="3"/>
      <dgm:spPr/>
      <dgm:t>
        <a:bodyPr/>
        <a:lstStyle/>
        <a:p>
          <a:endParaRPr lang="en-US"/>
        </a:p>
      </dgm:t>
    </dgm:pt>
    <dgm:pt modelId="{2AA17C5B-E584-4231-BA40-155933756150}" type="pres">
      <dgm:prSet presAssocID="{3E76E226-DF9B-4359-938C-B52EC7AFC7DF}" presName="hierRoot2" presStyleCnt="0">
        <dgm:presLayoutVars>
          <dgm:hierBranch val="init"/>
        </dgm:presLayoutVars>
      </dgm:prSet>
      <dgm:spPr/>
    </dgm:pt>
    <dgm:pt modelId="{702412DC-1198-4257-B2DA-093C76639410}" type="pres">
      <dgm:prSet presAssocID="{3E76E226-DF9B-4359-938C-B52EC7AFC7DF}" presName="rootComposite" presStyleCnt="0"/>
      <dgm:spPr/>
    </dgm:pt>
    <dgm:pt modelId="{9B0DA1A9-777B-46D3-BA3D-E796D1BBA460}" type="pres">
      <dgm:prSet presAssocID="{3E76E226-DF9B-4359-938C-B52EC7AFC7DF}" presName="rootText" presStyleLbl="node2" presStyleIdx="2" presStyleCnt="3">
        <dgm:presLayoutVars>
          <dgm:chPref val="3"/>
        </dgm:presLayoutVars>
      </dgm:prSet>
      <dgm:spPr/>
      <dgm:t>
        <a:bodyPr/>
        <a:lstStyle/>
        <a:p>
          <a:endParaRPr lang="en-US"/>
        </a:p>
      </dgm:t>
    </dgm:pt>
    <dgm:pt modelId="{E7E378F3-CAE1-4233-9325-384F51361D90}" type="pres">
      <dgm:prSet presAssocID="{3E76E226-DF9B-4359-938C-B52EC7AFC7DF}" presName="rootConnector" presStyleLbl="node2" presStyleIdx="2" presStyleCnt="3"/>
      <dgm:spPr/>
      <dgm:t>
        <a:bodyPr/>
        <a:lstStyle/>
        <a:p>
          <a:endParaRPr lang="en-US"/>
        </a:p>
      </dgm:t>
    </dgm:pt>
    <dgm:pt modelId="{76CA6033-7A94-4853-B8CF-93B47E971C57}" type="pres">
      <dgm:prSet presAssocID="{3E76E226-DF9B-4359-938C-B52EC7AFC7DF}" presName="hierChild4" presStyleCnt="0"/>
      <dgm:spPr/>
    </dgm:pt>
    <dgm:pt modelId="{B6B983BE-9FCC-40D1-9B11-75D173C9288A}" type="pres">
      <dgm:prSet presAssocID="{3E76E226-DF9B-4359-938C-B52EC7AFC7DF}" presName="hierChild5" presStyleCnt="0"/>
      <dgm:spPr/>
    </dgm:pt>
    <dgm:pt modelId="{E6A83C43-7791-4536-AB1A-704EF4F24F59}" type="pres">
      <dgm:prSet presAssocID="{DB011D70-5B4B-410F-AF6D-1C3DC4831DBE}" presName="hierChild3" presStyleCnt="0"/>
      <dgm:spPr/>
    </dgm:pt>
  </dgm:ptLst>
  <dgm:cxnLst>
    <dgm:cxn modelId="{60C73F91-67FD-4230-A899-61BF30E36288}" type="presOf" srcId="{CBBAC965-4B82-40C9-B56E-4228A1A94B1B}" destId="{38D817A1-207F-4FEB-8859-EBA8C288268F}" srcOrd="0" destOrd="0" presId="urn:microsoft.com/office/officeart/2005/8/layout/orgChart1"/>
    <dgm:cxn modelId="{91034F2E-0BA1-42D6-B511-6C27E9D5DA6D}" type="presOf" srcId="{F72759C4-125F-4414-A54F-27C9CB92D2B6}" destId="{CC495E1B-6FAB-4313-BEA2-469E6F64630F}" srcOrd="1" destOrd="0" presId="urn:microsoft.com/office/officeart/2005/8/layout/orgChart1"/>
    <dgm:cxn modelId="{959CF947-CBE6-45F3-A11E-0F32C2C52A1E}" type="presOf" srcId="{F72759C4-125F-4414-A54F-27C9CB92D2B6}" destId="{81FA931D-AB31-4074-9001-ED467DCF41E5}" srcOrd="0" destOrd="0" presId="urn:microsoft.com/office/officeart/2005/8/layout/orgChart1"/>
    <dgm:cxn modelId="{7CA126D7-D374-46B8-948D-35BE5955AD91}" type="presOf" srcId="{034F2D74-18B6-48C3-BF9E-31CA2C3E3386}" destId="{A0FFA502-B0FA-4621-86FB-32D4D11D9EDD}" srcOrd="0" destOrd="0" presId="urn:microsoft.com/office/officeart/2005/8/layout/orgChart1"/>
    <dgm:cxn modelId="{FAF2B73D-E285-4336-8B4A-80A3D04D7760}" type="presOf" srcId="{B43E76A9-CAF2-458B-8EFE-DF68DC29270B}" destId="{A2C3B2B1-CAAF-4F26-AEE7-63C95AD0EB29}" srcOrd="0" destOrd="0" presId="urn:microsoft.com/office/officeart/2005/8/layout/orgChart1"/>
    <dgm:cxn modelId="{861F12FF-A52F-49B0-8151-C912DDBD08B7}" type="presOf" srcId="{DB011D70-5B4B-410F-AF6D-1C3DC4831DBE}" destId="{01205324-0AD0-42ED-8610-7C33DEA1F9EB}" srcOrd="1" destOrd="0" presId="urn:microsoft.com/office/officeart/2005/8/layout/orgChart1"/>
    <dgm:cxn modelId="{0EB95CEF-47BC-4884-BBF9-7D80C593E43C}" type="presOf" srcId="{B43E76A9-CAF2-458B-8EFE-DF68DC29270B}" destId="{4FF0D1ED-E81F-4C15-A9F3-58DA88D604A4}" srcOrd="1" destOrd="0" presId="urn:microsoft.com/office/officeart/2005/8/layout/orgChart1"/>
    <dgm:cxn modelId="{D35499C5-A217-473D-A04F-302664EF824E}" srcId="{D4F8BDCD-4B64-4800-B401-9C1B74345344}" destId="{DB011D70-5B4B-410F-AF6D-1C3DC4831DBE}" srcOrd="0" destOrd="0" parTransId="{78F238F9-1AA5-4FB4-983B-FA80EB84C266}" sibTransId="{0E9E8A45-609E-4B81-82CA-B953BBD666FB}"/>
    <dgm:cxn modelId="{78AB4562-FC43-4253-AA33-88351F78A09B}" srcId="{DB011D70-5B4B-410F-AF6D-1C3DC4831DBE}" destId="{B43E76A9-CAF2-458B-8EFE-DF68DC29270B}" srcOrd="0" destOrd="0" parTransId="{AA24ABBC-AE11-47B2-9AEA-F9E7EB5236FF}" sibTransId="{E9A82AE5-15E7-45F2-AB9E-DA34192C63B7}"/>
    <dgm:cxn modelId="{F201DEA7-B98C-428C-B184-3CAA7D4D44FD}" type="presOf" srcId="{3E76E226-DF9B-4359-938C-B52EC7AFC7DF}" destId="{E7E378F3-CAE1-4233-9325-384F51361D90}" srcOrd="1" destOrd="0" presId="urn:microsoft.com/office/officeart/2005/8/layout/orgChart1"/>
    <dgm:cxn modelId="{EDACB097-FEFA-48BC-9F36-91FB91092E5F}" type="presOf" srcId="{DB011D70-5B4B-410F-AF6D-1C3DC4831DBE}" destId="{E378F81A-6271-464A-9DEC-9DB0336966C0}" srcOrd="0" destOrd="0" presId="urn:microsoft.com/office/officeart/2005/8/layout/orgChart1"/>
    <dgm:cxn modelId="{891D6448-E5FF-4964-AAED-AAE22EFEC3FD}" srcId="{DB011D70-5B4B-410F-AF6D-1C3DC4831DBE}" destId="{3E76E226-DF9B-4359-938C-B52EC7AFC7DF}" srcOrd="2" destOrd="0" parTransId="{CBBAC965-4B82-40C9-B56E-4228A1A94B1B}" sibTransId="{50960E43-9481-485A-9ECA-90E6D0C31C62}"/>
    <dgm:cxn modelId="{A462A60D-8D4D-4756-BA78-69AEC68B2ECA}" type="presOf" srcId="{D4F8BDCD-4B64-4800-B401-9C1B74345344}" destId="{EA4FE0B0-12F5-474E-A46D-35EF741B42E6}" srcOrd="0" destOrd="0" presId="urn:microsoft.com/office/officeart/2005/8/layout/orgChart1"/>
    <dgm:cxn modelId="{0F216590-7420-4402-8AD2-114978736721}" type="presOf" srcId="{AA24ABBC-AE11-47B2-9AEA-F9E7EB5236FF}" destId="{9CAD8F45-FD5A-4EED-9B2C-A63A93514011}" srcOrd="0" destOrd="0" presId="urn:microsoft.com/office/officeart/2005/8/layout/orgChart1"/>
    <dgm:cxn modelId="{1F565DB9-A21C-4D12-BB4D-98265C45AD18}" srcId="{DB011D70-5B4B-410F-AF6D-1C3DC4831DBE}" destId="{F72759C4-125F-4414-A54F-27C9CB92D2B6}" srcOrd="1" destOrd="0" parTransId="{034F2D74-18B6-48C3-BF9E-31CA2C3E3386}" sibTransId="{AB73A779-9576-46D2-A00B-84C6E4C65568}"/>
    <dgm:cxn modelId="{17C4820A-0078-4E15-94C6-92F8B6A0D73C}" type="presOf" srcId="{3E76E226-DF9B-4359-938C-B52EC7AFC7DF}" destId="{9B0DA1A9-777B-46D3-BA3D-E796D1BBA460}" srcOrd="0" destOrd="0" presId="urn:microsoft.com/office/officeart/2005/8/layout/orgChart1"/>
    <dgm:cxn modelId="{2D97463B-297D-4E70-93BC-B87F64F15DA2}" type="presParOf" srcId="{EA4FE0B0-12F5-474E-A46D-35EF741B42E6}" destId="{BCA17FCD-10F3-4E9E-96F6-65D18EF861E8}" srcOrd="0" destOrd="0" presId="urn:microsoft.com/office/officeart/2005/8/layout/orgChart1"/>
    <dgm:cxn modelId="{FC140B4E-4005-4905-883E-C028C573EC21}" type="presParOf" srcId="{BCA17FCD-10F3-4E9E-96F6-65D18EF861E8}" destId="{3FB3B8DC-71C2-4B6E-BC88-901D4411D9DA}" srcOrd="0" destOrd="0" presId="urn:microsoft.com/office/officeart/2005/8/layout/orgChart1"/>
    <dgm:cxn modelId="{DBB43C75-26C8-4CAF-A2BF-9C19CE88C784}" type="presParOf" srcId="{3FB3B8DC-71C2-4B6E-BC88-901D4411D9DA}" destId="{E378F81A-6271-464A-9DEC-9DB0336966C0}" srcOrd="0" destOrd="0" presId="urn:microsoft.com/office/officeart/2005/8/layout/orgChart1"/>
    <dgm:cxn modelId="{47BEA9B9-BDC8-4DEF-923C-F72A30EAF283}" type="presParOf" srcId="{3FB3B8DC-71C2-4B6E-BC88-901D4411D9DA}" destId="{01205324-0AD0-42ED-8610-7C33DEA1F9EB}" srcOrd="1" destOrd="0" presId="urn:microsoft.com/office/officeart/2005/8/layout/orgChart1"/>
    <dgm:cxn modelId="{013E79DA-9961-45C3-865E-00174E519B2A}" type="presParOf" srcId="{BCA17FCD-10F3-4E9E-96F6-65D18EF861E8}" destId="{B0BF3CB4-B4E5-4BE7-A941-F11A8E7C0A07}" srcOrd="1" destOrd="0" presId="urn:microsoft.com/office/officeart/2005/8/layout/orgChart1"/>
    <dgm:cxn modelId="{9DD0148A-236A-4761-AF1A-0771EDF00161}" type="presParOf" srcId="{B0BF3CB4-B4E5-4BE7-A941-F11A8E7C0A07}" destId="{9CAD8F45-FD5A-4EED-9B2C-A63A93514011}" srcOrd="0" destOrd="0" presId="urn:microsoft.com/office/officeart/2005/8/layout/orgChart1"/>
    <dgm:cxn modelId="{C5428A3B-53CF-4723-B1CA-1596693BCDA5}" type="presParOf" srcId="{B0BF3CB4-B4E5-4BE7-A941-F11A8E7C0A07}" destId="{C5101C6B-8EF0-4AF9-8DC2-BEDE8884A016}" srcOrd="1" destOrd="0" presId="urn:microsoft.com/office/officeart/2005/8/layout/orgChart1"/>
    <dgm:cxn modelId="{36005295-E437-4C65-AA25-CB3CBF617199}" type="presParOf" srcId="{C5101C6B-8EF0-4AF9-8DC2-BEDE8884A016}" destId="{86E0E10A-61D0-4A59-8107-8C426F9A8A7C}" srcOrd="0" destOrd="0" presId="urn:microsoft.com/office/officeart/2005/8/layout/orgChart1"/>
    <dgm:cxn modelId="{53314004-1649-4B22-8968-758478A744A4}" type="presParOf" srcId="{86E0E10A-61D0-4A59-8107-8C426F9A8A7C}" destId="{A2C3B2B1-CAAF-4F26-AEE7-63C95AD0EB29}" srcOrd="0" destOrd="0" presId="urn:microsoft.com/office/officeart/2005/8/layout/orgChart1"/>
    <dgm:cxn modelId="{C8C7E96E-421C-43BA-A224-217F6D9EC944}" type="presParOf" srcId="{86E0E10A-61D0-4A59-8107-8C426F9A8A7C}" destId="{4FF0D1ED-E81F-4C15-A9F3-58DA88D604A4}" srcOrd="1" destOrd="0" presId="urn:microsoft.com/office/officeart/2005/8/layout/orgChart1"/>
    <dgm:cxn modelId="{A83985DF-AAD2-45D5-81EC-B934AE205FD4}" type="presParOf" srcId="{C5101C6B-8EF0-4AF9-8DC2-BEDE8884A016}" destId="{91FE67BB-A72C-460B-A870-56768F2B3A0C}" srcOrd="1" destOrd="0" presId="urn:microsoft.com/office/officeart/2005/8/layout/orgChart1"/>
    <dgm:cxn modelId="{4015F683-CC29-4CB6-AF87-5B02E17EFBF2}" type="presParOf" srcId="{C5101C6B-8EF0-4AF9-8DC2-BEDE8884A016}" destId="{8A76EA9E-18F3-4EF6-A252-8EB39B0425EE}" srcOrd="2" destOrd="0" presId="urn:microsoft.com/office/officeart/2005/8/layout/orgChart1"/>
    <dgm:cxn modelId="{3BD35468-BEA8-4FC3-BE1B-713F4026AE67}" type="presParOf" srcId="{B0BF3CB4-B4E5-4BE7-A941-F11A8E7C0A07}" destId="{A0FFA502-B0FA-4621-86FB-32D4D11D9EDD}" srcOrd="2" destOrd="0" presId="urn:microsoft.com/office/officeart/2005/8/layout/orgChart1"/>
    <dgm:cxn modelId="{49425AF3-63CD-48C3-8D56-39FE313262AE}" type="presParOf" srcId="{B0BF3CB4-B4E5-4BE7-A941-F11A8E7C0A07}" destId="{9B0F2D80-00F4-4DED-9B9E-7E4AF9CEF161}" srcOrd="3" destOrd="0" presId="urn:microsoft.com/office/officeart/2005/8/layout/orgChart1"/>
    <dgm:cxn modelId="{901F7833-C81D-4121-9F26-DA0C13AD6F3F}" type="presParOf" srcId="{9B0F2D80-00F4-4DED-9B9E-7E4AF9CEF161}" destId="{90FB73DE-9A53-4FF8-BEBA-5F9B08A6E771}" srcOrd="0" destOrd="0" presId="urn:microsoft.com/office/officeart/2005/8/layout/orgChart1"/>
    <dgm:cxn modelId="{2638B337-221B-4549-B89C-F2D90BA73DB4}" type="presParOf" srcId="{90FB73DE-9A53-4FF8-BEBA-5F9B08A6E771}" destId="{81FA931D-AB31-4074-9001-ED467DCF41E5}" srcOrd="0" destOrd="0" presId="urn:microsoft.com/office/officeart/2005/8/layout/orgChart1"/>
    <dgm:cxn modelId="{081AD51B-6375-4175-9221-A0C897CC1BAF}" type="presParOf" srcId="{90FB73DE-9A53-4FF8-BEBA-5F9B08A6E771}" destId="{CC495E1B-6FAB-4313-BEA2-469E6F64630F}" srcOrd="1" destOrd="0" presId="urn:microsoft.com/office/officeart/2005/8/layout/orgChart1"/>
    <dgm:cxn modelId="{68609408-740B-4911-954E-58A17DBD8A8D}" type="presParOf" srcId="{9B0F2D80-00F4-4DED-9B9E-7E4AF9CEF161}" destId="{C3C67577-855F-43B0-A09D-47ACDDBE3A06}" srcOrd="1" destOrd="0" presId="urn:microsoft.com/office/officeart/2005/8/layout/orgChart1"/>
    <dgm:cxn modelId="{884F6359-73D1-40E7-AD22-36577D263BCD}" type="presParOf" srcId="{9B0F2D80-00F4-4DED-9B9E-7E4AF9CEF161}" destId="{F9ADB535-69E7-49CE-A381-CD539109D3A3}" srcOrd="2" destOrd="0" presId="urn:microsoft.com/office/officeart/2005/8/layout/orgChart1"/>
    <dgm:cxn modelId="{A7CBD723-7C66-4173-83CC-6BF079020FA5}" type="presParOf" srcId="{B0BF3CB4-B4E5-4BE7-A941-F11A8E7C0A07}" destId="{38D817A1-207F-4FEB-8859-EBA8C288268F}" srcOrd="4" destOrd="0" presId="urn:microsoft.com/office/officeart/2005/8/layout/orgChart1"/>
    <dgm:cxn modelId="{350B0AFE-513A-461B-9C01-AC7C3E7416DB}" type="presParOf" srcId="{B0BF3CB4-B4E5-4BE7-A941-F11A8E7C0A07}" destId="{2AA17C5B-E584-4231-BA40-155933756150}" srcOrd="5" destOrd="0" presId="urn:microsoft.com/office/officeart/2005/8/layout/orgChart1"/>
    <dgm:cxn modelId="{231E4E92-4D0E-418A-8A6D-56FBBBC0C648}" type="presParOf" srcId="{2AA17C5B-E584-4231-BA40-155933756150}" destId="{702412DC-1198-4257-B2DA-093C76639410}" srcOrd="0" destOrd="0" presId="urn:microsoft.com/office/officeart/2005/8/layout/orgChart1"/>
    <dgm:cxn modelId="{99F03582-E093-4ACD-B92F-5666E4905104}" type="presParOf" srcId="{702412DC-1198-4257-B2DA-093C76639410}" destId="{9B0DA1A9-777B-46D3-BA3D-E796D1BBA460}" srcOrd="0" destOrd="0" presId="urn:microsoft.com/office/officeart/2005/8/layout/orgChart1"/>
    <dgm:cxn modelId="{D6DE7467-9187-41B1-894A-76FCBE196784}" type="presParOf" srcId="{702412DC-1198-4257-B2DA-093C76639410}" destId="{E7E378F3-CAE1-4233-9325-384F51361D90}" srcOrd="1" destOrd="0" presId="urn:microsoft.com/office/officeart/2005/8/layout/orgChart1"/>
    <dgm:cxn modelId="{337051F6-010C-4D26-AF17-A20EE4F9EC73}" type="presParOf" srcId="{2AA17C5B-E584-4231-BA40-155933756150}" destId="{76CA6033-7A94-4853-B8CF-93B47E971C57}" srcOrd="1" destOrd="0" presId="urn:microsoft.com/office/officeart/2005/8/layout/orgChart1"/>
    <dgm:cxn modelId="{000AF902-C195-4639-882B-346626B73DF0}" type="presParOf" srcId="{2AA17C5B-E584-4231-BA40-155933756150}" destId="{B6B983BE-9FCC-40D1-9B11-75D173C9288A}" srcOrd="2" destOrd="0" presId="urn:microsoft.com/office/officeart/2005/8/layout/orgChart1"/>
    <dgm:cxn modelId="{25A9CE5E-C6B5-4F8B-B9F6-8D70A1280600}" type="presParOf" srcId="{BCA17FCD-10F3-4E9E-96F6-65D18EF861E8}" destId="{E6A83C43-7791-4536-AB1A-704EF4F24F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817A1-207F-4FEB-8859-EBA8C288268F}">
      <dsp:nvSpPr>
        <dsp:cNvPr id="0" name=""/>
        <dsp:cNvSpPr/>
      </dsp:nvSpPr>
      <dsp:spPr>
        <a:xfrm>
          <a:off x="4572000" y="3148300"/>
          <a:ext cx="3234723" cy="561398"/>
        </a:xfrm>
        <a:custGeom>
          <a:avLst/>
          <a:gdLst/>
          <a:ahLst/>
          <a:cxnLst/>
          <a:rect l="0" t="0" r="0" b="0"/>
          <a:pathLst>
            <a:path>
              <a:moveTo>
                <a:pt x="0" y="0"/>
              </a:moveTo>
              <a:lnTo>
                <a:pt x="0" y="280699"/>
              </a:lnTo>
              <a:lnTo>
                <a:pt x="3234723" y="280699"/>
              </a:lnTo>
              <a:lnTo>
                <a:pt x="3234723" y="56139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0FFA502-B0FA-4621-86FB-32D4D11D9EDD}">
      <dsp:nvSpPr>
        <dsp:cNvPr id="0" name=""/>
        <dsp:cNvSpPr/>
      </dsp:nvSpPr>
      <dsp:spPr>
        <a:xfrm>
          <a:off x="4526280" y="3148300"/>
          <a:ext cx="91440" cy="561398"/>
        </a:xfrm>
        <a:custGeom>
          <a:avLst/>
          <a:gdLst/>
          <a:ahLst/>
          <a:cxnLst/>
          <a:rect l="0" t="0" r="0" b="0"/>
          <a:pathLst>
            <a:path>
              <a:moveTo>
                <a:pt x="45720" y="0"/>
              </a:moveTo>
              <a:lnTo>
                <a:pt x="45720" y="56139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CAD8F45-FD5A-4EED-9B2C-A63A93514011}">
      <dsp:nvSpPr>
        <dsp:cNvPr id="0" name=""/>
        <dsp:cNvSpPr/>
      </dsp:nvSpPr>
      <dsp:spPr>
        <a:xfrm>
          <a:off x="1337276" y="3148300"/>
          <a:ext cx="3234723" cy="561398"/>
        </a:xfrm>
        <a:custGeom>
          <a:avLst/>
          <a:gdLst/>
          <a:ahLst/>
          <a:cxnLst/>
          <a:rect l="0" t="0" r="0" b="0"/>
          <a:pathLst>
            <a:path>
              <a:moveTo>
                <a:pt x="3234723" y="0"/>
              </a:moveTo>
              <a:lnTo>
                <a:pt x="3234723" y="280699"/>
              </a:lnTo>
              <a:lnTo>
                <a:pt x="0" y="280699"/>
              </a:lnTo>
              <a:lnTo>
                <a:pt x="0" y="56139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78F81A-6271-464A-9DEC-9DB0336966C0}">
      <dsp:nvSpPr>
        <dsp:cNvPr id="0" name=""/>
        <dsp:cNvSpPr/>
      </dsp:nvSpPr>
      <dsp:spPr>
        <a:xfrm>
          <a:off x="3235337" y="1811638"/>
          <a:ext cx="2673325" cy="1336662"/>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b="1" kern="1200" dirty="0" smtClean="0"/>
            <a:t>TYPES OF STRES</a:t>
          </a:r>
          <a:endParaRPr lang="en-US" sz="4500" kern="1200" dirty="0"/>
        </a:p>
      </dsp:txBody>
      <dsp:txXfrm>
        <a:off x="3235337" y="1811638"/>
        <a:ext cx="2673325" cy="1336662"/>
      </dsp:txXfrm>
    </dsp:sp>
    <dsp:sp modelId="{A2C3B2B1-CAAF-4F26-AEE7-63C95AD0EB29}">
      <dsp:nvSpPr>
        <dsp:cNvPr id="0" name=""/>
        <dsp:cNvSpPr/>
      </dsp:nvSpPr>
      <dsp:spPr>
        <a:xfrm>
          <a:off x="613" y="3709699"/>
          <a:ext cx="2673325" cy="133666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t>stress </a:t>
          </a:r>
          <a:endParaRPr lang="en-US" sz="4500" kern="1200" dirty="0"/>
        </a:p>
      </dsp:txBody>
      <dsp:txXfrm>
        <a:off x="613" y="3709699"/>
        <a:ext cx="2673325" cy="1336662"/>
      </dsp:txXfrm>
    </dsp:sp>
    <dsp:sp modelId="{81FA931D-AB31-4074-9001-ED467DCF41E5}">
      <dsp:nvSpPr>
        <dsp:cNvPr id="0" name=""/>
        <dsp:cNvSpPr/>
      </dsp:nvSpPr>
      <dsp:spPr>
        <a:xfrm>
          <a:off x="3235337" y="3709699"/>
          <a:ext cx="2673325" cy="133666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t>distress</a:t>
          </a:r>
          <a:endParaRPr lang="en-US" sz="4500" kern="1200" dirty="0"/>
        </a:p>
      </dsp:txBody>
      <dsp:txXfrm>
        <a:off x="3235337" y="3709699"/>
        <a:ext cx="2673325" cy="1336662"/>
      </dsp:txXfrm>
    </dsp:sp>
    <dsp:sp modelId="{9B0DA1A9-777B-46D3-BA3D-E796D1BBA460}">
      <dsp:nvSpPr>
        <dsp:cNvPr id="0" name=""/>
        <dsp:cNvSpPr/>
      </dsp:nvSpPr>
      <dsp:spPr>
        <a:xfrm>
          <a:off x="6470060" y="3709699"/>
          <a:ext cx="2673325" cy="133666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t>burnout</a:t>
          </a:r>
          <a:endParaRPr lang="en-US" sz="4500" kern="1200" dirty="0"/>
        </a:p>
      </dsp:txBody>
      <dsp:txXfrm>
        <a:off x="6470060" y="3709699"/>
        <a:ext cx="2673325" cy="13366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71902C-338F-4EAD-8244-D52788CB5EF4}"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1902C-338F-4EAD-8244-D52788CB5EF4}"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1902C-338F-4EAD-8244-D52788CB5EF4}"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1902C-338F-4EAD-8244-D52788CB5EF4}"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1902C-338F-4EAD-8244-D52788CB5EF4}"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1902C-338F-4EAD-8244-D52788CB5EF4}"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71902C-338F-4EAD-8244-D52788CB5EF4}"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71902C-338F-4EAD-8244-D52788CB5EF4}"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1902C-338F-4EAD-8244-D52788CB5EF4}"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1902C-338F-4EAD-8244-D52788CB5EF4}"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1902C-338F-4EAD-8244-D52788CB5EF4}"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21738-0E7B-4CA9-B5C5-7287DC0D9F11}"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1902C-338F-4EAD-8244-D52788CB5EF4}"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21738-0E7B-4CA9-B5C5-7287DC0D9F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psychiatry\pt 3rd year\with-tiger-lilies-ivy-and-butterfly-backgrounds-wallpapers.jpg"/>
          <p:cNvPicPr>
            <a:picLocks noChangeAspect="1" noChangeArrowheads="1"/>
          </p:cNvPicPr>
          <p:nvPr/>
        </p:nvPicPr>
        <p:blipFill>
          <a:blip r:embed="rId2"/>
          <a:srcRect/>
          <a:stretch>
            <a:fillRect/>
          </a:stretch>
        </p:blipFill>
        <p:spPr bwMode="auto">
          <a:xfrm>
            <a:off x="494" y="-1956"/>
            <a:ext cx="9143506" cy="6859956"/>
          </a:xfrm>
          <a:prstGeom prst="rect">
            <a:avLst/>
          </a:prstGeom>
          <a:noFill/>
        </p:spPr>
      </p:pic>
      <p:sp>
        <p:nvSpPr>
          <p:cNvPr id="2" name="Title 1"/>
          <p:cNvSpPr>
            <a:spLocks noGrp="1"/>
          </p:cNvSpPr>
          <p:nvPr>
            <p:ph type="ctrTitle"/>
          </p:nvPr>
        </p:nvSpPr>
        <p:spPr>
          <a:xfrm>
            <a:off x="1371600" y="1828800"/>
            <a:ext cx="7772400" cy="1470025"/>
          </a:xfrm>
        </p:spPr>
        <p:txBody>
          <a:bodyPr>
            <a:normAutofit/>
          </a:bodyPr>
          <a:lstStyle/>
          <a:p>
            <a:r>
              <a:rPr lang="en-US" sz="6600" b="1" dirty="0" smtClean="0">
                <a:latin typeface="Georgia" pitchFamily="18" charset="0"/>
              </a:rPr>
              <a:t> STRESS</a:t>
            </a:r>
            <a:endParaRPr lang="en-US" sz="6600" b="1" dirty="0">
              <a:latin typeface="Georgia" pitchFamily="18" charset="0"/>
            </a:endParaRPr>
          </a:p>
        </p:txBody>
      </p:sp>
      <p:pic>
        <p:nvPicPr>
          <p:cNvPr id="6" name="Picture 2"/>
          <p:cNvPicPr>
            <a:picLocks noChangeAspect="1"/>
          </p:cNvPicPr>
          <p:nvPr/>
        </p:nvPicPr>
        <p:blipFill>
          <a:blip r:embed="rId3" cstate="print"/>
          <a:srcRect/>
          <a:stretch>
            <a:fillRect/>
          </a:stretch>
        </p:blipFill>
        <p:spPr bwMode="auto">
          <a:xfrm>
            <a:off x="72798" y="0"/>
            <a:ext cx="1733550" cy="1066800"/>
          </a:xfrm>
          <a:prstGeom prst="rect">
            <a:avLst/>
          </a:prstGeom>
          <a:noFill/>
          <a:ln w="9525">
            <a:noFill/>
            <a:miter lim="800000"/>
            <a:headEnd/>
            <a:tailEnd/>
          </a:ln>
        </p:spPr>
      </p:pic>
      <p:sp>
        <p:nvSpPr>
          <p:cNvPr id="7" name="Subtitle 2"/>
          <p:cNvSpPr txBox="1">
            <a:spLocks/>
          </p:cNvSpPr>
          <p:nvPr/>
        </p:nvSpPr>
        <p:spPr>
          <a:xfrm>
            <a:off x="4765964" y="5105400"/>
            <a:ext cx="4343400" cy="16002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1600" b="1" dirty="0" smtClean="0">
                <a:solidFill>
                  <a:srgbClr val="C00000"/>
                </a:solidFill>
              </a:rPr>
              <a:t>Prepared by: </a:t>
            </a:r>
          </a:p>
          <a:p>
            <a:pPr>
              <a:defRPr/>
            </a:pPr>
            <a:r>
              <a:rPr lang="en-US" sz="1600" b="1" dirty="0" smtClean="0">
                <a:solidFill>
                  <a:srgbClr val="C00000"/>
                </a:solidFill>
              </a:rPr>
              <a:t>Mrs. </a:t>
            </a:r>
            <a:r>
              <a:rPr lang="en-US" sz="1600" b="1" dirty="0" err="1" smtClean="0">
                <a:solidFill>
                  <a:srgbClr val="C00000"/>
                </a:solidFill>
              </a:rPr>
              <a:t>Bhoomika</a:t>
            </a:r>
            <a:r>
              <a:rPr lang="en-US" sz="1600" b="1" dirty="0" smtClean="0">
                <a:solidFill>
                  <a:srgbClr val="C00000"/>
                </a:solidFill>
              </a:rPr>
              <a:t> Patel</a:t>
            </a:r>
          </a:p>
          <a:p>
            <a:pPr>
              <a:defRPr/>
            </a:pPr>
            <a:r>
              <a:rPr lang="en-US" sz="1600" b="1" dirty="0" smtClean="0">
                <a:solidFill>
                  <a:srgbClr val="C00000"/>
                </a:solidFill>
              </a:rPr>
              <a:t>Assistant Professor</a:t>
            </a:r>
          </a:p>
          <a:p>
            <a:pPr>
              <a:defRPr/>
            </a:pPr>
            <a:r>
              <a:rPr lang="en-US" sz="1600" b="1" dirty="0" smtClean="0">
                <a:solidFill>
                  <a:srgbClr val="C00000"/>
                </a:solidFill>
              </a:rPr>
              <a:t>Department of Mental health nursing</a:t>
            </a:r>
          </a:p>
          <a:p>
            <a:pPr>
              <a:defRPr/>
            </a:pPr>
            <a:r>
              <a:rPr lang="en-US" sz="1600" b="1" dirty="0" err="1" smtClean="0">
                <a:solidFill>
                  <a:srgbClr val="C00000"/>
                </a:solidFill>
              </a:rPr>
              <a:t>Sumandeep</a:t>
            </a:r>
            <a:r>
              <a:rPr lang="en-US" sz="1600" b="1" dirty="0" smtClean="0">
                <a:solidFill>
                  <a:srgbClr val="C00000"/>
                </a:solidFill>
              </a:rPr>
              <a:t> Nursing college</a:t>
            </a:r>
          </a:p>
          <a:p>
            <a:pPr>
              <a:defRPr/>
            </a:pPr>
            <a:endParaRPr lang="en-US" sz="1600" b="1" dirty="0" smtClean="0">
              <a:solidFill>
                <a:srgbClr val="C00000"/>
              </a:solidFill>
            </a:endParaRPr>
          </a:p>
          <a:p>
            <a:endParaRPr lang="en-US" sz="1600" b="1" dirty="0" smtClean="0">
              <a:solidFill>
                <a:srgbClr val="C00000"/>
              </a:solidFill>
            </a:endParaRPr>
          </a:p>
          <a:p>
            <a:endParaRPr lang="en-US" sz="1600" b="1" dirty="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E:\Behna\PG FINAL YEAR\MINE\images\984a2a213470814023c3b06b4c7dd1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US" b="1" dirty="0" smtClean="0"/>
              <a:t>EFECTES OF STRESS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marL="514350" indent="-514350">
              <a:buNone/>
            </a:pPr>
            <a:r>
              <a:rPr lang="en-US" b="1" dirty="0" smtClean="0"/>
              <a:t>A. POTENTIAL IMPACT</a:t>
            </a:r>
            <a:endParaRPr lang="en-US" dirty="0" smtClean="0"/>
          </a:p>
          <a:p>
            <a:pPr lvl="0">
              <a:buFont typeface="Wingdings" pitchFamily="2" charset="2"/>
              <a:buChar char="Ø"/>
            </a:pPr>
            <a:r>
              <a:rPr lang="en-US" dirty="0" smtClean="0"/>
              <a:t>fatigue and inattention</a:t>
            </a:r>
          </a:p>
          <a:p>
            <a:pPr lvl="0">
              <a:buFont typeface="Wingdings" pitchFamily="2" charset="2"/>
              <a:buChar char="Ø"/>
            </a:pPr>
            <a:r>
              <a:rPr lang="en-US" dirty="0" smtClean="0"/>
              <a:t>increased physical problems</a:t>
            </a:r>
          </a:p>
          <a:p>
            <a:pPr lvl="0">
              <a:buFont typeface="Wingdings" pitchFamily="2" charset="2"/>
              <a:buChar char="Ø"/>
            </a:pPr>
            <a:r>
              <a:rPr lang="en-US" dirty="0" smtClean="0"/>
              <a:t>behavioral problems </a:t>
            </a:r>
          </a:p>
          <a:p>
            <a:pPr lvl="0">
              <a:buFont typeface="Wingdings" pitchFamily="2" charset="2"/>
              <a:buChar char="Ø"/>
            </a:pPr>
            <a:r>
              <a:rPr lang="en-US" dirty="0" smtClean="0"/>
              <a:t>feelings of helplessness , isolation and frustration</a:t>
            </a:r>
          </a:p>
          <a:p>
            <a:pPr lvl="0">
              <a:buFont typeface="Wingdings" pitchFamily="2" charset="2"/>
              <a:buChar char="Ø"/>
            </a:pPr>
            <a:r>
              <a:rPr lang="en-US" dirty="0" smtClean="0"/>
              <a:t>feeling unsafe including increased fear of violence </a:t>
            </a:r>
          </a:p>
          <a:p>
            <a:pPr lvl="0">
              <a:buFont typeface="Wingdings" pitchFamily="2" charset="2"/>
              <a:buChar char="Ø"/>
            </a:pPr>
            <a:r>
              <a:rPr lang="en-US" dirty="0" smtClean="0"/>
              <a:t>increased absenteeism , tardiness and attrition</a:t>
            </a:r>
          </a:p>
          <a:p>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Behna\PG FINAL YEAR\MINE\images\984a2a213470814023c3b06b4c7dd1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609600"/>
            <a:ext cx="8229600" cy="4525963"/>
          </a:xfrm>
        </p:spPr>
        <p:txBody>
          <a:bodyPr>
            <a:normAutofit fontScale="92500" lnSpcReduction="10000"/>
          </a:bodyPr>
          <a:lstStyle/>
          <a:p>
            <a:pPr algn="just">
              <a:buFont typeface="Wingdings" pitchFamily="2" charset="2"/>
              <a:buChar char="q"/>
            </a:pPr>
            <a:r>
              <a:rPr lang="en-US" b="1" dirty="0" smtClean="0"/>
              <a:t>STRESS RELIF</a:t>
            </a:r>
            <a:endParaRPr lang="en-US" dirty="0" smtClean="0"/>
          </a:p>
          <a:p>
            <a:pPr lvl="0" algn="just">
              <a:buFont typeface="Wingdings" pitchFamily="2" charset="2"/>
              <a:buChar char="Ø"/>
            </a:pPr>
            <a:r>
              <a:rPr lang="en-US" dirty="0" smtClean="0"/>
              <a:t>deal with immediate issue first</a:t>
            </a:r>
          </a:p>
          <a:p>
            <a:pPr lvl="0" algn="just">
              <a:buFont typeface="Wingdings" pitchFamily="2" charset="2"/>
              <a:buChar char="Ø"/>
            </a:pPr>
            <a:r>
              <a:rPr lang="en-US" dirty="0" smtClean="0"/>
              <a:t>be optimistic</a:t>
            </a:r>
          </a:p>
          <a:p>
            <a:pPr lvl="0" algn="just">
              <a:buFont typeface="Wingdings" pitchFamily="2" charset="2"/>
              <a:buChar char="Ø"/>
            </a:pPr>
            <a:r>
              <a:rPr lang="en-US" dirty="0" smtClean="0"/>
              <a:t>see things in context of a larger positive plan that make sense to you </a:t>
            </a:r>
          </a:p>
          <a:p>
            <a:pPr lvl="0" algn="just">
              <a:buFont typeface="Wingdings" pitchFamily="2" charset="2"/>
              <a:buChar char="Ø"/>
            </a:pPr>
            <a:r>
              <a:rPr lang="en-US" dirty="0" smtClean="0"/>
              <a:t>recognize that troubles are temporary</a:t>
            </a:r>
          </a:p>
          <a:p>
            <a:pPr lvl="0" algn="just">
              <a:buFont typeface="Wingdings" pitchFamily="2" charset="2"/>
              <a:buChar char="Ø"/>
            </a:pPr>
            <a:r>
              <a:rPr lang="en-US" dirty="0" smtClean="0"/>
              <a:t>don't blame yourself needlessly</a:t>
            </a:r>
          </a:p>
          <a:p>
            <a:pPr lvl="0" algn="just">
              <a:buFont typeface="Wingdings" pitchFamily="2" charset="2"/>
              <a:buChar char="Ø"/>
            </a:pPr>
            <a:r>
              <a:rPr lang="en-US" dirty="0" smtClean="0"/>
              <a:t>practice deep breathing </a:t>
            </a:r>
          </a:p>
          <a:p>
            <a:pPr lvl="0" algn="just">
              <a:buFont typeface="Wingdings" pitchFamily="2" charset="2"/>
              <a:buChar char="Ø"/>
            </a:pPr>
            <a:r>
              <a:rPr lang="en-US" dirty="0" smtClean="0"/>
              <a:t>refocus your thinking to some thing pleasant</a:t>
            </a:r>
          </a:p>
          <a:p>
            <a:pPr algn="just"/>
            <a:endParaRPr lang="en-US"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Behna\PG FINAL YEAR\MINE\images\984a2a213470814023c3b06b4c7dd1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533400" y="533400"/>
            <a:ext cx="8229600" cy="4525963"/>
          </a:xfrm>
        </p:spPr>
        <p:txBody>
          <a:bodyPr/>
          <a:lstStyle/>
          <a:p>
            <a:pPr>
              <a:buFont typeface="Wingdings" pitchFamily="2" charset="2"/>
              <a:buChar char="q"/>
            </a:pPr>
            <a:r>
              <a:rPr lang="en-US" b="1" dirty="0" smtClean="0"/>
              <a:t>PREVENTING STRESS</a:t>
            </a:r>
            <a:endParaRPr lang="en-US" dirty="0" smtClean="0"/>
          </a:p>
          <a:p>
            <a:pPr lvl="0">
              <a:buFont typeface="Wingdings" pitchFamily="2" charset="2"/>
              <a:buChar char="Ø"/>
            </a:pPr>
            <a:r>
              <a:rPr lang="en-US" dirty="0" smtClean="0"/>
              <a:t>explore your life -style approach to stress reduction .</a:t>
            </a:r>
          </a:p>
          <a:p>
            <a:pPr lvl="0">
              <a:buFont typeface="Wingdings" pitchFamily="2" charset="2"/>
              <a:buChar char="Ø"/>
            </a:pPr>
            <a:r>
              <a:rPr lang="en-US" dirty="0" smtClean="0"/>
              <a:t>strive for balance , talk , priorities , relax , and help others .</a:t>
            </a:r>
          </a:p>
          <a:p>
            <a:pPr lvl="0">
              <a:buFont typeface="Wingdings" pitchFamily="2" charset="2"/>
              <a:buChar char="Ø"/>
            </a:pPr>
            <a:r>
              <a:rPr lang="en-US" dirty="0" smtClean="0"/>
              <a:t>learn to diffuse stress -make a habit of planning a head , be positive , take breaks , rehearse difficult anticipated situations .</a:t>
            </a:r>
          </a:p>
          <a:p>
            <a:endParaRPr lang="en-US"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Behna\PG FINAL YEAR\MINE\images\984a2a213470814023c3b06b4c7dd1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533400"/>
            <a:ext cx="8229600" cy="5592763"/>
          </a:xfrm>
        </p:spPr>
        <p:txBody>
          <a:bodyPr>
            <a:normAutofit fontScale="85000" lnSpcReduction="20000"/>
          </a:bodyPr>
          <a:lstStyle/>
          <a:p>
            <a:pPr>
              <a:buFont typeface="Wingdings" pitchFamily="2" charset="2"/>
              <a:buChar char="q"/>
            </a:pPr>
            <a:r>
              <a:rPr lang="en-US" b="1" dirty="0" smtClean="0"/>
              <a:t>OTHER INTERVENTIONS</a:t>
            </a:r>
            <a:endParaRPr lang="en-US" dirty="0" smtClean="0"/>
          </a:p>
          <a:p>
            <a:pPr lvl="0">
              <a:buFont typeface="Wingdings" pitchFamily="2" charset="2"/>
              <a:buChar char="Ø"/>
            </a:pPr>
            <a:r>
              <a:rPr lang="en-US" dirty="0" smtClean="0"/>
              <a:t>do a minimum of 30 minutes of aerobic execute daily or take walk </a:t>
            </a:r>
          </a:p>
          <a:p>
            <a:pPr lvl="0">
              <a:buFont typeface="Wingdings" pitchFamily="2" charset="2"/>
              <a:buChar char="Ø"/>
            </a:pPr>
            <a:r>
              <a:rPr lang="en-US" dirty="0" smtClean="0"/>
              <a:t>eat 3balaced meals </a:t>
            </a:r>
            <a:r>
              <a:rPr lang="en-US" dirty="0" err="1" smtClean="0"/>
              <a:t>eq</a:t>
            </a:r>
            <a:r>
              <a:rPr lang="en-US" dirty="0" smtClean="0"/>
              <a:t> : inceeaud the amount of fruits and vegetables .</a:t>
            </a:r>
          </a:p>
          <a:p>
            <a:pPr lvl="0">
              <a:buFont typeface="Wingdings" pitchFamily="2" charset="2"/>
              <a:buChar char="Ø"/>
            </a:pPr>
            <a:r>
              <a:rPr lang="en-US" dirty="0" smtClean="0"/>
              <a:t>avoid caffeine and carbonated beverages</a:t>
            </a:r>
          </a:p>
          <a:p>
            <a:pPr lvl="0">
              <a:buFont typeface="Wingdings" pitchFamily="2" charset="2"/>
              <a:buChar char="Ø"/>
            </a:pPr>
            <a:r>
              <a:rPr lang="en-US" dirty="0" smtClean="0"/>
              <a:t>reduce refined caffeine and carbonated beverages</a:t>
            </a:r>
          </a:p>
          <a:p>
            <a:pPr lvl="0">
              <a:buFont typeface="Wingdings" pitchFamily="2" charset="2"/>
              <a:buChar char="Ø"/>
            </a:pPr>
            <a:r>
              <a:rPr lang="en-US" dirty="0" smtClean="0"/>
              <a:t>avoid sugar and alcohol intake </a:t>
            </a:r>
          </a:p>
          <a:p>
            <a:pPr lvl="0">
              <a:buFont typeface="Wingdings" pitchFamily="2" charset="2"/>
              <a:buChar char="Ø"/>
            </a:pPr>
            <a:r>
              <a:rPr lang="en-US" dirty="0" smtClean="0"/>
              <a:t>sleep about &amp; hrs in the night</a:t>
            </a:r>
          </a:p>
          <a:p>
            <a:pPr lvl="0">
              <a:buFont typeface="Wingdings" pitchFamily="2" charset="2"/>
              <a:buChar char="Ø"/>
            </a:pPr>
            <a:r>
              <a:rPr lang="en-US" dirty="0" smtClean="0"/>
              <a:t>spend time each day with relaxation techniques imagery , day dreaming , listening for music , prayer</a:t>
            </a:r>
          </a:p>
          <a:p>
            <a:pPr lvl="0">
              <a:buFont typeface="Wingdings" pitchFamily="2" charset="2"/>
              <a:buChar char="Ø"/>
            </a:pPr>
            <a:r>
              <a:rPr lang="en-US" dirty="0" smtClean="0"/>
              <a:t>take a warm bath </a:t>
            </a:r>
          </a:p>
          <a:p>
            <a:pPr lvl="0">
              <a:buFont typeface="Wingdings" pitchFamily="2" charset="2"/>
              <a:buChar char="Ø"/>
            </a:pPr>
            <a:r>
              <a:rPr lang="en-US" dirty="0" smtClean="0"/>
              <a:t>plan some fun </a:t>
            </a:r>
          </a:p>
          <a:p>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best-ppt-templates-td75prk5.jpg"/>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2" name="Title 1"/>
          <p:cNvSpPr>
            <a:spLocks noGrp="1"/>
          </p:cNvSpPr>
          <p:nvPr>
            <p:ph type="title"/>
          </p:nvPr>
        </p:nvSpPr>
        <p:spPr>
          <a:xfrm>
            <a:off x="457200" y="1143000"/>
            <a:ext cx="8229600" cy="1143000"/>
          </a:xfrm>
        </p:spPr>
        <p:txBody>
          <a:bodyPr>
            <a:normAutofit fontScale="90000"/>
          </a:bodyPr>
          <a:lstStyle/>
          <a:p>
            <a:r>
              <a:rPr lang="en-US" b="1" dirty="0" smtClean="0"/>
              <a:t>DISASTER</a:t>
            </a:r>
            <a:r>
              <a:rPr lang="en-US" dirty="0" smtClean="0"/>
              <a:t/>
            </a:r>
            <a:br>
              <a:rPr lang="en-US" dirty="0" smtClean="0"/>
            </a:br>
            <a:endParaRPr lang="en-US" dirty="0"/>
          </a:p>
        </p:txBody>
      </p:sp>
      <p:sp>
        <p:nvSpPr>
          <p:cNvPr id="3" name="Content Placeholder 2"/>
          <p:cNvSpPr>
            <a:spLocks noGrp="1"/>
          </p:cNvSpPr>
          <p:nvPr>
            <p:ph idx="1"/>
          </p:nvPr>
        </p:nvSpPr>
        <p:spPr>
          <a:xfrm>
            <a:off x="457200" y="2255837"/>
            <a:ext cx="8229600" cy="4525963"/>
          </a:xfrm>
        </p:spPr>
        <p:txBody>
          <a:bodyPr/>
          <a:lstStyle/>
          <a:p>
            <a:pPr algn="just"/>
            <a:r>
              <a:rPr lang="en-US" dirty="0" smtClean="0"/>
              <a:t>A </a:t>
            </a:r>
            <a:r>
              <a:rPr lang="en-US" b="1" dirty="0" smtClean="0"/>
              <a:t>disaster</a:t>
            </a:r>
            <a:r>
              <a:rPr lang="en-US" dirty="0" smtClean="0"/>
              <a:t> is a serious disruption of the functioning of a community or a society involving widespread human, material, economic or environmental loss and impacts, which exceeds the ability of the affected community or society to cope using its own resources.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descr="E:\Behna\PG FINAL YEAR\MINE\images\disaster-management-5-7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best-ppt-templates-td75prk5.jpg"/>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3" name="Content Placeholder 2"/>
          <p:cNvSpPr>
            <a:spLocks noGrp="1"/>
          </p:cNvSpPr>
          <p:nvPr>
            <p:ph idx="1"/>
          </p:nvPr>
        </p:nvSpPr>
        <p:spPr>
          <a:xfrm>
            <a:off x="457200" y="1265237"/>
            <a:ext cx="8229600" cy="5364163"/>
          </a:xfrm>
        </p:spPr>
        <p:txBody>
          <a:bodyPr>
            <a:normAutofit fontScale="92500" lnSpcReduction="20000"/>
          </a:bodyPr>
          <a:lstStyle/>
          <a:p>
            <a:pPr>
              <a:buNone/>
            </a:pPr>
            <a:r>
              <a:rPr lang="en-US" sz="3300" b="1" dirty="0" smtClean="0"/>
              <a:t>RESPONSE TO TRAUMA AND DISASTER</a:t>
            </a:r>
            <a:r>
              <a:rPr lang="en-US" b="1" dirty="0" smtClean="0"/>
              <a:t>	</a:t>
            </a:r>
            <a:endParaRPr lang="en-US" dirty="0" smtClean="0"/>
          </a:p>
          <a:p>
            <a:pPr lvl="0" algn="just"/>
            <a:r>
              <a:rPr lang="en-US" dirty="0" smtClean="0"/>
              <a:t>The behavior and psychological responses seen in disaster are not random : they frequently have a predictable structure and time course.</a:t>
            </a:r>
          </a:p>
          <a:p>
            <a:pPr lvl="0" algn="just"/>
            <a:r>
              <a:rPr lang="en-US" dirty="0" smtClean="0"/>
              <a:t>For most individual post-trauma psychiatric symptoms are transitory.</a:t>
            </a:r>
          </a:p>
          <a:p>
            <a:pPr lvl="0" algn="just"/>
            <a:r>
              <a:rPr lang="en-US" dirty="0" smtClean="0"/>
              <a:t>For some, however the effects of a disaster linger long after its occurrence, rekindled by new experiences that remind the person of the part treatment event.</a:t>
            </a:r>
          </a:p>
          <a:p>
            <a:pPr lvl="0" algn="just"/>
            <a:r>
              <a:rPr lang="en-US" dirty="0" smtClean="0"/>
              <a:t>Even normal life events can cause anxiety and bring to mind destroyed home as decreased loved one.</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best-ppt-templates-td75prk5.jpg"/>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2" name="Title 1"/>
          <p:cNvSpPr>
            <a:spLocks noGrp="1"/>
          </p:cNvSpPr>
          <p:nvPr>
            <p:ph type="title"/>
          </p:nvPr>
        </p:nvSpPr>
        <p:spPr>
          <a:xfrm>
            <a:off x="533400" y="1143000"/>
            <a:ext cx="8229600" cy="1143000"/>
          </a:xfrm>
        </p:spPr>
        <p:txBody>
          <a:bodyPr>
            <a:normAutofit fontScale="90000"/>
          </a:bodyPr>
          <a:lstStyle/>
          <a:p>
            <a:r>
              <a:rPr lang="en-US" b="1" dirty="0" smtClean="0"/>
              <a:t>COMMON EMOTIONAL / BEHAVOIUR STATUS DURING FIRST 24 HRS</a:t>
            </a:r>
            <a:r>
              <a:rPr lang="en-US" dirty="0" smtClean="0"/>
              <a:t/>
            </a:r>
            <a:br>
              <a:rPr lang="en-US" dirty="0" smtClean="0"/>
            </a:br>
            <a:endParaRPr lang="en-US" dirty="0"/>
          </a:p>
        </p:txBody>
      </p:sp>
      <p:sp>
        <p:nvSpPr>
          <p:cNvPr id="3" name="Content Placeholder 2"/>
          <p:cNvSpPr>
            <a:spLocks noGrp="1"/>
          </p:cNvSpPr>
          <p:nvPr>
            <p:ph idx="1"/>
          </p:nvPr>
        </p:nvSpPr>
        <p:spPr>
          <a:xfrm>
            <a:off x="457200" y="2332037"/>
            <a:ext cx="8229600" cy="4525963"/>
          </a:xfrm>
        </p:spPr>
        <p:txBody>
          <a:bodyPr>
            <a:normAutofit fontScale="92500" lnSpcReduction="20000"/>
          </a:bodyPr>
          <a:lstStyle/>
          <a:p>
            <a:pPr lvl="0"/>
            <a:r>
              <a:rPr lang="en-US" dirty="0" smtClean="0"/>
              <a:t>Fear</a:t>
            </a:r>
          </a:p>
          <a:p>
            <a:pPr lvl="0"/>
            <a:r>
              <a:rPr lang="en-US" dirty="0" smtClean="0"/>
              <a:t>crying</a:t>
            </a:r>
          </a:p>
          <a:p>
            <a:pPr lvl="0"/>
            <a:r>
              <a:rPr lang="en-US" dirty="0" smtClean="0"/>
              <a:t>Running around </a:t>
            </a:r>
          </a:p>
          <a:p>
            <a:pPr lvl="0"/>
            <a:r>
              <a:rPr lang="en-US" dirty="0" smtClean="0"/>
              <a:t>Fear fettering building</a:t>
            </a:r>
          </a:p>
          <a:p>
            <a:pPr lvl="0"/>
            <a:r>
              <a:rPr lang="en-US" dirty="0" smtClean="0"/>
              <a:t>Worry</a:t>
            </a:r>
          </a:p>
          <a:p>
            <a:pPr lvl="0"/>
            <a:r>
              <a:rPr lang="en-US" dirty="0" smtClean="0"/>
              <a:t>Leaving the place</a:t>
            </a:r>
          </a:p>
          <a:p>
            <a:pPr lvl="0"/>
            <a:r>
              <a:rPr lang="en-US" dirty="0" smtClean="0"/>
              <a:t>Sadness</a:t>
            </a:r>
          </a:p>
          <a:p>
            <a:pPr lvl="0"/>
            <a:r>
              <a:rPr lang="en-US" dirty="0" smtClean="0"/>
              <a:t>Palpitations</a:t>
            </a:r>
          </a:p>
          <a:p>
            <a:pPr lvl="0"/>
            <a:r>
              <a:rPr lang="en-US" dirty="0" smtClean="0"/>
              <a:t>Inability to think</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best-ppt-templates-td75prk5.jpg"/>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2" name="Title 1"/>
          <p:cNvSpPr>
            <a:spLocks noGrp="1"/>
          </p:cNvSpPr>
          <p:nvPr>
            <p:ph type="title"/>
          </p:nvPr>
        </p:nvSpPr>
        <p:spPr>
          <a:xfrm>
            <a:off x="457200" y="1219200"/>
            <a:ext cx="8229600" cy="1143000"/>
          </a:xfrm>
        </p:spPr>
        <p:txBody>
          <a:bodyPr>
            <a:normAutofit fontScale="90000"/>
          </a:bodyPr>
          <a:lstStyle/>
          <a:p>
            <a:r>
              <a:rPr lang="en-US" b="1" dirty="0" smtClean="0"/>
              <a:t>EMOTIONAL / BEHAVOIUR STATUS AFTER 1 WEEK</a:t>
            </a:r>
            <a:r>
              <a:rPr lang="en-US" dirty="0" smtClean="0"/>
              <a:t/>
            </a:r>
            <a:br>
              <a:rPr lang="en-US" dirty="0" smtClean="0"/>
            </a:br>
            <a:endParaRPr lang="en-US" dirty="0"/>
          </a:p>
        </p:txBody>
      </p:sp>
      <p:sp>
        <p:nvSpPr>
          <p:cNvPr id="3" name="Content Placeholder 2"/>
          <p:cNvSpPr>
            <a:spLocks noGrp="1"/>
          </p:cNvSpPr>
          <p:nvPr>
            <p:ph idx="1"/>
          </p:nvPr>
        </p:nvSpPr>
        <p:spPr>
          <a:xfrm>
            <a:off x="228600" y="2332037"/>
            <a:ext cx="8229600" cy="4525963"/>
          </a:xfrm>
        </p:spPr>
        <p:txBody>
          <a:bodyPr/>
          <a:lstStyle/>
          <a:p>
            <a:pPr lvl="0"/>
            <a:r>
              <a:rPr lang="en-US" dirty="0" smtClean="0"/>
              <a:t>Fear</a:t>
            </a:r>
          </a:p>
          <a:p>
            <a:pPr lvl="0"/>
            <a:r>
              <a:rPr lang="en-US" dirty="0" smtClean="0"/>
              <a:t>Hope</a:t>
            </a:r>
          </a:p>
          <a:p>
            <a:pPr lvl="0"/>
            <a:r>
              <a:rPr lang="en-US" dirty="0" smtClean="0"/>
              <a:t>Sadness</a:t>
            </a:r>
          </a:p>
          <a:p>
            <a:pPr lvl="0"/>
            <a:r>
              <a:rPr lang="en-US" dirty="0" smtClean="0"/>
              <a:t>Weeping </a:t>
            </a:r>
          </a:p>
          <a:p>
            <a:pPr lvl="0"/>
            <a:r>
              <a:rPr lang="en-US" dirty="0" smtClean="0"/>
              <a:t>Remembering god</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best-ppt-templates-td75prk5.jpg"/>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2" name="Title 1"/>
          <p:cNvSpPr>
            <a:spLocks noGrp="1"/>
          </p:cNvSpPr>
          <p:nvPr>
            <p:ph type="title"/>
          </p:nvPr>
        </p:nvSpPr>
        <p:spPr>
          <a:xfrm>
            <a:off x="457200" y="838200"/>
            <a:ext cx="8229600" cy="1143000"/>
          </a:xfrm>
        </p:spPr>
        <p:txBody>
          <a:bodyPr>
            <a:noAutofit/>
          </a:bodyPr>
          <a:lstStyle/>
          <a:p>
            <a:r>
              <a:rPr lang="en-US" sz="3600" b="1" dirty="0" smtClean="0"/>
              <a:t>IMMEDIATE PSYCHOLOGICAL REACTION</a:t>
            </a:r>
            <a:endParaRPr lang="en-US" sz="3600" dirty="0"/>
          </a:p>
        </p:txBody>
      </p:sp>
      <p:sp>
        <p:nvSpPr>
          <p:cNvPr id="3" name="Content Placeholder 2"/>
          <p:cNvSpPr>
            <a:spLocks noGrp="1"/>
          </p:cNvSpPr>
          <p:nvPr>
            <p:ph idx="1"/>
          </p:nvPr>
        </p:nvSpPr>
        <p:spPr>
          <a:xfrm>
            <a:off x="457200" y="2057400"/>
            <a:ext cx="8229600" cy="4525963"/>
          </a:xfrm>
        </p:spPr>
        <p:txBody>
          <a:bodyPr/>
          <a:lstStyle/>
          <a:p>
            <a:pPr algn="just"/>
            <a:r>
              <a:rPr lang="en-US" dirty="0" smtClean="0"/>
              <a:t> During a disaster and in the period immediately by after if there may be narrowing attention , feelings of numbness with drawl from expected social interaction , apathy and apparent disorientation , profound diminution of voluntary movements and speech and of normal responsiveness to light noise and touch are observed.</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psychiatry\pt 3rd year\images.jpg"/>
          <p:cNvPicPr>
            <a:picLocks noChangeAspect="1" noChangeArrowheads="1"/>
          </p:cNvPicPr>
          <p:nvPr/>
        </p:nvPicPr>
        <p:blipFill>
          <a:blip r:embed="rId2"/>
          <a:srcRect/>
          <a:stretch>
            <a:fillRect/>
          </a:stretch>
        </p:blipFill>
        <p:spPr bwMode="auto">
          <a:xfrm>
            <a:off x="1" y="0"/>
            <a:ext cx="9149892" cy="6853587"/>
          </a:xfrm>
          <a:prstGeom prst="rect">
            <a:avLst/>
          </a:prstGeom>
          <a:noFill/>
        </p:spPr>
      </p:pic>
      <p:sp>
        <p:nvSpPr>
          <p:cNvPr id="3074" name="Title 3"/>
          <p:cNvSpPr>
            <a:spLocks noGrp="1"/>
          </p:cNvSpPr>
          <p:nvPr>
            <p:ph type="title"/>
          </p:nvPr>
        </p:nvSpPr>
        <p:spPr/>
        <p:txBody>
          <a:bodyPr/>
          <a:lstStyle/>
          <a:p>
            <a:pPr eaLnBrk="1" hangingPunct="1">
              <a:defRPr/>
            </a:pPr>
            <a:r>
              <a:rPr lang="en-US" b="1" dirty="0" smtClean="0">
                <a:latin typeface="+mn-lt"/>
              </a:rPr>
              <a:t>What is stress?</a:t>
            </a:r>
            <a:endParaRPr lang="en-US" dirty="0" smtClean="0">
              <a:latin typeface="+mn-lt"/>
            </a:endParaRPr>
          </a:p>
        </p:txBody>
      </p:sp>
      <p:sp>
        <p:nvSpPr>
          <p:cNvPr id="3075" name="Content Placeholder 4"/>
          <p:cNvSpPr>
            <a:spLocks noGrp="1"/>
          </p:cNvSpPr>
          <p:nvPr>
            <p:ph idx="1"/>
          </p:nvPr>
        </p:nvSpPr>
        <p:spPr>
          <a:xfrm>
            <a:off x="2057400" y="1524000"/>
            <a:ext cx="8229600" cy="4525963"/>
          </a:xfrm>
        </p:spPr>
        <p:txBody>
          <a:bodyPr>
            <a:normAutofit/>
          </a:bodyPr>
          <a:lstStyle/>
          <a:p>
            <a:pPr eaLnBrk="1" hangingPunct="1"/>
            <a:r>
              <a:rPr lang="en-US" sz="3600" b="1" dirty="0" smtClean="0"/>
              <a:t>Normal response</a:t>
            </a:r>
          </a:p>
          <a:p>
            <a:pPr eaLnBrk="1" hangingPunct="1"/>
            <a:r>
              <a:rPr lang="en-US" sz="3600" b="1" dirty="0" smtClean="0"/>
              <a:t>It helps you to stay focused, be energetic and stay alert</a:t>
            </a:r>
          </a:p>
          <a:p>
            <a:pPr eaLnBrk="1" hangingPunct="1"/>
            <a:r>
              <a:rPr lang="en-US" sz="3600" b="1" dirty="0" smtClean="0"/>
              <a:t>Helps you rise to meet challenges</a:t>
            </a:r>
          </a:p>
          <a:p>
            <a:pPr eaLnBrk="1" hangingPunct="1"/>
            <a:r>
              <a:rPr lang="en-US" sz="3600" b="1" dirty="0" smtClean="0"/>
              <a:t>Optimal stress leads to optimal performance levels</a:t>
            </a:r>
          </a:p>
          <a:p>
            <a:pPr eaLnBrk="1" hangingPunct="1">
              <a:buFont typeface="Arial" charset="0"/>
              <a:buNone/>
            </a:pPr>
            <a:endParaRPr lang="en-US" sz="3600" b="1" dirty="0" smtClean="0"/>
          </a:p>
          <a:p>
            <a:pPr eaLnBrk="1" hangingPunct="1">
              <a:buFont typeface="Arial" charset="0"/>
              <a:buNone/>
            </a:pPr>
            <a:endParaRPr lang="en-US" sz="3600" b="1" dirty="0"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best-ppt-templates-td75prk5.jpg"/>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2" name="Title 1"/>
          <p:cNvSpPr>
            <a:spLocks noGrp="1"/>
          </p:cNvSpPr>
          <p:nvPr>
            <p:ph type="title"/>
          </p:nvPr>
        </p:nvSpPr>
        <p:spPr>
          <a:xfrm>
            <a:off x="457200" y="914400"/>
            <a:ext cx="8229600" cy="1143000"/>
          </a:xfrm>
        </p:spPr>
        <p:txBody>
          <a:bodyPr>
            <a:normAutofit fontScale="90000"/>
          </a:bodyPr>
          <a:lstStyle/>
          <a:p>
            <a:r>
              <a:rPr lang="en-US" b="1" dirty="0" smtClean="0"/>
              <a:t>PATHOLOGICAL GRIEF</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 Grieving is a reaction to death of near and dear once and the reaction is usually with in the expected norms of the society . There may be total lack of reaction , delayed reaction or prolonged reaction occasionally victims have procumbent hallucinate or delusions. Some harbor suicide ideas and show suicidal behavior.</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best-ppt-templates-td75prk5.jpg"/>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2" name="Title 1"/>
          <p:cNvSpPr>
            <a:spLocks noGrp="1"/>
          </p:cNvSpPr>
          <p:nvPr>
            <p:ph type="title"/>
          </p:nvPr>
        </p:nvSpPr>
        <p:spPr>
          <a:xfrm>
            <a:off x="457200" y="1066800"/>
            <a:ext cx="8229600" cy="1143000"/>
          </a:xfrm>
        </p:spPr>
        <p:txBody>
          <a:bodyPr>
            <a:normAutofit fontScale="90000"/>
          </a:bodyPr>
          <a:lstStyle/>
          <a:p>
            <a:r>
              <a:rPr lang="en-US" b="1" dirty="0" smtClean="0"/>
              <a:t>DELAYED REACTION</a:t>
            </a:r>
            <a:r>
              <a:rPr lang="en-US" dirty="0" smtClean="0"/>
              <a:t/>
            </a:r>
            <a:br>
              <a:rPr lang="en-US" dirty="0" smtClean="0"/>
            </a:br>
            <a:endParaRPr lang="en-US" dirty="0"/>
          </a:p>
        </p:txBody>
      </p:sp>
      <p:sp>
        <p:nvSpPr>
          <p:cNvPr id="3" name="Content Placeholder 2"/>
          <p:cNvSpPr>
            <a:spLocks noGrp="1"/>
          </p:cNvSpPr>
          <p:nvPr>
            <p:ph idx="1"/>
          </p:nvPr>
        </p:nvSpPr>
        <p:spPr>
          <a:xfrm>
            <a:off x="381000" y="2332037"/>
            <a:ext cx="8229600" cy="4525963"/>
          </a:xfrm>
        </p:spPr>
        <p:txBody>
          <a:bodyPr/>
          <a:lstStyle/>
          <a:p>
            <a:pPr algn="just"/>
            <a:r>
              <a:rPr lang="en-US" dirty="0" smtClean="0"/>
              <a:t> As the days pass gradually , there will be a yearning far what has been lost , guilt , depression , irritability , suicidal ideation , excessive physical complaints insomnia and decreased help , alcohol and other substance abuse.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best-ppt-templates-td75prk5.jpg"/>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2" name="Title 1"/>
          <p:cNvSpPr>
            <a:spLocks noGrp="1"/>
          </p:cNvSpPr>
          <p:nvPr>
            <p:ph type="title"/>
          </p:nvPr>
        </p:nvSpPr>
        <p:spPr>
          <a:xfrm>
            <a:off x="228600" y="1066800"/>
            <a:ext cx="8229600" cy="1143000"/>
          </a:xfrm>
        </p:spPr>
        <p:txBody>
          <a:bodyPr>
            <a:normAutofit fontScale="90000"/>
          </a:bodyPr>
          <a:lstStyle/>
          <a:p>
            <a:r>
              <a:rPr lang="en-US" b="1" dirty="0" smtClean="0"/>
              <a:t>PSYCHIATRIC DISORDERS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buFont typeface="Wingdings" pitchFamily="2" charset="2"/>
              <a:buChar char="Ø"/>
            </a:pPr>
            <a:r>
              <a:rPr lang="en-US" dirty="0" smtClean="0"/>
              <a:t>Various  psychiatric symptoms and syndromes are seen after disaster . They are,</a:t>
            </a:r>
          </a:p>
          <a:p>
            <a:pPr lvl="0"/>
            <a:r>
              <a:rPr lang="en-US" dirty="0" smtClean="0"/>
              <a:t>Acute stress reaction .</a:t>
            </a:r>
          </a:p>
          <a:p>
            <a:pPr lvl="0"/>
            <a:r>
              <a:rPr lang="en-US" dirty="0" smtClean="0"/>
              <a:t>Post-treatment stress disorder (PTSD)</a:t>
            </a:r>
          </a:p>
          <a:p>
            <a:pPr lvl="0"/>
            <a:r>
              <a:rPr lang="en-US" dirty="0" smtClean="0"/>
              <a:t>Adjustment disorder</a:t>
            </a:r>
          </a:p>
          <a:p>
            <a:pPr lvl="0"/>
            <a:r>
              <a:rPr lang="en-US" dirty="0" smtClean="0"/>
              <a:t>Depressive episode</a:t>
            </a:r>
          </a:p>
          <a:p>
            <a:pPr lvl="0"/>
            <a:r>
              <a:rPr lang="en-US" dirty="0" smtClean="0"/>
              <a:t>Dysthymic</a:t>
            </a:r>
          </a:p>
          <a:p>
            <a:pPr lvl="0"/>
            <a:r>
              <a:rPr lang="en-US" dirty="0" smtClean="0"/>
              <a:t>Acute psychoses</a:t>
            </a:r>
          </a:p>
          <a:p>
            <a:pPr lvl="0"/>
            <a:r>
              <a:rPr lang="en-US" dirty="0" smtClean="0"/>
              <a:t>Dissociative disorders</a:t>
            </a:r>
          </a:p>
          <a:p>
            <a:pPr lvl="0"/>
            <a:r>
              <a:rPr lang="en-US" dirty="0" smtClean="0"/>
              <a:t>Anxiety disorders</a:t>
            </a:r>
          </a:p>
          <a:p>
            <a:pPr lvl="0"/>
            <a:r>
              <a:rPr lang="en-US" dirty="0" smtClean="0"/>
              <a:t>Suicides</a:t>
            </a:r>
          </a:p>
          <a:p>
            <a:pPr lvl="0"/>
            <a:r>
              <a:rPr lang="en-US" dirty="0" smtClean="0"/>
              <a:t>Personality changes</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E:\Behna\PG FINAL YEAR\MINE\images\images (9).jpg"/>
          <p:cNvPicPr>
            <a:picLocks noChangeAspect="1" noChangeArrowheads="1"/>
          </p:cNvPicPr>
          <p:nvPr/>
        </p:nvPicPr>
        <p:blipFill>
          <a:blip r:embed="rId2"/>
          <a:srcRect/>
          <a:stretch>
            <a:fillRect/>
          </a:stretch>
        </p:blipFill>
        <p:spPr bwMode="auto">
          <a:xfrm>
            <a:off x="0" y="0"/>
            <a:ext cx="9143999" cy="687017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a:xfrm>
            <a:off x="457200" y="533400"/>
            <a:ext cx="8229600" cy="1143000"/>
          </a:xfrm>
        </p:spPr>
        <p:txBody>
          <a:bodyPr>
            <a:normAutofit fontScale="90000"/>
          </a:bodyPr>
          <a:lstStyle/>
          <a:p>
            <a:r>
              <a:rPr lang="en-US" b="1" dirty="0" smtClean="0"/>
              <a:t>ETIOLOGY BIO-PSYCHO-SOCIAL FACTORS</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458200" cy="4724400"/>
          </a:xfrm>
        </p:spPr>
        <p:txBody>
          <a:bodyPr>
            <a:normAutofit/>
          </a:bodyPr>
          <a:lstStyle/>
          <a:p>
            <a:pPr algn="just"/>
            <a:r>
              <a:rPr lang="en-US" dirty="0" smtClean="0">
                <a:latin typeface="Andalus" pitchFamily="18" charset="-78"/>
                <a:cs typeface="Andalus" pitchFamily="18" charset="-78"/>
              </a:rPr>
              <a:t>Personality of a person and use of various defense mechanisms, helpful individual to adjust to various stressful situation of life. </a:t>
            </a:r>
          </a:p>
          <a:p>
            <a:pPr algn="just"/>
            <a:r>
              <a:rPr lang="en-US" dirty="0" smtClean="0">
                <a:latin typeface="Andalus" pitchFamily="18" charset="-78"/>
                <a:cs typeface="Andalus" pitchFamily="18" charset="-78"/>
              </a:rPr>
              <a:t>The capacity to adjustments keeps the individual mentally healthy. </a:t>
            </a:r>
          </a:p>
          <a:p>
            <a:pPr algn="just"/>
            <a:r>
              <a:rPr lang="en-US" dirty="0" smtClean="0">
                <a:latin typeface="Andalus" pitchFamily="18" charset="-78"/>
                <a:cs typeface="Andalus" pitchFamily="18" charset="-78"/>
              </a:rPr>
              <a:t>When an individual is not able to adjust to the situation, he may develop maladaptive behavior and become mentally ill. </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0" y="0"/>
            <a:ext cx="9155784" cy="6858000"/>
          </a:xfrm>
          <a:prstGeom prst="rect">
            <a:avLst/>
          </a:prstGeom>
          <a:noFill/>
        </p:spPr>
      </p:pic>
      <p:sp>
        <p:nvSpPr>
          <p:cNvPr id="3" name="Content Placeholder 2"/>
          <p:cNvSpPr>
            <a:spLocks noGrp="1"/>
          </p:cNvSpPr>
          <p:nvPr>
            <p:ph idx="1"/>
          </p:nvPr>
        </p:nvSpPr>
        <p:spPr>
          <a:xfrm>
            <a:off x="1524000" y="914400"/>
            <a:ext cx="7391400" cy="5029200"/>
          </a:xfrm>
        </p:spPr>
        <p:txBody>
          <a:bodyPr/>
          <a:lstStyle/>
          <a:p>
            <a:pPr algn="just"/>
            <a:r>
              <a:rPr lang="en-US" dirty="0" smtClean="0">
                <a:latin typeface="Andalus" pitchFamily="18" charset="-78"/>
                <a:cs typeface="Andalus" pitchFamily="18" charset="-78"/>
              </a:rPr>
              <a:t>It is difficult to pin point one cause of mental disease. </a:t>
            </a:r>
          </a:p>
          <a:p>
            <a:pPr algn="just"/>
            <a:r>
              <a:rPr lang="en-US" dirty="0" smtClean="0">
                <a:latin typeface="Andalus" pitchFamily="18" charset="-78"/>
                <a:cs typeface="Andalus" pitchFamily="18" charset="-78"/>
              </a:rPr>
              <a:t>However, various predisposing factors leading to mental disorder are discussed below. But let's first clarity terms: Primary cause; predisposing cause and precipitator cause.</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a:xfrm>
            <a:off x="685800" y="381000"/>
            <a:ext cx="8229600" cy="1143000"/>
          </a:xfrm>
        </p:spPr>
        <p:txBody>
          <a:bodyPr>
            <a:normAutofit fontScale="90000"/>
          </a:bodyPr>
          <a:lstStyle/>
          <a:p>
            <a:r>
              <a:rPr lang="en-US" b="1" dirty="0" smtClean="0"/>
              <a:t>BIO-PSYCHO-SOCIAL MODEL [ENGEL]</a:t>
            </a:r>
            <a:r>
              <a:rPr lang="en-US" dirty="0" smtClean="0"/>
              <a:t/>
            </a:r>
            <a:br>
              <a:rPr lang="en-US" dirty="0" smtClean="0"/>
            </a:br>
            <a:endParaRPr lang="en-US" dirty="0"/>
          </a:p>
        </p:txBody>
      </p:sp>
      <p:sp>
        <p:nvSpPr>
          <p:cNvPr id="3" name="Content Placeholder 2"/>
          <p:cNvSpPr>
            <a:spLocks noGrp="1"/>
          </p:cNvSpPr>
          <p:nvPr>
            <p:ph idx="1"/>
          </p:nvPr>
        </p:nvSpPr>
        <p:spPr>
          <a:xfrm>
            <a:off x="685800" y="1447800"/>
            <a:ext cx="8229600" cy="4525963"/>
          </a:xfrm>
        </p:spPr>
        <p:txBody>
          <a:bodyPr>
            <a:normAutofit lnSpcReduction="10000"/>
          </a:bodyPr>
          <a:lstStyle/>
          <a:p>
            <a:pPr algn="just"/>
            <a:r>
              <a:rPr lang="en-US" dirty="0" smtClean="0">
                <a:latin typeface="Andalus" pitchFamily="18" charset="-78"/>
                <a:cs typeface="Andalus" pitchFamily="18" charset="-78"/>
              </a:rPr>
              <a:t>George Engel has been the most prominent proponent of the bio-psychosocial model of disease. </a:t>
            </a:r>
          </a:p>
          <a:p>
            <a:pPr algn="just"/>
            <a:r>
              <a:rPr lang="en-US" dirty="0" smtClean="0">
                <a:latin typeface="Andalus" pitchFamily="18" charset="-78"/>
                <a:cs typeface="Andalus" pitchFamily="18" charset="-78"/>
              </a:rPr>
              <a:t>The bio-psychosocial model is derived from general system theory. </a:t>
            </a:r>
          </a:p>
          <a:p>
            <a:pPr algn="just"/>
            <a:r>
              <a:rPr lang="en-US" dirty="0" smtClean="0">
                <a:latin typeface="Andalus" pitchFamily="18" charset="-78"/>
                <a:cs typeface="Andalus" pitchFamily="18" charset="-78"/>
              </a:rPr>
              <a:t>The bio-logical systems emphasize the anatomical, structural, and molecular substrate of disease and its effects on the patients biological functioning. </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3" name="Content Placeholder 2"/>
          <p:cNvSpPr>
            <a:spLocks noGrp="1"/>
          </p:cNvSpPr>
          <p:nvPr>
            <p:ph idx="1"/>
          </p:nvPr>
        </p:nvSpPr>
        <p:spPr>
          <a:xfrm>
            <a:off x="1828800" y="838200"/>
            <a:ext cx="6934200" cy="4525963"/>
          </a:xfrm>
        </p:spPr>
        <p:txBody>
          <a:bodyPr/>
          <a:lstStyle/>
          <a:p>
            <a:pPr algn="just"/>
            <a:r>
              <a:rPr lang="en-US" dirty="0" smtClean="0">
                <a:latin typeface="Andalus" pitchFamily="18" charset="-78"/>
                <a:cs typeface="Andalus" pitchFamily="18" charset="-78"/>
              </a:rPr>
              <a:t>The psychological system emphasizes the effects of psychodynamic factors, motivation and personality on the experience of illness and the reaction to its ,  the social system emphasize cultural , environmental and familial influences on the experience and the experience of illness.</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p:txBody>
          <a:bodyPr/>
          <a:lstStyle/>
          <a:p>
            <a:r>
              <a:rPr lang="en-US" b="1" dirty="0" smtClean="0">
                <a:latin typeface="Andalus" pitchFamily="18" charset="-78"/>
                <a:cs typeface="Andalus" pitchFamily="18" charset="-78"/>
              </a:rPr>
              <a:t>CAUSES OF MENTAL DISORDERS</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914400" y="1600200"/>
            <a:ext cx="7543800" cy="4525963"/>
          </a:xfrm>
        </p:spPr>
        <p:txBody>
          <a:bodyPr/>
          <a:lstStyle/>
          <a:p>
            <a:r>
              <a:rPr lang="en-US" dirty="0" smtClean="0"/>
              <a:t> </a:t>
            </a:r>
            <a:r>
              <a:rPr lang="en-US" dirty="0" smtClean="0">
                <a:latin typeface="Andalus" pitchFamily="18" charset="-78"/>
                <a:cs typeface="Andalus" pitchFamily="18" charset="-78"/>
              </a:rPr>
              <a:t>The causes of mental illness can be chronologically divided into</a:t>
            </a:r>
          </a:p>
          <a:p>
            <a:pPr lvl="0" algn="ctr"/>
            <a:r>
              <a:rPr lang="en-US" dirty="0" smtClean="0">
                <a:latin typeface="Andalus" pitchFamily="18" charset="-78"/>
                <a:cs typeface="Andalus" pitchFamily="18" charset="-78"/>
              </a:rPr>
              <a:t>Predisposing factors  </a:t>
            </a:r>
          </a:p>
          <a:p>
            <a:pPr lvl="0" algn="ctr"/>
            <a:r>
              <a:rPr lang="en-US" dirty="0" smtClean="0">
                <a:latin typeface="Andalus" pitchFamily="18" charset="-78"/>
                <a:cs typeface="Andalus" pitchFamily="18" charset="-78"/>
              </a:rPr>
              <a:t>Precipitating factors  </a:t>
            </a:r>
          </a:p>
          <a:p>
            <a:pPr lvl="0" algn="ctr"/>
            <a:r>
              <a:rPr lang="en-US" dirty="0" smtClean="0">
                <a:latin typeface="Andalus" pitchFamily="18" charset="-78"/>
                <a:cs typeface="Andalus" pitchFamily="18" charset="-78"/>
              </a:rPr>
              <a:t>Perpetuating factor</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p:txBody>
          <a:bodyPr>
            <a:normAutofit fontScale="90000"/>
          </a:bodyPr>
          <a:lstStyle/>
          <a:p>
            <a:r>
              <a:rPr lang="en-US" b="1" dirty="0" smtClean="0">
                <a:latin typeface="Andalus" pitchFamily="18" charset="-78"/>
                <a:cs typeface="Andalus" pitchFamily="18" charset="-78"/>
              </a:rPr>
              <a:t>PREDISPOSTING FACTORS</a:t>
            </a:r>
            <a:r>
              <a:rPr lang="en-US" dirty="0" smtClean="0"/>
              <a:t/>
            </a:r>
            <a:br>
              <a:rPr lang="en-US" dirty="0" smtClean="0"/>
            </a:br>
            <a:endParaRPr lang="en-US" dirty="0"/>
          </a:p>
        </p:txBody>
      </p:sp>
      <p:sp>
        <p:nvSpPr>
          <p:cNvPr id="3" name="Content Placeholder 2"/>
          <p:cNvSpPr>
            <a:spLocks noGrp="1"/>
          </p:cNvSpPr>
          <p:nvPr>
            <p:ph idx="1"/>
          </p:nvPr>
        </p:nvSpPr>
        <p:spPr>
          <a:xfrm>
            <a:off x="914400" y="990600"/>
            <a:ext cx="8077200" cy="5867400"/>
          </a:xfrm>
        </p:spPr>
        <p:txBody>
          <a:bodyPr>
            <a:normAutofit fontScale="92500"/>
          </a:bodyPr>
          <a:lstStyle/>
          <a:p>
            <a:pPr algn="just"/>
            <a:r>
              <a:rPr lang="en-US" dirty="0" smtClean="0">
                <a:latin typeface="Andalus" pitchFamily="18" charset="-78"/>
                <a:cs typeface="Andalus" pitchFamily="18" charset="-78"/>
              </a:rPr>
              <a:t>These factors will occur before the onset of the disease or before psychopathology have appeared. These factors determine an individual’s susceptibility to illness. </a:t>
            </a:r>
          </a:p>
          <a:p>
            <a:pPr algn="just"/>
            <a:r>
              <a:rPr lang="en-US" dirty="0" smtClean="0">
                <a:latin typeface="Andalus" pitchFamily="18" charset="-78"/>
                <a:cs typeface="Andalus" pitchFamily="18" charset="-78"/>
              </a:rPr>
              <a:t>There predisposing factors interact with precipitating factors to result in mental illness. Many of these factors operate from easily life and determine a person’s vulnerability to causes, which occur at the time of the illness. </a:t>
            </a:r>
          </a:p>
          <a:p>
            <a:pPr algn="just"/>
            <a:r>
              <a:rPr lang="en-US" dirty="0" smtClean="0">
                <a:latin typeface="Andalus" pitchFamily="18" charset="-78"/>
                <a:cs typeface="Andalus" pitchFamily="18" charset="-78"/>
              </a:rPr>
              <a:t>These factors including generic , biological, psychological, social factors in infancy and early childhood</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ehna\PG FINAL YEAR\MINE\images\irMjn.p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Content Placeholder 2"/>
          <p:cNvSpPr>
            <a:spLocks noGrp="1"/>
          </p:cNvSpPr>
          <p:nvPr>
            <p:ph idx="1"/>
          </p:nvPr>
        </p:nvSpPr>
        <p:spPr>
          <a:xfrm>
            <a:off x="457200" y="457200"/>
            <a:ext cx="8229600" cy="5943600"/>
          </a:xfrm>
        </p:spPr>
        <p:txBody>
          <a:bodyPr>
            <a:noAutofit/>
          </a:bodyPr>
          <a:lstStyle/>
          <a:p>
            <a:pPr algn="ctr">
              <a:buNone/>
            </a:pPr>
            <a:r>
              <a:rPr lang="en-GB" sz="3600" dirty="0" smtClean="0"/>
              <a:t>Definition:</a:t>
            </a:r>
          </a:p>
          <a:p>
            <a:pPr algn="just"/>
            <a:r>
              <a:rPr lang="en-GB" sz="3200" dirty="0" smtClean="0"/>
              <a:t>An internal state which can be caused by physical demands on the body (disease conditions, exercise, extremes of temperature) or by environmental and social situations which are evaluated as potentially harmful, uncontrollable or exceeding our resources for coping.</a:t>
            </a:r>
          </a:p>
          <a:p>
            <a:pPr algn="just"/>
            <a:r>
              <a:rPr lang="en-GB" sz="3600" dirty="0" smtClean="0"/>
              <a:t>Involves physical and psychological responses</a:t>
            </a:r>
          </a:p>
          <a:p>
            <a:pPr algn="just"/>
            <a:endParaRPr lang="en-US" sz="3600" dirty="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a:xfrm>
            <a:off x="533400" y="685800"/>
            <a:ext cx="8229600" cy="1143000"/>
          </a:xfrm>
        </p:spPr>
        <p:txBody>
          <a:bodyPr>
            <a:normAutofit fontScale="90000"/>
          </a:bodyPr>
          <a:lstStyle/>
          <a:p>
            <a:r>
              <a:rPr lang="en-US" b="1" dirty="0" smtClean="0">
                <a:latin typeface="Andalus" pitchFamily="18" charset="-78"/>
                <a:cs typeface="Andalus" pitchFamily="18" charset="-78"/>
              </a:rPr>
              <a:t>PRECIPITATING FACTORS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latin typeface="Andalus" pitchFamily="18" charset="-78"/>
                <a:cs typeface="Andalus" pitchFamily="18" charset="-78"/>
              </a:rPr>
              <a:t> These are events that occur shortly before the onset of disorders and appear to have induced it. Whether these produce a disorder at all depends partly on the constitutional factors of the patient. </a:t>
            </a:r>
          </a:p>
          <a:p>
            <a:pPr algn="just"/>
            <a:r>
              <a:rPr lang="en-US" dirty="0" smtClean="0">
                <a:latin typeface="Andalus" pitchFamily="18" charset="-78"/>
                <a:cs typeface="Andalus" pitchFamily="18" charset="-78"/>
              </a:rPr>
              <a:t>They are physical factors , psychological factors, and social factors.</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a:xfrm>
            <a:off x="381000" y="533400"/>
            <a:ext cx="8229600" cy="1143000"/>
          </a:xfrm>
        </p:spPr>
        <p:txBody>
          <a:bodyPr>
            <a:normAutofit fontScale="90000"/>
          </a:bodyPr>
          <a:lstStyle/>
          <a:p>
            <a:r>
              <a:rPr lang="en-US" b="1" dirty="0" smtClean="0">
                <a:latin typeface="Andalus" pitchFamily="18" charset="-78"/>
                <a:cs typeface="Andalus" pitchFamily="18" charset="-78"/>
              </a:rPr>
              <a:t>PREDETUATING FACTORS</a:t>
            </a:r>
            <a:r>
              <a:rPr lang="en-US" dirty="0" smtClean="0"/>
              <a:t/>
            </a:r>
            <a:br>
              <a:rPr lang="en-US" dirty="0" smtClean="0"/>
            </a:br>
            <a:endParaRPr lang="en-US" dirty="0"/>
          </a:p>
        </p:txBody>
      </p:sp>
      <p:sp>
        <p:nvSpPr>
          <p:cNvPr id="3" name="Content Placeholder 2"/>
          <p:cNvSpPr>
            <a:spLocks noGrp="1"/>
          </p:cNvSpPr>
          <p:nvPr>
            <p:ph idx="1"/>
          </p:nvPr>
        </p:nvSpPr>
        <p:spPr>
          <a:xfrm>
            <a:off x="609600" y="1295400"/>
            <a:ext cx="8077200" cy="5105400"/>
          </a:xfrm>
        </p:spPr>
        <p:txBody>
          <a:bodyPr>
            <a:normAutofit/>
          </a:bodyPr>
          <a:lstStyle/>
          <a:p>
            <a:pPr algn="just"/>
            <a:r>
              <a:rPr lang="en-US" dirty="0" smtClean="0">
                <a:latin typeface="Andalus" pitchFamily="18" charset="-78"/>
                <a:cs typeface="Andalus" pitchFamily="18" charset="-78"/>
              </a:rPr>
              <a:t>There are factors that prolog the course of a disorder after it has been provoked. It is extremely vital to consider these factors while planning treatment. </a:t>
            </a:r>
          </a:p>
          <a:p>
            <a:pPr algn="just"/>
            <a:r>
              <a:rPr lang="en-US" dirty="0" smtClean="0">
                <a:latin typeface="Andalus" pitchFamily="18" charset="-78"/>
                <a:cs typeface="Andalus" pitchFamily="18" charset="-78"/>
              </a:rPr>
              <a:t>The original predisposing and precipitating factors may have ceased to act by the time the patient is seen , but the perpetuating factors may well be treated. </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3" name="Content Placeholder 2"/>
          <p:cNvSpPr>
            <a:spLocks noGrp="1"/>
          </p:cNvSpPr>
          <p:nvPr>
            <p:ph idx="1"/>
          </p:nvPr>
        </p:nvSpPr>
        <p:spPr>
          <a:xfrm>
            <a:off x="914400" y="1295400"/>
            <a:ext cx="7315200" cy="4525963"/>
          </a:xfrm>
        </p:spPr>
        <p:txBody>
          <a:bodyPr/>
          <a:lstStyle/>
          <a:p>
            <a:pPr algn="just"/>
            <a:r>
              <a:rPr lang="en-US" dirty="0" smtClean="0">
                <a:latin typeface="Andalus" pitchFamily="18" charset="-78"/>
                <a:cs typeface="Andalus" pitchFamily="18" charset="-78"/>
              </a:rPr>
              <a:t>Example patient with alcoholism might have marital disharmony as a predisposing factor and been treated for the alcoholism , but the marital disharmony continues to remain as a cause for further mental illness.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p:txBody>
          <a:bodyPr>
            <a:normAutofit fontScale="90000"/>
          </a:bodyPr>
          <a:lstStyle/>
          <a:p>
            <a:pPr algn="just"/>
            <a:r>
              <a:rPr lang="en-US" b="1" dirty="0" smtClean="0">
                <a:latin typeface="Andalus" pitchFamily="18" charset="-78"/>
                <a:cs typeface="Andalus" pitchFamily="18" charset="-78"/>
              </a:rPr>
              <a:t>CAUSES OF ABNORMAL BEHAVOIUR</a:t>
            </a:r>
            <a:endParaRPr lang="en-US" dirty="0"/>
          </a:p>
        </p:txBody>
      </p:sp>
      <p:sp>
        <p:nvSpPr>
          <p:cNvPr id="3" name="Content Placeholder 2"/>
          <p:cNvSpPr>
            <a:spLocks noGrp="1"/>
          </p:cNvSpPr>
          <p:nvPr>
            <p:ph idx="1"/>
          </p:nvPr>
        </p:nvSpPr>
        <p:spPr>
          <a:xfrm>
            <a:off x="914400" y="1371600"/>
            <a:ext cx="7391400" cy="4525963"/>
          </a:xfrm>
        </p:spPr>
        <p:txBody>
          <a:bodyPr/>
          <a:lstStyle/>
          <a:p>
            <a:r>
              <a:rPr lang="en-US" dirty="0" smtClean="0">
                <a:latin typeface="Andalus" pitchFamily="18" charset="-78"/>
                <a:cs typeface="Andalus" pitchFamily="18" charset="-78"/>
              </a:rPr>
              <a:t>The causes of abnormal behavior are categorized under their main headings,</a:t>
            </a:r>
          </a:p>
          <a:p>
            <a:pPr algn="ctr"/>
            <a:r>
              <a:rPr lang="en-US" dirty="0" smtClean="0">
                <a:latin typeface="Andalus" pitchFamily="18" charset="-78"/>
                <a:cs typeface="Andalus" pitchFamily="18" charset="-78"/>
              </a:rPr>
              <a:t>Biological factors</a:t>
            </a:r>
          </a:p>
          <a:p>
            <a:pPr algn="ctr"/>
            <a:r>
              <a:rPr lang="en-US" dirty="0" smtClean="0">
                <a:latin typeface="Andalus" pitchFamily="18" charset="-78"/>
                <a:cs typeface="Andalus" pitchFamily="18" charset="-78"/>
              </a:rPr>
              <a:t>Psycho-social factor </a:t>
            </a:r>
          </a:p>
          <a:p>
            <a:pPr algn="ctr"/>
            <a:r>
              <a:rPr lang="en-US" dirty="0" smtClean="0">
                <a:latin typeface="Andalus" pitchFamily="18" charset="-78"/>
                <a:cs typeface="Andalus" pitchFamily="18" charset="-78"/>
              </a:rPr>
              <a:t>Socio-cultural factor</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p:txBody>
          <a:bodyPr>
            <a:normAutofit/>
          </a:bodyPr>
          <a:lstStyle/>
          <a:p>
            <a:r>
              <a:rPr lang="en-US" b="1" dirty="0" smtClean="0">
                <a:latin typeface="Andalus" pitchFamily="18" charset="-78"/>
                <a:cs typeface="Andalus" pitchFamily="18" charset="-78"/>
              </a:rPr>
              <a:t>BIOLOGICAL FACTORS</a:t>
            </a:r>
            <a:endParaRPr lang="en-US" dirty="0">
              <a:latin typeface="Andalus" pitchFamily="18" charset="-78"/>
              <a:cs typeface="Andalus" pitchFamily="18" charset="-78"/>
            </a:endParaRPr>
          </a:p>
        </p:txBody>
      </p:sp>
      <p:sp>
        <p:nvSpPr>
          <p:cNvPr id="3" name="Content Placeholder 2"/>
          <p:cNvSpPr>
            <a:spLocks noGrp="1"/>
          </p:cNvSpPr>
          <p:nvPr>
            <p:ph idx="1"/>
          </p:nvPr>
        </p:nvSpPr>
        <p:spPr/>
        <p:txBody>
          <a:bodyPr/>
          <a:lstStyle/>
          <a:p>
            <a:pPr algn="just"/>
            <a:r>
              <a:rPr lang="en-US" dirty="0" smtClean="0">
                <a:latin typeface="Andalus" pitchFamily="18" charset="-78"/>
                <a:cs typeface="Andalus" pitchFamily="18" charset="-78"/>
              </a:rPr>
              <a:t>Biological factors influences our behavior to a great extend foe example : our intellectual ability, how we cope with a stressful situation, adjustment and adaptations are affected by different biological factors. </a:t>
            </a:r>
          </a:p>
          <a:p>
            <a:pPr algn="just"/>
            <a:r>
              <a:rPr lang="en-US" dirty="0" smtClean="0">
                <a:latin typeface="Andalus" pitchFamily="18" charset="-78"/>
                <a:cs typeface="Andalus" pitchFamily="18" charset="-78"/>
              </a:rPr>
              <a:t>Biological factors may be genetic constitutional , physical deprivation and disruptive emotional factors.</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0" y="0"/>
            <a:ext cx="9155784" cy="6858000"/>
          </a:xfrm>
          <a:prstGeom prst="rect">
            <a:avLst/>
          </a:prstGeom>
          <a:noFill/>
        </p:spPr>
      </p:pic>
      <p:sp>
        <p:nvSpPr>
          <p:cNvPr id="2" name="Title 1"/>
          <p:cNvSpPr>
            <a:spLocks noGrp="1"/>
          </p:cNvSpPr>
          <p:nvPr>
            <p:ph type="title"/>
          </p:nvPr>
        </p:nvSpPr>
        <p:spPr>
          <a:xfrm>
            <a:off x="533400" y="838200"/>
            <a:ext cx="8229600" cy="1143000"/>
          </a:xfrm>
        </p:spPr>
        <p:txBody>
          <a:bodyPr/>
          <a:lstStyle/>
          <a:p>
            <a:r>
              <a:rPr lang="en-US" b="1" dirty="0" smtClean="0">
                <a:latin typeface="Andalus" pitchFamily="18" charset="-78"/>
                <a:cs typeface="Andalus" pitchFamily="18" charset="-78"/>
              </a:rPr>
              <a:t>PSYCHO-SOCIAL FACTORS</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1143000" y="2286000"/>
            <a:ext cx="7620000" cy="2971800"/>
          </a:xfrm>
        </p:spPr>
        <p:txBody>
          <a:bodyPr/>
          <a:lstStyle/>
          <a:p>
            <a:pPr algn="just"/>
            <a:r>
              <a:rPr lang="en-US" dirty="0" smtClean="0">
                <a:latin typeface="Andalus" pitchFamily="18" charset="-78"/>
                <a:cs typeface="Andalus" pitchFamily="18" charset="-78"/>
              </a:rPr>
              <a:t>Psychological factors are maternal deprivation, pathogenic family pattern, pathogenic interpersonal relationship and sever stress.</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p:txBody>
          <a:bodyPr>
            <a:normAutofit/>
          </a:bodyPr>
          <a:lstStyle/>
          <a:p>
            <a:r>
              <a:rPr lang="en-US" b="1" dirty="0" smtClean="0">
                <a:latin typeface="Andalus" pitchFamily="18" charset="-78"/>
                <a:cs typeface="Andalus" pitchFamily="18" charset="-78"/>
              </a:rPr>
              <a:t>SOCIO CULTURAL FACTORS</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algn="just"/>
            <a:r>
              <a:rPr lang="en-US" dirty="0" smtClean="0"/>
              <a:t>Human being is a animal .he lives in a community following the norms, tradition and culture of that society. Every group teaches its own offspring systematically. </a:t>
            </a:r>
          </a:p>
          <a:p>
            <a:pPr algn="just"/>
            <a:r>
              <a:rPr lang="en-US" dirty="0" smtClean="0"/>
              <a:t>So people belonging to one community may differ from those of another community. </a:t>
            </a:r>
          </a:p>
          <a:p>
            <a:pPr algn="just"/>
            <a:r>
              <a:rPr lang="en-US" dirty="0" smtClean="0"/>
              <a:t>Sociocultural factors influencing the development of abnormal behavior are war and violence, economic and employment problem, technological and social changes.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p:txBody>
          <a:bodyPr>
            <a:normAutofit fontScale="90000"/>
          </a:bodyPr>
          <a:lstStyle/>
          <a:p>
            <a:r>
              <a:rPr lang="en-US" b="1" dirty="0" smtClean="0">
                <a:latin typeface="Andalus" pitchFamily="18" charset="-78"/>
                <a:cs typeface="Andalus" pitchFamily="18" charset="-78"/>
              </a:rPr>
              <a:t>ECONOMIC AND EMPLOYMENT PROBLEM</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457200" y="1600200"/>
            <a:ext cx="8229600" cy="4724400"/>
          </a:xfrm>
        </p:spPr>
        <p:txBody>
          <a:bodyPr>
            <a:normAutofit/>
          </a:bodyPr>
          <a:lstStyle/>
          <a:p>
            <a:pPr algn="just"/>
            <a:r>
              <a:rPr lang="en-US" dirty="0" smtClean="0">
                <a:latin typeface="Andalus" pitchFamily="18" charset="-78"/>
                <a:cs typeface="Andalus" pitchFamily="18" charset="-78"/>
              </a:rPr>
              <a:t>This problem is another contributing factor to mental illness. Some times the economic problem leads to suicide and even homicide. </a:t>
            </a:r>
          </a:p>
          <a:p>
            <a:pPr algn="just"/>
            <a:r>
              <a:rPr lang="en-US" dirty="0" smtClean="0">
                <a:latin typeface="Andalus" pitchFamily="18" charset="-78"/>
                <a:cs typeface="Andalus" pitchFamily="18" charset="-78"/>
              </a:rPr>
              <a:t>Incases of homicide due to economic hardships are being increasing young people feel frustrated due to unemployment and on the other hand, they are ejected or treated sympathically by society because of their jobless. This may lead to abnormal behavior.</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p:txBody>
          <a:bodyPr>
            <a:normAutofit fontScale="90000"/>
          </a:bodyPr>
          <a:lstStyle/>
          <a:p>
            <a:r>
              <a:rPr lang="en-US" b="1" dirty="0" smtClean="0">
                <a:latin typeface="Andalus" pitchFamily="18" charset="-78"/>
                <a:cs typeface="Andalus" pitchFamily="18" charset="-78"/>
              </a:rPr>
              <a:t>TECHNICAL AND SOCIAL CHANGES</a:t>
            </a:r>
            <a:endParaRPr lang="en-US" dirty="0">
              <a:latin typeface="Andalus" pitchFamily="18" charset="-78"/>
              <a:cs typeface="Andalus" pitchFamily="18" charset="-78"/>
            </a:endParaRPr>
          </a:p>
        </p:txBody>
      </p:sp>
      <p:sp>
        <p:nvSpPr>
          <p:cNvPr id="3" name="Content Placeholder 2"/>
          <p:cNvSpPr>
            <a:spLocks noGrp="1"/>
          </p:cNvSpPr>
          <p:nvPr>
            <p:ph idx="1"/>
          </p:nvPr>
        </p:nvSpPr>
        <p:spPr/>
        <p:txBody>
          <a:bodyPr/>
          <a:lstStyle/>
          <a:p>
            <a:pPr algn="just"/>
            <a:r>
              <a:rPr lang="en-US" dirty="0" smtClean="0">
                <a:latin typeface="Andalus" pitchFamily="18" charset="-78"/>
                <a:cs typeface="Andalus" pitchFamily="18" charset="-78"/>
              </a:rPr>
              <a:t>Rapid technolo</a:t>
            </a:r>
            <a:r>
              <a:rPr lang="en-US" b="1" dirty="0" smtClean="0">
                <a:latin typeface="Andalus" pitchFamily="18" charset="-78"/>
                <a:cs typeface="Andalus" pitchFamily="18" charset="-78"/>
              </a:rPr>
              <a:t>g</a:t>
            </a:r>
            <a:r>
              <a:rPr lang="en-US" dirty="0" smtClean="0">
                <a:latin typeface="Andalus" pitchFamily="18" charset="-78"/>
                <a:cs typeface="Andalus" pitchFamily="18" charset="-78"/>
              </a:rPr>
              <a:t>ical changes is causing too much of stress, for example, a child sees advertisement of sophisticated toys on TV every day.</a:t>
            </a:r>
          </a:p>
          <a:p>
            <a:pPr algn="just"/>
            <a:r>
              <a:rPr lang="en-US" dirty="0" smtClean="0">
                <a:latin typeface="Andalus" pitchFamily="18" charset="-78"/>
                <a:cs typeface="Andalus" pitchFamily="18" charset="-78"/>
              </a:rPr>
              <a:t>He demands there toys from his parents. He does not understand</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2" name="Title 1"/>
          <p:cNvSpPr>
            <a:spLocks noGrp="1"/>
          </p:cNvSpPr>
          <p:nvPr>
            <p:ph type="title"/>
          </p:nvPr>
        </p:nvSpPr>
        <p:spPr>
          <a:xfrm>
            <a:off x="533400" y="838200"/>
            <a:ext cx="8229600" cy="1143000"/>
          </a:xfrm>
        </p:spPr>
        <p:txBody>
          <a:bodyPr>
            <a:noAutofit/>
          </a:bodyPr>
          <a:lstStyle/>
          <a:p>
            <a:r>
              <a:rPr lang="en-US" sz="3600" b="1" dirty="0" smtClean="0">
                <a:latin typeface="Andalus" pitchFamily="18" charset="-78"/>
                <a:cs typeface="Andalus" pitchFamily="18" charset="-78"/>
              </a:rPr>
              <a:t>BIO-PSYCHOSOCIAL COMPONENTS OF THE STUART STRESS ADAPTATION MODEL</a:t>
            </a:r>
            <a:endParaRPr lang="en-US" sz="3600" dirty="0">
              <a:latin typeface="Andalus" pitchFamily="18" charset="-78"/>
              <a:cs typeface="Andalus" pitchFamily="18" charset="-78"/>
            </a:endParaRPr>
          </a:p>
        </p:txBody>
      </p:sp>
      <p:sp>
        <p:nvSpPr>
          <p:cNvPr id="3" name="Content Placeholder 2"/>
          <p:cNvSpPr>
            <a:spLocks noGrp="1"/>
          </p:cNvSpPr>
          <p:nvPr>
            <p:ph idx="1"/>
          </p:nvPr>
        </p:nvSpPr>
        <p:spPr>
          <a:xfrm>
            <a:off x="685800" y="2438400"/>
            <a:ext cx="8229600" cy="2971800"/>
          </a:xfrm>
        </p:spPr>
        <p:txBody>
          <a:bodyPr/>
          <a:lstStyle/>
          <a:p>
            <a:pPr algn="just"/>
            <a:r>
              <a:rPr lang="en-US" dirty="0" smtClean="0">
                <a:latin typeface="Andalus" pitchFamily="18" charset="-78"/>
                <a:cs typeface="Andalus" pitchFamily="18" charset="-78"/>
              </a:rPr>
              <a:t>The student adaptation model of psychiatric nursing care views human behavior from a holistic perspective that integrates biological, psychological and socio cultural aspects of care.</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Behna\PG FINAL YEAR\MINE\images\depositphotos_1130917-stock-illustration-water-drops-vector-illustration.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5" name="Content Placeholder 4"/>
          <p:cNvSpPr>
            <a:spLocks noGrp="1"/>
          </p:cNvSpPr>
          <p:nvPr>
            <p:ph idx="1"/>
          </p:nvPr>
        </p:nvSpPr>
        <p:spPr/>
        <p:txBody>
          <a:bodyPr/>
          <a:lstStyle/>
          <a:p>
            <a:pPr algn="just"/>
            <a:r>
              <a:rPr lang="en-US" dirty="0" smtClean="0">
                <a:latin typeface="Andalus" pitchFamily="18" charset="-78"/>
                <a:cs typeface="Andalus" pitchFamily="18" charset="-78"/>
              </a:rPr>
              <a:t>There factor are biological , psychological and sociocultural in nature. </a:t>
            </a:r>
          </a:p>
          <a:p>
            <a:pPr algn="just"/>
            <a:r>
              <a:rPr lang="en-US" dirty="0" smtClean="0">
                <a:latin typeface="Andalus" pitchFamily="18" charset="-78"/>
                <a:cs typeface="Andalus" pitchFamily="18" charset="-78"/>
              </a:rPr>
              <a:t>They may be seen as conditioning or risk factor that influences both the type and amount of recourses the person can use to handle stress.</a:t>
            </a:r>
          </a:p>
          <a:p>
            <a:endParaRPr lang="en-US" dirty="0"/>
          </a:p>
        </p:txBody>
      </p:sp>
      <p:sp>
        <p:nvSpPr>
          <p:cNvPr id="6" name="Title 5"/>
          <p:cNvSpPr>
            <a:spLocks noGrp="1"/>
          </p:cNvSpPr>
          <p:nvPr>
            <p:ph type="title"/>
          </p:nvPr>
        </p:nvSpPr>
        <p:spPr/>
        <p:txBody>
          <a:bodyPr>
            <a:normAutofit/>
          </a:bodyPr>
          <a:lstStyle/>
          <a:p>
            <a:r>
              <a:rPr lang="en-US" b="1" dirty="0" smtClean="0">
                <a:latin typeface="Andalus" pitchFamily="18" charset="-78"/>
                <a:cs typeface="Andalus" pitchFamily="18" charset="-78"/>
              </a:rPr>
              <a:t>PREDISPOSING FACTORS</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hna\PG FINAL YEAR\MINE\images\images.png"/>
          <p:cNvPicPr>
            <a:picLocks noChangeAspect="1" noChangeArrowheads="1"/>
          </p:cNvPicPr>
          <p:nvPr/>
        </p:nvPicPr>
        <p:blipFill>
          <a:blip r:embed="rId2"/>
          <a:srcRect/>
          <a:stretch>
            <a:fillRect/>
          </a:stretch>
        </p:blipFill>
        <p:spPr bwMode="auto">
          <a:xfrm>
            <a:off x="-5894" y="0"/>
            <a:ext cx="9155784" cy="6858000"/>
          </a:xfrm>
          <a:prstGeom prst="rect">
            <a:avLst/>
          </a:prstGeom>
          <a:noFill/>
        </p:spPr>
      </p:pic>
      <p:sp>
        <p:nvSpPr>
          <p:cNvPr id="5" name="Content Placeholder 4"/>
          <p:cNvSpPr>
            <a:spLocks noGrp="1"/>
          </p:cNvSpPr>
          <p:nvPr>
            <p:ph idx="1"/>
          </p:nvPr>
        </p:nvSpPr>
        <p:spPr>
          <a:xfrm>
            <a:off x="457200" y="1600200"/>
            <a:ext cx="8229600" cy="4876800"/>
          </a:xfrm>
        </p:spPr>
        <p:txBody>
          <a:bodyPr>
            <a:normAutofit/>
          </a:bodyPr>
          <a:lstStyle/>
          <a:p>
            <a:pPr algn="just"/>
            <a:r>
              <a:rPr lang="en-US" dirty="0" smtClean="0"/>
              <a:t> </a:t>
            </a:r>
            <a:r>
              <a:rPr lang="en-US" dirty="0" smtClean="0">
                <a:latin typeface="Andalus" pitchFamily="18" charset="-78"/>
                <a:cs typeface="Andalus" pitchFamily="18" charset="-78"/>
              </a:rPr>
              <a:t>Precipitating stresses are stimulate that the individual perceives as challenging threatening demanding. </a:t>
            </a:r>
          </a:p>
          <a:p>
            <a:pPr algn="just"/>
            <a:r>
              <a:rPr lang="en-US" dirty="0" smtClean="0">
                <a:latin typeface="Andalus" pitchFamily="18" charset="-78"/>
                <a:cs typeface="Andalus" pitchFamily="18" charset="-78"/>
              </a:rPr>
              <a:t>They require excess energy and produce a state of tension and stress. </a:t>
            </a:r>
          </a:p>
          <a:p>
            <a:pPr algn="just"/>
            <a:r>
              <a:rPr lang="en-US" dirty="0" smtClean="0">
                <a:latin typeface="Andalus" pitchFamily="18" charset="-78"/>
                <a:cs typeface="Andalus" pitchFamily="18" charset="-78"/>
              </a:rPr>
              <a:t>They may be biological psychological or sociocultural in nature, and they may originate in the nature and origins of a streams.</a:t>
            </a:r>
            <a:endParaRPr lang="en-US" dirty="0">
              <a:latin typeface="Andalus" pitchFamily="18" charset="-78"/>
              <a:cs typeface="Andalus" pitchFamily="18" charset="-78"/>
            </a:endParaRPr>
          </a:p>
        </p:txBody>
      </p:sp>
      <p:sp>
        <p:nvSpPr>
          <p:cNvPr id="6" name="Title 5"/>
          <p:cNvSpPr>
            <a:spLocks noGrp="1"/>
          </p:cNvSpPr>
          <p:nvPr>
            <p:ph type="title"/>
          </p:nvPr>
        </p:nvSpPr>
        <p:spPr/>
        <p:txBody>
          <a:bodyPr>
            <a:normAutofit/>
          </a:bodyPr>
          <a:lstStyle/>
          <a:p>
            <a:r>
              <a:rPr lang="en-US" b="1" dirty="0" smtClean="0">
                <a:latin typeface="Andalus" pitchFamily="18" charset="-78"/>
                <a:cs typeface="Andalus" pitchFamily="18" charset="-78"/>
              </a:rPr>
              <a:t>PRECIPITATING STRESSORS</a:t>
            </a: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Behna\PG FINAL YEAR\MINE\images\thank-you-business-communication.jpg"/>
          <p:cNvPicPr>
            <a:picLocks noChangeAspect="1" noChangeArrowheads="1"/>
          </p:cNvPicPr>
          <p:nvPr/>
        </p:nvPicPr>
        <p:blipFill>
          <a:blip r:embed="rId2"/>
          <a:srcRect/>
          <a:stretch>
            <a:fillRect/>
          </a:stretch>
        </p:blipFill>
        <p:spPr bwMode="auto">
          <a:xfrm>
            <a:off x="-2204" y="0"/>
            <a:ext cx="9146203"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Behna\PG FINAL YEAR\MINE\images\images (1).png"/>
          <p:cNvPicPr>
            <a:picLocks noChangeAspect="1" noChangeArrowheads="1"/>
          </p:cNvPicPr>
          <p:nvPr/>
        </p:nvPicPr>
        <p:blipFill>
          <a:blip r:embed="rId2"/>
          <a:srcRect/>
          <a:stretch>
            <a:fillRect/>
          </a:stretch>
        </p:blipFill>
        <p:spPr bwMode="auto">
          <a:xfrm>
            <a:off x="0" y="0"/>
            <a:ext cx="9149893" cy="6853587"/>
          </a:xfrm>
          <a:prstGeom prst="rect">
            <a:avLst/>
          </a:prstGeom>
          <a:noFill/>
        </p:spPr>
      </p:pic>
      <p:sp>
        <p:nvSpPr>
          <p:cNvPr id="2" name="Title 1"/>
          <p:cNvSpPr>
            <a:spLocks noGrp="1"/>
          </p:cNvSpPr>
          <p:nvPr>
            <p:ph type="title"/>
          </p:nvPr>
        </p:nvSpPr>
        <p:spPr/>
        <p:txBody>
          <a:bodyPr/>
          <a:lstStyle/>
          <a:p>
            <a:r>
              <a:rPr lang="en-US" b="1" dirty="0" smtClean="0"/>
              <a:t>STRESSORS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b="1" dirty="0" smtClean="0"/>
              <a:t>JOB RELATED STRESSOR</a:t>
            </a:r>
            <a:endParaRPr lang="en-US" dirty="0" smtClean="0"/>
          </a:p>
          <a:p>
            <a:pPr lvl="0">
              <a:buFont typeface="Wingdings" pitchFamily="2" charset="2"/>
              <a:buChar char="Ø"/>
            </a:pPr>
            <a:r>
              <a:rPr lang="en-US" dirty="0" smtClean="0"/>
              <a:t>too routine ,dull , baring / too demanding</a:t>
            </a:r>
          </a:p>
          <a:p>
            <a:pPr lvl="0">
              <a:buFont typeface="Wingdings" pitchFamily="2" charset="2"/>
              <a:buChar char="Ø"/>
            </a:pPr>
            <a:r>
              <a:rPr lang="en-US" dirty="0" err="1" smtClean="0"/>
              <a:t>frequest</a:t>
            </a:r>
            <a:r>
              <a:rPr lang="en-US" dirty="0" smtClean="0"/>
              <a:t> shifts , transfers </a:t>
            </a:r>
          </a:p>
          <a:p>
            <a:pPr lvl="0">
              <a:buFont typeface="Wingdings" pitchFamily="2" charset="2"/>
              <a:buChar char="Ø"/>
            </a:pPr>
            <a:r>
              <a:rPr lang="en-US" dirty="0" smtClean="0"/>
              <a:t>time pressures</a:t>
            </a:r>
          </a:p>
          <a:p>
            <a:pPr lvl="0">
              <a:buFont typeface="Wingdings" pitchFamily="2" charset="2"/>
              <a:buChar char="Ø"/>
            </a:pPr>
            <a:r>
              <a:rPr lang="en-US" dirty="0" smtClean="0"/>
              <a:t>hazardous work</a:t>
            </a:r>
          </a:p>
          <a:p>
            <a:pPr lvl="0">
              <a:buFont typeface="Wingdings" pitchFamily="2" charset="2"/>
              <a:buChar char="Ø"/>
            </a:pPr>
            <a:r>
              <a:rPr lang="en-US" dirty="0" smtClean="0"/>
              <a:t>morally </a:t>
            </a:r>
            <a:r>
              <a:rPr lang="en-US" dirty="0" err="1" smtClean="0"/>
              <a:t>conflicating</a:t>
            </a:r>
            <a:r>
              <a:rPr lang="en-US" dirty="0" smtClean="0"/>
              <a:t> work</a:t>
            </a:r>
          </a:p>
          <a:p>
            <a:endParaRPr lang="en-US"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images (1).png"/>
          <p:cNvPicPr>
            <a:picLocks noChangeAspect="1" noChangeArrowheads="1"/>
          </p:cNvPicPr>
          <p:nvPr/>
        </p:nvPicPr>
        <p:blipFill>
          <a:blip r:embed="rId2"/>
          <a:srcRect/>
          <a:stretch>
            <a:fillRect/>
          </a:stretch>
        </p:blipFill>
        <p:spPr bwMode="auto">
          <a:xfrm>
            <a:off x="0" y="0"/>
            <a:ext cx="9149893" cy="6853587"/>
          </a:xfrm>
          <a:prstGeom prst="rect">
            <a:avLst/>
          </a:prstGeom>
          <a:noFill/>
        </p:spPr>
      </p:pic>
      <p:sp>
        <p:nvSpPr>
          <p:cNvPr id="3" name="Content Placeholder 2"/>
          <p:cNvSpPr>
            <a:spLocks noGrp="1"/>
          </p:cNvSpPr>
          <p:nvPr>
            <p:ph idx="1"/>
          </p:nvPr>
        </p:nvSpPr>
        <p:spPr/>
        <p:txBody>
          <a:bodyPr/>
          <a:lstStyle/>
          <a:p>
            <a:pPr>
              <a:buFont typeface="Wingdings" pitchFamily="2" charset="2"/>
              <a:buChar char="q"/>
            </a:pPr>
            <a:r>
              <a:rPr lang="en-US" b="1" dirty="0" smtClean="0"/>
              <a:t>INTRA - PERSSONAL STRESSOR</a:t>
            </a:r>
            <a:endParaRPr lang="en-US" dirty="0" smtClean="0"/>
          </a:p>
          <a:p>
            <a:pPr lvl="0">
              <a:buFont typeface="Wingdings" pitchFamily="2" charset="2"/>
              <a:buChar char="Ø"/>
            </a:pPr>
            <a:r>
              <a:rPr lang="en-US" dirty="0" smtClean="0"/>
              <a:t>role conflict</a:t>
            </a:r>
          </a:p>
          <a:p>
            <a:pPr lvl="0">
              <a:buFont typeface="Wingdings" pitchFamily="2" charset="2"/>
              <a:buChar char="Ø"/>
            </a:pPr>
            <a:r>
              <a:rPr lang="en-US" dirty="0" smtClean="0"/>
              <a:t>role ambiguity</a:t>
            </a:r>
          </a:p>
          <a:p>
            <a:pPr lvl="0">
              <a:buFont typeface="Wingdings" pitchFamily="2" charset="2"/>
              <a:buChar char="Ø"/>
            </a:pPr>
            <a:r>
              <a:rPr lang="en-US" dirty="0" smtClean="0"/>
              <a:t>role overload</a:t>
            </a:r>
          </a:p>
          <a:p>
            <a:pPr lvl="0">
              <a:buFont typeface="Wingdings" pitchFamily="2" charset="2"/>
              <a:buChar char="Ø"/>
            </a:pPr>
            <a:r>
              <a:rPr lang="en-US" dirty="0" smtClean="0"/>
              <a:t>ethical dilemmas .</a:t>
            </a:r>
            <a:endParaRPr lang="en-US"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images (1).png"/>
          <p:cNvPicPr>
            <a:picLocks noChangeAspect="1" noChangeArrowheads="1"/>
          </p:cNvPicPr>
          <p:nvPr/>
        </p:nvPicPr>
        <p:blipFill>
          <a:blip r:embed="rId2"/>
          <a:srcRect/>
          <a:stretch>
            <a:fillRect/>
          </a:stretch>
        </p:blipFill>
        <p:spPr bwMode="auto">
          <a:xfrm>
            <a:off x="0" y="0"/>
            <a:ext cx="9149893" cy="6853587"/>
          </a:xfrm>
          <a:prstGeom prst="rect">
            <a:avLst/>
          </a:prstGeom>
          <a:noFill/>
        </p:spPr>
      </p:pic>
      <p:sp>
        <p:nvSpPr>
          <p:cNvPr id="3" name="Content Placeholder 2"/>
          <p:cNvSpPr>
            <a:spLocks noGrp="1"/>
          </p:cNvSpPr>
          <p:nvPr>
            <p:ph idx="1"/>
          </p:nvPr>
        </p:nvSpPr>
        <p:spPr/>
        <p:txBody>
          <a:bodyPr/>
          <a:lstStyle/>
          <a:p>
            <a:pPr>
              <a:buFont typeface="Wingdings" pitchFamily="2" charset="2"/>
              <a:buChar char="q"/>
            </a:pPr>
            <a:r>
              <a:rPr lang="en-US" b="1" dirty="0" smtClean="0"/>
              <a:t>INTER PERSONAL - GROUP - STRESSOR</a:t>
            </a:r>
            <a:endParaRPr lang="en-US" dirty="0" smtClean="0"/>
          </a:p>
          <a:p>
            <a:pPr lvl="0">
              <a:buFont typeface="Wingdings" pitchFamily="2" charset="2"/>
              <a:buChar char="Ø"/>
            </a:pPr>
            <a:r>
              <a:rPr lang="en-US" dirty="0" smtClean="0"/>
              <a:t>inter personal conflicts</a:t>
            </a:r>
          </a:p>
          <a:p>
            <a:pPr lvl="0">
              <a:buFont typeface="Wingdings" pitchFamily="2" charset="2"/>
              <a:buChar char="Ø"/>
            </a:pPr>
            <a:r>
              <a:rPr lang="en-US" dirty="0" smtClean="0"/>
              <a:t>poor communication</a:t>
            </a:r>
          </a:p>
          <a:p>
            <a:pPr lvl="0">
              <a:buFont typeface="Wingdings" pitchFamily="2" charset="2"/>
              <a:buChar char="Ø"/>
            </a:pPr>
            <a:r>
              <a:rPr lang="en-US" dirty="0" smtClean="0"/>
              <a:t>unpleasant inter personal communication</a:t>
            </a:r>
          </a:p>
          <a:p>
            <a:pPr lvl="0">
              <a:buFont typeface="Wingdings" pitchFamily="2" charset="2"/>
              <a:buChar char="Ø"/>
            </a:pPr>
            <a:r>
              <a:rPr lang="en-US" dirty="0" smtClean="0"/>
              <a:t>fear of isolation at workplace .</a:t>
            </a:r>
          </a:p>
          <a:p>
            <a:endParaRPr lang="en-US"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images (1).png"/>
          <p:cNvPicPr>
            <a:picLocks noChangeAspect="1" noChangeArrowheads="1"/>
          </p:cNvPicPr>
          <p:nvPr/>
        </p:nvPicPr>
        <p:blipFill>
          <a:blip r:embed="rId2"/>
          <a:srcRect/>
          <a:stretch>
            <a:fillRect/>
          </a:stretch>
        </p:blipFill>
        <p:spPr bwMode="auto">
          <a:xfrm>
            <a:off x="0" y="0"/>
            <a:ext cx="9149893" cy="6853587"/>
          </a:xfrm>
          <a:prstGeom prst="rect">
            <a:avLst/>
          </a:prstGeom>
          <a:noFill/>
        </p:spPr>
      </p:pic>
      <p:sp>
        <p:nvSpPr>
          <p:cNvPr id="3" name="Content Placeholder 2"/>
          <p:cNvSpPr>
            <a:spLocks noGrp="1"/>
          </p:cNvSpPr>
          <p:nvPr>
            <p:ph idx="1"/>
          </p:nvPr>
        </p:nvSpPr>
        <p:spPr/>
        <p:txBody>
          <a:bodyPr/>
          <a:lstStyle/>
          <a:p>
            <a:pPr>
              <a:buFont typeface="Wingdings" pitchFamily="2" charset="2"/>
              <a:buChar char="q"/>
            </a:pPr>
            <a:r>
              <a:rPr lang="en-US" b="1" dirty="0" smtClean="0"/>
              <a:t>ENVIRONMENTAL STRESSORS</a:t>
            </a:r>
            <a:endParaRPr lang="en-US" dirty="0" smtClean="0"/>
          </a:p>
          <a:p>
            <a:pPr lvl="0">
              <a:buFont typeface="Wingdings" pitchFamily="2" charset="2"/>
              <a:buChar char="Ø"/>
            </a:pPr>
            <a:r>
              <a:rPr lang="en-US" dirty="0" smtClean="0"/>
              <a:t>noise</a:t>
            </a:r>
          </a:p>
          <a:p>
            <a:pPr lvl="0">
              <a:buFont typeface="Wingdings" pitchFamily="2" charset="2"/>
              <a:buChar char="Ø"/>
            </a:pPr>
            <a:r>
              <a:rPr lang="en-US" dirty="0" smtClean="0"/>
              <a:t>heat</a:t>
            </a:r>
          </a:p>
          <a:p>
            <a:pPr lvl="0">
              <a:buFont typeface="Wingdings" pitchFamily="2" charset="2"/>
              <a:buChar char="Ø"/>
            </a:pPr>
            <a:r>
              <a:rPr lang="en-US" dirty="0" smtClean="0"/>
              <a:t>poor lighting</a:t>
            </a:r>
          </a:p>
          <a:p>
            <a:pPr lvl="0">
              <a:buFont typeface="Wingdings" pitchFamily="2" charset="2"/>
              <a:buChar char="Ø"/>
            </a:pPr>
            <a:r>
              <a:rPr lang="en-US" dirty="0" smtClean="0"/>
              <a:t>radiation/smoke</a:t>
            </a:r>
          </a:p>
          <a:p>
            <a:pPr lvl="0">
              <a:buFont typeface="Wingdings" pitchFamily="2" charset="2"/>
              <a:buChar char="Ø"/>
            </a:pPr>
            <a:r>
              <a:rPr lang="en-US" dirty="0" smtClean="0"/>
              <a:t>limited resources</a:t>
            </a:r>
          </a:p>
          <a:p>
            <a:pPr lvl="0">
              <a:buFont typeface="Wingdings" pitchFamily="2" charset="2"/>
              <a:buChar char="Ø"/>
            </a:pPr>
            <a:r>
              <a:rPr lang="en-US" dirty="0" smtClean="0"/>
              <a:t>other health hazards .</a:t>
            </a:r>
          </a:p>
          <a:p>
            <a:endParaRPr lang="en-US"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ehna\PG FINAL YEAR\MINE\images\images (1).png"/>
          <p:cNvPicPr>
            <a:picLocks noChangeAspect="1" noChangeArrowheads="1"/>
          </p:cNvPicPr>
          <p:nvPr/>
        </p:nvPicPr>
        <p:blipFill>
          <a:blip r:embed="rId2"/>
          <a:srcRect/>
          <a:stretch>
            <a:fillRect/>
          </a:stretch>
        </p:blipFill>
        <p:spPr bwMode="auto">
          <a:xfrm>
            <a:off x="0" y="0"/>
            <a:ext cx="9149893" cy="6853587"/>
          </a:xfrm>
          <a:prstGeom prst="rect">
            <a:avLst/>
          </a:prstGeom>
          <a:noFill/>
        </p:spPr>
      </p:pic>
      <p:sp>
        <p:nvSpPr>
          <p:cNvPr id="3" name="Content Placeholder 2"/>
          <p:cNvSpPr>
            <a:spLocks noGrp="1"/>
          </p:cNvSpPr>
          <p:nvPr>
            <p:ph idx="1"/>
          </p:nvPr>
        </p:nvSpPr>
        <p:spPr/>
        <p:txBody>
          <a:bodyPr/>
          <a:lstStyle/>
          <a:p>
            <a:pPr>
              <a:buFont typeface="Wingdings" pitchFamily="2" charset="2"/>
              <a:buChar char="q"/>
            </a:pPr>
            <a:r>
              <a:rPr lang="en-US" b="1" dirty="0" smtClean="0"/>
              <a:t>JOB STRESSORS</a:t>
            </a:r>
            <a:endParaRPr lang="en-US" dirty="0" smtClean="0"/>
          </a:p>
          <a:p>
            <a:pPr lvl="0">
              <a:buFont typeface="Wingdings" pitchFamily="2" charset="2"/>
              <a:buChar char="Ø"/>
            </a:pPr>
            <a:r>
              <a:rPr lang="en-US" dirty="0" smtClean="0"/>
              <a:t>working condition</a:t>
            </a:r>
          </a:p>
          <a:p>
            <a:pPr lvl="0">
              <a:buFont typeface="Wingdings" pitchFamily="2" charset="2"/>
              <a:buChar char="Ø"/>
            </a:pPr>
            <a:r>
              <a:rPr lang="en-US" dirty="0" smtClean="0"/>
              <a:t>relationship at work</a:t>
            </a:r>
          </a:p>
          <a:p>
            <a:pPr lvl="0">
              <a:buFont typeface="Wingdings" pitchFamily="2" charset="2"/>
              <a:buChar char="Ø"/>
            </a:pPr>
            <a:r>
              <a:rPr lang="en-US" dirty="0" smtClean="0"/>
              <a:t>role conflict and ambiguity</a:t>
            </a:r>
          </a:p>
          <a:p>
            <a:endParaRPr 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1465</Words>
  <Application>Microsoft Office PowerPoint</Application>
  <PresentationFormat>On-screen Show (4:3)</PresentationFormat>
  <Paragraphs>174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 STRESS</vt:lpstr>
      <vt:lpstr>What is stress?</vt:lpstr>
      <vt:lpstr>PowerPoint Presentation</vt:lpstr>
      <vt:lpstr>PowerPoint Presentation</vt:lpstr>
      <vt:lpstr>STRESSORS</vt:lpstr>
      <vt:lpstr>PowerPoint Presentation</vt:lpstr>
      <vt:lpstr>PowerPoint Presentation</vt:lpstr>
      <vt:lpstr>PowerPoint Presentation</vt:lpstr>
      <vt:lpstr>PowerPoint Presentation</vt:lpstr>
      <vt:lpstr>EFECTES OF STRESS </vt:lpstr>
      <vt:lpstr>PowerPoint Presentation</vt:lpstr>
      <vt:lpstr>PowerPoint Presentation</vt:lpstr>
      <vt:lpstr>PowerPoint Presentation</vt:lpstr>
      <vt:lpstr>DISASTER </vt:lpstr>
      <vt:lpstr>PowerPoint Presentation</vt:lpstr>
      <vt:lpstr>PowerPoint Presentation</vt:lpstr>
      <vt:lpstr>COMMON EMOTIONAL / BEHAVOIUR STATUS DURING FIRST 24 HRS </vt:lpstr>
      <vt:lpstr>EMOTIONAL / BEHAVOIUR STATUS AFTER 1 WEEK </vt:lpstr>
      <vt:lpstr>IMMEDIATE PSYCHOLOGICAL REACTION</vt:lpstr>
      <vt:lpstr>PATHOLOGICAL GRIEF </vt:lpstr>
      <vt:lpstr>DELAYED REACTION </vt:lpstr>
      <vt:lpstr>PSYCHIATRIC DISORDERS </vt:lpstr>
      <vt:lpstr>PowerPoint Presentation</vt:lpstr>
      <vt:lpstr>ETIOLOGY BIO-PSYCHO-SOCIAL FACTORS </vt:lpstr>
      <vt:lpstr>PowerPoint Presentation</vt:lpstr>
      <vt:lpstr>BIO-PSYCHO-SOCIAL MODEL [ENGEL] </vt:lpstr>
      <vt:lpstr>PowerPoint Presentation</vt:lpstr>
      <vt:lpstr>CAUSES OF MENTAL DISORDERS</vt:lpstr>
      <vt:lpstr>PREDISPOSTING FACTORS </vt:lpstr>
      <vt:lpstr>PRECIPITATING FACTORS </vt:lpstr>
      <vt:lpstr>PREDETUATING FACTORS </vt:lpstr>
      <vt:lpstr>PowerPoint Presentation</vt:lpstr>
      <vt:lpstr>CAUSES OF ABNORMAL BEHAVOIUR</vt:lpstr>
      <vt:lpstr>BIOLOGICAL FACTORS</vt:lpstr>
      <vt:lpstr>PSYCHO-SOCIAL FACTORS</vt:lpstr>
      <vt:lpstr>SOCIO CULTURAL FACTORS</vt:lpstr>
      <vt:lpstr>ECONOMIC AND EMPLOYMENT PROBLEM</vt:lpstr>
      <vt:lpstr>TECHNICAL AND SOCIAL CHANGES</vt:lpstr>
      <vt:lpstr>BIO-PSYCHOSOCIAL COMPONENTS OF THE STUART STRESS ADAPTATION MODEL</vt:lpstr>
      <vt:lpstr>PREDISPOSING FACTORS</vt:lpstr>
      <vt:lpstr>PRECIPITATING STRESSORS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Bates</dc:creator>
  <cp:lastModifiedBy>xyz</cp:lastModifiedBy>
  <cp:revision>26</cp:revision>
  <dcterms:created xsi:type="dcterms:W3CDTF">2017-01-31T16:12:35Z</dcterms:created>
  <dcterms:modified xsi:type="dcterms:W3CDTF">2020-08-13T11:10:47Z</dcterms:modified>
</cp:coreProperties>
</file>