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9" r:id="rId4"/>
    <p:sldId id="260" r:id="rId5"/>
    <p:sldId id="265" r:id="rId6"/>
    <p:sldId id="266" r:id="rId7"/>
    <p:sldId id="267" r:id="rId8"/>
    <p:sldId id="268" r:id="rId9"/>
    <p:sldId id="295" r:id="rId10"/>
    <p:sldId id="269" r:id="rId11"/>
    <p:sldId id="270" r:id="rId12"/>
    <p:sldId id="277" r:id="rId13"/>
    <p:sldId id="278" r:id="rId14"/>
    <p:sldId id="279" r:id="rId15"/>
    <p:sldId id="280" r:id="rId16"/>
    <p:sldId id="281" r:id="rId17"/>
    <p:sldId id="282" r:id="rId18"/>
    <p:sldId id="283" r:id="rId19"/>
    <p:sldId id="285" r:id="rId20"/>
    <p:sldId id="286" r:id="rId21"/>
    <p:sldId id="287" r:id="rId22"/>
    <p:sldId id="288" r:id="rId23"/>
    <p:sldId id="271" r:id="rId24"/>
    <p:sldId id="292" r:id="rId25"/>
    <p:sldId id="293" r:id="rId26"/>
    <p:sldId id="274" r:id="rId27"/>
    <p:sldId id="298" r:id="rId28"/>
    <p:sldId id="300" r:id="rId29"/>
    <p:sldId id="305" r:id="rId30"/>
    <p:sldId id="299" r:id="rId31"/>
    <p:sldId id="296" r:id="rId32"/>
    <p:sldId id="29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6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5B91E7-20E2-4E17-B4B3-07D5A96A5DF2}" type="datetimeFigureOut">
              <a:rPr lang="en-US" smtClean="0"/>
              <a:pPr/>
              <a:t>8/13/2020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5BDC7B-1416-4474-920D-BB6BE6D3D9B2}" type="slidenum">
              <a:rPr lang="en-US" smtClean="0"/>
              <a:pPr/>
              <a:t>‹#›</a:t>
            </a:fld>
            <a:endParaRPr lang="en-US" dirty="0"/>
          </a:p>
        </p:txBody>
      </p:sp>
    </p:spTree>
    <p:extLst>
      <p:ext uri="{BB962C8B-B14F-4D97-AF65-F5344CB8AC3E}">
        <p14:creationId xmlns:p14="http://schemas.microsoft.com/office/powerpoint/2010/main" val="79587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5BDC7B-1416-4474-920D-BB6BE6D3D9B2}" type="slidenum">
              <a:rPr lang="en-US" smtClean="0"/>
              <a:pPr/>
              <a:t>2</a:t>
            </a:fld>
            <a:endParaRPr lang="en-US" dirty="0"/>
          </a:p>
        </p:txBody>
      </p:sp>
    </p:spTree>
    <p:extLst>
      <p:ext uri="{BB962C8B-B14F-4D97-AF65-F5344CB8AC3E}">
        <p14:creationId xmlns:p14="http://schemas.microsoft.com/office/powerpoint/2010/main" val="32620961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E65A91C-CBBA-444B-A53A-78FB211F6A31}" type="datetime1">
              <a:rPr lang="en-US" smtClean="0"/>
              <a:pPr/>
              <a:t>8/13/2020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ZANKHANA RATHOD </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C6F2E8-75F6-428F-B2E7-7D276BF138B6}" type="datetime1">
              <a:rPr lang="en-US" smtClean="0"/>
              <a:pPr/>
              <a:t>8/13/2020</a:t>
            </a:fld>
            <a:endParaRPr lang="en-US" dirty="0"/>
          </a:p>
        </p:txBody>
      </p:sp>
      <p:sp>
        <p:nvSpPr>
          <p:cNvPr id="5" name="Footer Placeholder 4"/>
          <p:cNvSpPr>
            <a:spLocks noGrp="1"/>
          </p:cNvSpPr>
          <p:nvPr>
            <p:ph type="ftr" sz="quarter" idx="11"/>
          </p:nvPr>
        </p:nvSpPr>
        <p:spPr/>
        <p:txBody>
          <a:bodyPr/>
          <a:lstStyle>
            <a:extLst/>
          </a:lstStyle>
          <a:p>
            <a:r>
              <a:rPr lang="en-US" smtClean="0"/>
              <a:t>ZANKHANA RATHOD </a:t>
            </a:r>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456232-9FFD-4F82-AB15-62EFD49C2B6B}" type="datetime1">
              <a:rPr lang="en-US" smtClean="0"/>
              <a:pPr/>
              <a:t>8/13/2020</a:t>
            </a:fld>
            <a:endParaRPr lang="en-US" dirty="0"/>
          </a:p>
        </p:txBody>
      </p:sp>
      <p:sp>
        <p:nvSpPr>
          <p:cNvPr id="5" name="Footer Placeholder 4"/>
          <p:cNvSpPr>
            <a:spLocks noGrp="1"/>
          </p:cNvSpPr>
          <p:nvPr>
            <p:ph type="ftr" sz="quarter" idx="11"/>
          </p:nvPr>
        </p:nvSpPr>
        <p:spPr/>
        <p:txBody>
          <a:bodyPr/>
          <a:lstStyle>
            <a:extLst/>
          </a:lstStyle>
          <a:p>
            <a:r>
              <a:rPr lang="en-US" smtClean="0"/>
              <a:t>ZANKHANA RATHOD </a:t>
            </a:r>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3772C5-0110-4803-A5D8-774F15371C05}" type="datetime1">
              <a:rPr lang="en-US" smtClean="0"/>
              <a:pPr/>
              <a:t>8/13/2020</a:t>
            </a:fld>
            <a:endParaRPr lang="en-US" dirty="0"/>
          </a:p>
        </p:txBody>
      </p:sp>
      <p:sp>
        <p:nvSpPr>
          <p:cNvPr id="5" name="Footer Placeholder 4"/>
          <p:cNvSpPr>
            <a:spLocks noGrp="1"/>
          </p:cNvSpPr>
          <p:nvPr>
            <p:ph type="ftr" sz="quarter" idx="11"/>
          </p:nvPr>
        </p:nvSpPr>
        <p:spPr/>
        <p:txBody>
          <a:bodyPr/>
          <a:lstStyle>
            <a:extLst/>
          </a:lstStyle>
          <a:p>
            <a:r>
              <a:rPr lang="en-US" smtClean="0"/>
              <a:t>ZANKHANA RATHOD </a:t>
            </a:r>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811E6CD-FC2B-4CA2-95BF-197DA45D5C98}" type="datetime1">
              <a:rPr lang="en-US" smtClean="0"/>
              <a:pPr/>
              <a:t>8/13/2020</a:t>
            </a:fld>
            <a:endParaRPr lang="en-US" dirty="0"/>
          </a:p>
        </p:txBody>
      </p:sp>
      <p:sp>
        <p:nvSpPr>
          <p:cNvPr id="5" name="Footer Placeholder 4"/>
          <p:cNvSpPr>
            <a:spLocks noGrp="1"/>
          </p:cNvSpPr>
          <p:nvPr>
            <p:ph type="ftr" sz="quarter" idx="11"/>
          </p:nvPr>
        </p:nvSpPr>
        <p:spPr/>
        <p:txBody>
          <a:bodyPr/>
          <a:lstStyle>
            <a:extLst/>
          </a:lstStyle>
          <a:p>
            <a:r>
              <a:rPr lang="en-US" smtClean="0"/>
              <a:t>ZANKHANA RATHOD </a:t>
            </a:r>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D6E03A0-D224-4FAE-B3E9-BF6F5B7ABAA9}" type="datetime1">
              <a:rPr lang="en-US" smtClean="0"/>
              <a:pPr/>
              <a:t>8/13/2020</a:t>
            </a:fld>
            <a:endParaRPr lang="en-US" dirty="0"/>
          </a:p>
        </p:txBody>
      </p:sp>
      <p:sp>
        <p:nvSpPr>
          <p:cNvPr id="6" name="Footer Placeholder 5"/>
          <p:cNvSpPr>
            <a:spLocks noGrp="1"/>
          </p:cNvSpPr>
          <p:nvPr>
            <p:ph type="ftr" sz="quarter" idx="11"/>
          </p:nvPr>
        </p:nvSpPr>
        <p:spPr/>
        <p:txBody>
          <a:bodyPr/>
          <a:lstStyle>
            <a:extLst/>
          </a:lstStyle>
          <a:p>
            <a:r>
              <a:rPr lang="en-US" smtClean="0"/>
              <a:t>ZANKHANA RATHOD </a:t>
            </a:r>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9A587C6-716C-46DA-854C-A8EAEB75CAF5}" type="datetime1">
              <a:rPr lang="en-US" smtClean="0"/>
              <a:pPr/>
              <a:t>8/13/2020</a:t>
            </a:fld>
            <a:endParaRPr lang="en-US" dirty="0"/>
          </a:p>
        </p:txBody>
      </p:sp>
      <p:sp>
        <p:nvSpPr>
          <p:cNvPr id="8" name="Footer Placeholder 7"/>
          <p:cNvSpPr>
            <a:spLocks noGrp="1"/>
          </p:cNvSpPr>
          <p:nvPr>
            <p:ph type="ftr" sz="quarter" idx="11"/>
          </p:nvPr>
        </p:nvSpPr>
        <p:spPr/>
        <p:txBody>
          <a:bodyPr/>
          <a:lstStyle>
            <a:extLst/>
          </a:lstStyle>
          <a:p>
            <a:r>
              <a:rPr lang="en-US" smtClean="0"/>
              <a:t>ZANKHANA RATHOD </a:t>
            </a:r>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6584BCC-914D-4CBA-B387-30D42D687C3E}" type="datetime1">
              <a:rPr lang="en-US" smtClean="0"/>
              <a:pPr/>
              <a:t>8/13/2020</a:t>
            </a:fld>
            <a:endParaRPr lang="en-US" dirty="0"/>
          </a:p>
        </p:txBody>
      </p:sp>
      <p:sp>
        <p:nvSpPr>
          <p:cNvPr id="4" name="Footer Placeholder 3"/>
          <p:cNvSpPr>
            <a:spLocks noGrp="1"/>
          </p:cNvSpPr>
          <p:nvPr>
            <p:ph type="ftr" sz="quarter" idx="11"/>
          </p:nvPr>
        </p:nvSpPr>
        <p:spPr/>
        <p:txBody>
          <a:bodyPr/>
          <a:lstStyle>
            <a:extLst/>
          </a:lstStyle>
          <a:p>
            <a:r>
              <a:rPr lang="en-US" smtClean="0"/>
              <a:t>ZANKHANA RATHOD </a:t>
            </a:r>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D38BB40-2961-4516-81E3-EB81598F5B97}" type="datetime1">
              <a:rPr lang="en-US" smtClean="0"/>
              <a:pPr/>
              <a:t>8/13/2020</a:t>
            </a:fld>
            <a:endParaRPr lang="en-US" dirty="0"/>
          </a:p>
        </p:txBody>
      </p:sp>
      <p:sp>
        <p:nvSpPr>
          <p:cNvPr id="3" name="Footer Placeholder 2"/>
          <p:cNvSpPr>
            <a:spLocks noGrp="1"/>
          </p:cNvSpPr>
          <p:nvPr>
            <p:ph type="ftr" sz="quarter" idx="11"/>
          </p:nvPr>
        </p:nvSpPr>
        <p:spPr/>
        <p:txBody>
          <a:bodyPr/>
          <a:lstStyle>
            <a:extLst/>
          </a:lstStyle>
          <a:p>
            <a:r>
              <a:rPr lang="en-US" smtClean="0"/>
              <a:t>ZANKHANA RATHOD </a:t>
            </a:r>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5FBDFD3-E410-4C6F-A106-2E7EF4DDF552}" type="datetime1">
              <a:rPr lang="en-US" smtClean="0"/>
              <a:pPr/>
              <a:t>8/13/2020</a:t>
            </a:fld>
            <a:endParaRPr lang="en-US" dirty="0"/>
          </a:p>
        </p:txBody>
      </p:sp>
      <p:sp>
        <p:nvSpPr>
          <p:cNvPr id="6" name="Footer Placeholder 5"/>
          <p:cNvSpPr>
            <a:spLocks noGrp="1"/>
          </p:cNvSpPr>
          <p:nvPr>
            <p:ph type="ftr" sz="quarter" idx="11"/>
          </p:nvPr>
        </p:nvSpPr>
        <p:spPr/>
        <p:txBody>
          <a:bodyPr/>
          <a:lstStyle>
            <a:extLst/>
          </a:lstStyle>
          <a:p>
            <a:r>
              <a:rPr lang="en-US" smtClean="0"/>
              <a:t>ZANKHANA RATHOD </a:t>
            </a:r>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BB9104-6DD8-4691-8F7A-F553314F2E2A}" type="datetime1">
              <a:rPr lang="en-US" smtClean="0"/>
              <a:pPr/>
              <a:t>8/13/2020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ZANKHANA RATHOD </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FED96CD-0636-430C-9575-B6F27A644277}" type="datetime1">
              <a:rPr lang="en-US" smtClean="0"/>
              <a:pPr/>
              <a:t>8/13/2020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ZANKHANA RATHOD </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300" dirty="0" smtClean="0">
                <a:latin typeface="Cooper Black" pitchFamily="18" charset="0"/>
              </a:rPr>
              <a:t>CONDUCT DISODRES </a:t>
            </a:r>
            <a:endParaRPr lang="en-US" dirty="0">
              <a:latin typeface="Cooper Black" pitchFamily="18" charset="0"/>
            </a:endParaRPr>
          </a:p>
        </p:txBody>
      </p:sp>
      <p:pic>
        <p:nvPicPr>
          <p:cNvPr id="1026" name="Picture 2" descr="D:\M.Sc nursing\M.Sc. -1\mental health nursing\IMAGE\aggression.jpg"/>
          <p:cNvPicPr>
            <a:picLocks noChangeAspect="1" noChangeArrowheads="1"/>
          </p:cNvPicPr>
          <p:nvPr/>
        </p:nvPicPr>
        <p:blipFill>
          <a:blip r:embed="rId2" cstate="print"/>
          <a:srcRect/>
          <a:stretch>
            <a:fillRect/>
          </a:stretch>
        </p:blipFill>
        <p:spPr bwMode="auto">
          <a:xfrm>
            <a:off x="3429000" y="228600"/>
            <a:ext cx="2152650" cy="2124075"/>
          </a:xfrm>
          <a:prstGeom prst="rect">
            <a:avLst/>
          </a:prstGeom>
          <a:noFill/>
        </p:spPr>
      </p:pic>
      <p:sp>
        <p:nvSpPr>
          <p:cNvPr id="5" name="Subtitle 4"/>
          <p:cNvSpPr>
            <a:spLocks noGrp="1"/>
          </p:cNvSpPr>
          <p:nvPr>
            <p:ph type="subTitle" idx="1"/>
          </p:nvPr>
        </p:nvSpPr>
        <p:spPr>
          <a:xfrm>
            <a:off x="4114800" y="4918364"/>
            <a:ext cx="5029200" cy="1905000"/>
          </a:xfrm>
        </p:spPr>
        <p:style>
          <a:lnRef idx="1">
            <a:schemeClr val="accent2"/>
          </a:lnRef>
          <a:fillRef idx="2">
            <a:schemeClr val="accent2"/>
          </a:fillRef>
          <a:effectRef idx="1">
            <a:schemeClr val="accent2"/>
          </a:effectRef>
          <a:fontRef idx="minor">
            <a:schemeClr val="dk1"/>
          </a:fontRef>
        </p:style>
        <p:txBody>
          <a:bodyPr>
            <a:noAutofit/>
          </a:bodyPr>
          <a:lstStyle/>
          <a:p>
            <a:pPr algn="ctr">
              <a:defRPr/>
            </a:pPr>
            <a:r>
              <a:rPr lang="en-US" sz="1800" b="1" dirty="0" smtClean="0">
                <a:solidFill>
                  <a:srgbClr val="FF0000"/>
                </a:solidFill>
              </a:rPr>
              <a:t>Prepared by: </a:t>
            </a:r>
          </a:p>
          <a:p>
            <a:pPr algn="ctr">
              <a:defRPr/>
            </a:pPr>
            <a:r>
              <a:rPr lang="en-US" sz="1800" b="1" dirty="0" smtClean="0">
                <a:solidFill>
                  <a:srgbClr val="FF0000"/>
                </a:solidFill>
              </a:rPr>
              <a:t>Mr. </a:t>
            </a:r>
            <a:r>
              <a:rPr lang="en-US" sz="1800" b="1" dirty="0">
                <a:solidFill>
                  <a:srgbClr val="FF0000"/>
                </a:solidFill>
              </a:rPr>
              <a:t>I</a:t>
            </a:r>
            <a:r>
              <a:rPr lang="en-US" sz="1800" b="1" dirty="0" smtClean="0">
                <a:solidFill>
                  <a:srgbClr val="FF0000"/>
                </a:solidFill>
              </a:rPr>
              <a:t>smail </a:t>
            </a:r>
            <a:r>
              <a:rPr lang="en-US" sz="1800" b="1" dirty="0" smtClean="0">
                <a:solidFill>
                  <a:srgbClr val="FF0000"/>
                </a:solidFill>
              </a:rPr>
              <a:t>P .A .</a:t>
            </a:r>
          </a:p>
          <a:p>
            <a:pPr algn="ctr">
              <a:defRPr/>
            </a:pPr>
            <a:r>
              <a:rPr lang="en-US" sz="1800" b="1" dirty="0" smtClean="0">
                <a:solidFill>
                  <a:srgbClr val="FF0000"/>
                </a:solidFill>
              </a:rPr>
              <a:t>Associate Professor</a:t>
            </a:r>
          </a:p>
          <a:p>
            <a:pPr algn="ctr">
              <a:defRPr/>
            </a:pPr>
            <a:r>
              <a:rPr lang="en-US" sz="1800" b="1" dirty="0" smtClean="0">
                <a:solidFill>
                  <a:srgbClr val="FF0000"/>
                </a:solidFill>
              </a:rPr>
              <a:t>Department of Mental health nursing</a:t>
            </a:r>
          </a:p>
          <a:p>
            <a:pPr algn="ctr">
              <a:defRPr/>
            </a:pPr>
            <a:r>
              <a:rPr lang="en-US" sz="1800" b="1" dirty="0" err="1" smtClean="0">
                <a:solidFill>
                  <a:srgbClr val="FF0000"/>
                </a:solidFill>
              </a:rPr>
              <a:t>Sumandeep</a:t>
            </a:r>
            <a:r>
              <a:rPr lang="en-US" sz="1800" b="1" dirty="0" smtClean="0">
                <a:solidFill>
                  <a:srgbClr val="FF0000"/>
                </a:solidFill>
              </a:rPr>
              <a:t> Nursing college</a:t>
            </a:r>
          </a:p>
          <a:p>
            <a:pPr algn="ctr">
              <a:defRPr/>
            </a:pPr>
            <a:endParaRPr lang="en-US" sz="1800" b="1" dirty="0" smtClean="0">
              <a:solidFill>
                <a:srgbClr val="FF0000"/>
              </a:solidFill>
            </a:endParaRPr>
          </a:p>
          <a:p>
            <a:endParaRPr lang="en-US" sz="1800" b="1" dirty="0">
              <a:solidFill>
                <a:srgbClr val="FF0000"/>
              </a:solidFill>
            </a:endParaRPr>
          </a:p>
        </p:txBody>
      </p:sp>
      <p:pic>
        <p:nvPicPr>
          <p:cNvPr id="6" name="Picture 2"/>
          <p:cNvPicPr>
            <a:picLocks noChangeAspect="1"/>
          </p:cNvPicPr>
          <p:nvPr/>
        </p:nvPicPr>
        <p:blipFill>
          <a:blip r:embed="rId3" cstate="print"/>
          <a:srcRect/>
          <a:stretch>
            <a:fillRect/>
          </a:stretch>
        </p:blipFill>
        <p:spPr bwMode="auto">
          <a:xfrm>
            <a:off x="300038" y="228600"/>
            <a:ext cx="1733550" cy="1393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a:bodyPr>
          <a:lstStyle/>
          <a:p>
            <a:pPr>
              <a:buFontTx/>
              <a:buChar char="-"/>
            </a:pPr>
            <a:r>
              <a:rPr lang="en-US" sz="3200" dirty="0" smtClean="0">
                <a:latin typeface="Times New Roman" pitchFamily="18" charset="0"/>
                <a:cs typeface="Times New Roman" pitchFamily="18" charset="0"/>
              </a:rPr>
              <a:t>Aggressive </a:t>
            </a:r>
          </a:p>
          <a:p>
            <a:pPr>
              <a:buFontTx/>
              <a:buChar char="-"/>
            </a:pPr>
            <a:r>
              <a:rPr lang="en-US" sz="3200" dirty="0" smtClean="0">
                <a:latin typeface="Times New Roman" pitchFamily="18" charset="0"/>
                <a:cs typeface="Times New Roman" pitchFamily="18" charset="0"/>
              </a:rPr>
              <a:t>Disturbed peer relationship </a:t>
            </a:r>
          </a:p>
          <a:p>
            <a:pPr>
              <a:buFontTx/>
              <a:buChar char="-"/>
            </a:pPr>
            <a:r>
              <a:rPr lang="en-US" sz="3200" dirty="0" smtClean="0">
                <a:latin typeface="Times New Roman" pitchFamily="18" charset="0"/>
                <a:cs typeface="Times New Roman" pitchFamily="18" charset="0"/>
              </a:rPr>
              <a:t>School dropouts</a:t>
            </a:r>
          </a:p>
          <a:p>
            <a:pPr>
              <a:buFontTx/>
              <a:buChar char="-"/>
            </a:pPr>
            <a:r>
              <a:rPr lang="en-US" sz="3200" dirty="0" smtClean="0">
                <a:latin typeface="Times New Roman" pitchFamily="18" charset="0"/>
                <a:cs typeface="Times New Roman" pitchFamily="18" charset="0"/>
              </a:rPr>
              <a:t>Lower attainments</a:t>
            </a:r>
          </a:p>
          <a:p>
            <a:pPr>
              <a:buNone/>
            </a:pP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normAutofit fontScale="92500"/>
          </a:bodyPr>
          <a:lstStyle/>
          <a:p>
            <a:pPr>
              <a:buFontTx/>
              <a:buChar char="-"/>
            </a:pPr>
            <a:r>
              <a:rPr lang="en-US" sz="3200" dirty="0" smtClean="0">
                <a:latin typeface="Times New Roman" pitchFamily="18" charset="0"/>
                <a:cs typeface="Times New Roman" pitchFamily="18" charset="0"/>
              </a:rPr>
              <a:t>Illegal behaviour </a:t>
            </a:r>
          </a:p>
          <a:p>
            <a:pPr>
              <a:buFontTx/>
              <a:buChar char="-"/>
            </a:pPr>
            <a:r>
              <a:rPr lang="en-US" sz="3200" dirty="0" smtClean="0">
                <a:latin typeface="Times New Roman" pitchFamily="18" charset="0"/>
                <a:cs typeface="Times New Roman" pitchFamily="18" charset="0"/>
              </a:rPr>
              <a:t>Criminal behaviour </a:t>
            </a:r>
          </a:p>
          <a:p>
            <a:pPr>
              <a:buFontTx/>
              <a:buChar char="-"/>
            </a:pPr>
            <a:r>
              <a:rPr lang="en-US" sz="3200" dirty="0" smtClean="0">
                <a:latin typeface="Times New Roman" pitchFamily="18" charset="0"/>
                <a:cs typeface="Times New Roman" pitchFamily="18" charset="0"/>
              </a:rPr>
              <a:t>Aggressive </a:t>
            </a:r>
          </a:p>
          <a:p>
            <a:pPr>
              <a:buFontTx/>
              <a:buChar char="-"/>
            </a:pPr>
            <a:r>
              <a:rPr lang="en-US" sz="3200" dirty="0" smtClean="0">
                <a:latin typeface="Times New Roman" pitchFamily="18" charset="0"/>
                <a:cs typeface="Times New Roman" pitchFamily="18" charset="0"/>
              </a:rPr>
              <a:t>Isolated sympotoms </a:t>
            </a:r>
          </a:p>
          <a:p>
            <a:pPr>
              <a:buFontTx/>
              <a:buChar char="-"/>
            </a:pPr>
            <a:r>
              <a:rPr lang="en-US" sz="3200" dirty="0" smtClean="0">
                <a:latin typeface="Times New Roman" pitchFamily="18" charset="0"/>
                <a:cs typeface="Times New Roman" pitchFamily="18" charset="0"/>
              </a:rPr>
              <a:t>Higher rates of divorce </a:t>
            </a:r>
          </a:p>
          <a:p>
            <a:pPr>
              <a:buFontTx/>
              <a:buChar char="-"/>
            </a:pPr>
            <a:r>
              <a:rPr lang="en-US" sz="3200" dirty="0" smtClean="0">
                <a:latin typeface="Times New Roman" pitchFamily="18" charset="0"/>
                <a:cs typeface="Times New Roman" pitchFamily="18" charset="0"/>
              </a:rPr>
              <a:t>Remarriage/sepration </a:t>
            </a:r>
          </a:p>
          <a:p>
            <a:pPr>
              <a:buFontTx/>
              <a:buChar char="-"/>
            </a:pPr>
            <a:r>
              <a:rPr lang="en-US" sz="3200" dirty="0" smtClean="0">
                <a:latin typeface="Times New Roman" pitchFamily="18" charset="0"/>
                <a:cs typeface="Times New Roman" pitchFamily="18" charset="0"/>
              </a:rPr>
              <a:t>Less contacts with friends  </a:t>
            </a:r>
          </a:p>
          <a:p>
            <a:pPr>
              <a:buFontTx/>
              <a:buChar char="-"/>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CLINICAL FEATURES </a:t>
            </a:r>
            <a:endParaRPr lang="en-US" b="1" dirty="0">
              <a:latin typeface="Times New Roman" pitchFamily="18" charset="0"/>
              <a:cs typeface="Times New Roman" pitchFamily="18" charset="0"/>
            </a:endParaRPr>
          </a:p>
        </p:txBody>
      </p:sp>
      <p:pic>
        <p:nvPicPr>
          <p:cNvPr id="6146" name="Picture 2" descr="D:\M.Sc nursing\M.Sc. -1\mental health nursing\PPT\conduct\download (2).jpg"/>
          <p:cNvPicPr>
            <a:picLocks noChangeAspect="1" noChangeArrowheads="1"/>
          </p:cNvPicPr>
          <p:nvPr/>
        </p:nvPicPr>
        <p:blipFill>
          <a:blip r:embed="rId2" cstate="print"/>
          <a:srcRect/>
          <a:stretch>
            <a:fillRect/>
          </a:stretch>
        </p:blipFill>
        <p:spPr bwMode="auto">
          <a:xfrm>
            <a:off x="1" y="4572000"/>
            <a:ext cx="3752536" cy="2286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04800" y="1066800"/>
            <a:ext cx="8382000" cy="5562600"/>
          </a:xfrm>
        </p:spPr>
        <p:txBody>
          <a:bodyPr>
            <a:noAutofit/>
          </a:bodyPr>
          <a:lstStyle/>
          <a:p>
            <a:r>
              <a:rPr lang="en-US" sz="3600" dirty="0" smtClean="0">
                <a:latin typeface="Times New Roman" pitchFamily="18" charset="0"/>
                <a:cs typeface="Times New Roman" pitchFamily="18" charset="0"/>
              </a:rPr>
              <a:t>Fighting with family members and peers.</a:t>
            </a:r>
          </a:p>
          <a:p>
            <a:r>
              <a:rPr lang="en-US" sz="3600" dirty="0" smtClean="0">
                <a:latin typeface="Times New Roman" pitchFamily="18" charset="0"/>
                <a:cs typeface="Times New Roman" pitchFamily="18" charset="0"/>
              </a:rPr>
              <a:t>Speaking to others in nasty manner </a:t>
            </a:r>
          </a:p>
        </p:txBody>
      </p:sp>
      <p:pic>
        <p:nvPicPr>
          <p:cNvPr id="1028" name="Picture 4" descr="D:\M.Sc nursing\M.Sc. -1\mental health nursing\PPT\conduct\images.jpg"/>
          <p:cNvPicPr>
            <a:picLocks noChangeAspect="1" noChangeArrowheads="1"/>
          </p:cNvPicPr>
          <p:nvPr/>
        </p:nvPicPr>
        <p:blipFill>
          <a:blip r:embed="rId2" cstate="print"/>
          <a:srcRect/>
          <a:stretch>
            <a:fillRect/>
          </a:stretch>
        </p:blipFill>
        <p:spPr bwMode="auto">
          <a:xfrm>
            <a:off x="1143000" y="2667000"/>
            <a:ext cx="7315200" cy="3962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latin typeface="Times New Roman" pitchFamily="18" charset="0"/>
                <a:cs typeface="Times New Roman" pitchFamily="18" charset="0"/>
              </a:rPr>
              <a:t>Being cruel to animals</a:t>
            </a:r>
          </a:p>
          <a:p>
            <a:r>
              <a:rPr lang="en-US" sz="3200" dirty="0" smtClean="0">
                <a:latin typeface="Times New Roman" pitchFamily="18" charset="0"/>
                <a:cs typeface="Times New Roman" pitchFamily="18" charset="0"/>
              </a:rPr>
              <a:t>Vandalizing or destroying property </a:t>
            </a:r>
            <a:endParaRPr lang="en-US" sz="2800" dirty="0" smtClean="0">
              <a:latin typeface="Times New Roman" pitchFamily="18" charset="0"/>
              <a:cs typeface="Times New Roman" pitchFamily="18" charset="0"/>
            </a:endParaRPr>
          </a:p>
          <a:p>
            <a:endParaRPr lang="en-US" sz="2800" dirty="0"/>
          </a:p>
        </p:txBody>
      </p:sp>
      <p:sp>
        <p:nvSpPr>
          <p:cNvPr id="3" name="Title 2"/>
          <p:cNvSpPr>
            <a:spLocks noGrp="1"/>
          </p:cNvSpPr>
          <p:nvPr>
            <p:ph type="title"/>
          </p:nvPr>
        </p:nvSpPr>
        <p:spPr/>
        <p:txBody>
          <a:bodyPr/>
          <a:lstStyle/>
          <a:p>
            <a:endParaRPr lang="en-US" dirty="0"/>
          </a:p>
        </p:txBody>
      </p:sp>
      <p:pic>
        <p:nvPicPr>
          <p:cNvPr id="2053" name="Picture 5" descr="D:\M.Sc nursing\M.Sc. -1\mental health nursing\PPT\conduct\download.jpg"/>
          <p:cNvPicPr>
            <a:picLocks noChangeAspect="1" noChangeArrowheads="1"/>
          </p:cNvPicPr>
          <p:nvPr/>
        </p:nvPicPr>
        <p:blipFill>
          <a:blip r:embed="rId2" cstate="print"/>
          <a:srcRect/>
          <a:stretch>
            <a:fillRect/>
          </a:stretch>
        </p:blipFill>
        <p:spPr bwMode="auto">
          <a:xfrm>
            <a:off x="876300" y="2819400"/>
            <a:ext cx="7391400" cy="36152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Times New Roman" pitchFamily="18" charset="0"/>
                <a:cs typeface="Times New Roman" pitchFamily="18" charset="0"/>
              </a:rPr>
              <a:t>Cheating in school</a:t>
            </a:r>
          </a:p>
          <a:p>
            <a:r>
              <a:rPr lang="en-US" sz="2800" dirty="0" smtClean="0">
                <a:latin typeface="Times New Roman" pitchFamily="18" charset="0"/>
                <a:cs typeface="Times New Roman" pitchFamily="18" charset="0"/>
              </a:rPr>
              <a:t>Skipping classes</a:t>
            </a:r>
          </a:p>
        </p:txBody>
      </p:sp>
      <p:sp>
        <p:nvSpPr>
          <p:cNvPr id="3" name="Title 2"/>
          <p:cNvSpPr>
            <a:spLocks noGrp="1"/>
          </p:cNvSpPr>
          <p:nvPr>
            <p:ph type="title"/>
          </p:nvPr>
        </p:nvSpPr>
        <p:spPr/>
        <p:txBody>
          <a:bodyPr/>
          <a:lstStyle/>
          <a:p>
            <a:endParaRPr lang="en-US" dirty="0"/>
          </a:p>
        </p:txBody>
      </p:sp>
      <p:pic>
        <p:nvPicPr>
          <p:cNvPr id="3074" name="Picture 2" descr="D:\M.Sc nursing\M.Sc. -1\mental health nursing\PPT\conduct\images (3).jpg"/>
          <p:cNvPicPr>
            <a:picLocks noChangeAspect="1" noChangeArrowheads="1"/>
          </p:cNvPicPr>
          <p:nvPr/>
        </p:nvPicPr>
        <p:blipFill>
          <a:blip r:embed="rId2" cstate="print"/>
          <a:srcRect/>
          <a:stretch>
            <a:fillRect/>
          </a:stretch>
        </p:blipFill>
        <p:spPr bwMode="auto">
          <a:xfrm>
            <a:off x="1524000" y="3124200"/>
            <a:ext cx="6416619" cy="2971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74638"/>
            <a:ext cx="8458200" cy="2620962"/>
          </a:xfrm>
        </p:spPr>
        <p:txBody>
          <a:bodyPr>
            <a:noAutofit/>
          </a:bodyPr>
          <a:lstStyle/>
          <a:p>
            <a:pPr marL="365760" lvl="0" indent="-256032">
              <a:spcBef>
                <a:spcPts val="400"/>
              </a:spcBef>
              <a:buFont typeface="Wingdings" pitchFamily="2" charset="2"/>
              <a:buChar char="§"/>
            </a:pPr>
            <a:r>
              <a:rPr lang="en-US" sz="2800" b="0" dirty="0" smtClean="0">
                <a:solidFill>
                  <a:prstClr val="black"/>
                </a:solidFill>
                <a:effectLst/>
                <a:latin typeface="Times New Roman" pitchFamily="18" charset="0"/>
                <a:ea typeface="+mn-ea"/>
                <a:cs typeface="Times New Roman" pitchFamily="18" charset="0"/>
              </a:rPr>
              <a:t>Smoking cigarettes</a:t>
            </a:r>
            <a:br>
              <a:rPr lang="en-US" sz="2800" b="0" dirty="0" smtClean="0">
                <a:solidFill>
                  <a:prstClr val="black"/>
                </a:solidFill>
                <a:effectLst/>
                <a:latin typeface="Times New Roman" pitchFamily="18" charset="0"/>
                <a:ea typeface="+mn-ea"/>
                <a:cs typeface="Times New Roman" pitchFamily="18" charset="0"/>
              </a:rPr>
            </a:br>
            <a:r>
              <a:rPr lang="en-US" sz="2800" b="0" dirty="0" smtClean="0">
                <a:solidFill>
                  <a:prstClr val="black"/>
                </a:solidFill>
                <a:effectLst/>
                <a:latin typeface="Times New Roman" pitchFamily="18" charset="0"/>
                <a:ea typeface="+mn-ea"/>
                <a:cs typeface="Times New Roman" pitchFamily="18" charset="0"/>
              </a:rPr>
              <a:t>Using drugs or alcohol </a:t>
            </a:r>
            <a:br>
              <a:rPr lang="en-US" sz="2800" b="0" dirty="0" smtClean="0">
                <a:solidFill>
                  <a:prstClr val="black"/>
                </a:solidFill>
                <a:effectLst/>
                <a:latin typeface="Times New Roman" pitchFamily="18" charset="0"/>
                <a:ea typeface="+mn-ea"/>
                <a:cs typeface="Times New Roman" pitchFamily="18" charset="0"/>
              </a:rPr>
            </a:br>
            <a:endParaRPr lang="en-US" sz="4400" dirty="0"/>
          </a:p>
        </p:txBody>
      </p:sp>
      <p:pic>
        <p:nvPicPr>
          <p:cNvPr id="4099" name="Picture 3" descr="D:\M.Sc nursing\M.Sc. -1\mental health nursing\PPT\conduct\images (4).jpg"/>
          <p:cNvPicPr>
            <a:picLocks noChangeAspect="1" noChangeArrowheads="1"/>
          </p:cNvPicPr>
          <p:nvPr/>
        </p:nvPicPr>
        <p:blipFill>
          <a:blip r:embed="rId2" cstate="print"/>
          <a:srcRect/>
          <a:stretch>
            <a:fillRect/>
          </a:stretch>
        </p:blipFill>
        <p:spPr bwMode="auto">
          <a:xfrm>
            <a:off x="5486400" y="1219200"/>
            <a:ext cx="3764044" cy="2819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100" name="Picture 4" descr="D:\M.Sc nursing\M.Sc. -1\mental health nursing\PPT\conduct\group_of_teenagers_drinking_alcohol_and_smoking_cigarettes_008719.jpg"/>
          <p:cNvPicPr>
            <a:picLocks noChangeAspect="1" noChangeArrowheads="1"/>
          </p:cNvPicPr>
          <p:nvPr/>
        </p:nvPicPr>
        <p:blipFill>
          <a:blip r:embed="rId3" cstate="print"/>
          <a:srcRect/>
          <a:stretch>
            <a:fillRect/>
          </a:stretch>
        </p:blipFill>
        <p:spPr bwMode="auto">
          <a:xfrm>
            <a:off x="228600" y="3803729"/>
            <a:ext cx="4382507" cy="30542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82000" cy="6400800"/>
          </a:xfrm>
        </p:spPr>
        <p:txBody>
          <a:bodyPr/>
          <a:lstStyle/>
          <a:p>
            <a:r>
              <a:rPr lang="en-US" sz="2800" dirty="0" smtClean="0">
                <a:latin typeface="Times New Roman" pitchFamily="18" charset="0"/>
                <a:cs typeface="Times New Roman" pitchFamily="18" charset="0"/>
              </a:rPr>
              <a:t>Stealing or shoplifting </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Engage in sexual activity </a:t>
            </a:r>
          </a:p>
          <a:p>
            <a:r>
              <a:rPr lang="en-US" sz="2800" dirty="0" smtClean="0">
                <a:latin typeface="Times New Roman" pitchFamily="18" charset="0"/>
                <a:cs typeface="Times New Roman" pitchFamily="18" charset="0"/>
              </a:rPr>
              <a:t>Abusing others sexually </a:t>
            </a:r>
          </a:p>
          <a:p>
            <a:endParaRPr lang="en-US" dirty="0" smtClean="0"/>
          </a:p>
          <a:p>
            <a:endParaRPr lang="en-US" dirty="0" smtClean="0"/>
          </a:p>
          <a:p>
            <a:endParaRPr lang="en-US" dirty="0"/>
          </a:p>
        </p:txBody>
      </p:sp>
      <p:pic>
        <p:nvPicPr>
          <p:cNvPr id="5122" name="Picture 2" descr="D:\M.Sc nursing\M.Sc. -1\mental health nursing\PPT\conduct\download (1).jpg"/>
          <p:cNvPicPr>
            <a:picLocks noChangeAspect="1" noChangeArrowheads="1"/>
          </p:cNvPicPr>
          <p:nvPr/>
        </p:nvPicPr>
        <p:blipFill>
          <a:blip r:embed="rId2" cstate="print"/>
          <a:srcRect/>
          <a:stretch>
            <a:fillRect/>
          </a:stretch>
        </p:blipFill>
        <p:spPr bwMode="auto">
          <a:xfrm>
            <a:off x="5410200" y="1371600"/>
            <a:ext cx="3276599" cy="3200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371600"/>
            <a:ext cx="3657600" cy="3276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534400" cy="5638800"/>
          </a:xfrm>
        </p:spPr>
        <p:txBody>
          <a:bodyPr>
            <a:normAutofit/>
          </a:bodyPr>
          <a:lstStyle/>
          <a:p>
            <a:pPr>
              <a:buNone/>
            </a:pPr>
            <a:endParaRPr lang="en-US" dirty="0" smtClean="0"/>
          </a:p>
          <a:p>
            <a:pPr algn="ctr">
              <a:buNone/>
            </a:pPr>
            <a:r>
              <a:rPr lang="en-US" b="1" dirty="0" smtClean="0"/>
              <a:t>HISTORY</a:t>
            </a:r>
          </a:p>
          <a:p>
            <a:r>
              <a:rPr lang="en-US" sz="3200" dirty="0" smtClean="0">
                <a:latin typeface="Times New Roman" panose="02020603050405020304" pitchFamily="18" charset="0"/>
                <a:cs typeface="Times New Roman" panose="02020603050405020304" pitchFamily="18" charset="0"/>
              </a:rPr>
              <a:t>history of disturbed relationships with peers, aggression toward  people or animals, destruction of property, theft, and serious violation of rules (e.g., truancy, running away from home, staying out all night without permission). </a:t>
            </a:r>
            <a:endParaRPr lang="en-US" sz="3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pPr algn="ctr"/>
            <a:r>
              <a:rPr lang="en-US" dirty="0" smtClean="0"/>
              <a:t>ASSESSMENT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686800" cy="5376672"/>
          </a:xfrm>
        </p:spPr>
        <p:txBody>
          <a:bodyPr>
            <a:noAutofit/>
          </a:bodyPr>
          <a:lstStyle/>
          <a:p>
            <a:r>
              <a:rPr lang="en-US" sz="3200" dirty="0" smtClean="0">
                <a:latin typeface="Times New Roman" panose="02020603050405020304" pitchFamily="18" charset="0"/>
                <a:cs typeface="Times New Roman" panose="02020603050405020304" pitchFamily="18" charset="0"/>
              </a:rPr>
              <a:t>Appearance, speech, and motor behavior are typically normal for the age group but may be somewhat extreme (e.g., body piercings, tattoos, hairstyle, clothing).</a:t>
            </a:r>
          </a:p>
          <a:p>
            <a:pPr>
              <a:buNone/>
            </a:pP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These clients often unwilling to be interviewed. They may call the nurse or physician names, and make bad remarks about parents, teachers, police, and other authority figures</a:t>
            </a:r>
            <a:endParaRPr lang="en-US" sz="3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0" y="762000"/>
            <a:ext cx="9144000" cy="457200"/>
          </a:xfrm>
        </p:spPr>
        <p:txBody>
          <a:bodyPr>
            <a:noAutofit/>
          </a:bodyPr>
          <a:lstStyle/>
          <a:p>
            <a:pPr algn="ctr"/>
            <a:r>
              <a:rPr lang="en-US" sz="3600" dirty="0" smtClean="0"/>
              <a:t>GENERAL APPEARANCE AND </a:t>
            </a:r>
            <a:br>
              <a:rPr lang="en-US" sz="3600" dirty="0" smtClean="0"/>
            </a:br>
            <a:r>
              <a:rPr lang="en-US" sz="3600" dirty="0" smtClean="0"/>
              <a:t>MOTOR BEHAVIOR</a:t>
            </a:r>
            <a:br>
              <a:rPr lang="en-US" sz="3600" dirty="0" smtClean="0"/>
            </a:br>
            <a:endParaRPr lang="en-US"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846138"/>
            <a:ext cx="8686800" cy="5478462"/>
          </a:xfrm>
        </p:spPr>
        <p:txBody>
          <a:bodyPr>
            <a:noAutofit/>
          </a:bodyPr>
          <a:lstStyle/>
          <a:p>
            <a:r>
              <a:rPr lang="en-US" sz="2800" dirty="0" smtClean="0">
                <a:latin typeface="Times New Roman" panose="02020603050405020304" pitchFamily="18" charset="0"/>
                <a:cs typeface="Times New Roman" panose="02020603050405020304" pitchFamily="18" charset="0"/>
              </a:rPr>
              <a:t>Clients may be </a:t>
            </a:r>
            <a:r>
              <a:rPr lang="en-US" sz="2800" b="1" dirty="0" smtClean="0">
                <a:latin typeface="Times New Roman" panose="02020603050405020304" pitchFamily="18" charset="0"/>
                <a:cs typeface="Times New Roman" panose="02020603050405020304" pitchFamily="18" charset="0"/>
              </a:rPr>
              <a:t>quiet</a:t>
            </a:r>
            <a:r>
              <a:rPr lang="en-US" sz="2800" dirty="0" smtClean="0">
                <a:latin typeface="Times New Roman" panose="02020603050405020304" pitchFamily="18" charset="0"/>
                <a:cs typeface="Times New Roman" panose="02020603050405020304" pitchFamily="18" charset="0"/>
              </a:rPr>
              <a:t> to talk or </a:t>
            </a:r>
            <a:r>
              <a:rPr lang="en-US" sz="2800" b="1" dirty="0" smtClean="0">
                <a:latin typeface="Times New Roman" panose="02020603050405020304" pitchFamily="18" charset="0"/>
                <a:cs typeface="Times New Roman" panose="02020603050405020304" pitchFamily="18" charset="0"/>
              </a:rPr>
              <a:t>openly hostile and angry. </a:t>
            </a:r>
          </a:p>
          <a:p>
            <a:r>
              <a:rPr lang="en-US" sz="2800" dirty="0" smtClean="0">
                <a:latin typeface="Times New Roman" panose="02020603050405020304" pitchFamily="18" charset="0"/>
                <a:cs typeface="Times New Roman" panose="02020603050405020304" pitchFamily="18" charset="0"/>
              </a:rPr>
              <a:t>attitude is likely to be </a:t>
            </a:r>
            <a:r>
              <a:rPr lang="en-US" sz="2800" b="1" dirty="0" smtClean="0">
                <a:latin typeface="Times New Roman" panose="02020603050405020304" pitchFamily="18" charset="0"/>
                <a:cs typeface="Times New Roman" panose="02020603050405020304" pitchFamily="18" charset="0"/>
              </a:rPr>
              <a:t>disrespectful</a:t>
            </a:r>
            <a:r>
              <a:rPr lang="en-US" sz="2800" dirty="0" smtClean="0">
                <a:latin typeface="Times New Roman" panose="02020603050405020304" pitchFamily="18" charset="0"/>
                <a:cs typeface="Times New Roman" panose="02020603050405020304" pitchFamily="18" charset="0"/>
              </a:rPr>
              <a:t> toward parents, the nurse, or anyone in a position of authority.</a:t>
            </a:r>
          </a:p>
          <a:p>
            <a:r>
              <a:rPr lang="en-US" sz="2800" dirty="0" smtClean="0">
                <a:latin typeface="Times New Roman" panose="02020603050405020304" pitchFamily="18" charset="0"/>
                <a:cs typeface="Times New Roman" panose="02020603050405020304" pitchFamily="18" charset="0"/>
              </a:rPr>
              <a:t> Irritability, frustration, and temper outbursts are common.</a:t>
            </a:r>
          </a:p>
          <a:p>
            <a:r>
              <a:rPr lang="en-US" sz="2800" dirty="0" smtClean="0">
                <a:latin typeface="Times New Roman" panose="02020603050405020304" pitchFamily="18" charset="0"/>
                <a:cs typeface="Times New Roman" panose="02020603050405020304" pitchFamily="18" charset="0"/>
              </a:rPr>
              <a:t> Clients may be </a:t>
            </a:r>
            <a:r>
              <a:rPr lang="en-US" sz="2800" b="1" dirty="0" smtClean="0">
                <a:latin typeface="Times New Roman" panose="02020603050405020304" pitchFamily="18" charset="0"/>
                <a:cs typeface="Times New Roman" panose="02020603050405020304" pitchFamily="18" charset="0"/>
              </a:rPr>
              <a:t>unwilling to answer questions </a:t>
            </a:r>
            <a:r>
              <a:rPr lang="en-US" sz="2800" dirty="0" smtClean="0">
                <a:latin typeface="Times New Roman" panose="02020603050405020304" pitchFamily="18" charset="0"/>
                <a:cs typeface="Times New Roman" panose="02020603050405020304" pitchFamily="18" charset="0"/>
              </a:rPr>
              <a:t>or to cooperate with the interview; they believe that they do not need help or treatment. </a:t>
            </a:r>
          </a:p>
          <a:p>
            <a:r>
              <a:rPr lang="en-US" sz="2800" dirty="0" smtClean="0">
                <a:latin typeface="Times New Roman" panose="02020603050405020304" pitchFamily="18" charset="0"/>
                <a:cs typeface="Times New Roman" panose="02020603050405020304" pitchFamily="18" charset="0"/>
              </a:rPr>
              <a:t>If a client has </a:t>
            </a:r>
            <a:r>
              <a:rPr lang="en-US" sz="2800" b="1" dirty="0" smtClean="0">
                <a:latin typeface="Times New Roman" panose="02020603050405020304" pitchFamily="18" charset="0"/>
                <a:cs typeface="Times New Roman" panose="02020603050405020304" pitchFamily="18" charset="0"/>
              </a:rPr>
              <a:t>legal problems</a:t>
            </a:r>
            <a:r>
              <a:rPr lang="en-US" sz="2800" dirty="0" smtClean="0">
                <a:latin typeface="Times New Roman" panose="02020603050405020304" pitchFamily="18" charset="0"/>
                <a:cs typeface="Times New Roman" panose="02020603050405020304" pitchFamily="18" charset="0"/>
              </a:rPr>
              <a:t>, he or she may express </a:t>
            </a:r>
            <a:r>
              <a:rPr lang="en-US" sz="2800" b="1" dirty="0" smtClean="0">
                <a:latin typeface="Times New Roman" panose="02020603050405020304" pitchFamily="18" charset="0"/>
                <a:cs typeface="Times New Roman" panose="02020603050405020304" pitchFamily="18" charset="0"/>
              </a:rPr>
              <a:t>superficial guilt </a:t>
            </a:r>
            <a:r>
              <a:rPr lang="en-US" sz="2800" dirty="0" smtClean="0">
                <a:latin typeface="Times New Roman" panose="02020603050405020304" pitchFamily="18" charset="0"/>
                <a:cs typeface="Times New Roman" panose="02020603050405020304" pitchFamily="18" charset="0"/>
              </a:rPr>
              <a:t>but it is unlikely that these emotions are sincere.</a:t>
            </a:r>
            <a:endParaRPr lang="en-US" sz="28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fontScale="90000"/>
          </a:bodyPr>
          <a:lstStyle/>
          <a:p>
            <a:pPr algn="ctr"/>
            <a:r>
              <a:rPr lang="en-US" dirty="0" smtClean="0"/>
              <a:t>MOOD AND AFFECT</a:t>
            </a:r>
            <a:br>
              <a:rPr lang="en-US" dirty="0" smtClean="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5181600"/>
          </a:xfrm>
        </p:spPr>
        <p:txBody>
          <a:bodyPr>
            <a:noAutofit/>
          </a:bodyPr>
          <a:lstStyle/>
          <a:p>
            <a:r>
              <a:rPr lang="en-US" sz="3600" dirty="0" smtClean="0">
                <a:latin typeface="Times New Roman" panose="02020603050405020304" pitchFamily="18" charset="0"/>
                <a:cs typeface="Times New Roman" panose="02020603050405020304" pitchFamily="18" charset="0"/>
              </a:rPr>
              <a:t>Clients are alert and oriented with intact memory. </a:t>
            </a:r>
          </a:p>
          <a:p>
            <a:r>
              <a:rPr lang="en-US" sz="3600" dirty="0" smtClean="0">
                <a:latin typeface="Times New Roman" panose="02020603050405020304" pitchFamily="18" charset="0"/>
                <a:cs typeface="Times New Roman" panose="02020603050405020304" pitchFamily="18" charset="0"/>
              </a:rPr>
              <a:t>Intellectual capacity is not impaired, but typically these clients have poor grades because of academic underachievement, or failure to attend class and to complete assignments.</a:t>
            </a:r>
            <a:endParaRPr lang="en-US" sz="3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228600" y="304800"/>
            <a:ext cx="8686800" cy="1143000"/>
          </a:xfrm>
        </p:spPr>
        <p:txBody>
          <a:bodyPr>
            <a:normAutofit fontScale="90000"/>
          </a:bodyPr>
          <a:lstStyle/>
          <a:p>
            <a:pPr algn="ctr"/>
            <a:r>
              <a:rPr lang="en-US" sz="3600" dirty="0" smtClean="0"/>
              <a:t>SENSORIUM AND INTELLECTUAL</a:t>
            </a:r>
            <a:br>
              <a:rPr lang="en-US" sz="3600" dirty="0" smtClean="0"/>
            </a:br>
            <a:r>
              <a:rPr lang="en-US" sz="3600" dirty="0" smtClean="0"/>
              <a:t>PROCESSES</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2980"/>
            <a:ext cx="8229600" cy="4985983"/>
          </a:xfrm>
        </p:spPr>
        <p:txBody>
          <a:bodyPr>
            <a:normAutofit/>
          </a:bodyPr>
          <a:lstStyle/>
          <a:p>
            <a:r>
              <a:rPr lang="en-US" sz="3200" dirty="0" smtClean="0">
                <a:latin typeface="Times New Roman" pitchFamily="18" charset="0"/>
                <a:cs typeface="Times New Roman" pitchFamily="18" charset="0"/>
              </a:rPr>
              <a:t>Conduct of a child is the behavior of the total individual as expressed in psychological as well as physical activity; behaviors conforms to the standards established by the person’s social group .</a:t>
            </a:r>
          </a:p>
          <a:p>
            <a:endParaRPr lang="en-US" sz="3200" dirty="0">
              <a:latin typeface="Times New Roman" pitchFamily="18" charset="0"/>
              <a:cs typeface="Times New Roman" pitchFamily="18" charset="0"/>
            </a:endParaRPr>
          </a:p>
        </p:txBody>
      </p:sp>
      <p:sp>
        <p:nvSpPr>
          <p:cNvPr id="2" name="Title 1"/>
          <p:cNvSpPr>
            <a:spLocks noGrp="1"/>
          </p:cNvSpPr>
          <p:nvPr>
            <p:ph type="title"/>
          </p:nvPr>
        </p:nvSpPr>
        <p:spPr>
          <a:xfrm>
            <a:off x="533400" y="-32982"/>
            <a:ext cx="8229600" cy="715962"/>
          </a:xfrm>
        </p:spPr>
        <p:txBody>
          <a:bodyPr>
            <a:normAutofit fontScale="90000"/>
          </a:bodyPr>
          <a:lstStyle/>
          <a:p>
            <a:pPr algn="ctr"/>
            <a:r>
              <a:rPr lang="en-US" dirty="0" smtClean="0">
                <a:latin typeface="Times New Roman" pitchFamily="18" charset="0"/>
                <a:cs typeface="Times New Roman" pitchFamily="18" charset="0"/>
              </a:rPr>
              <a:t>INTRODUCTION 		</a:t>
            </a:r>
            <a:endParaRPr lang="en-US" dirty="0">
              <a:latin typeface="Times New Roman" pitchFamily="18" charset="0"/>
              <a:cs typeface="Times New Roman" pitchFamily="18" charset="0"/>
            </a:endParaRPr>
          </a:p>
        </p:txBody>
      </p:sp>
      <p:pic>
        <p:nvPicPr>
          <p:cNvPr id="6" name="Picture 2" descr="D:\M.Sc nursing\M.Sc. -1\mental health nursing\IMAGE\images (26).jpg"/>
          <p:cNvPicPr>
            <a:picLocks noChangeAspect="1" noChangeArrowheads="1"/>
          </p:cNvPicPr>
          <p:nvPr/>
        </p:nvPicPr>
        <p:blipFill>
          <a:blip r:embed="rId3" cstate="print"/>
          <a:srcRect/>
          <a:stretch>
            <a:fillRect/>
          </a:stretch>
        </p:blipFill>
        <p:spPr bwMode="auto">
          <a:xfrm>
            <a:off x="1524000" y="3581400"/>
            <a:ext cx="5791200" cy="2590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838200"/>
            <a:ext cx="8686800" cy="6019800"/>
          </a:xfrm>
        </p:spPr>
        <p:txBody>
          <a:bodyPr>
            <a:normAutofit/>
          </a:bodyPr>
          <a:lstStyle/>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Clients consistently </a:t>
            </a:r>
            <a:r>
              <a:rPr lang="en-US" sz="3200" b="1" dirty="0" smtClean="0">
                <a:latin typeface="Times New Roman" panose="02020603050405020304" pitchFamily="18" charset="0"/>
                <a:cs typeface="Times New Roman" panose="02020603050405020304" pitchFamily="18" charset="0"/>
              </a:rPr>
              <a:t>break rules </a:t>
            </a:r>
            <a:r>
              <a:rPr lang="en-US" sz="3200" dirty="0" smtClean="0">
                <a:latin typeface="Times New Roman" panose="02020603050405020304" pitchFamily="18" charset="0"/>
                <a:cs typeface="Times New Roman" panose="02020603050405020304" pitchFamily="18" charset="0"/>
              </a:rPr>
              <a:t>with no regard for the consequences. </a:t>
            </a:r>
          </a:p>
          <a:p>
            <a:r>
              <a:rPr lang="en-US" sz="3200" b="1" dirty="0" smtClean="0">
                <a:latin typeface="Times New Roman" panose="02020603050405020304" pitchFamily="18" charset="0"/>
                <a:cs typeface="Times New Roman" panose="02020603050405020304" pitchFamily="18" charset="0"/>
              </a:rPr>
              <a:t>risky behavior </a:t>
            </a:r>
            <a:r>
              <a:rPr lang="en-US" sz="3200" dirty="0" smtClean="0">
                <a:latin typeface="Times New Roman" panose="02020603050405020304" pitchFamily="18" charset="0"/>
                <a:cs typeface="Times New Roman" panose="02020603050405020304" pitchFamily="18" charset="0"/>
              </a:rPr>
              <a:t>is common such as use of drugs or alcohol, reckless driving, sexual activity, and illegal activities such as theft. </a:t>
            </a:r>
          </a:p>
          <a:p>
            <a:r>
              <a:rPr lang="en-US" sz="3200" dirty="0" smtClean="0">
                <a:latin typeface="Times New Roman" panose="02020603050405020304" pitchFamily="18" charset="0"/>
                <a:cs typeface="Times New Roman" panose="02020603050405020304" pitchFamily="18" charset="0"/>
              </a:rPr>
              <a:t>Clients </a:t>
            </a:r>
            <a:r>
              <a:rPr lang="en-US" sz="3200" b="1" dirty="0" smtClean="0">
                <a:latin typeface="Times New Roman" panose="02020603050405020304" pitchFamily="18" charset="0"/>
                <a:cs typeface="Times New Roman" panose="02020603050405020304" pitchFamily="18" charset="0"/>
              </a:rPr>
              <a:t>lack insight </a:t>
            </a:r>
            <a:r>
              <a:rPr lang="en-US" sz="3200" dirty="0" smtClean="0">
                <a:latin typeface="Times New Roman" panose="02020603050405020304" pitchFamily="18" charset="0"/>
                <a:cs typeface="Times New Roman" panose="02020603050405020304" pitchFamily="18" charset="0"/>
              </a:rPr>
              <a:t>and usually blame others or society for their problems they rarely believe that their behavior is the cause of difficulties.</a:t>
            </a:r>
            <a:endParaRPr lang="en-US" sz="3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fontScale="90000"/>
          </a:bodyPr>
          <a:lstStyle/>
          <a:p>
            <a:pPr algn="ctr"/>
            <a:r>
              <a:rPr lang="en-US" dirty="0" smtClean="0"/>
              <a:t>JUDGMENT AND INSIGHT</a:t>
            </a:r>
            <a:br>
              <a:rPr lang="en-US" dirty="0" smtClean="0"/>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458200" cy="5029200"/>
          </a:xfrm>
        </p:spPr>
        <p:txBody>
          <a:bodyPr>
            <a:noAutofit/>
          </a:bodyPr>
          <a:lstStyle/>
          <a:p>
            <a:r>
              <a:rPr lang="en-US" sz="2800" dirty="0" smtClean="0">
                <a:latin typeface="Times New Roman" panose="02020603050405020304" pitchFamily="18" charset="0"/>
                <a:cs typeface="Times New Roman" panose="02020603050405020304" pitchFamily="18" charset="0"/>
              </a:rPr>
              <a:t>Although these clients generally try to appear tough, their self-esteem is low.</a:t>
            </a:r>
          </a:p>
          <a:p>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 They do not value them-selves any more than they value others. </a:t>
            </a:r>
          </a:p>
          <a:p>
            <a:endParaRPr lang="en-US" sz="2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52059"/>
            <a:ext cx="8763000" cy="6080919"/>
          </a:xfrm>
        </p:spPr>
        <p:txBody>
          <a:bodyPr>
            <a:noAutofit/>
          </a:bodyPr>
          <a:lstStyle/>
          <a:p>
            <a:r>
              <a:rPr lang="en-US" sz="2800" dirty="0" smtClean="0">
                <a:latin typeface="Times New Roman" panose="02020603050405020304" pitchFamily="18" charset="0"/>
                <a:cs typeface="Times New Roman" panose="02020603050405020304" pitchFamily="18" charset="0"/>
              </a:rPr>
              <a:t>Relationships with others, especially those in authority, are disruptive and may be violent.</a:t>
            </a:r>
          </a:p>
          <a:p>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 This includes parents, teachers, police, and most other adults. Verbal and physical aggression is common.</a:t>
            </a:r>
          </a:p>
          <a:p>
            <a:r>
              <a:rPr lang="en-US" sz="2800" dirty="0" smtClean="0">
                <a:latin typeface="Times New Roman" panose="02020603050405020304" pitchFamily="18" charset="0"/>
                <a:cs typeface="Times New Roman" panose="02020603050405020304" pitchFamily="18" charset="0"/>
              </a:rPr>
              <a:t> Siblings may be a target for ridicule or aggression. </a:t>
            </a:r>
          </a:p>
          <a:p>
            <a:r>
              <a:rPr lang="en-US" sz="2800" dirty="0" smtClean="0">
                <a:latin typeface="Times New Roman" panose="02020603050405020304" pitchFamily="18" charset="0"/>
                <a:cs typeface="Times New Roman" panose="02020603050405020304" pitchFamily="18" charset="0"/>
              </a:rPr>
              <a:t>Relationships with peers are limited to others who display similar behaviors; these clients see peers who follow rules as dumb or afraid.</a:t>
            </a:r>
          </a:p>
          <a:p>
            <a:r>
              <a:rPr lang="en-US" sz="2800" dirty="0" smtClean="0">
                <a:latin typeface="Times New Roman" panose="02020603050405020304" pitchFamily="18" charset="0"/>
                <a:cs typeface="Times New Roman" panose="02020603050405020304" pitchFamily="18" charset="0"/>
              </a:rPr>
              <a:t> Clients usually have poor grades, have been expelled, or have dropped out.</a:t>
            </a:r>
            <a:endParaRPr lang="en-US" sz="28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228600" y="417097"/>
            <a:ext cx="8229600" cy="334962"/>
          </a:xfrm>
        </p:spPr>
        <p:txBody>
          <a:bodyPr>
            <a:normAutofit fontScale="90000"/>
          </a:bodyPr>
          <a:lstStyle/>
          <a:p>
            <a:pPr algn="ctr"/>
            <a:r>
              <a:rPr lang="en-US" dirty="0" smtClean="0"/>
              <a:t>ROLES AND RELATIONSHIPS</a:t>
            </a:r>
            <a:br>
              <a:rPr lang="en-US" dirty="0" smtClean="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458200" cy="5181600"/>
          </a:xfrm>
        </p:spPr>
        <p:txBody>
          <a:bodyPr>
            <a:normAutofit/>
          </a:bodyPr>
          <a:lstStyle/>
          <a:p>
            <a:r>
              <a:rPr lang="en-US" sz="3200" u="sng" dirty="0" smtClean="0">
                <a:latin typeface="Times New Roman" pitchFamily="18" charset="0"/>
                <a:cs typeface="Times New Roman" pitchFamily="18" charset="0"/>
              </a:rPr>
              <a:t>PHARMACOTHERAPY</a:t>
            </a:r>
            <a:r>
              <a:rPr lang="en-US" sz="3200" dirty="0" smtClean="0">
                <a:latin typeface="Times New Roman" pitchFamily="18" charset="0"/>
                <a:cs typeface="Times New Roman" pitchFamily="18" charset="0"/>
              </a:rPr>
              <a:t> :</a:t>
            </a:r>
          </a:p>
          <a:p>
            <a:pPr>
              <a:buFont typeface="Wingdings" pitchFamily="2" charset="2"/>
              <a:buChar char="v"/>
            </a:pPr>
            <a:r>
              <a:rPr lang="en-US" sz="3200" dirty="0" smtClean="0">
                <a:latin typeface="Times New Roman" pitchFamily="18" charset="0"/>
                <a:cs typeface="Times New Roman" pitchFamily="18" charset="0"/>
              </a:rPr>
              <a:t>Mood stabilize : - lithium carbamazepine </a:t>
            </a:r>
          </a:p>
          <a:p>
            <a:pPr>
              <a:buNone/>
            </a:pPr>
            <a:r>
              <a:rPr lang="en-US" sz="3200" dirty="0" smtClean="0">
                <a:latin typeface="Times New Roman" pitchFamily="18" charset="0"/>
                <a:cs typeface="Times New Roman" pitchFamily="18" charset="0"/>
              </a:rPr>
              <a:t>				   - valporic acid </a:t>
            </a:r>
          </a:p>
          <a:p>
            <a:pPr>
              <a:buFont typeface="Wingdings" pitchFamily="2" charset="2"/>
              <a:buChar char="v"/>
            </a:pPr>
            <a:r>
              <a:rPr lang="en-US" sz="3200" dirty="0" smtClean="0">
                <a:latin typeface="Times New Roman" pitchFamily="18" charset="0"/>
                <a:cs typeface="Times New Roman" pitchFamily="18" charset="0"/>
              </a:rPr>
              <a:t>Anti psychotic : - chlorpromzine </a:t>
            </a:r>
          </a:p>
          <a:p>
            <a:pPr>
              <a:buNone/>
            </a:pPr>
            <a:r>
              <a:rPr lang="en-US" sz="3200" dirty="0" smtClean="0">
                <a:latin typeface="Times New Roman" pitchFamily="18" charset="0"/>
                <a:cs typeface="Times New Roman" pitchFamily="18" charset="0"/>
              </a:rPr>
              <a:t>				  - haloperidole </a:t>
            </a:r>
          </a:p>
          <a:p>
            <a:pPr>
              <a:buNone/>
            </a:pPr>
            <a:r>
              <a:rPr lang="en-US" sz="3200" dirty="0" smtClean="0">
                <a:latin typeface="Times New Roman" pitchFamily="18" charset="0"/>
                <a:cs typeface="Times New Roman" pitchFamily="18" charset="0"/>
              </a:rPr>
              <a:t>				  - clozapine </a:t>
            </a:r>
          </a:p>
          <a:p>
            <a:pPr>
              <a:buFont typeface="Wingdings" pitchFamily="2" charset="2"/>
              <a:buChar char="v"/>
            </a:pPr>
            <a:r>
              <a:rPr lang="en-US" sz="3200" dirty="0" smtClean="0">
                <a:latin typeface="Times New Roman" pitchFamily="18" charset="0"/>
                <a:cs typeface="Times New Roman" pitchFamily="18" charset="0"/>
              </a:rPr>
              <a:t>Adrenargic agents : - clonidine  propranolol </a:t>
            </a:r>
          </a:p>
          <a:p>
            <a:pPr>
              <a:buNone/>
            </a:pPr>
            <a:r>
              <a:rPr lang="en-US" sz="3200" dirty="0" smtClean="0">
                <a:latin typeface="Times New Roman" pitchFamily="18" charset="0"/>
                <a:cs typeface="Times New Roman" pitchFamily="18" charset="0"/>
              </a:rPr>
              <a:t>					- metaprolol</a:t>
            </a:r>
          </a:p>
          <a:p>
            <a:pPr>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0" y="274638"/>
            <a:ext cx="8915400" cy="944562"/>
          </a:xfrm>
        </p:spPr>
        <p:txBody>
          <a:bodyPr/>
          <a:lstStyle/>
          <a:p>
            <a:pPr algn="ctr"/>
            <a:r>
              <a:rPr lang="en-US" b="1" dirty="0" smtClean="0">
                <a:latin typeface="Times New Roman" pitchFamily="18" charset="0"/>
                <a:cs typeface="Times New Roman" pitchFamily="18" charset="0"/>
              </a:rPr>
              <a:t>TREATMENT</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0"/>
            <a:ext cx="8229600" cy="7010400"/>
          </a:xfrm>
        </p:spPr>
        <p:txBody>
          <a:bodyPr>
            <a:noAutofit/>
          </a:bodyPr>
          <a:lstStyle/>
          <a:p>
            <a:pPr>
              <a:buFont typeface="Wingdings" pitchFamily="2" charset="2"/>
              <a:buChar char="q"/>
            </a:pPr>
            <a:r>
              <a:rPr lang="en-US" sz="3600" b="1" dirty="0" smtClean="0">
                <a:latin typeface="Times New Roman" pitchFamily="18" charset="0"/>
                <a:cs typeface="Times New Roman" pitchFamily="18" charset="0"/>
              </a:rPr>
              <a:t>MANAGEMENT:</a:t>
            </a:r>
          </a:p>
          <a:p>
            <a:pPr>
              <a:buFont typeface="Wingdings" pitchFamily="2" charset="2"/>
              <a:buChar char="q"/>
            </a:pPr>
            <a:r>
              <a:rPr lang="en-US" sz="3600" b="1" dirty="0" smtClean="0">
                <a:latin typeface="Times New Roman" pitchFamily="18" charset="0"/>
                <a:cs typeface="Times New Roman" pitchFamily="18" charset="0"/>
              </a:rPr>
              <a:t>Home care management:</a:t>
            </a:r>
          </a:p>
          <a:p>
            <a:pPr>
              <a:buFont typeface="Wingdings" pitchFamily="2" charset="2"/>
              <a:buChar char="q"/>
            </a:pPr>
            <a:r>
              <a:rPr lang="en-US" sz="3600" dirty="0" smtClean="0">
                <a:latin typeface="Times New Roman" pitchFamily="18" charset="0"/>
                <a:cs typeface="Times New Roman" pitchFamily="18" charset="0"/>
              </a:rPr>
              <a:t>Limit Television</a:t>
            </a:r>
            <a:endParaRPr lang="en-US" sz="3600" u="sng" dirty="0" smtClean="0">
              <a:latin typeface="Times New Roman" pitchFamily="18" charset="0"/>
              <a:cs typeface="Times New Roman" pitchFamily="18" charset="0"/>
            </a:endParaRPr>
          </a:p>
          <a:p>
            <a:pPr>
              <a:buFont typeface="Wingdings" pitchFamily="2" charset="2"/>
              <a:buChar char="q"/>
            </a:pPr>
            <a:r>
              <a:rPr lang="en-US" sz="3600" dirty="0" smtClean="0">
                <a:latin typeface="Times New Roman" pitchFamily="18" charset="0"/>
                <a:cs typeface="Times New Roman" pitchFamily="18" charset="0"/>
              </a:rPr>
              <a:t>Limit all media use to no more than 1 to 2 hours per day. </a:t>
            </a:r>
          </a:p>
          <a:p>
            <a:pPr lvl="0">
              <a:buFont typeface="Wingdings" pitchFamily="2" charset="2"/>
              <a:buChar char="q"/>
            </a:pPr>
            <a:r>
              <a:rPr lang="en-US" sz="3600" dirty="0" smtClean="0">
                <a:latin typeface="Times New Roman" pitchFamily="18" charset="0"/>
                <a:cs typeface="Times New Roman" pitchFamily="18" charset="0"/>
              </a:rPr>
              <a:t>Monitor their children's use of the media. </a:t>
            </a:r>
            <a:endParaRPr lang="en-IN" sz="3600" dirty="0" smtClean="0">
              <a:latin typeface="Times New Roman" pitchFamily="18" charset="0"/>
              <a:cs typeface="Times New Roman" pitchFamily="18" charset="0"/>
            </a:endParaRPr>
          </a:p>
          <a:p>
            <a:pPr lvl="0">
              <a:buFont typeface="Wingdings" pitchFamily="2" charset="2"/>
              <a:buChar char="q"/>
            </a:pPr>
            <a:r>
              <a:rPr lang="en-US" sz="3600" dirty="0" smtClean="0">
                <a:latin typeface="Times New Roman" pitchFamily="18" charset="0"/>
                <a:cs typeface="Times New Roman" pitchFamily="18" charset="0"/>
              </a:rPr>
              <a:t>Co view television with their children.</a:t>
            </a:r>
          </a:p>
          <a:p>
            <a:pPr>
              <a:buFont typeface="Wingdings" pitchFamily="2" charset="2"/>
              <a:buChar char="q"/>
            </a:pPr>
            <a:r>
              <a:rPr lang="en-US" sz="3600" dirty="0" smtClean="0">
                <a:latin typeface="Times New Roman" pitchFamily="18" charset="0"/>
                <a:cs typeface="Times New Roman" pitchFamily="18" charset="0"/>
              </a:rPr>
              <a:t>Eliminate or reduce video and Computer games</a:t>
            </a:r>
          </a:p>
          <a:p>
            <a:pPr marL="274320" lvl="1" indent="-274320">
              <a:buClr>
                <a:schemeClr val="accent3"/>
              </a:buClr>
              <a:buSzPct val="95000"/>
              <a:buFont typeface="Wingdings" pitchFamily="2" charset="2"/>
              <a:buChar char="q"/>
            </a:pPr>
            <a:r>
              <a:rPr lang="en-US" sz="4000" dirty="0" smtClean="0">
                <a:latin typeface="Times New Roman" pitchFamily="18" charset="0"/>
                <a:cs typeface="Times New Roman" pitchFamily="18" charset="0"/>
              </a:rPr>
              <a:t>A safe school</a:t>
            </a:r>
          </a:p>
          <a:p>
            <a:pPr marL="274320" lvl="1" indent="-274320">
              <a:buClr>
                <a:schemeClr val="accent3"/>
              </a:buClr>
              <a:buSzPct val="95000"/>
              <a:buFont typeface="Wingdings" pitchFamily="2" charset="2"/>
              <a:buChar char="q"/>
            </a:pPr>
            <a:r>
              <a:rPr lang="en-US" sz="4000" dirty="0" smtClean="0">
                <a:latin typeface="Times New Roman" pitchFamily="18" charset="0"/>
                <a:cs typeface="Times New Roman" pitchFamily="18" charset="0"/>
              </a:rPr>
              <a:t>School-Based Treatment Programs</a:t>
            </a:r>
          </a:p>
          <a:p>
            <a:pPr marL="274320" lvl="1" indent="-274320">
              <a:buClr>
                <a:schemeClr val="accent3"/>
              </a:buClr>
              <a:buSzPct val="95000"/>
              <a:buNone/>
            </a:pPr>
            <a:endParaRPr lang="en-IN" sz="4000" dirty="0" smtClean="0">
              <a:latin typeface="Times New Roman" pitchFamily="18" charset="0"/>
              <a:cs typeface="Times New Roman" pitchFamily="18" charset="0"/>
            </a:endParaRPr>
          </a:p>
          <a:p>
            <a:pPr marL="274320" lvl="1" indent="-274320">
              <a:buClr>
                <a:schemeClr val="accent3"/>
              </a:buClr>
              <a:buSzPct val="95000"/>
              <a:buFont typeface="Wingdings" pitchFamily="2" charset="2"/>
              <a:buChar char="Ø"/>
            </a:pPr>
            <a:endParaRPr lang="en-US" sz="4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287963"/>
          </a:xfrm>
        </p:spPr>
        <p:txBody>
          <a:bodyPr>
            <a:noAutofit/>
          </a:bodyPr>
          <a:lstStyle/>
          <a:p>
            <a:pPr>
              <a:buFont typeface="Wingdings" pitchFamily="2" charset="2"/>
              <a:buChar char="q"/>
            </a:pPr>
            <a:r>
              <a:rPr lang="en-US" sz="3600" dirty="0" smtClean="0">
                <a:latin typeface="Times New Roman" pitchFamily="18" charset="0"/>
                <a:cs typeface="Times New Roman" pitchFamily="18" charset="0"/>
              </a:rPr>
              <a:t>Counseling and guidance </a:t>
            </a:r>
          </a:p>
          <a:p>
            <a:pPr>
              <a:buFont typeface="Wingdings" pitchFamily="2" charset="2"/>
              <a:buChar char="q"/>
            </a:pPr>
            <a:r>
              <a:rPr lang="en-US" sz="3600" dirty="0" smtClean="0">
                <a:latin typeface="Times New Roman" pitchFamily="18" charset="0"/>
                <a:cs typeface="Times New Roman" pitchFamily="18" charset="0"/>
              </a:rPr>
              <a:t>Cognitive behavioral therapy </a:t>
            </a:r>
          </a:p>
          <a:p>
            <a:pPr marL="274320" lvl="1" indent="-274320">
              <a:buClr>
                <a:schemeClr val="accent3"/>
              </a:buClr>
              <a:buSzPct val="95000"/>
              <a:buFont typeface="Wingdings" pitchFamily="2" charset="2"/>
              <a:buChar char="q"/>
            </a:pPr>
            <a:r>
              <a:rPr lang="en-US" sz="4000" dirty="0" smtClean="0">
                <a:latin typeface="Times New Roman" pitchFamily="18" charset="0"/>
                <a:cs typeface="Times New Roman" pitchFamily="18" charset="0"/>
              </a:rPr>
              <a:t>Family Therapy </a:t>
            </a:r>
          </a:p>
          <a:p>
            <a:pPr marL="274320" lvl="1" indent="-274320">
              <a:buClr>
                <a:schemeClr val="accent3"/>
              </a:buClr>
              <a:buSzPct val="95000"/>
              <a:buFont typeface="Wingdings" pitchFamily="2" charset="2"/>
              <a:buChar char="q"/>
            </a:pPr>
            <a:r>
              <a:rPr lang="en-US" sz="4000" dirty="0" smtClean="0">
                <a:latin typeface="Times New Roman" pitchFamily="18" charset="0"/>
                <a:cs typeface="Times New Roman" pitchFamily="18" charset="0"/>
              </a:rPr>
              <a:t>Social Skills Training</a:t>
            </a:r>
          </a:p>
          <a:p>
            <a:pPr marL="342900" lvl="1" indent="-342900">
              <a:buFont typeface="Wingdings" pitchFamily="2" charset="2"/>
              <a:buChar char="q"/>
            </a:pPr>
            <a:r>
              <a:rPr lang="en-US" sz="4000" dirty="0" smtClean="0">
                <a:latin typeface="Times New Roman" pitchFamily="18" charset="0"/>
                <a:cs typeface="Times New Roman" pitchFamily="18" charset="0"/>
              </a:rPr>
              <a:t>A safe community</a:t>
            </a:r>
          </a:p>
          <a:p>
            <a:pPr marL="342900" lvl="1" indent="-342900">
              <a:buFont typeface="Wingdings" pitchFamily="2" charset="2"/>
              <a:buChar char="q"/>
            </a:pPr>
            <a:r>
              <a:rPr lang="en-US" sz="4000" dirty="0" smtClean="0">
                <a:latin typeface="Times New Roman" pitchFamily="18" charset="0"/>
                <a:cs typeface="Times New Roman" pitchFamily="18" charset="0"/>
              </a:rPr>
              <a:t>Telephonic check-to ensure other adult responsible.</a:t>
            </a:r>
            <a:endParaRPr lang="en-IN" sz="4000" dirty="0" smtClean="0">
              <a:latin typeface="Times New Roman" pitchFamily="18" charset="0"/>
              <a:cs typeface="Times New Roman" pitchFamily="18" charset="0"/>
            </a:endParaRPr>
          </a:p>
          <a:p>
            <a:pPr>
              <a:buFont typeface="Wingdings" pitchFamily="2" charset="2"/>
              <a:buChar char="q"/>
            </a:pPr>
            <a:endParaRPr lang="en-US" sz="3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152400"/>
            <a:ext cx="8458200" cy="6705600"/>
          </a:xfrm>
        </p:spPr>
        <p:txBody>
          <a:bodyPr>
            <a:noAutofit/>
          </a:bodyPr>
          <a:lstStyle/>
          <a:p>
            <a:r>
              <a:rPr lang="en-US" sz="3600" dirty="0" smtClean="0">
                <a:latin typeface="Times New Roman" pitchFamily="18" charset="0"/>
                <a:cs typeface="Times New Roman" pitchFamily="18" charset="0"/>
              </a:rPr>
              <a:t>The most common mode of management is placement in a corrective institution .</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Parental instruction to teach how to deal with the child’s demand.</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Juvenile  justice system , if needed to provide structured rules and a means for monitoring and controlling the child’s behavior </a:t>
            </a:r>
            <a:r>
              <a:rPr lang="en-US" sz="3200" dirty="0" smtClean="0">
                <a:latin typeface="Times New Roman" pitchFamily="18" charset="0"/>
                <a:cs typeface="Times New Roman" pitchFamily="18" charset="0"/>
              </a:rPr>
              <a:t>.</a:t>
            </a:r>
          </a:p>
          <a:p>
            <a:pPr>
              <a:buNone/>
            </a:pP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6705600"/>
          </a:xfrm>
        </p:spPr>
        <p:txBody>
          <a:bodyPr>
            <a:normAutofit/>
          </a:bodyPr>
          <a:lstStyle/>
          <a:p>
            <a:r>
              <a:rPr lang="en-US" sz="3600" b="1" dirty="0">
                <a:latin typeface="Times New Roman" panose="02020603050405020304" pitchFamily="18" charset="0"/>
                <a:cs typeface="Times New Roman" panose="02020603050405020304" pitchFamily="18" charset="0"/>
              </a:rPr>
              <a:t>Behavioral </a:t>
            </a:r>
            <a:r>
              <a:rPr lang="en-US" sz="3600" b="1" dirty="0" smtClean="0">
                <a:latin typeface="Times New Roman" panose="02020603050405020304" pitchFamily="18" charset="0"/>
                <a:cs typeface="Times New Roman" panose="02020603050405020304" pitchFamily="18" charset="0"/>
              </a:rPr>
              <a:t>psychotherapy:</a:t>
            </a:r>
            <a:endParaRPr lang="en-US" sz="3600"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Behavioral psychotherapy often is effective when used in combination with an effective medication regimen. </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Improving the surrounding home and school environment can improve the </a:t>
            </a:r>
            <a:r>
              <a:rPr lang="en-US" sz="3200" dirty="0" smtClean="0">
                <a:latin typeface="Times New Roman" panose="02020603050405020304" pitchFamily="18" charset="0"/>
                <a:cs typeface="Times New Roman" panose="02020603050405020304" pitchFamily="18" charset="0"/>
              </a:rPr>
              <a:t>behavior.</a:t>
            </a:r>
          </a:p>
          <a:p>
            <a:endParaRPr lang="en-US" sz="3200" dirty="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working to establish ways of decreasing distractions and improving organizational skills may be helpful.</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7594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629400"/>
          </a:xfrm>
        </p:spPr>
        <p:txBody>
          <a:bodyPr>
            <a:normAutofit fontScale="92500" lnSpcReduction="10000"/>
          </a:bodyPr>
          <a:lstStyle/>
          <a:p>
            <a:r>
              <a:rPr lang="en-US" sz="4300" b="1" dirty="0">
                <a:latin typeface="Times New Roman" panose="02020603050405020304" pitchFamily="18" charset="0"/>
                <a:cs typeface="Times New Roman" panose="02020603050405020304" pitchFamily="18" charset="0"/>
              </a:rPr>
              <a:t>Psychosocial </a:t>
            </a:r>
            <a:r>
              <a:rPr lang="en-US" sz="4300" b="1" dirty="0" smtClean="0">
                <a:latin typeface="Times New Roman" panose="02020603050405020304" pitchFamily="18" charset="0"/>
                <a:cs typeface="Times New Roman" panose="02020603050405020304" pitchFamily="18" charset="0"/>
              </a:rPr>
              <a:t>interventions:</a:t>
            </a:r>
            <a:endParaRPr lang="en-US" sz="3500" dirty="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psychosocial </a:t>
            </a:r>
            <a:r>
              <a:rPr lang="en-US" sz="3200" dirty="0">
                <a:latin typeface="Times New Roman" panose="02020603050405020304" pitchFamily="18" charset="0"/>
                <a:cs typeface="Times New Roman" panose="02020603050405020304" pitchFamily="18" charset="0"/>
              </a:rPr>
              <a:t>treatments are effective</a:t>
            </a:r>
            <a:r>
              <a:rPr lang="en-US" sz="3200" dirty="0" smtClean="0">
                <a:latin typeface="Times New Roman" panose="02020603050405020304" pitchFamily="18" charset="0"/>
                <a:cs typeface="Times New Roman" panose="02020603050405020304" pitchFamily="18" charset="0"/>
              </a:rPr>
              <a:t>.</a:t>
            </a:r>
          </a:p>
          <a:p>
            <a:r>
              <a:rPr lang="en-US" sz="3200" b="1" dirty="0" smtClean="0">
                <a:latin typeface="Times New Roman" panose="02020603050405020304" pitchFamily="18" charset="0"/>
                <a:cs typeface="Times New Roman" panose="02020603050405020304" pitchFamily="18" charset="0"/>
              </a:rPr>
              <a:t>behavioral </a:t>
            </a:r>
            <a:r>
              <a:rPr lang="en-US" sz="3200" b="1" dirty="0">
                <a:latin typeface="Times New Roman" panose="02020603050405020304" pitchFamily="18" charset="0"/>
                <a:cs typeface="Times New Roman" panose="02020603050405020304" pitchFamily="18" charset="0"/>
              </a:rPr>
              <a:t>parent training </a:t>
            </a:r>
            <a:r>
              <a:rPr lang="en-US" sz="3200" b="1" dirty="0" smtClean="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BPT</a:t>
            </a:r>
            <a:r>
              <a:rPr lang="en-US" sz="3200" b="1" dirty="0" smtClean="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 consistent application of rewards for meeting goals and good behavior (positive reinforcement) and punishments such as time-outs or revocation of privileges for failing to meet goals or poor </a:t>
            </a:r>
            <a:r>
              <a:rPr lang="en-US" sz="3200" dirty="0" smtClean="0">
                <a:latin typeface="Times New Roman" panose="02020603050405020304" pitchFamily="18" charset="0"/>
                <a:cs typeface="Times New Roman" panose="02020603050405020304" pitchFamily="18" charset="0"/>
              </a:rPr>
              <a:t>behavior</a:t>
            </a:r>
            <a:endParaRPr lang="en-US" sz="3200" dirty="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behavioral classroom management (BCM):</a:t>
            </a:r>
            <a:r>
              <a:rPr lang="en-US" sz="3200" dirty="0">
                <a:latin typeface="Times New Roman" panose="02020603050405020304" pitchFamily="18" charset="0"/>
                <a:cs typeface="Times New Roman" panose="02020603050405020304" pitchFamily="18" charset="0"/>
              </a:rPr>
              <a:t>educators learn about </a:t>
            </a:r>
            <a:r>
              <a:rPr lang="en-US" sz="3200" dirty="0" smtClean="0">
                <a:latin typeface="Times New Roman" panose="02020603050405020304" pitchFamily="18" charset="0"/>
                <a:cs typeface="Times New Roman" panose="02020603050405020304" pitchFamily="18" charset="0"/>
              </a:rPr>
              <a:t>condition and </a:t>
            </a:r>
            <a:r>
              <a:rPr lang="en-US" sz="3200" dirty="0">
                <a:latin typeface="Times New Roman" panose="02020603050405020304" pitchFamily="18" charset="0"/>
                <a:cs typeface="Times New Roman" panose="02020603050405020304" pitchFamily="18" charset="0"/>
              </a:rPr>
              <a:t>techniques to improve behavior applied to a classroom setting. </a:t>
            </a:r>
            <a:r>
              <a:rPr lang="en-US" sz="3200" dirty="0" smtClean="0">
                <a:latin typeface="Times New Roman" panose="02020603050405020304" pitchFamily="18" charset="0"/>
                <a:cs typeface="Times New Roman" panose="02020603050405020304" pitchFamily="18" charset="0"/>
              </a:rPr>
              <a:t>include </a:t>
            </a:r>
            <a:r>
              <a:rPr lang="en-US" sz="3200" dirty="0">
                <a:latin typeface="Times New Roman" panose="02020603050405020304" pitchFamily="18" charset="0"/>
                <a:cs typeface="Times New Roman" panose="02020603050405020304" pitchFamily="18" charset="0"/>
              </a:rPr>
              <a:t>increased structuring of classroom activities, daily feedback, and token economy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98963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a:latin typeface="Times New Roman" panose="02020603050405020304" pitchFamily="18" charset="0"/>
                <a:cs typeface="Times New Roman" panose="02020603050405020304" pitchFamily="18" charset="0"/>
              </a:rPr>
              <a:t>For preschoolers, intervention is best with parental training. </a:t>
            </a:r>
          </a:p>
          <a:p>
            <a:r>
              <a:rPr lang="en-US" sz="3200" dirty="0">
                <a:latin typeface="Times New Roman" panose="02020603050405020304" pitchFamily="18" charset="0"/>
                <a:cs typeface="Times New Roman" panose="02020603050405020304" pitchFamily="18" charset="0"/>
              </a:rPr>
              <a:t>For school-aged children, interventions of group training for parents and classroom.</a:t>
            </a:r>
          </a:p>
          <a:p>
            <a:r>
              <a:rPr lang="en-US" sz="3200" dirty="0">
                <a:latin typeface="Times New Roman" panose="02020603050405020304" pitchFamily="18" charset="0"/>
                <a:cs typeface="Times New Roman" panose="02020603050405020304" pitchFamily="18" charset="0"/>
              </a:rPr>
              <a:t>Severe cases benefit from medication and behavioral interventions.</a:t>
            </a:r>
          </a:p>
          <a:p>
            <a:endParaRPr lang="en-US"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4290371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839200" cy="5562600"/>
          </a:xfrm>
        </p:spPr>
        <p:txBody>
          <a:bodyPr>
            <a:normAutofit/>
          </a:bodyPr>
          <a:lstStyle/>
          <a:p>
            <a:pPr>
              <a:buNone/>
            </a:pPr>
            <a:r>
              <a:rPr lang="en-US" sz="3600" dirty="0" smtClean="0">
                <a:latin typeface="Times New Roman" pitchFamily="18" charset="0"/>
                <a:ea typeface="ＭＳ Ｐゴシック" pitchFamily="17" charset="-128"/>
                <a:cs typeface="Times New Roman" pitchFamily="18" charset="0"/>
              </a:rPr>
              <a:t> </a:t>
            </a:r>
          </a:p>
          <a:p>
            <a:r>
              <a:rPr lang="en-US" sz="3600" dirty="0" smtClean="0">
                <a:latin typeface="Times New Roman" pitchFamily="18" charset="0"/>
                <a:ea typeface="ＭＳ Ｐゴシック" pitchFamily="17" charset="-128"/>
                <a:cs typeface="Times New Roman" pitchFamily="18" charset="0"/>
              </a:rPr>
              <a:t>	“A repetitive and persistent pattern of behavior in which the basic rights of others or major age-appropriate social rules are violated.”</a:t>
            </a:r>
          </a:p>
          <a:p>
            <a:r>
              <a:rPr lang="en-US" sz="3600" dirty="0" smtClean="0">
                <a:latin typeface="Times New Roman" pitchFamily="18" charset="0"/>
                <a:ea typeface="ＭＳ Ｐゴシック" pitchFamily="17" charset="-128"/>
                <a:cs typeface="Times New Roman" pitchFamily="18" charset="0"/>
              </a:rPr>
              <a:t> 	“conduct disorders are marked by repetative ,persistant ,aggressive  conduct in which basic rights are violeted .”</a:t>
            </a:r>
          </a:p>
          <a:p>
            <a:endParaRPr lang="en-US" sz="3600" dirty="0" smtClean="0">
              <a:latin typeface="Times New Roman" pitchFamily="18" charset="0"/>
              <a:ea typeface="ＭＳ Ｐゴシック" pitchFamily="17" charset="-128"/>
              <a:cs typeface="Times New Roman" pitchFamily="18" charset="0"/>
            </a:endParaRPr>
          </a:p>
          <a:p>
            <a:endParaRPr lang="en-US" sz="3600" dirty="0">
              <a:latin typeface="Times New Roman" pitchFamily="18" charset="0"/>
              <a:cs typeface="Times New Roman" pitchFamily="18" charset="0"/>
            </a:endParaRPr>
          </a:p>
        </p:txBody>
      </p:sp>
      <p:sp>
        <p:nvSpPr>
          <p:cNvPr id="2" name="Title 1"/>
          <p:cNvSpPr>
            <a:spLocks noGrp="1"/>
          </p:cNvSpPr>
          <p:nvPr>
            <p:ph type="title"/>
          </p:nvPr>
        </p:nvSpPr>
        <p:spPr>
          <a:xfrm>
            <a:off x="762000" y="-228600"/>
            <a:ext cx="7924800" cy="1295400"/>
          </a:xfrm>
        </p:spPr>
        <p:txBody>
          <a:bodyPr/>
          <a:lstStyle/>
          <a:p>
            <a:r>
              <a:rPr lang="en-US" b="1" dirty="0" smtClean="0">
                <a:latin typeface="Times New Roman" pitchFamily="18" charset="0"/>
                <a:cs typeface="Times New Roman" pitchFamily="18" charset="0"/>
              </a:rPr>
              <a:t>DEFINITION </a:t>
            </a:r>
            <a:endParaRPr lang="en-US" b="1" dirty="0">
              <a:latin typeface="Times New Roman" pitchFamily="18" charset="0"/>
              <a:cs typeface="Times New Roman" pitchFamily="18" charset="0"/>
            </a:endParaRPr>
          </a:p>
        </p:txBody>
      </p:sp>
      <p:pic>
        <p:nvPicPr>
          <p:cNvPr id="4" name="Picture 2" descr="D:\M.Sc nursing\M.Sc. -1\mental health nursing\IMAGE\images (26).jpg"/>
          <p:cNvPicPr>
            <a:picLocks noChangeAspect="1" noChangeArrowheads="1"/>
          </p:cNvPicPr>
          <p:nvPr/>
        </p:nvPicPr>
        <p:blipFill>
          <a:blip r:embed="rId2" cstate="print"/>
          <a:srcRect/>
          <a:stretch>
            <a:fillRect/>
          </a:stretch>
        </p:blipFill>
        <p:spPr bwMode="auto">
          <a:xfrm>
            <a:off x="5567082" y="0"/>
            <a:ext cx="3576918" cy="1752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smtClean="0">
                <a:latin typeface="Times New Roman" panose="02020603050405020304" pitchFamily="18" charset="0"/>
                <a:cs typeface="Times New Roman" panose="02020603050405020304" pitchFamily="18" charset="0"/>
              </a:rPr>
              <a:t>Diet</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foods </a:t>
            </a:r>
            <a:r>
              <a:rPr lang="en-US" sz="3200" dirty="0">
                <a:latin typeface="Times New Roman" panose="02020603050405020304" pitchFamily="18" charset="0"/>
                <a:cs typeface="Times New Roman" panose="02020603050405020304" pitchFamily="18" charset="0"/>
              </a:rPr>
              <a:t>containing preservatives or food coloring or foods high in simple sugars may </a:t>
            </a:r>
            <a:r>
              <a:rPr lang="en-US" sz="3200" dirty="0" smtClean="0">
                <a:latin typeface="Times New Roman" panose="02020603050405020304" pitchFamily="18" charset="0"/>
                <a:cs typeface="Times New Roman" panose="02020603050405020304" pitchFamily="18" charset="0"/>
              </a:rPr>
              <a:t>lead.</a:t>
            </a:r>
          </a:p>
          <a:p>
            <a:r>
              <a:rPr lang="en-US" sz="3200" dirty="0" smtClean="0">
                <a:latin typeface="Times New Roman" panose="02020603050405020304" pitchFamily="18" charset="0"/>
                <a:cs typeface="Times New Roman" panose="02020603050405020304" pitchFamily="18" charset="0"/>
              </a:rPr>
              <a:t>Many </a:t>
            </a:r>
            <a:r>
              <a:rPr lang="en-US" sz="3200" dirty="0">
                <a:latin typeface="Times New Roman" panose="02020603050405020304" pitchFamily="18" charset="0"/>
                <a:cs typeface="Times New Roman" panose="02020603050405020304" pitchFamily="18" charset="0"/>
              </a:rPr>
              <a:t>controlled studies have examined this question. </a:t>
            </a:r>
            <a:r>
              <a:rPr lang="en-US" sz="3200" dirty="0" smtClean="0">
                <a:latin typeface="Times New Roman" panose="02020603050405020304" pitchFamily="18" charset="0"/>
                <a:cs typeface="Times New Roman" panose="02020603050405020304" pitchFamily="18" charset="0"/>
              </a:rPr>
              <a:t>no </a:t>
            </a:r>
            <a:r>
              <a:rPr lang="en-US" sz="3200" dirty="0">
                <a:latin typeface="Times New Roman" panose="02020603050405020304" pitchFamily="18" charset="0"/>
                <a:cs typeface="Times New Roman" panose="02020603050405020304" pitchFamily="18" charset="0"/>
              </a:rPr>
              <a:t>adequate data set has confirmed the speculation. </a:t>
            </a:r>
          </a:p>
          <a:p>
            <a:endParaRPr lang="en-US"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2587801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a:p>
            <a:endParaRPr lang="en-US" dirty="0"/>
          </a:p>
          <a:p>
            <a:endParaRPr lang="en-US" dirty="0"/>
          </a:p>
        </p:txBody>
      </p:sp>
      <p:sp>
        <p:nvSpPr>
          <p:cNvPr id="4" name="Title 3"/>
          <p:cNvSpPr>
            <a:spLocks noGrp="1"/>
          </p:cNvSpPr>
          <p:nvPr>
            <p:ph type="title"/>
          </p:nvPr>
        </p:nvSpPr>
        <p:spPr/>
        <p:txBody>
          <a:bodyPr/>
          <a:lstStyle/>
          <a:p>
            <a:endParaRPr lang="en-US"/>
          </a:p>
        </p:txBody>
      </p:sp>
      <p:sp>
        <p:nvSpPr>
          <p:cNvPr id="5" name="Rectangle 4"/>
          <p:cNvSpPr/>
          <p:nvPr/>
        </p:nvSpPr>
        <p:spPr>
          <a:xfrm>
            <a:off x="1752600" y="2802782"/>
            <a:ext cx="6234932" cy="1015663"/>
          </a:xfrm>
          <a:prstGeom prst="rect">
            <a:avLst/>
          </a:prstGeom>
          <a:noFill/>
        </p:spPr>
        <p:txBody>
          <a:bodyPr wrap="square" lIns="91440" tIns="45720" rIns="91440" bIns="45720">
            <a:prstTxWarp prst="textWave2">
              <a:avLst/>
            </a:prstTxWarp>
            <a:spAutoFit/>
          </a:bodyPr>
          <a:lstStyle/>
          <a:p>
            <a:pPr algn="ctr"/>
            <a:r>
              <a:rPr lang="en-US" sz="60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THANK YOU</a:t>
            </a:r>
            <a:endParaRPr lang="en-US" sz="6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4528196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Times New Roman" panose="02020603050405020304" pitchFamily="18" charset="0"/>
                <a:cs typeface="Times New Roman" panose="02020603050405020304" pitchFamily="18" charset="0"/>
              </a:rPr>
              <a:t>TERMINOLOGY</a:t>
            </a:r>
            <a:r>
              <a:rPr lang="en-US" b="1" u="sng" dirty="0"/>
              <a:t>:</a:t>
            </a:r>
            <a:endParaRPr lang="en-US" dirty="0"/>
          </a:p>
        </p:txBody>
      </p:sp>
      <p:sp>
        <p:nvSpPr>
          <p:cNvPr id="3" name="Content Placeholder 2"/>
          <p:cNvSpPr>
            <a:spLocks noGrp="1"/>
          </p:cNvSpPr>
          <p:nvPr>
            <p:ph idx="1"/>
          </p:nvPr>
        </p:nvSpPr>
        <p:spPr>
          <a:xfrm>
            <a:off x="0" y="1524000"/>
            <a:ext cx="9144000" cy="5334000"/>
          </a:xfrm>
          <a:solidFill>
            <a:schemeClr val="bg1"/>
          </a:solidFill>
        </p:spPr>
        <p:txBody>
          <a:bodyPr>
            <a:normAutofit/>
          </a:bodyPr>
          <a:lstStyle/>
          <a:p>
            <a:r>
              <a:rPr lang="en-US" b="1" dirty="0"/>
              <a:t> </a:t>
            </a:r>
            <a:r>
              <a:rPr lang="en-US" b="1" dirty="0" smtClean="0">
                <a:latin typeface="Times New Roman" panose="02020603050405020304" pitchFamily="18" charset="0"/>
                <a:cs typeface="Times New Roman" panose="02020603050405020304" pitchFamily="18" charset="0"/>
              </a:rPr>
              <a:t>Disruptive </a:t>
            </a:r>
            <a:r>
              <a:rPr lang="en-US" b="1" dirty="0">
                <a:latin typeface="Times New Roman" panose="02020603050405020304" pitchFamily="18" charset="0"/>
                <a:cs typeface="Times New Roman" panose="02020603050405020304" pitchFamily="18" charset="0"/>
              </a:rPr>
              <a:t>Behavior  Disorders:</a:t>
            </a:r>
            <a:endParaRPr lang="en-US" dirty="0">
              <a:latin typeface="Times New Roman" panose="02020603050405020304" pitchFamily="18" charset="0"/>
              <a:cs typeface="Times New Roman" panose="02020603050405020304" pitchFamily="18" charset="0"/>
            </a:endParaRPr>
          </a:p>
          <a:p>
            <a:pPr>
              <a:buNone/>
            </a:pPr>
            <a:r>
              <a:rPr lang="en-US" sz="2800" dirty="0" smtClean="0">
                <a:latin typeface="Times New Roman" panose="02020603050405020304" pitchFamily="18" charset="0"/>
                <a:cs typeface="Times New Roman" panose="02020603050405020304" pitchFamily="18" charset="0"/>
              </a:rPr>
              <a:t>   A </a:t>
            </a:r>
            <a:r>
              <a:rPr lang="en-US" sz="2800" dirty="0">
                <a:latin typeface="Times New Roman" panose="02020603050405020304" pitchFamily="18" charset="0"/>
                <a:cs typeface="Times New Roman" panose="02020603050405020304" pitchFamily="18" charset="0"/>
              </a:rPr>
              <a:t>disturbance of  conduct severe </a:t>
            </a:r>
            <a:r>
              <a:rPr lang="en-US" sz="2800" dirty="0" smtClean="0">
                <a:latin typeface="Times New Roman" panose="02020603050405020304" pitchFamily="18" charset="0"/>
                <a:cs typeface="Times New Roman" panose="02020603050405020304" pitchFamily="18" charset="0"/>
              </a:rPr>
              <a:t>enough</a:t>
            </a:r>
          </a:p>
          <a:p>
            <a:pPr>
              <a:buNone/>
            </a:pPr>
            <a:r>
              <a:rPr lang="en-US" sz="2800" dirty="0" smtClean="0">
                <a:latin typeface="Times New Roman" panose="02020603050405020304" pitchFamily="18" charset="0"/>
                <a:cs typeface="Times New Roman" panose="02020603050405020304" pitchFamily="18" charset="0"/>
              </a:rPr>
              <a:t>to  </a:t>
            </a:r>
            <a:r>
              <a:rPr lang="en-US" sz="2800" dirty="0">
                <a:latin typeface="Times New Roman" panose="02020603050405020304" pitchFamily="18" charset="0"/>
                <a:cs typeface="Times New Roman" panose="02020603050405020304" pitchFamily="18" charset="0"/>
              </a:rPr>
              <a:t>produce significant impairment in </a:t>
            </a:r>
            <a:endParaRPr lang="en-US" sz="2800" dirty="0" smtClean="0">
              <a:latin typeface="Times New Roman" panose="02020603050405020304" pitchFamily="18" charset="0"/>
              <a:cs typeface="Times New Roman" panose="02020603050405020304" pitchFamily="18" charset="0"/>
            </a:endParaRPr>
          </a:p>
          <a:p>
            <a:pPr>
              <a:buNone/>
            </a:pPr>
            <a:r>
              <a:rPr lang="en-US" sz="2800" dirty="0" smtClean="0">
                <a:latin typeface="Times New Roman" panose="02020603050405020304" pitchFamily="18" charset="0"/>
                <a:cs typeface="Times New Roman" panose="02020603050405020304" pitchFamily="18" charset="0"/>
              </a:rPr>
              <a:t>social</a:t>
            </a:r>
            <a:r>
              <a:rPr lang="en-US" sz="2800" dirty="0">
                <a:latin typeface="Times New Roman" panose="02020603050405020304" pitchFamily="18" charset="0"/>
                <a:cs typeface="Times New Roman" panose="02020603050405020304" pitchFamily="18" charset="0"/>
              </a:rPr>
              <a:t>, occupational, or academic </a:t>
            </a:r>
            <a:r>
              <a:rPr lang="en-US" sz="2800" dirty="0" smtClean="0">
                <a:latin typeface="Times New Roman" panose="02020603050405020304" pitchFamily="18" charset="0"/>
                <a:cs typeface="Times New Roman" panose="02020603050405020304" pitchFamily="18" charset="0"/>
              </a:rPr>
              <a:t>functioning because </a:t>
            </a:r>
            <a:r>
              <a:rPr lang="en-US" sz="2800" dirty="0">
                <a:latin typeface="Times New Roman" panose="02020603050405020304" pitchFamily="18" charset="0"/>
                <a:cs typeface="Times New Roman" panose="02020603050405020304" pitchFamily="18" charset="0"/>
              </a:rPr>
              <a:t>of  symptoms  that range from  oppositional defiant to   moderate  and  severe conduct disturbances.</a:t>
            </a:r>
          </a:p>
          <a:p>
            <a:r>
              <a:rPr lang="en-US" sz="2800"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Temperament</a:t>
            </a: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a:t>
            </a:r>
          </a:p>
          <a:p>
            <a:pPr>
              <a:buNone/>
            </a:pP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Personality </a:t>
            </a:r>
            <a:r>
              <a:rPr lang="en-US" sz="2800" dirty="0">
                <a:latin typeface="Times New Roman" panose="02020603050405020304" pitchFamily="18" charset="0"/>
                <a:cs typeface="Times New Roman" panose="02020603050405020304" pitchFamily="18" charset="0"/>
              </a:rPr>
              <a:t>characteristics that define an individual’s mood and behavioral tendencies. The sum of  physical,  emotional,   and  intellectual  components  that affect or determine a person’s actions and reactions.</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0"/>
            <a:ext cx="2209800" cy="2034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245558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05800" cy="5715000"/>
          </a:xfrm>
        </p:spPr>
        <p:txBody>
          <a:bodyPr>
            <a:noAutofit/>
          </a:bodyPr>
          <a:lstStyle/>
          <a:p>
            <a:r>
              <a:rPr lang="en-US" sz="3200" dirty="0" smtClean="0">
                <a:latin typeface="Times New Roman" pitchFamily="18" charset="0"/>
                <a:cs typeface="Times New Roman" pitchFamily="18" charset="0"/>
              </a:rPr>
              <a:t>Among </a:t>
            </a:r>
            <a:r>
              <a:rPr lang="en-US" sz="3200" b="1" u="sng" dirty="0" smtClean="0">
                <a:latin typeface="Times New Roman" pitchFamily="18" charset="0"/>
                <a:cs typeface="Times New Roman" pitchFamily="18" charset="0"/>
              </a:rPr>
              <a:t>children age 9 to 17 </a:t>
            </a:r>
            <a:r>
              <a:rPr lang="en-US" sz="3200" dirty="0" smtClean="0">
                <a:latin typeface="Times New Roman" pitchFamily="18" charset="0"/>
                <a:cs typeface="Times New Roman" pitchFamily="18" charset="0"/>
              </a:rPr>
              <a:t>, the prevalence of conduct disorders is approximetaly </a:t>
            </a:r>
            <a:r>
              <a:rPr lang="en-US" sz="3200" b="1" dirty="0" smtClean="0">
                <a:latin typeface="Times New Roman" pitchFamily="18" charset="0"/>
                <a:cs typeface="Times New Roman" pitchFamily="18" charset="0"/>
              </a:rPr>
              <a:t>1% to 4% </a:t>
            </a:r>
            <a:r>
              <a:rPr lang="en-US" sz="3200" dirty="0" smtClean="0">
                <a:latin typeface="Times New Roman" pitchFamily="18" charset="0"/>
                <a:cs typeface="Times New Roman" pitchFamily="18" charset="0"/>
              </a:rPr>
              <a:t>. </a:t>
            </a:r>
          </a:p>
          <a:p>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disorders occurs in both males and females . It’s more </a:t>
            </a:r>
            <a:r>
              <a:rPr lang="en-US" sz="3200" b="1" u="sng" dirty="0" smtClean="0">
                <a:latin typeface="Times New Roman" pitchFamily="18" charset="0"/>
                <a:cs typeface="Times New Roman" pitchFamily="18" charset="0"/>
              </a:rPr>
              <a:t>common in males</a:t>
            </a:r>
            <a:r>
              <a:rPr lang="en-US" sz="3200" b="1"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563562"/>
          </a:xfrm>
        </p:spPr>
        <p:txBody>
          <a:bodyPr>
            <a:normAutofit fontScale="90000"/>
          </a:bodyPr>
          <a:lstStyle/>
          <a:p>
            <a:pPr algn="ctr"/>
            <a:r>
              <a:rPr lang="en-US" b="1" dirty="0" smtClean="0">
                <a:latin typeface="Times New Roman" pitchFamily="18" charset="0"/>
                <a:cs typeface="Times New Roman" pitchFamily="18" charset="0"/>
              </a:rPr>
              <a:t>EPIDEMIOLOGY </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562600"/>
          </a:xfrm>
        </p:spPr>
        <p:txBody>
          <a:bodyPr>
            <a:normAutofit/>
          </a:bodyPr>
          <a:lstStyle/>
          <a:p>
            <a:pPr>
              <a:buNone/>
            </a:pPr>
            <a:endParaRPr lang="en-US"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Conduct disorders can be classified as mild, moderate, or severe (APA, 2000):</a:t>
            </a:r>
          </a:p>
          <a:p>
            <a:pPr>
              <a:buFont typeface="Wingdings" pitchFamily="2" charset="2"/>
              <a:buChar char="q"/>
            </a:pPr>
            <a:r>
              <a:rPr lang="en-US" sz="3600" dirty="0" smtClean="0">
                <a:latin typeface="Times New Roman" pitchFamily="18" charset="0"/>
                <a:cs typeface="Times New Roman" pitchFamily="18" charset="0"/>
              </a:rPr>
              <a:t>• Mild</a:t>
            </a:r>
          </a:p>
          <a:p>
            <a:pPr>
              <a:buFont typeface="Wingdings" pitchFamily="2" charset="2"/>
              <a:buChar char="q"/>
            </a:pPr>
            <a:r>
              <a:rPr lang="en-US" sz="3600" dirty="0" smtClean="0">
                <a:latin typeface="Times New Roman" pitchFamily="18" charset="0"/>
                <a:cs typeface="Times New Roman" pitchFamily="18" charset="0"/>
              </a:rPr>
              <a:t>• Moderate</a:t>
            </a:r>
          </a:p>
          <a:p>
            <a:pPr>
              <a:buFont typeface="Wingdings" pitchFamily="2" charset="2"/>
              <a:buChar char="q"/>
            </a:pPr>
            <a:r>
              <a:rPr lang="en-US" sz="3600" dirty="0" smtClean="0">
                <a:latin typeface="Times New Roman" pitchFamily="18" charset="0"/>
                <a:cs typeface="Times New Roman" pitchFamily="18" charset="0"/>
              </a:rPr>
              <a:t>• Severe</a:t>
            </a:r>
            <a:endParaRPr lang="en-US" sz="3600" dirty="0">
              <a:latin typeface="Times New Roman" pitchFamily="18" charset="0"/>
              <a:cs typeface="Times New Roman" pitchFamily="18" charset="0"/>
            </a:endParaRPr>
          </a:p>
        </p:txBody>
      </p:sp>
      <p:sp>
        <p:nvSpPr>
          <p:cNvPr id="2" name="Title 1"/>
          <p:cNvSpPr>
            <a:spLocks noGrp="1"/>
          </p:cNvSpPr>
          <p:nvPr>
            <p:ph type="title"/>
          </p:nvPr>
        </p:nvSpPr>
        <p:spPr>
          <a:xfrm>
            <a:off x="152400" y="274638"/>
            <a:ext cx="8534400" cy="715962"/>
          </a:xfrm>
        </p:spPr>
        <p:txBody>
          <a:bodyPr>
            <a:normAutofit/>
          </a:bodyPr>
          <a:lstStyle/>
          <a:p>
            <a:pPr algn="ctr"/>
            <a:r>
              <a:rPr lang="en-US" sz="3600" b="1" dirty="0" smtClean="0">
                <a:latin typeface="Times New Roman" pitchFamily="18" charset="0"/>
                <a:cs typeface="Times New Roman" pitchFamily="18" charset="0"/>
              </a:rPr>
              <a:t>TYPES OF CONDUCT DISORDERS </a:t>
            </a:r>
            <a:endParaRPr lang="en-US"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dirty="0" smtClean="0"/>
              <a:t>.</a:t>
            </a:r>
          </a:p>
          <a:p>
            <a:endParaRPr lang="en-US" dirty="0"/>
          </a:p>
        </p:txBody>
      </p:sp>
      <p:sp>
        <p:nvSpPr>
          <p:cNvPr id="4" name="Rectangle 3"/>
          <p:cNvSpPr/>
          <p:nvPr/>
        </p:nvSpPr>
        <p:spPr>
          <a:xfrm>
            <a:off x="228600" y="304800"/>
            <a:ext cx="8763000" cy="5693866"/>
          </a:xfrm>
          <a:prstGeom prst="rect">
            <a:avLst/>
          </a:prstGeom>
        </p:spPr>
        <p:txBody>
          <a:bodyPr wrap="square">
            <a:spAutoFit/>
          </a:bodyPr>
          <a:lstStyle/>
          <a:p>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MILD:</a:t>
            </a:r>
          </a:p>
          <a:p>
            <a:r>
              <a:rPr lang="en-US" sz="2800" dirty="0" smtClean="0">
                <a:latin typeface="Times New Roman" pitchFamily="18" charset="0"/>
                <a:cs typeface="Times New Roman" pitchFamily="18" charset="0"/>
              </a:rPr>
              <a:t>	 The person has some conduct problems that cause relatively </a:t>
            </a:r>
            <a:r>
              <a:rPr lang="en-US" sz="2800" b="1" dirty="0" smtClean="0">
                <a:latin typeface="Times New Roman" pitchFamily="18" charset="0"/>
                <a:cs typeface="Times New Roman" pitchFamily="18" charset="0"/>
              </a:rPr>
              <a:t>minor harm to others</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Examples include lying, truancy, and staying out late without permission.</a:t>
            </a:r>
          </a:p>
          <a:p>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MODERATE: </a:t>
            </a:r>
          </a:p>
          <a:p>
            <a:r>
              <a:rPr lang="en-US" sz="2800" dirty="0" smtClean="0">
                <a:latin typeface="Times New Roman" pitchFamily="18" charset="0"/>
                <a:cs typeface="Times New Roman" pitchFamily="18" charset="0"/>
              </a:rPr>
              <a:t>	The number of conduct problems  </a:t>
            </a:r>
            <a:r>
              <a:rPr lang="en-US" sz="2800" b="1" dirty="0" smtClean="0">
                <a:latin typeface="Times New Roman" pitchFamily="18" charset="0"/>
                <a:cs typeface="Times New Roman" pitchFamily="18" charset="0"/>
              </a:rPr>
              <a:t>increases</a:t>
            </a:r>
            <a:r>
              <a:rPr lang="en-US" sz="2800" dirty="0" smtClean="0">
                <a:latin typeface="Times New Roman" pitchFamily="18" charset="0"/>
                <a:cs typeface="Times New Roman" pitchFamily="18" charset="0"/>
              </a:rPr>
              <a:t> as does the </a:t>
            </a:r>
            <a:r>
              <a:rPr lang="en-US" sz="2800" b="1" dirty="0" smtClean="0">
                <a:latin typeface="Times New Roman" pitchFamily="18" charset="0"/>
                <a:cs typeface="Times New Roman" pitchFamily="18" charset="0"/>
              </a:rPr>
              <a:t>amount of harm </a:t>
            </a:r>
            <a:r>
              <a:rPr lang="en-US" sz="2800" dirty="0" smtClean="0">
                <a:latin typeface="Times New Roman" pitchFamily="18" charset="0"/>
                <a:cs typeface="Times New Roman" pitchFamily="18" charset="0"/>
              </a:rPr>
              <a:t>to others. </a:t>
            </a:r>
          </a:p>
          <a:p>
            <a:r>
              <a:rPr lang="en-US" sz="2800" dirty="0" smtClean="0">
                <a:latin typeface="Times New Roman" pitchFamily="18" charset="0"/>
                <a:cs typeface="Times New Roman" pitchFamily="18" charset="0"/>
              </a:rPr>
              <a:t>Examples: vandalism(damage of property) and theft </a:t>
            </a:r>
          </a:p>
          <a:p>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SEVERE: </a:t>
            </a:r>
          </a:p>
          <a:p>
            <a:r>
              <a:rPr lang="en-US" sz="2800" dirty="0" smtClean="0">
                <a:latin typeface="Times New Roman" pitchFamily="18" charset="0"/>
                <a:cs typeface="Times New Roman" pitchFamily="18" charset="0"/>
              </a:rPr>
              <a:t>	The person has many conduct problems with considerable harm to others. Examples: rape, cruelty to animals,use of a weapon, burglary, and robbery.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143000"/>
            <a:ext cx="4495800" cy="5334000"/>
          </a:xfrm>
        </p:spPr>
        <p:txBody>
          <a:bodyPr>
            <a:noAutofit/>
          </a:bodyPr>
          <a:lstStyle/>
          <a:p>
            <a:r>
              <a:rPr lang="en-US" sz="2400" b="1" dirty="0" smtClean="0">
                <a:latin typeface="Times New Roman" pitchFamily="18" charset="0"/>
                <a:cs typeface="Times New Roman" pitchFamily="18" charset="0"/>
              </a:rPr>
              <a:t>BIOLOGICAL FACTOR </a:t>
            </a:r>
          </a:p>
          <a:p>
            <a:pPr>
              <a:buFont typeface="Wingdings" pitchFamily="2" charset="2"/>
              <a:buChar char="q"/>
            </a:pPr>
            <a:r>
              <a:rPr lang="en-US" dirty="0" smtClean="0">
                <a:latin typeface="Times New Roman" pitchFamily="18" charset="0"/>
                <a:cs typeface="Times New Roman" pitchFamily="18" charset="0"/>
              </a:rPr>
              <a:t>Genetics :</a:t>
            </a:r>
          </a:p>
          <a:p>
            <a:pPr>
              <a:buFont typeface="Wingdings" pitchFamily="2" charset="2"/>
              <a:buChar char="q"/>
            </a:pPr>
            <a:r>
              <a:rPr lang="en-US" dirty="0" smtClean="0">
                <a:latin typeface="Times New Roman" pitchFamily="18" charset="0"/>
                <a:cs typeface="Times New Roman" pitchFamily="18" charset="0"/>
              </a:rPr>
              <a:t>( monozygotics and dizygotics twins) </a:t>
            </a:r>
          </a:p>
          <a:p>
            <a:pPr>
              <a:buFont typeface="Wingdings" pitchFamily="2" charset="2"/>
              <a:buChar char="q"/>
            </a:pPr>
            <a:r>
              <a:rPr lang="en-US" dirty="0" smtClean="0">
                <a:latin typeface="Times New Roman" pitchFamily="18" charset="0"/>
                <a:cs typeface="Times New Roman" pitchFamily="18" charset="0"/>
              </a:rPr>
              <a:t>Biochemical factors:</a:t>
            </a:r>
          </a:p>
          <a:p>
            <a:pPr>
              <a:buFont typeface="Wingdings" pitchFamily="2" charset="2"/>
              <a:buChar char="q"/>
            </a:pPr>
            <a:r>
              <a:rPr lang="en-US" dirty="0" smtClean="0">
                <a:latin typeface="Times New Roman" pitchFamily="18" charset="0"/>
                <a:cs typeface="Times New Roman" pitchFamily="18" charset="0"/>
              </a:rPr>
              <a:t> ( in boys testosterone association with violence)</a:t>
            </a:r>
          </a:p>
        </p:txBody>
      </p:sp>
      <p:sp>
        <p:nvSpPr>
          <p:cNvPr id="4" name="Content Placeholder 3"/>
          <p:cNvSpPr>
            <a:spLocks noGrp="1"/>
          </p:cNvSpPr>
          <p:nvPr>
            <p:ph sz="half" idx="2"/>
          </p:nvPr>
        </p:nvSpPr>
        <p:spPr>
          <a:xfrm>
            <a:off x="5029200" y="1066800"/>
            <a:ext cx="3657600" cy="5486400"/>
          </a:xfrm>
        </p:spPr>
        <p:txBody>
          <a:bodyPr>
            <a:normAutofit/>
          </a:bodyPr>
          <a:lstStyle/>
          <a:p>
            <a:r>
              <a:rPr lang="en-US" sz="2400" b="1" dirty="0" smtClean="0">
                <a:latin typeface="Times New Roman" pitchFamily="18" charset="0"/>
                <a:cs typeface="Times New Roman" pitchFamily="18" charset="0"/>
              </a:rPr>
              <a:t>PSYCHOLOGICAL FACTORS </a:t>
            </a:r>
          </a:p>
          <a:p>
            <a:pPr>
              <a:buFont typeface="Wingdings" pitchFamily="2" charset="2"/>
              <a:buChar char="q"/>
            </a:pPr>
            <a:r>
              <a:rPr lang="en-US" dirty="0" smtClean="0">
                <a:latin typeface="Times New Roman" pitchFamily="18" charset="0"/>
                <a:cs typeface="Times New Roman" pitchFamily="18" charset="0"/>
              </a:rPr>
              <a:t>Peer relationship </a:t>
            </a:r>
          </a:p>
          <a:p>
            <a:pPr>
              <a:buFont typeface="Wingdings" pitchFamily="2" charset="2"/>
              <a:buChar char="q"/>
            </a:pPr>
            <a:r>
              <a:rPr lang="en-US" dirty="0" smtClean="0">
                <a:latin typeface="Times New Roman" pitchFamily="18" charset="0"/>
                <a:cs typeface="Times New Roman" pitchFamily="18" charset="0"/>
              </a:rPr>
              <a:t>Family influences </a:t>
            </a:r>
          </a:p>
          <a:p>
            <a:pPr>
              <a:buFont typeface="Wingdings" pitchFamily="2" charset="2"/>
              <a:buChar char="q"/>
            </a:pPr>
            <a:r>
              <a:rPr lang="en-US" dirty="0" smtClean="0">
                <a:latin typeface="Times New Roman" pitchFamily="18" charset="0"/>
                <a:cs typeface="Times New Roman" pitchFamily="18" charset="0"/>
              </a:rPr>
              <a:t>Poor parental practice</a:t>
            </a:r>
          </a:p>
          <a:p>
            <a:pPr>
              <a:buFont typeface="Wingdings" pitchFamily="2" charset="2"/>
              <a:buChar char="q"/>
            </a:pPr>
            <a:r>
              <a:rPr lang="en-US" dirty="0" smtClean="0">
                <a:latin typeface="Times New Roman" pitchFamily="18" charset="0"/>
                <a:cs typeface="Times New Roman" pitchFamily="18" charset="0"/>
              </a:rPr>
              <a:t>Social problems </a:t>
            </a:r>
          </a:p>
          <a:p>
            <a:pPr>
              <a:buFont typeface="Wingdings" pitchFamily="2" charset="2"/>
              <a:buChar char="q"/>
            </a:pPr>
            <a:r>
              <a:rPr lang="en-US" dirty="0" smtClean="0">
                <a:latin typeface="Times New Roman" pitchFamily="18" charset="0"/>
                <a:cs typeface="Times New Roman" pitchFamily="18" charset="0"/>
              </a:rPr>
              <a:t>Scholastic problems</a:t>
            </a:r>
          </a:p>
          <a:p>
            <a:pPr>
              <a:buFont typeface="Wingdings" pitchFamily="2" charset="2"/>
              <a:buChar char="q"/>
            </a:pPr>
            <a:r>
              <a:rPr lang="en-US" dirty="0" smtClean="0">
                <a:latin typeface="Times New Roman" pitchFamily="18" charset="0"/>
                <a:cs typeface="Times New Roman" pitchFamily="18" charset="0"/>
              </a:rPr>
              <a:t>Socio – cultural factors  </a:t>
            </a:r>
          </a:p>
          <a:p>
            <a:pPr>
              <a:buFont typeface="Wingdings" pitchFamily="2" charset="2"/>
              <a:buChar char="q"/>
            </a:pPr>
            <a:endParaRPr lang="en-US" dirty="0" smtClean="0">
              <a:latin typeface="Times New Roman" pitchFamily="18" charset="0"/>
              <a:cs typeface="Times New Roman" pitchFamily="18" charset="0"/>
            </a:endParaRPr>
          </a:p>
          <a:p>
            <a:pPr>
              <a:buFont typeface="Wingdings" pitchFamily="2" charset="2"/>
              <a:buChar char="q"/>
            </a:pPr>
            <a:endParaRPr lang="en-US" dirty="0" smtClean="0">
              <a:latin typeface="Times New Roman" pitchFamily="18" charset="0"/>
              <a:cs typeface="Times New Roman" pitchFamily="18" charset="0"/>
            </a:endParaRPr>
          </a:p>
          <a:p>
            <a:endParaRPr lang="en-US" dirty="0"/>
          </a:p>
        </p:txBody>
      </p:sp>
      <p:sp>
        <p:nvSpPr>
          <p:cNvPr id="2" name="Title 1"/>
          <p:cNvSpPr>
            <a:spLocks noGrp="1"/>
          </p:cNvSpPr>
          <p:nvPr>
            <p:ph type="title"/>
          </p:nvPr>
        </p:nvSpPr>
        <p:spPr>
          <a:xfrm>
            <a:off x="533400" y="274638"/>
            <a:ext cx="8153400" cy="639762"/>
          </a:xfrm>
        </p:spPr>
        <p:txBody>
          <a:bodyPr>
            <a:noAutofit/>
          </a:bodyPr>
          <a:lstStyle/>
          <a:p>
            <a:pPr algn="ctr"/>
            <a:r>
              <a:rPr lang="en-US" sz="3200" b="1" dirty="0" smtClean="0">
                <a:latin typeface="Times New Roman" pitchFamily="18" charset="0"/>
                <a:cs typeface="Times New Roman" pitchFamily="18" charset="0"/>
              </a:rPr>
              <a:t>PREDISPOSING FACTOR </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030" y="476534"/>
            <a:ext cx="8458200" cy="5715000"/>
          </a:xfrm>
        </p:spPr>
        <p:txBody>
          <a:bodyPr>
            <a:noAutofit/>
          </a:bodyPr>
          <a:lstStyle/>
          <a:p>
            <a:pPr>
              <a:buFont typeface="Wingdings" pitchFamily="2" charset="2"/>
              <a:buChar char="q"/>
            </a:pPr>
            <a:r>
              <a:rPr lang="en-US" sz="2900" dirty="0" smtClean="0">
                <a:latin typeface="Times New Roman" pitchFamily="18" charset="0"/>
                <a:cs typeface="Times New Roman" pitchFamily="18" charset="0"/>
              </a:rPr>
              <a:t>The causes of conduct disorders isn’t fully known. </a:t>
            </a:r>
          </a:p>
          <a:p>
            <a:pPr>
              <a:buFont typeface="Wingdings" pitchFamily="2" charset="2"/>
              <a:buChar char="q"/>
            </a:pPr>
            <a:r>
              <a:rPr lang="en-US" sz="2900" dirty="0" smtClean="0">
                <a:latin typeface="Times New Roman" pitchFamily="18" charset="0"/>
                <a:cs typeface="Times New Roman" pitchFamily="18" charset="0"/>
              </a:rPr>
              <a:t>Social risk factors :</a:t>
            </a:r>
          </a:p>
          <a:p>
            <a:pPr marL="514350" indent="-514350"/>
            <a:r>
              <a:rPr lang="en-US" sz="2900" dirty="0" smtClean="0">
                <a:latin typeface="Times New Roman" pitchFamily="18" charset="0"/>
                <a:cs typeface="Times New Roman" pitchFamily="18" charset="0"/>
              </a:rPr>
              <a:t>Early maternal rejection </a:t>
            </a:r>
          </a:p>
          <a:p>
            <a:pPr marL="514350" indent="-514350"/>
            <a:r>
              <a:rPr lang="en-US" sz="2900" dirty="0" smtClean="0">
                <a:latin typeface="Times New Roman" pitchFamily="18" charset="0"/>
                <a:cs typeface="Times New Roman" pitchFamily="18" charset="0"/>
              </a:rPr>
              <a:t>Sepration from patient ,with no adequate alternation caregiver available .</a:t>
            </a:r>
          </a:p>
          <a:p>
            <a:pPr marL="514350" indent="-514350"/>
            <a:r>
              <a:rPr lang="en-US" sz="2900" dirty="0" smtClean="0">
                <a:latin typeface="Times New Roman" pitchFamily="18" charset="0"/>
                <a:cs typeface="Times New Roman" pitchFamily="18" charset="0"/>
              </a:rPr>
              <a:t>Early institulization </a:t>
            </a:r>
          </a:p>
          <a:p>
            <a:pPr marL="514350" indent="-514350"/>
            <a:r>
              <a:rPr lang="en-US" sz="2900" dirty="0" smtClean="0">
                <a:latin typeface="Times New Roman" pitchFamily="18" charset="0"/>
                <a:cs typeface="Times New Roman" pitchFamily="18" charset="0"/>
              </a:rPr>
              <a:t>Family neglect ,abuse or violence, lack of discipline</a:t>
            </a:r>
          </a:p>
          <a:p>
            <a:pPr marL="514350" indent="-514350"/>
            <a:r>
              <a:rPr lang="en-US" sz="2900" dirty="0" smtClean="0">
                <a:latin typeface="Times New Roman" pitchFamily="18" charset="0"/>
                <a:cs typeface="Times New Roman" pitchFamily="18" charset="0"/>
              </a:rPr>
              <a:t>Frequent verbal abuse from parent , teacher or other.</a:t>
            </a:r>
          </a:p>
          <a:p>
            <a:pPr marL="514350" indent="-514350"/>
            <a:r>
              <a:rPr lang="en-US" sz="2900" dirty="0" smtClean="0">
                <a:latin typeface="Times New Roman" pitchFamily="18" charset="0"/>
                <a:cs typeface="Times New Roman" pitchFamily="18" charset="0"/>
              </a:rPr>
              <a:t>Parental psychaitric illness ,substance abuse </a:t>
            </a:r>
          </a:p>
          <a:p>
            <a:pPr marL="514350" indent="-514350"/>
            <a:r>
              <a:rPr lang="en-US" sz="2900" dirty="0" smtClean="0">
                <a:latin typeface="Times New Roman" pitchFamily="18" charset="0"/>
                <a:cs typeface="Times New Roman" pitchFamily="18" charset="0"/>
              </a:rPr>
              <a:t>Large family size or poverty.</a:t>
            </a:r>
          </a:p>
          <a:p>
            <a:pPr marL="514350" indent="-514350"/>
            <a:r>
              <a:rPr lang="en-US" sz="2900" dirty="0" smtClean="0">
                <a:latin typeface="Times New Roman" pitchFamily="18" charset="0"/>
                <a:cs typeface="Times New Roman" pitchFamily="18" charset="0"/>
              </a:rPr>
              <a:t>Neurological damage </a:t>
            </a:r>
          </a:p>
          <a:p>
            <a:pPr marL="514350" indent="-514350"/>
            <a:r>
              <a:rPr lang="en-US" sz="2900" dirty="0" smtClean="0">
                <a:latin typeface="Times New Roman" pitchFamily="18" charset="0"/>
                <a:cs typeface="Times New Roman" pitchFamily="18" charset="0"/>
              </a:rPr>
              <a:t> learning impairments </a:t>
            </a:r>
          </a:p>
          <a:p>
            <a:pPr>
              <a:buFontTx/>
              <a:buChar char="-"/>
            </a:pPr>
            <a:endParaRPr lang="en-US" sz="2800" dirty="0" smtClean="0">
              <a:latin typeface="Times New Roman" pitchFamily="18" charset="0"/>
              <a:cs typeface="Times New Roman" pitchFamily="18" charset="0"/>
            </a:endParaRPr>
          </a:p>
        </p:txBody>
      </p:sp>
      <p:sp>
        <p:nvSpPr>
          <p:cNvPr id="2" name="Title 1"/>
          <p:cNvSpPr>
            <a:spLocks noGrp="1"/>
          </p:cNvSpPr>
          <p:nvPr>
            <p:ph type="title"/>
          </p:nvPr>
        </p:nvSpPr>
        <p:spPr>
          <a:xfrm>
            <a:off x="228600" y="0"/>
            <a:ext cx="8458200" cy="457200"/>
          </a:xfrm>
        </p:spPr>
        <p:txBody>
          <a:bodyPr>
            <a:normAutofit fontScale="90000"/>
          </a:bodyPr>
          <a:lstStyle/>
          <a:p>
            <a:pPr algn="ctr"/>
            <a:r>
              <a:rPr lang="en-US" b="1" dirty="0" smtClean="0">
                <a:latin typeface="Times New Roman" pitchFamily="18" charset="0"/>
                <a:cs typeface="Times New Roman" pitchFamily="18" charset="0"/>
              </a:rPr>
              <a:t>CAUSES </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39762"/>
            <a:ext cx="8229600" cy="6218238"/>
          </a:xfrm>
        </p:spPr>
        <p:txBody>
          <a:bodyPr>
            <a:normAutofit fontScale="92500" lnSpcReduction="10000"/>
          </a:bodyPr>
          <a:lstStyle/>
          <a:p>
            <a:r>
              <a:rPr lang="en-US" sz="3200" dirty="0" smtClean="0">
                <a:latin typeface="Times New Roman" panose="02020603050405020304" pitchFamily="18" charset="0"/>
                <a:cs typeface="Times New Roman" panose="02020603050405020304" pitchFamily="18" charset="0"/>
              </a:rPr>
              <a:t>aggressive ,fights,bullies,assults </a:t>
            </a:r>
            <a:r>
              <a:rPr lang="en-US" sz="3200" dirty="0">
                <a:latin typeface="Times New Roman" panose="02020603050405020304" pitchFamily="18" charset="0"/>
                <a:cs typeface="Times New Roman" panose="02020603050405020304" pitchFamily="18" charset="0"/>
              </a:rPr>
              <a:t>others physically or sexually</a:t>
            </a:r>
          </a:p>
          <a:p>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has </a:t>
            </a:r>
            <a:r>
              <a:rPr lang="en-US" sz="3200" dirty="0">
                <a:latin typeface="Times New Roman" panose="02020603050405020304" pitchFamily="18" charset="0"/>
                <a:cs typeface="Times New Roman" panose="02020603050405020304" pitchFamily="18" charset="0"/>
              </a:rPr>
              <a:t>poor relationships with peers.</a:t>
            </a:r>
          </a:p>
          <a:p>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violets </a:t>
            </a:r>
            <a:r>
              <a:rPr lang="en-US" sz="3200" dirty="0">
                <a:latin typeface="Times New Roman" panose="02020603050405020304" pitchFamily="18" charset="0"/>
                <a:cs typeface="Times New Roman" panose="02020603050405020304" pitchFamily="18" charset="0"/>
              </a:rPr>
              <a:t>others rights and society’s rules.</a:t>
            </a:r>
          </a:p>
          <a:p>
            <a:r>
              <a:rPr lang="en-US" sz="3200" dirty="0" smtClean="0">
                <a:latin typeface="Times New Roman" panose="02020603050405020304" pitchFamily="18" charset="0"/>
                <a:cs typeface="Times New Roman" panose="02020603050405020304" pitchFamily="18" charset="0"/>
              </a:rPr>
              <a:t>causing </a:t>
            </a:r>
            <a:r>
              <a:rPr lang="en-US" sz="3200" dirty="0">
                <a:latin typeface="Times New Roman" panose="02020603050405020304" pitchFamily="18" charset="0"/>
                <a:cs typeface="Times New Roman" panose="02020603050405020304" pitchFamily="18" charset="0"/>
              </a:rPr>
              <a:t>acedemic, social, and developmental problems</a:t>
            </a:r>
          </a:p>
          <a:p>
            <a:r>
              <a:rPr lang="en-US" sz="3200" dirty="0" smtClean="0">
                <a:latin typeface="Times New Roman" panose="02020603050405020304" pitchFamily="18" charset="0"/>
                <a:cs typeface="Times New Roman" panose="02020603050405020304" pitchFamily="18" charset="0"/>
              </a:rPr>
              <a:t>perform </a:t>
            </a:r>
            <a:r>
              <a:rPr lang="en-US" sz="3200" dirty="0">
                <a:latin typeface="Times New Roman" panose="02020603050405020304" pitchFamily="18" charset="0"/>
                <a:cs typeface="Times New Roman" panose="02020603050405020304" pitchFamily="18" charset="0"/>
              </a:rPr>
              <a:t>poorly at school or work</a:t>
            </a:r>
          </a:p>
          <a:p>
            <a:r>
              <a:rPr lang="en-US" sz="3200" dirty="0" smtClean="0">
                <a:latin typeface="Times New Roman" panose="02020603050405020304" pitchFamily="18" charset="0"/>
                <a:cs typeface="Times New Roman" panose="02020603050405020304" pitchFamily="18" charset="0"/>
              </a:rPr>
              <a:t>expelled </a:t>
            </a:r>
            <a:r>
              <a:rPr lang="en-US" sz="3200" dirty="0">
                <a:latin typeface="Times New Roman" panose="02020603050405020304" pitchFamily="18" charset="0"/>
                <a:cs typeface="Times New Roman" panose="02020603050405020304" pitchFamily="18" charset="0"/>
              </a:rPr>
              <a:t>from school and have problems with law.</a:t>
            </a:r>
          </a:p>
          <a:p>
            <a:r>
              <a:rPr lang="en-US" sz="3200" dirty="0" smtClean="0">
                <a:latin typeface="Times New Roman" panose="02020603050405020304" pitchFamily="18" charset="0"/>
                <a:cs typeface="Times New Roman" panose="02020603050405020304" pitchFamily="18" charset="0"/>
              </a:rPr>
              <a:t>at </a:t>
            </a:r>
            <a:r>
              <a:rPr lang="en-US" sz="3200" dirty="0">
                <a:latin typeface="Times New Roman" panose="02020603050405020304" pitchFamily="18" charset="0"/>
                <a:cs typeface="Times New Roman" panose="02020603050405020304" pitchFamily="18" charset="0"/>
              </a:rPr>
              <a:t>the risk for sexually transmitted disease,rape,teenage pregnancy, </a:t>
            </a:r>
            <a:r>
              <a:rPr lang="en-US" sz="3200" dirty="0" smtClean="0">
                <a:latin typeface="Times New Roman" panose="02020603050405020304" pitchFamily="18" charset="0"/>
                <a:cs typeface="Times New Roman" panose="02020603050405020304" pitchFamily="18" charset="0"/>
              </a:rPr>
              <a:t>injuries, substance abuse, depression, </a:t>
            </a:r>
            <a:r>
              <a:rPr lang="en-US" sz="3200" dirty="0">
                <a:latin typeface="Times New Roman" panose="02020603050405020304" pitchFamily="18" charset="0"/>
                <a:cs typeface="Times New Roman" panose="02020603050405020304" pitchFamily="18" charset="0"/>
              </a:rPr>
              <a:t>suicidal thoughts, suicide attempts, and suicide.</a:t>
            </a:r>
          </a:p>
          <a:p>
            <a:endParaRPr lang="en-US" dirty="0"/>
          </a:p>
        </p:txBody>
      </p:sp>
      <p:sp>
        <p:nvSpPr>
          <p:cNvPr id="4" name="Title 3"/>
          <p:cNvSpPr>
            <a:spLocks noGrp="1"/>
          </p:cNvSpPr>
          <p:nvPr>
            <p:ph type="title"/>
          </p:nvPr>
        </p:nvSpPr>
        <p:spPr>
          <a:xfrm>
            <a:off x="457200" y="152400"/>
            <a:ext cx="8229600" cy="487362"/>
          </a:xfrm>
        </p:spPr>
        <p:txBody>
          <a:bodyPr>
            <a:normAutofit fontScale="90000"/>
          </a:bodyPr>
          <a:lstStyle/>
          <a:p>
            <a:r>
              <a:rPr lang="en-US" dirty="0" smtClean="0"/>
              <a:t>characteristics</a:t>
            </a:r>
            <a:endParaRPr lang="en-US" dirty="0"/>
          </a:p>
        </p:txBody>
      </p:sp>
    </p:spTree>
    <p:extLst>
      <p:ext uri="{BB962C8B-B14F-4D97-AF65-F5344CB8AC3E}">
        <p14:creationId xmlns:p14="http://schemas.microsoft.com/office/powerpoint/2010/main" val="11553352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623</TotalTime>
  <Words>1119</Words>
  <Application>Microsoft Office PowerPoint</Application>
  <PresentationFormat>On-screen Show (4:3)</PresentationFormat>
  <Paragraphs>186</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CONDUCT DISODRES </vt:lpstr>
      <vt:lpstr>INTRODUCTION   </vt:lpstr>
      <vt:lpstr>DEFINITION </vt:lpstr>
      <vt:lpstr>EPIDEMIOLOGY </vt:lpstr>
      <vt:lpstr>TYPES OF CONDUCT DISORDERS </vt:lpstr>
      <vt:lpstr>PowerPoint Presentation</vt:lpstr>
      <vt:lpstr>PREDISPOSING FACTOR </vt:lpstr>
      <vt:lpstr>CAUSES </vt:lpstr>
      <vt:lpstr>characteristics</vt:lpstr>
      <vt:lpstr>CLINICAL FEATURES </vt:lpstr>
      <vt:lpstr>PowerPoint Presentation</vt:lpstr>
      <vt:lpstr>PowerPoint Presentation</vt:lpstr>
      <vt:lpstr>PowerPoint Presentation</vt:lpstr>
      <vt:lpstr>Smoking cigarettes Using drugs or alcohol  </vt:lpstr>
      <vt:lpstr>PowerPoint Presentation</vt:lpstr>
      <vt:lpstr>ASSESSMENT</vt:lpstr>
      <vt:lpstr>GENERAL APPEARANCE AND  MOTOR BEHAVIOR </vt:lpstr>
      <vt:lpstr>MOOD AND AFFECT </vt:lpstr>
      <vt:lpstr>SENSORIUM AND INTELLECTUAL PROCESSES </vt:lpstr>
      <vt:lpstr>JUDGMENT AND INSIGHT </vt:lpstr>
      <vt:lpstr>PowerPoint Presentation</vt:lpstr>
      <vt:lpstr>ROLES AND RELATIONSHIPS </vt:lpstr>
      <vt:lpstr>TREATMENT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TERMINOLOGY: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 DISODRES</dc:title>
  <dc:creator>chimpi</dc:creator>
  <cp:lastModifiedBy>xyz</cp:lastModifiedBy>
  <cp:revision>42</cp:revision>
  <dcterms:created xsi:type="dcterms:W3CDTF">2006-08-16T00:00:00Z</dcterms:created>
  <dcterms:modified xsi:type="dcterms:W3CDTF">2020-08-13T10:58:33Z</dcterms:modified>
</cp:coreProperties>
</file>