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6" r:id="rId3"/>
    <p:sldId id="259" r:id="rId4"/>
    <p:sldId id="260" r:id="rId5"/>
    <p:sldId id="270" r:id="rId6"/>
    <p:sldId id="306" r:id="rId7"/>
    <p:sldId id="317" r:id="rId8"/>
    <p:sldId id="271" r:id="rId9"/>
    <p:sldId id="307" r:id="rId10"/>
    <p:sldId id="272" r:id="rId11"/>
    <p:sldId id="308" r:id="rId12"/>
    <p:sldId id="318" r:id="rId13"/>
    <p:sldId id="273" r:id="rId14"/>
    <p:sldId id="309" r:id="rId15"/>
    <p:sldId id="261" r:id="rId16"/>
    <p:sldId id="313" r:id="rId17"/>
    <p:sldId id="314" r:id="rId18"/>
    <p:sldId id="315" r:id="rId19"/>
    <p:sldId id="316" r:id="rId20"/>
    <p:sldId id="310" r:id="rId21"/>
    <p:sldId id="311" r:id="rId22"/>
    <p:sldId id="312" r:id="rId23"/>
    <p:sldId id="262" r:id="rId24"/>
    <p:sldId id="269" r:id="rId25"/>
    <p:sldId id="26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64"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265" r:id="rId59"/>
    <p:sldId id="266" r:id="rId60"/>
    <p:sldId id="26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1" d="100"/>
          <a:sy n="51" d="100"/>
        </p:scale>
        <p:origin x="-1830" y="-3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E4782-3BA0-44F6-A14E-59972F169A4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4B62B65C-19B2-40F9-9A64-15CF3D41D83C}">
      <dgm:prSet custT="1"/>
      <dgm:spPr/>
      <dgm:t>
        <a:bodyPr/>
        <a:lstStyle/>
        <a:p>
          <a:pPr rtl="0"/>
          <a:r>
            <a:rPr lang="en-US" sz="7200" b="1" dirty="0" smtClean="0">
              <a:latin typeface="Algerian" pitchFamily="82" charset="0"/>
            </a:rPr>
            <a:t>CODE OF</a:t>
          </a:r>
          <a:endParaRPr lang="en-US" sz="7200" b="1" dirty="0">
            <a:latin typeface="Algerian" pitchFamily="82" charset="0"/>
          </a:endParaRPr>
        </a:p>
      </dgm:t>
    </dgm:pt>
    <dgm:pt modelId="{2DE134F8-79E3-4CFE-8A1C-05B3FF419882}" type="parTrans" cxnId="{F861D687-2EB6-46BB-A752-2BCFEA95ED4B}">
      <dgm:prSet/>
      <dgm:spPr/>
      <dgm:t>
        <a:bodyPr/>
        <a:lstStyle/>
        <a:p>
          <a:endParaRPr lang="en-US"/>
        </a:p>
      </dgm:t>
    </dgm:pt>
    <dgm:pt modelId="{F8D758A5-751B-414B-A44D-06AE0BF993E3}" type="sibTrans" cxnId="{F861D687-2EB6-46BB-A752-2BCFEA95ED4B}">
      <dgm:prSet/>
      <dgm:spPr/>
      <dgm:t>
        <a:bodyPr/>
        <a:lstStyle/>
        <a:p>
          <a:endParaRPr lang="en-US"/>
        </a:p>
      </dgm:t>
    </dgm:pt>
    <dgm:pt modelId="{A62582EF-CB60-411D-80EE-A750326DF72D}" type="pres">
      <dgm:prSet presAssocID="{740E4782-3BA0-44F6-A14E-59972F169A4A}" presName="Name0" presStyleCnt="0">
        <dgm:presLayoutVars>
          <dgm:chMax val="7"/>
          <dgm:dir/>
          <dgm:animLvl val="lvl"/>
          <dgm:resizeHandles val="exact"/>
        </dgm:presLayoutVars>
      </dgm:prSet>
      <dgm:spPr/>
      <dgm:t>
        <a:bodyPr/>
        <a:lstStyle/>
        <a:p>
          <a:endParaRPr lang="en-US"/>
        </a:p>
      </dgm:t>
    </dgm:pt>
    <dgm:pt modelId="{4F008C93-B782-4767-AEF8-0A870585CE81}" type="pres">
      <dgm:prSet presAssocID="{4B62B65C-19B2-40F9-9A64-15CF3D41D83C}" presName="circle1" presStyleLbl="node1" presStyleIdx="0" presStyleCnt="1"/>
      <dgm:spPr/>
    </dgm:pt>
    <dgm:pt modelId="{95050CDB-697A-4BFD-BFF1-FD45961AC745}" type="pres">
      <dgm:prSet presAssocID="{4B62B65C-19B2-40F9-9A64-15CF3D41D83C}" presName="space" presStyleCnt="0"/>
      <dgm:spPr/>
    </dgm:pt>
    <dgm:pt modelId="{021A8983-E3D6-4B11-9DBB-C532594814C0}" type="pres">
      <dgm:prSet presAssocID="{4B62B65C-19B2-40F9-9A64-15CF3D41D83C}" presName="rect1" presStyleLbl="alignAcc1" presStyleIdx="0" presStyleCnt="1"/>
      <dgm:spPr/>
      <dgm:t>
        <a:bodyPr/>
        <a:lstStyle/>
        <a:p>
          <a:endParaRPr lang="en-US"/>
        </a:p>
      </dgm:t>
    </dgm:pt>
    <dgm:pt modelId="{D782F322-0F51-4409-8E18-3C2915344392}" type="pres">
      <dgm:prSet presAssocID="{4B62B65C-19B2-40F9-9A64-15CF3D41D83C}" presName="rect1ParTxNoCh" presStyleLbl="alignAcc1" presStyleIdx="0" presStyleCnt="1">
        <dgm:presLayoutVars>
          <dgm:chMax val="1"/>
          <dgm:bulletEnabled val="1"/>
        </dgm:presLayoutVars>
      </dgm:prSet>
      <dgm:spPr/>
      <dgm:t>
        <a:bodyPr/>
        <a:lstStyle/>
        <a:p>
          <a:endParaRPr lang="en-US"/>
        </a:p>
      </dgm:t>
    </dgm:pt>
  </dgm:ptLst>
  <dgm:cxnLst>
    <dgm:cxn modelId="{14046940-F713-44A3-A54D-52E8D58591C6}" type="presOf" srcId="{740E4782-3BA0-44F6-A14E-59972F169A4A}" destId="{A62582EF-CB60-411D-80EE-A750326DF72D}" srcOrd="0" destOrd="0" presId="urn:microsoft.com/office/officeart/2005/8/layout/target3"/>
    <dgm:cxn modelId="{4F8FBCB5-37DA-4275-A01D-B2C41A260F3C}" type="presOf" srcId="{4B62B65C-19B2-40F9-9A64-15CF3D41D83C}" destId="{D782F322-0F51-4409-8E18-3C2915344392}" srcOrd="1" destOrd="0" presId="urn:microsoft.com/office/officeart/2005/8/layout/target3"/>
    <dgm:cxn modelId="{F861D687-2EB6-46BB-A752-2BCFEA95ED4B}" srcId="{740E4782-3BA0-44F6-A14E-59972F169A4A}" destId="{4B62B65C-19B2-40F9-9A64-15CF3D41D83C}" srcOrd="0" destOrd="0" parTransId="{2DE134F8-79E3-4CFE-8A1C-05B3FF419882}" sibTransId="{F8D758A5-751B-414B-A44D-06AE0BF993E3}"/>
    <dgm:cxn modelId="{A06DFC53-03B4-49CB-B973-CD3CA000DB1D}" type="presOf" srcId="{4B62B65C-19B2-40F9-9A64-15CF3D41D83C}" destId="{021A8983-E3D6-4B11-9DBB-C532594814C0}" srcOrd="0" destOrd="0" presId="urn:microsoft.com/office/officeart/2005/8/layout/target3"/>
    <dgm:cxn modelId="{80CFEA4D-CE52-40C9-9961-2CB26137A4F3}" type="presParOf" srcId="{A62582EF-CB60-411D-80EE-A750326DF72D}" destId="{4F008C93-B782-4767-AEF8-0A870585CE81}" srcOrd="0" destOrd="0" presId="urn:microsoft.com/office/officeart/2005/8/layout/target3"/>
    <dgm:cxn modelId="{B7AD9541-0718-4B07-B615-B986504AAF10}" type="presParOf" srcId="{A62582EF-CB60-411D-80EE-A750326DF72D}" destId="{95050CDB-697A-4BFD-BFF1-FD45961AC745}" srcOrd="1" destOrd="0" presId="urn:microsoft.com/office/officeart/2005/8/layout/target3"/>
    <dgm:cxn modelId="{AEAE7F6F-BBF8-41D7-96DC-6D41E998C8D4}" type="presParOf" srcId="{A62582EF-CB60-411D-80EE-A750326DF72D}" destId="{021A8983-E3D6-4B11-9DBB-C532594814C0}" srcOrd="2" destOrd="0" presId="urn:microsoft.com/office/officeart/2005/8/layout/target3"/>
    <dgm:cxn modelId="{D316C1DA-C208-4003-A4AC-0C28F3B6B15C}" type="presParOf" srcId="{A62582EF-CB60-411D-80EE-A750326DF72D}" destId="{D782F322-0F51-4409-8E18-3C2915344392}" srcOrd="3"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FF5EA-757D-48E9-9705-161E0A3BF59B}" type="datetimeFigureOut">
              <a:rPr lang="en-US" smtClean="0"/>
              <a:pPr/>
              <a:t>14-Aug-20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22EF5-488A-4632-BC79-C2A0E53BCF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C22EF5-488A-4632-BC79-C2A0E53BCF0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C22EF5-488A-4632-BC79-C2A0E53BCF0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C22EF5-488A-4632-BC79-C2A0E53BCF01}" type="slidenum">
              <a:rPr lang="en-US" smtClean="0"/>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chemeClr val="tx1"/>
          </a:solidFill>
        </p:spPr>
        <p:txBody>
          <a:bodyPr/>
          <a:lstStyle/>
          <a:p>
            <a:endParaRPr lang="en-US" dirty="0"/>
          </a:p>
        </p:txBody>
      </p:sp>
      <p:sp>
        <p:nvSpPr>
          <p:cNvPr id="3" name="Content Placeholder 2"/>
          <p:cNvSpPr>
            <a:spLocks noGrp="1"/>
          </p:cNvSpPr>
          <p:nvPr>
            <p:ph idx="1"/>
          </p:nvPr>
        </p:nvSpPr>
        <p:spPr>
          <a:xfrm>
            <a:off x="0" y="990600"/>
            <a:ext cx="9144000" cy="5867400"/>
          </a:xfrm>
          <a:solidFill>
            <a:srgbClr val="FFFF00"/>
          </a:solidFill>
        </p:spPr>
        <p:txBody>
          <a:bodyPr>
            <a:normAutofit/>
          </a:bodyPr>
          <a:lstStyle/>
          <a:p>
            <a:endParaRPr lang="en-US" dirty="0" smtClean="0"/>
          </a:p>
          <a:p>
            <a:endParaRPr lang="en-US" dirty="0" smtClean="0"/>
          </a:p>
          <a:p>
            <a:pPr>
              <a:buNone/>
            </a:pPr>
            <a:r>
              <a:rPr lang="en-US" dirty="0" smtClean="0">
                <a:latin typeface="Arial Black" pitchFamily="34" charset="0"/>
              </a:rPr>
              <a:t>      LEGAL AND ETHICAL  ISSUES : </a:t>
            </a:r>
          </a:p>
          <a:p>
            <a:pPr>
              <a:buNone/>
            </a:pPr>
            <a:r>
              <a:rPr lang="en-US" dirty="0" smtClean="0">
                <a:latin typeface="Arial Black" pitchFamily="34" charset="0"/>
              </a:rPr>
              <a:t>              CODE OF ETHICS AND </a:t>
            </a:r>
          </a:p>
          <a:p>
            <a:pPr>
              <a:buNone/>
            </a:pPr>
            <a:r>
              <a:rPr lang="en-US" dirty="0" smtClean="0">
                <a:latin typeface="Arial Black" pitchFamily="34" charset="0"/>
              </a:rPr>
              <a:t>   STANDARD OF MIDWIFERY PRACTICE</a:t>
            </a:r>
          </a:p>
          <a:p>
            <a:pPr>
              <a:buNone/>
            </a:pPr>
            <a:r>
              <a:rPr lang="en-US" dirty="0" smtClean="0"/>
              <a:t>							</a:t>
            </a:r>
            <a:endParaRPr lang="en-US" dirty="0" smtClean="0"/>
          </a:p>
          <a:p>
            <a:pPr>
              <a:buNone/>
            </a:pPr>
            <a:r>
              <a:rPr lang="en-US" dirty="0" smtClean="0">
                <a:latin typeface="Agency FB" pitchFamily="34" charset="0"/>
              </a:rPr>
              <a:t>	</a:t>
            </a:r>
            <a:r>
              <a:rPr lang="en-US" dirty="0" smtClean="0">
                <a:latin typeface="Agency FB" pitchFamily="34" charset="0"/>
              </a:rPr>
              <a:t>						</a:t>
            </a:r>
            <a:r>
              <a:rPr lang="en-US" dirty="0" smtClean="0">
                <a:latin typeface="Agency FB" pitchFamily="34" charset="0"/>
              </a:rPr>
              <a:t>PRESENTED </a:t>
            </a:r>
            <a:r>
              <a:rPr lang="en-US" dirty="0" smtClean="0">
                <a:latin typeface="Agency FB" pitchFamily="34" charset="0"/>
              </a:rPr>
              <a:t>BY </a:t>
            </a:r>
          </a:p>
          <a:p>
            <a:pPr>
              <a:buNone/>
            </a:pPr>
            <a:r>
              <a:rPr lang="en-US" dirty="0" smtClean="0">
                <a:latin typeface="Agency FB" pitchFamily="34" charset="0"/>
              </a:rPr>
              <a:t>							</a:t>
            </a:r>
            <a:r>
              <a:rPr lang="en-US" dirty="0" smtClean="0">
                <a:latin typeface="Agency FB" pitchFamily="34" charset="0"/>
              </a:rPr>
              <a:t>MRS. ROBBY SOLANKI</a:t>
            </a:r>
          </a:p>
          <a:p>
            <a:pPr>
              <a:buNone/>
            </a:pPr>
            <a:r>
              <a:rPr lang="en-US" dirty="0" smtClean="0">
                <a:latin typeface="Agency FB" pitchFamily="34" charset="0"/>
              </a:rPr>
              <a:t>							ASSOCIATE PROFESSOR, </a:t>
            </a:r>
          </a:p>
          <a:p>
            <a:pPr>
              <a:buNone/>
            </a:pPr>
            <a:r>
              <a:rPr lang="en-US" dirty="0" smtClean="0">
                <a:latin typeface="Agency FB" pitchFamily="34" charset="0"/>
              </a:rPr>
              <a:t>	</a:t>
            </a:r>
            <a:r>
              <a:rPr lang="en-US" dirty="0" smtClean="0">
                <a:latin typeface="Agency FB" pitchFamily="34" charset="0"/>
              </a:rPr>
              <a:t>						SNC, SVDU</a:t>
            </a:r>
            <a:endParaRPr lang="en-US" dirty="0">
              <a:latin typeface="Agency FB" pitchFamily="34" charset="0"/>
            </a:endParaRPr>
          </a:p>
        </p:txBody>
      </p:sp>
      <p:sp>
        <p:nvSpPr>
          <p:cNvPr id="5" name="5-Point Star 4"/>
          <p:cNvSpPr/>
          <p:nvPr/>
        </p:nvSpPr>
        <p:spPr>
          <a:xfrm>
            <a:off x="0" y="4953000"/>
            <a:ext cx="1752600" cy="1905000"/>
          </a:xfrm>
          <a:prstGeom prst="star5">
            <a:avLst>
              <a:gd name="adj" fmla="val 1964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accent2">
                  <a:lumMod val="50000"/>
                </a:schemeClr>
              </a:solidFill>
              <a:latin typeface="Arial Black" pitchFamily="34" charset="0"/>
            </a:endParaRPr>
          </a:p>
        </p:txBody>
      </p:sp>
      <p:sp>
        <p:nvSpPr>
          <p:cNvPr id="6" name="Wave 5"/>
          <p:cNvSpPr/>
          <p:nvPr/>
        </p:nvSpPr>
        <p:spPr>
          <a:xfrm>
            <a:off x="1676400" y="0"/>
            <a:ext cx="7467600" cy="22860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Algerian" pitchFamily="82" charset="0"/>
              </a:rPr>
              <a:t>PRESENTATION ON</a:t>
            </a:r>
            <a:endParaRPr lang="en-US" sz="5400" dirty="0">
              <a:latin typeface="Algerian" pitchFamily="82" charset="0"/>
            </a:endParaRPr>
          </a:p>
        </p:txBody>
      </p:sp>
      <p:pic>
        <p:nvPicPr>
          <p:cNvPr id="7" name="Picture 6" descr="C:\Users\user\Desktop\index.jpg"/>
          <p:cNvPicPr>
            <a:picLocks noChangeAspect="1" noChangeArrowheads="1"/>
          </p:cNvPicPr>
          <p:nvPr/>
        </p:nvPicPr>
        <p:blipFill>
          <a:blip r:embed="rId3"/>
          <a:srcRect/>
          <a:stretch>
            <a:fillRect/>
          </a:stretch>
        </p:blipFill>
        <p:spPr bwMode="auto">
          <a:xfrm>
            <a:off x="0" y="0"/>
            <a:ext cx="2057400" cy="20574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
                                            <p:txEl>
                                              <p:pRg st="4" end="4"/>
                                            </p:txEl>
                                          </p:spTgt>
                                        </p:tgtEl>
                                        <p:attrNameLst>
                                          <p:attrName>r</p:attrName>
                                        </p:attrNameLst>
                                      </p:cBhvr>
                                    </p:animRot>
                                  </p:childTnLst>
                                </p:cTn>
                              </p:par>
                              <p:par>
                                <p:cTn id="15" presetID="4" presetClass="entr" presetSubtype="16"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500"/>
                                        <p:tgtEl>
                                          <p:spTgt spid="3">
                                            <p:txEl>
                                              <p:pRg st="5" end="5"/>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ox(in)">
                                      <p:cBhvr>
                                        <p:cTn id="20" dur="500"/>
                                        <p:tgtEl>
                                          <p:spTgt spid="3">
                                            <p:txEl>
                                              <p:pRg st="6" end="6"/>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ox(in)">
                                      <p:cBhvr>
                                        <p:cTn id="23" dur="500"/>
                                        <p:tgtEl>
                                          <p:spTgt spid="3">
                                            <p:txEl>
                                              <p:pRg st="7" end="7"/>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ox(in)">
                                      <p:cBhvr>
                                        <p:cTn id="26" dur="500"/>
                                        <p:tgtEl>
                                          <p:spTgt spid="3">
                                            <p:txEl>
                                              <p:pRg st="8" end="8"/>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ox(in)">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a:solidFill>
            <a:schemeClr val="tx1"/>
          </a:solidFill>
        </p:spPr>
        <p:txBody>
          <a:bodyPr/>
          <a:lstStyle/>
          <a:p>
            <a:pPr lvl="0"/>
            <a:r>
              <a:rPr lang="en-US" dirty="0" smtClean="0">
                <a:solidFill>
                  <a:srgbClr val="FFFF00"/>
                </a:solidFill>
                <a:latin typeface="Arial Black" pitchFamily="34" charset="0"/>
              </a:rPr>
              <a:t>3. COMPETENT DELIVERY OF SERVICES.</a:t>
            </a:r>
          </a:p>
        </p:txBody>
      </p:sp>
      <p:pic>
        <p:nvPicPr>
          <p:cNvPr id="4" name="Content Placeholder 3" descr="LKW_vhf.eu_Breite300.jpg"/>
          <p:cNvPicPr>
            <a:picLocks noGrp="1" noChangeAspect="1"/>
          </p:cNvPicPr>
          <p:nvPr>
            <p:ph idx="1"/>
          </p:nvPr>
        </p:nvPicPr>
        <p:blipFill>
          <a:blip r:embed="rId2"/>
          <a:stretch>
            <a:fillRect/>
          </a:stretch>
        </p:blipFill>
        <p:spPr>
          <a:xfrm>
            <a:off x="1752600" y="2514600"/>
            <a:ext cx="5562600" cy="3657600"/>
          </a:xfrm>
          <a:solidFill>
            <a:srgbClr val="FFFF00"/>
          </a:solidFill>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tx1"/>
          </a:solidFill>
        </p:spPr>
        <p:txBody>
          <a:bodyPr/>
          <a:lstStyle/>
          <a:p>
            <a:endParaRPr lang="en-US" dirty="0"/>
          </a:p>
        </p:txBody>
      </p:sp>
      <p:sp>
        <p:nvSpPr>
          <p:cNvPr id="3" name="Content Placeholder 2"/>
          <p:cNvSpPr>
            <a:spLocks noGrp="1"/>
          </p:cNvSpPr>
          <p:nvPr>
            <p:ph idx="1"/>
          </p:nvPr>
        </p:nvSpPr>
        <p:spPr>
          <a:xfrm>
            <a:off x="0" y="1066800"/>
            <a:ext cx="9144000" cy="5791200"/>
          </a:xfrm>
          <a:solidFill>
            <a:srgbClr val="FFFF00"/>
          </a:solidFill>
        </p:spPr>
        <p:txBody>
          <a:bodyPr>
            <a:normAutofit/>
          </a:bodyPr>
          <a:lstStyle/>
          <a:p>
            <a:pPr>
              <a:buNone/>
            </a:pPr>
            <a:r>
              <a:rPr lang="en-US" dirty="0" smtClean="0">
                <a:latin typeface="Sylfaen" pitchFamily="18" charset="0"/>
              </a:rPr>
              <a:t> According to the laws, medical negligence is shown when the following four elements are all established by a complaining party:</a:t>
            </a:r>
          </a:p>
          <a:p>
            <a:pPr lvl="0"/>
            <a:r>
              <a:rPr lang="en-US" dirty="0" smtClean="0">
                <a:latin typeface="Sylfaen" pitchFamily="18" charset="0"/>
              </a:rPr>
              <a:t>A legal duty of care must be owed by a provider to the complaining party.</a:t>
            </a:r>
          </a:p>
          <a:p>
            <a:pPr lvl="0"/>
            <a:r>
              <a:rPr lang="en-US" dirty="0" smtClean="0">
                <a:latin typeface="Sylfaen" pitchFamily="18" charset="0"/>
              </a:rPr>
              <a:t>Breach of the established legal duty of care must be shown, which means that a healthcare provider has failed to meet the legally determined standard of care.</a:t>
            </a:r>
          </a:p>
          <a:p>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219200"/>
            <a:ext cx="9144000" cy="5638800"/>
          </a:xfrm>
          <a:solidFill>
            <a:srgbClr val="FFFF00"/>
          </a:solidFill>
        </p:spPr>
        <p:txBody>
          <a:bodyPr/>
          <a:lstStyle/>
          <a:p>
            <a:pPr lvl="0"/>
            <a:r>
              <a:rPr lang="en-US" dirty="0" smtClean="0">
                <a:latin typeface="Sylfaen" pitchFamily="18" charset="0"/>
              </a:rPr>
              <a:t>Damage must be shown, meaning a hardship or loss, perhaps of a future opportunity, that law recognizes as an injury.</a:t>
            </a:r>
          </a:p>
          <a:p>
            <a:pPr lvl="0"/>
            <a:r>
              <a:rPr lang="en-US" dirty="0" smtClean="0">
                <a:latin typeface="Sylfaen" pitchFamily="18" charset="0"/>
              </a:rPr>
              <a:t>Causation must be shown, meaning that damage must be proven on a balance of probabilities to have been caused by the breach of duty of care. This often requires evidence from expert witnesses.</a:t>
            </a:r>
          </a:p>
          <a:p>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a:solidFill>
            <a:schemeClr val="tx1"/>
          </a:solidFill>
        </p:spPr>
        <p:txBody>
          <a:bodyPr>
            <a:normAutofit fontScale="90000"/>
          </a:bodyPr>
          <a:lstStyle/>
          <a:p>
            <a:pPr lvl="0"/>
            <a:r>
              <a:rPr lang="en-US" dirty="0" smtClean="0">
                <a:solidFill>
                  <a:srgbClr val="FFFF00"/>
                </a:solidFill>
                <a:latin typeface="Arial Black" pitchFamily="34" charset="0"/>
              </a:rPr>
              <a:t> </a:t>
            </a:r>
            <a:br>
              <a:rPr lang="en-US" dirty="0" smtClean="0">
                <a:solidFill>
                  <a:srgbClr val="FFFF00"/>
                </a:solidFill>
                <a:latin typeface="Arial Black" pitchFamily="34" charset="0"/>
              </a:rPr>
            </a:br>
            <a:r>
              <a:rPr lang="en-US" dirty="0" smtClean="0">
                <a:solidFill>
                  <a:srgbClr val="FFFF00"/>
                </a:solidFill>
                <a:latin typeface="Arial Black" pitchFamily="34" charset="0"/>
              </a:rPr>
              <a:t>4. SAFETY AND EFFICACY OF PRODUCTS.</a:t>
            </a:r>
            <a:br>
              <a:rPr lang="en-US" dirty="0" smtClean="0">
                <a:solidFill>
                  <a:srgbClr val="FFFF00"/>
                </a:solidFill>
                <a:latin typeface="Arial Black" pitchFamily="34" charset="0"/>
              </a:rPr>
            </a:br>
            <a:endParaRPr lang="en-US" dirty="0">
              <a:solidFill>
                <a:srgbClr val="FFFF00"/>
              </a:solidFill>
            </a:endParaRPr>
          </a:p>
        </p:txBody>
      </p:sp>
      <p:pic>
        <p:nvPicPr>
          <p:cNvPr id="3074" name="Picture 2" descr="C:\Users\avon\Pictures\dwnld pics\distribution_sqare.jpg"/>
          <p:cNvPicPr>
            <a:picLocks noGrp="1" noChangeAspect="1" noChangeArrowheads="1"/>
          </p:cNvPicPr>
          <p:nvPr>
            <p:ph idx="1"/>
          </p:nvPr>
        </p:nvPicPr>
        <p:blipFill>
          <a:blip r:embed="rId2"/>
          <a:srcRect/>
          <a:stretch>
            <a:fillRect/>
          </a:stretch>
        </p:blipFill>
        <p:spPr bwMode="auto">
          <a:xfrm>
            <a:off x="2133600" y="2158092"/>
            <a:ext cx="5055140" cy="4242707"/>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a:solidFill>
            <a:schemeClr val="tx1"/>
          </a:solidFill>
        </p:spPr>
        <p:txBody>
          <a:bodyPr>
            <a:normAutofit fontScale="90000"/>
          </a:bodyPr>
          <a:lstStyle/>
          <a:p>
            <a:endParaRPr lang="en-US" dirty="0"/>
          </a:p>
        </p:txBody>
      </p:sp>
      <p:sp>
        <p:nvSpPr>
          <p:cNvPr id="3" name="Content Placeholder 2"/>
          <p:cNvSpPr>
            <a:spLocks noGrp="1"/>
          </p:cNvSpPr>
          <p:nvPr>
            <p:ph idx="1"/>
          </p:nvPr>
        </p:nvSpPr>
        <p:spPr>
          <a:xfrm>
            <a:off x="0" y="381000"/>
            <a:ext cx="9144000" cy="6477000"/>
          </a:xfrm>
          <a:solidFill>
            <a:srgbClr val="FFFF00"/>
          </a:solidFill>
        </p:spPr>
        <p:txBody>
          <a:bodyPr>
            <a:normAutofit lnSpcReduction="10000"/>
          </a:bodyPr>
          <a:lstStyle/>
          <a:p>
            <a:pPr lvl="0"/>
            <a:r>
              <a:rPr lang="en-US" dirty="0" smtClean="0">
                <a:latin typeface="Sylfaen" pitchFamily="18" charset="0"/>
              </a:rPr>
              <a:t>Healthcare providers are responsible for any accidental or deliberate use of products that differs from their approved purposes or methods of use , for instance, the dosage levels for drugs. The healthcare provider should give importance to the information received regarding the contraindications of each of the drugs and devices employed in practice. They are also required to inspect the devices and drugs that they supply to the patients directly, in order to ensure that there are no defects apparent upon component inspection that would render them unfit for use, such as looking for expiry dates for the effectiveness of drugs. </a:t>
            </a:r>
          </a:p>
          <a:p>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a:solidFill>
            <a:schemeClr val="tx1"/>
          </a:solidFill>
        </p:spPr>
        <p:txBody>
          <a:bodyPr>
            <a:noAutofit/>
          </a:bodyPr>
          <a:lstStyle/>
          <a:p>
            <a:pPr algn="l"/>
            <a:r>
              <a:rPr lang="en-US" b="1" u="sng" dirty="0" smtClean="0">
                <a:solidFill>
                  <a:srgbClr val="FFFF00"/>
                </a:solidFill>
                <a:latin typeface="Algerian" pitchFamily="82" charset="0"/>
              </a:rPr>
              <a:t/>
            </a:r>
            <a:br>
              <a:rPr lang="en-US" b="1" u="sng" dirty="0" smtClean="0">
                <a:solidFill>
                  <a:srgbClr val="FFFF00"/>
                </a:solidFill>
                <a:latin typeface="Algerian" pitchFamily="82" charset="0"/>
              </a:rPr>
            </a:br>
            <a:r>
              <a:rPr lang="en-US" b="1" u="sng" dirty="0" smtClean="0">
                <a:solidFill>
                  <a:srgbClr val="FFFF00"/>
                </a:solidFill>
                <a:latin typeface="Algerian" pitchFamily="82" charset="0"/>
              </a:rPr>
              <a:t>LEGAL ISSUES IN OBSTETRIC AND GYNAECOLOGY:-</a:t>
            </a:r>
            <a:r>
              <a:rPr lang="en-US" dirty="0" smtClean="0">
                <a:solidFill>
                  <a:srgbClr val="FFFF00"/>
                </a:solidFill>
                <a:latin typeface="Algerian" pitchFamily="82" charset="0"/>
              </a:rPr>
              <a:t/>
            </a:r>
            <a:br>
              <a:rPr lang="en-US" dirty="0" smtClean="0">
                <a:solidFill>
                  <a:srgbClr val="FFFF00"/>
                </a:solidFill>
                <a:latin typeface="Algerian" pitchFamily="82" charset="0"/>
              </a:rPr>
            </a:br>
            <a:endParaRPr lang="en-US" dirty="0">
              <a:solidFill>
                <a:srgbClr val="FFFF00"/>
              </a:solidFill>
              <a:latin typeface="Algerian" pitchFamily="82" charset="0"/>
            </a:endParaRPr>
          </a:p>
        </p:txBody>
      </p:sp>
      <p:sp>
        <p:nvSpPr>
          <p:cNvPr id="3" name="Content Placeholder 2"/>
          <p:cNvSpPr>
            <a:spLocks noGrp="1"/>
          </p:cNvSpPr>
          <p:nvPr>
            <p:ph idx="1"/>
          </p:nvPr>
        </p:nvSpPr>
        <p:spPr>
          <a:xfrm>
            <a:off x="0" y="2133600"/>
            <a:ext cx="9144000" cy="4724400"/>
          </a:xfrm>
          <a:solidFill>
            <a:srgbClr val="FFFF00"/>
          </a:solidFill>
        </p:spPr>
        <p:txBody>
          <a:bodyPr/>
          <a:lstStyle/>
          <a:p>
            <a:endParaRPr lang="en-US" dirty="0"/>
          </a:p>
        </p:txBody>
      </p:sp>
      <p:pic>
        <p:nvPicPr>
          <p:cNvPr id="18434" name="Picture 2" descr="C:\Users\avon\Pictures\dwnld pics\legal_aspects_of_nursing_practice_2.jpg"/>
          <p:cNvPicPr>
            <a:picLocks noChangeAspect="1" noChangeArrowheads="1"/>
          </p:cNvPicPr>
          <p:nvPr/>
        </p:nvPicPr>
        <p:blipFill>
          <a:blip r:embed="rId2"/>
          <a:srcRect/>
          <a:stretch>
            <a:fillRect/>
          </a:stretch>
        </p:blipFill>
        <p:spPr bwMode="auto">
          <a:xfrm>
            <a:off x="533400" y="2667000"/>
            <a:ext cx="8077200" cy="3962400"/>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blinds(horizontal)">
                                      <p:cBhvr>
                                        <p:cTn id="13"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r>
              <a:rPr lang="en-US" dirty="0" smtClean="0">
                <a:solidFill>
                  <a:srgbClr val="FFFF00"/>
                </a:solidFill>
              </a:rPr>
              <a:t>PREGNANCY TERMINATION</a:t>
            </a:r>
            <a:endParaRPr lang="en-US" dirty="0">
              <a:solidFill>
                <a:srgbClr val="FFFF00"/>
              </a:solidFill>
            </a:endParaRPr>
          </a:p>
        </p:txBody>
      </p:sp>
      <p:sp>
        <p:nvSpPr>
          <p:cNvPr id="3" name="Content Placeholder 2"/>
          <p:cNvSpPr>
            <a:spLocks noGrp="1"/>
          </p:cNvSpPr>
          <p:nvPr>
            <p:ph idx="1"/>
          </p:nvPr>
        </p:nvSpPr>
        <p:spPr>
          <a:xfrm>
            <a:off x="0" y="1371600"/>
            <a:ext cx="9144000" cy="5486400"/>
          </a:xfrm>
          <a:solidFill>
            <a:srgbClr val="FFFF00"/>
          </a:solidFill>
        </p:spPr>
        <p:txBody>
          <a:bodyPr/>
          <a:lstStyle/>
          <a:p>
            <a:pPr algn="just"/>
            <a:r>
              <a:rPr lang="en-US" b="1" u="sng" dirty="0" smtClean="0">
                <a:latin typeface="Sylfaen" pitchFamily="18" charset="0"/>
              </a:rPr>
              <a:t>INTRODUCTION:</a:t>
            </a:r>
            <a:r>
              <a:rPr lang="en-US" dirty="0" smtClean="0">
                <a:latin typeface="Sylfaen" pitchFamily="18" charset="0"/>
              </a:rPr>
              <a:t> since the Medical Termination of Pregnancy (MTP) Act was enacted by the parliament in 1972, it has become a major instrument for protection of maternal health. The govt. amended the MTP Act in 2002 to make certain changes in order to liberalize the abortion services.</a:t>
            </a:r>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a:solidFill>
            <a:schemeClr val="tx1"/>
          </a:solidFill>
        </p:spPr>
        <p:txBody>
          <a:bodyPr>
            <a:normAutofit/>
          </a:bodyPr>
          <a:lstStyle/>
          <a:p>
            <a:r>
              <a:rPr lang="en-US" dirty="0" smtClean="0">
                <a:solidFill>
                  <a:srgbClr val="FFFF00"/>
                </a:solidFill>
              </a:rPr>
              <a:t>Conditions under which pregnancy can be terminated:</a:t>
            </a:r>
            <a:endParaRPr lang="en-US" dirty="0">
              <a:solidFill>
                <a:srgbClr val="FFFF00"/>
              </a:solidFill>
            </a:endParaRPr>
          </a:p>
        </p:txBody>
      </p:sp>
      <p:sp>
        <p:nvSpPr>
          <p:cNvPr id="3" name="Content Placeholder 2"/>
          <p:cNvSpPr>
            <a:spLocks noGrp="1"/>
          </p:cNvSpPr>
          <p:nvPr>
            <p:ph idx="1"/>
          </p:nvPr>
        </p:nvSpPr>
        <p:spPr>
          <a:xfrm>
            <a:off x="0" y="1981200"/>
            <a:ext cx="9144000" cy="4876800"/>
          </a:xfrm>
          <a:solidFill>
            <a:srgbClr val="FFFF00"/>
          </a:solidFill>
        </p:spPr>
        <p:txBody>
          <a:bodyPr>
            <a:normAutofit/>
          </a:bodyPr>
          <a:lstStyle/>
          <a:p>
            <a:r>
              <a:rPr lang="en-US" dirty="0" smtClean="0">
                <a:latin typeface="Sylfaen" pitchFamily="18" charset="0"/>
              </a:rPr>
              <a:t>Termination of pregnancy is permissible up to 20 week duration, if an opinion is formed by one registered medical practitioner (for  pregnancies less than 12 weeks) or two registered medical practitioners (for 12-20 week pregnancies), in good faith, that-</a:t>
            </a:r>
          </a:p>
          <a:p>
            <a:pPr marL="514350" indent="-514350">
              <a:buAutoNum type="arabicPeriod"/>
            </a:pPr>
            <a:r>
              <a:rPr lang="en-US" dirty="0" smtClean="0">
                <a:latin typeface="Sylfaen" pitchFamily="18" charset="0"/>
              </a:rPr>
              <a:t>Continuation of pregnancy would involve a risk to the life of the pregnant woman  or grave injury to her physical or mental health.</a:t>
            </a:r>
          </a:p>
          <a:p>
            <a:pPr marL="514350" indent="-514350">
              <a:buAutoNum type="arabicPeriod"/>
            </a:pPr>
            <a:endParaRPr lang="en-US" dirty="0" smtClean="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lstStyle/>
          <a:p>
            <a:pPr>
              <a:buNone/>
            </a:pPr>
            <a:r>
              <a:rPr lang="en-US" dirty="0" smtClean="0">
                <a:latin typeface="Sylfaen" pitchFamily="18" charset="0"/>
              </a:rPr>
              <a:t>2. There is a substantial risk for the child born to suffer from such physical or mental abnormalities as to be seriously handicapped.</a:t>
            </a:r>
          </a:p>
          <a:p>
            <a:pPr>
              <a:buNone/>
            </a:pPr>
            <a:r>
              <a:rPr lang="en-US" dirty="0" smtClean="0">
                <a:latin typeface="Sylfaen" pitchFamily="18" charset="0"/>
              </a:rPr>
              <a:t>3. Pregnancy resulting from rape and from failure of contraceptive methods constitutes a grave injury to mental health of the women.</a:t>
            </a:r>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normAutofit fontScale="90000"/>
          </a:bodyPr>
          <a:lstStyle/>
          <a:p>
            <a:r>
              <a:rPr lang="en-US" dirty="0" smtClean="0">
                <a:solidFill>
                  <a:srgbClr val="FFFF00"/>
                </a:solidFill>
              </a:rPr>
              <a:t>Experience or training required for MTP: </a:t>
            </a:r>
            <a:endParaRPr lang="en-US" dirty="0">
              <a:solidFill>
                <a:srgbClr val="FFFF00"/>
              </a:solidFill>
            </a:endParaRPr>
          </a:p>
        </p:txBody>
      </p:sp>
      <p:sp>
        <p:nvSpPr>
          <p:cNvPr id="3" name="Content Placeholder 2"/>
          <p:cNvSpPr>
            <a:spLocks noGrp="1"/>
          </p:cNvSpPr>
          <p:nvPr>
            <p:ph idx="1"/>
          </p:nvPr>
        </p:nvSpPr>
        <p:spPr>
          <a:xfrm>
            <a:off x="0" y="1295400"/>
            <a:ext cx="9144000" cy="5562600"/>
          </a:xfrm>
          <a:solidFill>
            <a:srgbClr val="FFFF00"/>
          </a:solidFill>
        </p:spPr>
        <p:txBody>
          <a:bodyPr>
            <a:normAutofit fontScale="92500" lnSpcReduction="20000"/>
          </a:bodyPr>
          <a:lstStyle/>
          <a:p>
            <a:r>
              <a:rPr lang="en-US" dirty="0" smtClean="0">
                <a:latin typeface="Sylfaen" pitchFamily="18" charset="0"/>
              </a:rPr>
              <a:t>A  person having any one of the following experiences can be authorized:</a:t>
            </a:r>
          </a:p>
          <a:p>
            <a:pPr marL="514350" indent="-514350">
              <a:buAutoNum type="arabicPeriod"/>
            </a:pPr>
            <a:r>
              <a:rPr lang="en-US" dirty="0" smtClean="0">
                <a:latin typeface="Sylfaen" pitchFamily="18" charset="0"/>
              </a:rPr>
              <a:t>For medical practitioners registered in a state medical register immediately before commencement of the Act, minimum experience of 3 yr in the practice of OBG.</a:t>
            </a:r>
          </a:p>
          <a:p>
            <a:pPr marL="514350" indent="-514350">
              <a:buAutoNum type="arabicPeriod"/>
            </a:pPr>
            <a:r>
              <a:rPr lang="en-US" dirty="0" smtClean="0">
                <a:latin typeface="Sylfaen" pitchFamily="18" charset="0"/>
              </a:rPr>
              <a:t>For  practitioners registered on or after the date of commencement of the Act, 6 months of house job in OBG or one year of experience in the practice of  OBG at a hospital or if the person has assisted a registered medical practitioner in performing 25 cases of MTP in an institution approved for training by the govt.</a:t>
            </a:r>
          </a:p>
          <a:p>
            <a:pPr marL="514350" indent="-514350">
              <a:buAutoNum type="arabicPeriod"/>
            </a:pPr>
            <a:r>
              <a:rPr lang="en-US" dirty="0" smtClean="0">
                <a:latin typeface="Sylfaen" pitchFamily="18" charset="0"/>
              </a:rPr>
              <a:t>Postgraduate degree or diploma holder in OBG.</a:t>
            </a:r>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pic>
        <p:nvPicPr>
          <p:cNvPr id="15362" name="Picture 2" descr="C:\Users\avon\Pictures\dwnld pics\51IinkIf0uL._SL160_.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chemeClr val="tx1"/>
          </a:solidFill>
        </p:spPr>
        <p:txBody>
          <a:bodyPr>
            <a:noAutofit/>
          </a:bodyPr>
          <a:lstStyle/>
          <a:p>
            <a:pPr lvl="0"/>
            <a:r>
              <a:rPr lang="en-US" b="1" u="sng" dirty="0" smtClean="0">
                <a:solidFill>
                  <a:srgbClr val="FFFF00"/>
                </a:solidFill>
              </a:rPr>
              <a:t>PNDT Act: (pre-natal diagnostic techniques act)</a:t>
            </a:r>
            <a:endParaRPr lang="en-US" dirty="0">
              <a:solidFill>
                <a:srgbClr val="FFFF00"/>
              </a:solidFill>
            </a:endParaRPr>
          </a:p>
        </p:txBody>
      </p:sp>
      <p:sp>
        <p:nvSpPr>
          <p:cNvPr id="3" name="Content Placeholder 2"/>
          <p:cNvSpPr>
            <a:spLocks noGrp="1"/>
          </p:cNvSpPr>
          <p:nvPr>
            <p:ph idx="1"/>
          </p:nvPr>
        </p:nvSpPr>
        <p:spPr>
          <a:xfrm>
            <a:off x="0" y="1828800"/>
            <a:ext cx="9144000" cy="5029200"/>
          </a:xfrm>
          <a:solidFill>
            <a:srgbClr val="FFFF00"/>
          </a:solidFill>
        </p:spPr>
        <p:txBody>
          <a:bodyPr>
            <a:normAutofit lnSpcReduction="10000"/>
          </a:bodyPr>
          <a:lstStyle/>
          <a:p>
            <a:r>
              <a:rPr lang="en-US" dirty="0" smtClean="0">
                <a:latin typeface="Sylfaen" pitchFamily="18" charset="0"/>
              </a:rPr>
              <a:t> The Pre-natal Diagnostic Techniques (Regulation and Prevention of Misuse) Act, 1994, was enacted and brought into operation from 1st January, 1996, in order to check female </a:t>
            </a:r>
            <a:r>
              <a:rPr lang="en-US" dirty="0" err="1" smtClean="0">
                <a:latin typeface="Sylfaen" pitchFamily="18" charset="0"/>
              </a:rPr>
              <a:t>foeticide</a:t>
            </a:r>
            <a:r>
              <a:rPr lang="en-US" dirty="0" smtClean="0">
                <a:latin typeface="Sylfaen" pitchFamily="18" charset="0"/>
              </a:rPr>
              <a:t>.  Rules have also been framed under the Act.  The Act prohibits determination and disclosure of the sex of </a:t>
            </a:r>
            <a:r>
              <a:rPr lang="en-US" dirty="0" err="1" smtClean="0">
                <a:latin typeface="Sylfaen" pitchFamily="18" charset="0"/>
              </a:rPr>
              <a:t>foetus</a:t>
            </a:r>
            <a:r>
              <a:rPr lang="en-US" dirty="0" smtClean="0">
                <a:latin typeface="Sylfaen" pitchFamily="18" charset="0"/>
              </a:rPr>
              <a:t> .  It also prohibits any advertisements relating to pre-natal determination of sex and prescribes punishment for its contravention.  The person who contravenes the provisions of this Act is punishable with imprisonment and fine.</a:t>
            </a:r>
          </a:p>
          <a:p>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solidFill>
        </p:spPr>
        <p:txBody>
          <a:bodyPr>
            <a:normAutofit fontScale="90000"/>
          </a:bodyPr>
          <a:lstStyle/>
          <a:p>
            <a:r>
              <a:rPr lang="en-US" b="1" dirty="0" smtClean="0">
                <a:solidFill>
                  <a:srgbClr val="FFFF00"/>
                </a:solidFill>
              </a:rPr>
              <a:t/>
            </a:r>
            <a:br>
              <a:rPr lang="en-US" b="1" dirty="0" smtClean="0">
                <a:solidFill>
                  <a:srgbClr val="FFFF00"/>
                </a:solidFill>
              </a:rPr>
            </a:br>
            <a:r>
              <a:rPr lang="en-US" b="1" dirty="0" smtClean="0">
                <a:solidFill>
                  <a:srgbClr val="FFFF00"/>
                </a:solidFill>
              </a:rPr>
              <a:t>SALIENT FEATURES:</a:t>
            </a:r>
            <a:br>
              <a:rPr lang="en-US" b="1"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1143000"/>
            <a:ext cx="9144000" cy="5715000"/>
          </a:xfrm>
          <a:solidFill>
            <a:srgbClr val="FFFF00"/>
          </a:solidFill>
        </p:spPr>
        <p:txBody>
          <a:bodyPr>
            <a:normAutofit/>
          </a:bodyPr>
          <a:lstStyle/>
          <a:p>
            <a:pPr lvl="0"/>
            <a:r>
              <a:rPr lang="en-US" dirty="0" smtClean="0">
                <a:latin typeface="Sylfaen" pitchFamily="18" charset="0"/>
              </a:rPr>
              <a:t>The Act provides for the prohibition of sex selection, before or after conception.</a:t>
            </a:r>
            <a:endParaRPr lang="en-US" sz="2800" dirty="0" smtClean="0">
              <a:latin typeface="Sylfaen" pitchFamily="18" charset="0"/>
            </a:endParaRPr>
          </a:p>
          <a:p>
            <a:pPr lvl="0"/>
            <a:r>
              <a:rPr lang="en-US" dirty="0" smtClean="0">
                <a:latin typeface="Sylfaen" pitchFamily="18" charset="0"/>
              </a:rPr>
              <a:t>It regulates the use of pre-natal diagnostic techniques, like ultrasound and amniocentesis by allowing them their use only to detect : </a:t>
            </a:r>
            <a:endParaRPr lang="en-US" sz="2800" dirty="0" smtClean="0">
              <a:latin typeface="Sylfaen" pitchFamily="18" charset="0"/>
            </a:endParaRPr>
          </a:p>
          <a:p>
            <a:pPr lvl="1"/>
            <a:r>
              <a:rPr lang="en-US" dirty="0" smtClean="0">
                <a:latin typeface="Sylfaen" pitchFamily="18" charset="0"/>
              </a:rPr>
              <a:t>genetic abnormalities</a:t>
            </a:r>
            <a:endParaRPr lang="en-US" sz="2400" dirty="0" smtClean="0">
              <a:latin typeface="Sylfaen" pitchFamily="18" charset="0"/>
            </a:endParaRPr>
          </a:p>
          <a:p>
            <a:pPr lvl="1"/>
            <a:r>
              <a:rPr lang="en-US" dirty="0" smtClean="0">
                <a:latin typeface="Sylfaen" pitchFamily="18" charset="0"/>
              </a:rPr>
              <a:t>metabolic disorders</a:t>
            </a:r>
            <a:endParaRPr lang="en-US" sz="2400" dirty="0" smtClean="0">
              <a:latin typeface="Sylfaen" pitchFamily="18" charset="0"/>
            </a:endParaRPr>
          </a:p>
          <a:p>
            <a:pPr lvl="1"/>
            <a:r>
              <a:rPr lang="en-US" dirty="0" smtClean="0">
                <a:latin typeface="Sylfaen" pitchFamily="18" charset="0"/>
              </a:rPr>
              <a:t>chromosomal abnormalities</a:t>
            </a:r>
            <a:endParaRPr lang="en-US" sz="2400" dirty="0" smtClean="0">
              <a:latin typeface="Sylfaen" pitchFamily="18" charset="0"/>
            </a:endParaRPr>
          </a:p>
          <a:p>
            <a:pPr lvl="1"/>
            <a:r>
              <a:rPr lang="en-US" dirty="0" smtClean="0">
                <a:latin typeface="Sylfaen" pitchFamily="18" charset="0"/>
              </a:rPr>
              <a:t>certain congenital malformations</a:t>
            </a:r>
            <a:endParaRPr lang="en-US" sz="2400" dirty="0" smtClean="0">
              <a:latin typeface="Sylfaen" pitchFamily="18" charset="0"/>
            </a:endParaRPr>
          </a:p>
          <a:p>
            <a:pPr lvl="1"/>
            <a:r>
              <a:rPr lang="en-US" dirty="0" err="1" smtClean="0">
                <a:latin typeface="Sylfaen" pitchFamily="18" charset="0"/>
              </a:rPr>
              <a:t>haemoglobinopathies</a:t>
            </a:r>
            <a:endParaRPr lang="en-US" sz="2400" dirty="0" smtClean="0">
              <a:latin typeface="Sylfaen" pitchFamily="18" charset="0"/>
            </a:endParaRPr>
          </a:p>
          <a:p>
            <a:pPr lvl="1"/>
            <a:r>
              <a:rPr lang="en-US" dirty="0" smtClean="0">
                <a:latin typeface="Sylfaen" pitchFamily="18" charset="0"/>
              </a:rPr>
              <a:t>sex linked disorders.</a:t>
            </a:r>
            <a:endParaRPr lang="en-US" sz="2400" dirty="0" smtClean="0">
              <a:latin typeface="Sylfaen" pitchFamily="18" charset="0"/>
            </a:endParaRPr>
          </a:p>
          <a:p>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609600"/>
            <a:ext cx="9144000" cy="6248400"/>
          </a:xfrm>
          <a:solidFill>
            <a:srgbClr val="FFFF00"/>
          </a:solidFill>
        </p:spPr>
        <p:txBody>
          <a:bodyPr>
            <a:normAutofit fontScale="92500" lnSpcReduction="20000"/>
          </a:bodyPr>
          <a:lstStyle/>
          <a:p>
            <a:r>
              <a:rPr lang="en-US" dirty="0" smtClean="0">
                <a:latin typeface="Sylfaen" pitchFamily="18" charset="0"/>
              </a:rPr>
              <a:t>No laboratory or centre or clinic will conduct any test including </a:t>
            </a:r>
            <a:r>
              <a:rPr lang="en-US" dirty="0" err="1" smtClean="0">
                <a:latin typeface="Sylfaen" pitchFamily="18" charset="0"/>
              </a:rPr>
              <a:t>ultrasonography</a:t>
            </a:r>
            <a:r>
              <a:rPr lang="en-US" dirty="0" smtClean="0">
                <a:latin typeface="Sylfaen" pitchFamily="18" charset="0"/>
              </a:rPr>
              <a:t> for the purpose of determining the sex of the </a:t>
            </a:r>
            <a:r>
              <a:rPr lang="en-US" dirty="0" err="1" smtClean="0">
                <a:latin typeface="Sylfaen" pitchFamily="18" charset="0"/>
              </a:rPr>
              <a:t>foetus</a:t>
            </a:r>
            <a:r>
              <a:rPr lang="en-US" dirty="0" smtClean="0">
                <a:latin typeface="Sylfaen" pitchFamily="18" charset="0"/>
              </a:rPr>
              <a:t>.</a:t>
            </a:r>
            <a:endParaRPr lang="en-US" sz="2800" dirty="0" smtClean="0">
              <a:latin typeface="Sylfaen" pitchFamily="18" charset="0"/>
            </a:endParaRPr>
          </a:p>
          <a:p>
            <a:pPr lvl="0"/>
            <a:r>
              <a:rPr lang="en-US" dirty="0" smtClean="0">
                <a:latin typeface="Sylfaen" pitchFamily="18" charset="0"/>
              </a:rPr>
              <a:t>No person, including the one who is conducting the procedure as per the law, will communicate the sex of the </a:t>
            </a:r>
            <a:r>
              <a:rPr lang="en-US" dirty="0" err="1" smtClean="0">
                <a:latin typeface="Sylfaen" pitchFamily="18" charset="0"/>
              </a:rPr>
              <a:t>foetus</a:t>
            </a:r>
            <a:r>
              <a:rPr lang="en-US" dirty="0" smtClean="0">
                <a:latin typeface="Sylfaen" pitchFamily="18" charset="0"/>
              </a:rPr>
              <a:t> to the pregnant woman or her relatives by words, signs or any other method.</a:t>
            </a:r>
            <a:endParaRPr lang="en-US" sz="2800" dirty="0" smtClean="0">
              <a:latin typeface="Sylfaen" pitchFamily="18" charset="0"/>
            </a:endParaRPr>
          </a:p>
          <a:p>
            <a:pPr lvl="0"/>
            <a:r>
              <a:rPr lang="en-US" dirty="0" smtClean="0">
                <a:latin typeface="Sylfaen" pitchFamily="18" charset="0"/>
              </a:rPr>
              <a:t>Any person who puts an advertisement for pre-natal and pre-conception sex determination facilities in the form of a notice, circular, label, wrapper or any document, or advertises through interior or other media in electronic or print form or engages in any visible representation made by means of hoarding, wall painting, signal, light, sound, smoke or gas, can be imprisoned for up to three years and fined Rs. 10,000.</a:t>
            </a:r>
            <a:endParaRPr lang="en-US" sz="2800" dirty="0" smtClean="0">
              <a:latin typeface="Sylfaen" pitchFamily="18" charset="0"/>
            </a:endParaRPr>
          </a:p>
          <a:p>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von\Pictures\dwnld pics\ethical+issues.gif"/>
          <p:cNvPicPr>
            <a:picLocks noChangeAspect="1" noChangeArrowheads="1"/>
          </p:cNvPicPr>
          <p:nvPr/>
        </p:nvPicPr>
        <p:blipFill>
          <a:blip r:embed="rId2"/>
          <a:srcRect/>
          <a:stretch>
            <a:fillRect/>
          </a:stretch>
        </p:blipFill>
        <p:spPr bwMode="auto">
          <a:xfrm>
            <a:off x="0" y="-152400"/>
            <a:ext cx="9144000" cy="7010400"/>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3810000"/>
            <a:ext cx="9144000" cy="3048000"/>
          </a:xfrm>
        </p:spPr>
        <p:txBody>
          <a:bodyPr/>
          <a:lstStyle/>
          <a:p>
            <a:r>
              <a:rPr lang="en-US" dirty="0" smtClean="0">
                <a:solidFill>
                  <a:srgbClr val="FFFF00"/>
                </a:solidFill>
                <a:latin typeface="Arial Black" pitchFamily="34" charset="0"/>
              </a:rPr>
              <a:t>The goal of ethical midwifery is to do the right thing for right reasons. Knowing how to make good decisions as well as why these decisions were made constitutes ethical midwifery practice.</a:t>
            </a:r>
            <a:endParaRPr lang="en-US" dirty="0">
              <a:solidFill>
                <a:srgbClr val="FFFF00"/>
              </a:solidFill>
            </a:endParaRPr>
          </a:p>
        </p:txBody>
      </p:sp>
      <p:sp>
        <p:nvSpPr>
          <p:cNvPr id="204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 wide range of ethical and legal issues arise in maternity and newborn nursing. Many of the ethical dilemmas are a result of new medical technology and expanded roles for nurses. Because maternity health care raises monumental ethical and legal questions, is it essential to understand these issues.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048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tx1"/>
          </a:solidFill>
        </p:spPr>
        <p:txBody>
          <a:bodyPr>
            <a:noAutofit/>
          </a:bodyPr>
          <a:lstStyle/>
          <a:p>
            <a:r>
              <a:rPr lang="en-US" sz="4000" dirty="0" smtClean="0">
                <a:solidFill>
                  <a:srgbClr val="FFFF00"/>
                </a:solidFill>
                <a:latin typeface="Arial Black" pitchFamily="34" charset="0"/>
              </a:rPr>
              <a:t>ETHICAL PRINCIPLES OF</a:t>
            </a:r>
            <a:endParaRPr lang="en-US" sz="4000" dirty="0">
              <a:solidFill>
                <a:srgbClr val="FFFF00"/>
              </a:solidFill>
            </a:endParaRPr>
          </a:p>
        </p:txBody>
      </p:sp>
      <p:sp>
        <p:nvSpPr>
          <p:cNvPr id="3" name="Content Placeholder 2"/>
          <p:cNvSpPr>
            <a:spLocks noGrp="1"/>
          </p:cNvSpPr>
          <p:nvPr>
            <p:ph idx="1"/>
          </p:nvPr>
        </p:nvSpPr>
        <p:spPr>
          <a:xfrm>
            <a:off x="0" y="1295400"/>
            <a:ext cx="9144000" cy="5562600"/>
          </a:xfrm>
          <a:solidFill>
            <a:srgbClr val="FFFF00"/>
          </a:solidFill>
        </p:spPr>
        <p:txBody>
          <a:bodyPr>
            <a:normAutofit lnSpcReduction="10000"/>
          </a:bodyPr>
          <a:lstStyle/>
          <a:p>
            <a:endParaRPr lang="en-US" dirty="0" smtClean="0">
              <a:latin typeface="Arial Black" pitchFamily="34" charset="0"/>
            </a:endParaRPr>
          </a:p>
          <a:p>
            <a:r>
              <a:rPr lang="en-US" dirty="0" smtClean="0">
                <a:latin typeface="Arial Black" pitchFamily="34" charset="0"/>
              </a:rPr>
              <a:t>BENEFICENCE:</a:t>
            </a:r>
          </a:p>
          <a:p>
            <a:pPr lvl="0"/>
            <a:r>
              <a:rPr lang="en-US" dirty="0" smtClean="0">
                <a:latin typeface="Arial Black" pitchFamily="34" charset="0"/>
              </a:rPr>
              <a:t>NON-MALEFICENCE:</a:t>
            </a:r>
          </a:p>
          <a:p>
            <a:pPr lvl="0"/>
            <a:r>
              <a:rPr lang="en-US" dirty="0" smtClean="0">
                <a:latin typeface="Arial Black" pitchFamily="34" charset="0"/>
              </a:rPr>
              <a:t>RESPECT FOR AUTONOMY:</a:t>
            </a:r>
          </a:p>
          <a:p>
            <a:pPr lvl="0"/>
            <a:r>
              <a:rPr lang="en-US" dirty="0" smtClean="0">
                <a:latin typeface="Arial Black" pitchFamily="34" charset="0"/>
              </a:rPr>
              <a:t>BENEFICENCE AND RESPECT FOR AUTONOMY IN GYNAECOLOGICAL PRACTICE:</a:t>
            </a:r>
          </a:p>
          <a:p>
            <a:pPr lvl="0"/>
            <a:r>
              <a:rPr lang="en-US" dirty="0" smtClean="0">
                <a:latin typeface="Arial Black" pitchFamily="34" charset="0"/>
              </a:rPr>
              <a:t>CARING:</a:t>
            </a:r>
          </a:p>
          <a:p>
            <a:pPr lvl="0"/>
            <a:r>
              <a:rPr lang="en-US" dirty="0" smtClean="0">
                <a:latin typeface="Arial Black" pitchFamily="34" charset="0"/>
              </a:rPr>
              <a:t>EMPOWERMENT AND ADVOCACY:</a:t>
            </a:r>
          </a:p>
          <a:p>
            <a:pPr lvl="0"/>
            <a:r>
              <a:rPr lang="en-US" dirty="0" smtClean="0">
                <a:latin typeface="Arial Black" pitchFamily="34" charset="0"/>
              </a:rPr>
              <a:t>HEALTH AS A BASIC RIGHT FOR ALL:</a:t>
            </a:r>
          </a:p>
          <a:p>
            <a:endParaRPr lang="en-US" dirty="0">
              <a:latin typeface="Arial Black"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von\Pictures\dwnld pics\ethic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Diagram 4"/>
          <p:cNvGraphicFramePr/>
          <p:nvPr/>
        </p:nvGraphicFramePr>
        <p:xfrm>
          <a:off x="457200" y="228600"/>
          <a:ext cx="8229600" cy="118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0" y="4495800"/>
            <a:ext cx="9144000" cy="2133600"/>
          </a:xfrm>
        </p:spPr>
        <p:txBody>
          <a:bodyPr/>
          <a:lstStyle/>
          <a:p>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15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normAutofit/>
          </a:bodyPr>
          <a:lstStyle/>
          <a:p>
            <a:pPr lvl="0"/>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pPr>
              <a:buNone/>
            </a:pPr>
            <a:r>
              <a:rPr lang="en-US" sz="5400" dirty="0" smtClean="0">
                <a:latin typeface="Aharoni" pitchFamily="2" charset="-79"/>
                <a:cs typeface="Aharoni" pitchFamily="2" charset="-79"/>
              </a:rPr>
              <a:t>1. </a:t>
            </a:r>
            <a:r>
              <a:rPr lang="en-US" sz="4000" dirty="0" smtClean="0">
                <a:latin typeface="Aharoni" pitchFamily="2" charset="-79"/>
                <a:cs typeface="Aharoni" pitchFamily="2" charset="-79"/>
              </a:rPr>
              <a:t>Nurse-midwifery exists for the good of women and their </a:t>
            </a:r>
            <a:r>
              <a:rPr lang="en-US" sz="4000" smtClean="0">
                <a:latin typeface="Aharoni" pitchFamily="2" charset="-79"/>
                <a:cs typeface="Aharoni" pitchFamily="2" charset="-79"/>
              </a:rPr>
              <a:t>families..</a:t>
            </a:r>
            <a:r>
              <a:rPr lang="en-US" sz="4000" dirty="0" smtClean="0">
                <a:latin typeface="Aharoni" pitchFamily="2" charset="-79"/>
                <a:cs typeface="Aharoni" pitchFamily="2" charset="-79"/>
              </a:rPr>
              <a:t/>
            </a:r>
            <a:br>
              <a:rPr lang="en-US" sz="4000" dirty="0" smtClean="0">
                <a:latin typeface="Aharoni" pitchFamily="2" charset="-79"/>
                <a:cs typeface="Aharoni" pitchFamily="2" charset="-79"/>
              </a:rPr>
            </a:br>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pPr lvl="0">
              <a:buNone/>
            </a:pPr>
            <a:r>
              <a:rPr lang="en-US" sz="5400" dirty="0" smtClean="0">
                <a:latin typeface="Aharoni" pitchFamily="2" charset="-79"/>
                <a:ea typeface="Times New Roman" pitchFamily="18" charset="0"/>
                <a:cs typeface="Aharoni" pitchFamily="2" charset="-79"/>
              </a:rPr>
              <a:t>2.</a:t>
            </a:r>
            <a:r>
              <a:rPr lang="en-US" sz="4000" dirty="0" smtClean="0">
                <a:latin typeface="Aharoni" pitchFamily="2" charset="-79"/>
                <a:ea typeface="Times New Roman" pitchFamily="18" charset="0"/>
                <a:cs typeface="Aharoni" pitchFamily="2" charset="-79"/>
              </a:rPr>
              <a:t>Nurse-midwives uphold the belief that childbearing and maturation are normal life processes when intervention is indicated, it is integrated into care in a way that preserves the dignity of the women and her family.</a:t>
            </a:r>
            <a:endParaRPr lang="en-US" sz="5400" dirty="0" smtClean="0">
              <a:latin typeface="Aharoni" pitchFamily="2" charset="-79"/>
              <a:cs typeface="Aharoni" pitchFamily="2" charset="-79"/>
            </a:endParaRPr>
          </a:p>
          <a:p>
            <a:endParaRPr lang="en-US" sz="4000" dirty="0">
              <a:latin typeface="Aharoni" pitchFamily="2" charset="-79"/>
              <a:cs typeface="Aharoni" pitchFamily="2" charset="-79"/>
            </a:endParaRPr>
          </a:p>
        </p:txBody>
      </p:sp>
      <p:sp>
        <p:nvSpPr>
          <p:cNvPr id="35841" name="Rectangle 1"/>
          <p:cNvSpPr>
            <a:spLocks noChangeArrowheads="1"/>
          </p:cNvSpPr>
          <p:nvPr/>
        </p:nvSpPr>
        <p:spPr bwMode="auto">
          <a:xfrm>
            <a:off x="0" y="0"/>
            <a:ext cx="45397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371600"/>
            <a:ext cx="9144000" cy="5486400"/>
          </a:xfrm>
          <a:solidFill>
            <a:srgbClr val="FFFF00"/>
          </a:solidFill>
        </p:spPr>
        <p:txBody>
          <a:bodyPr>
            <a:normAutofit/>
          </a:bodyPr>
          <a:lstStyle/>
          <a:p>
            <a:pPr lvl="0">
              <a:buNone/>
            </a:pPr>
            <a:r>
              <a:rPr lang="en-US" sz="5400" dirty="0" smtClean="0">
                <a:latin typeface="Aharoni" pitchFamily="2" charset="-79"/>
                <a:cs typeface="Aharoni" pitchFamily="2" charset="-79"/>
              </a:rPr>
              <a:t>3.</a:t>
            </a:r>
            <a:r>
              <a:rPr lang="en-US" sz="4000" dirty="0" smtClean="0">
                <a:latin typeface="Aharoni" pitchFamily="2" charset="-79"/>
                <a:cs typeface="Aharoni" pitchFamily="2" charset="-79"/>
              </a:rPr>
              <a:t>Decisions regarding nurse-midwifery can require client participation in an ongoing negotiation process in order to develop a safe plan of care. This process consider cultural diversity, individual autonomy and legal responsibilities.</a:t>
            </a:r>
          </a:p>
          <a:p>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pPr lvl="0">
              <a:buNone/>
            </a:pPr>
            <a:r>
              <a:rPr lang="en-US" sz="5400" dirty="0" smtClean="0">
                <a:latin typeface="Aharoni" pitchFamily="2" charset="-79"/>
                <a:cs typeface="Aharoni" pitchFamily="2" charset="-79"/>
              </a:rPr>
              <a:t>4. </a:t>
            </a:r>
            <a:r>
              <a:rPr lang="en-US" sz="4000" dirty="0" smtClean="0">
                <a:latin typeface="Aharoni" pitchFamily="2" charset="-79"/>
                <a:cs typeface="Aharoni" pitchFamily="2" charset="-79"/>
              </a:rPr>
              <a:t>Nurse-midwives share professional information with their clients that leads to informed participation and consent. This sharing is done without coercion or deception.</a:t>
            </a:r>
          </a:p>
          <a:p>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von\Pictures\dwnld pics\Introduction-2.jpg"/>
          <p:cNvPicPr>
            <a:picLocks noChangeAspect="1" noChangeArrowheads="1"/>
          </p:cNvPicPr>
          <p:nvPr/>
        </p:nvPicPr>
        <p:blipFill>
          <a:blip r:embed="rId3"/>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81200" y="1905000"/>
            <a:ext cx="7162800" cy="4953000"/>
          </a:xfrm>
          <a:solidFill>
            <a:srgbClr val="FFFF00"/>
          </a:solidFill>
        </p:spPr>
        <p:txBody>
          <a:bodyPr>
            <a:noAutofit/>
          </a:bodyPr>
          <a:lstStyle/>
          <a:p>
            <a:pPr>
              <a:buNone/>
            </a:pPr>
            <a:r>
              <a:rPr lang="en-US" sz="2400" dirty="0" smtClean="0">
                <a:solidFill>
                  <a:srgbClr val="002060"/>
                </a:solidFill>
                <a:latin typeface="Arial Black" pitchFamily="34" charset="0"/>
              </a:rPr>
              <a:t>    With the advancement in medical technology for identification and treatment of various disorders and conditions, today’s health care providers often have to face complex legal and ethical questions. The clinicians often make decisions without appealing for guidance or justification. Proper knowledge of the legal and ethical aspects of practice is beneficial for both the health care provider and the patient.</a:t>
            </a:r>
            <a:endParaRPr lang="en-US" sz="2400" dirty="0">
              <a:solidFill>
                <a:srgbClr val="002060"/>
              </a:solidFill>
              <a:latin typeface="Arial Black"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pPr lvl="0">
              <a:buNone/>
            </a:pPr>
            <a:r>
              <a:rPr lang="en-US" sz="5400" dirty="0" smtClean="0">
                <a:latin typeface="Aharoni" pitchFamily="2" charset="-79"/>
                <a:cs typeface="Aharoni" pitchFamily="2" charset="-79"/>
              </a:rPr>
              <a:t>5. </a:t>
            </a:r>
            <a:r>
              <a:rPr lang="en-US" sz="4000" dirty="0" smtClean="0">
                <a:latin typeface="Aharoni" pitchFamily="2" charset="-79"/>
                <a:cs typeface="Aharoni" pitchFamily="2" charset="-79"/>
              </a:rPr>
              <a:t>Nurse-midwives practice competently. They consult and refer when indicated by their professional scope of practice and/or personal limitations.</a:t>
            </a:r>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pPr lvl="0">
              <a:buNone/>
            </a:pPr>
            <a:r>
              <a:rPr lang="en-US" sz="5400" dirty="0" smtClean="0">
                <a:latin typeface="Aharoni" pitchFamily="2" charset="-79"/>
                <a:cs typeface="Aharoni" pitchFamily="2" charset="-79"/>
              </a:rPr>
              <a:t>6. </a:t>
            </a:r>
            <a:r>
              <a:rPr lang="en-US" sz="4000" dirty="0" smtClean="0">
                <a:latin typeface="Aharoni" pitchFamily="2" charset="-79"/>
                <a:cs typeface="Aharoni" pitchFamily="2" charset="-79"/>
              </a:rPr>
              <a:t>Nurse-midwives provide care without discrimination based on race, religion, life-style, sexual orientation, socio-economic status or nature of health problem.</a:t>
            </a:r>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pPr lvl="0">
              <a:buNone/>
            </a:pPr>
            <a:r>
              <a:rPr lang="en-US" sz="6000" dirty="0" smtClean="0">
                <a:latin typeface="Aharoni" pitchFamily="2" charset="-79"/>
                <a:cs typeface="Aharoni" pitchFamily="2" charset="-79"/>
              </a:rPr>
              <a:t>7. </a:t>
            </a:r>
            <a:r>
              <a:rPr lang="en-US" sz="4000" dirty="0" smtClean="0">
                <a:latin typeface="Aharoni" pitchFamily="2" charset="-79"/>
                <a:cs typeface="Aharoni" pitchFamily="2" charset="-79"/>
              </a:rPr>
              <a:t>Nurse-midwives interact respectfully with the people with whom they work and practice.</a:t>
            </a:r>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pPr lvl="0">
              <a:buNone/>
            </a:pPr>
            <a:r>
              <a:rPr lang="en-US" sz="5400" dirty="0" smtClean="0">
                <a:latin typeface="Aharoni" pitchFamily="2" charset="-79"/>
                <a:cs typeface="Aharoni" pitchFamily="2" charset="-79"/>
              </a:rPr>
              <a:t>8. </a:t>
            </a:r>
            <a:r>
              <a:rPr lang="en-US" sz="4000" dirty="0" smtClean="0">
                <a:latin typeface="Aharoni" pitchFamily="2" charset="-79"/>
                <a:cs typeface="Aharoni" pitchFamily="2" charset="-79"/>
              </a:rPr>
              <a:t>Nurse-midwives maintain confidentiality except when there is a clear, serious and immediate danger or when mandated by law.</a:t>
            </a:r>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pPr lvl="0">
              <a:buNone/>
            </a:pPr>
            <a:r>
              <a:rPr lang="en-US" sz="6000" dirty="0" smtClean="0">
                <a:latin typeface="Aharoni" pitchFamily="2" charset="-79"/>
                <a:cs typeface="Aharoni" pitchFamily="2" charset="-79"/>
              </a:rPr>
              <a:t>9.</a:t>
            </a:r>
            <a:r>
              <a:rPr lang="en-US" sz="4000" dirty="0" smtClean="0">
                <a:latin typeface="Aharoni" pitchFamily="2" charset="-79"/>
                <a:cs typeface="Aharoni" pitchFamily="2" charset="-79"/>
              </a:rPr>
              <a:t>Nurse-midwives take appropriate action to protect clients from harm when endangered by incompetent or unethical practices.</a:t>
            </a:r>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3" name="Content Placeholder 2"/>
          <p:cNvSpPr>
            <a:spLocks noGrp="1"/>
          </p:cNvSpPr>
          <p:nvPr>
            <p:ph idx="1"/>
          </p:nvPr>
        </p:nvSpPr>
        <p:spPr>
          <a:xfrm>
            <a:off x="0" y="685800"/>
            <a:ext cx="9144000" cy="6172200"/>
          </a:xfrm>
          <a:solidFill>
            <a:srgbClr val="FFFF00"/>
          </a:solidFill>
        </p:spPr>
        <p:txBody>
          <a:bodyPr>
            <a:noAutofit/>
          </a:bodyPr>
          <a:lstStyle/>
          <a:p>
            <a:pPr lvl="0">
              <a:buNone/>
            </a:pPr>
            <a:r>
              <a:rPr lang="en-US" sz="4800" b="1" dirty="0" smtClean="0">
                <a:latin typeface="Aharoni" pitchFamily="2" charset="-79"/>
                <a:cs typeface="Aharoni" pitchFamily="2" charset="-79"/>
              </a:rPr>
              <a:t>10.</a:t>
            </a:r>
            <a:r>
              <a:rPr lang="en-US" sz="4000" dirty="0" smtClean="0">
                <a:latin typeface="Aharoni" pitchFamily="2" charset="-79"/>
                <a:cs typeface="Aharoni" pitchFamily="2" charset="-79"/>
              </a:rPr>
              <a:t>Nurse-midwives participate in developing and improving the care of women and families through supporting the profession of nurse-midwifery, research, and the education of nurse-midwifery students and national efforts such as public education of nurse-midwifery students and nurse-midwives.</a:t>
            </a:r>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chemeClr val="tx1"/>
          </a:solidFill>
        </p:spPr>
        <p:txBody>
          <a:bodyPr/>
          <a:lstStyle/>
          <a:p>
            <a:endParaRPr lang="en-US" dirty="0"/>
          </a:p>
        </p:txBody>
      </p:sp>
      <p:sp>
        <p:nvSpPr>
          <p:cNvPr id="3" name="Content Placeholder 2"/>
          <p:cNvSpPr>
            <a:spLocks noGrp="1"/>
          </p:cNvSpPr>
          <p:nvPr>
            <p:ph idx="1"/>
          </p:nvPr>
        </p:nvSpPr>
        <p:spPr>
          <a:xfrm>
            <a:off x="0" y="1600200"/>
            <a:ext cx="9144000" cy="5257800"/>
          </a:xfrm>
          <a:solidFill>
            <a:srgbClr val="FFFF00"/>
          </a:solidFill>
        </p:spPr>
        <p:txBody>
          <a:bodyPr>
            <a:normAutofit/>
          </a:bodyPr>
          <a:lstStyle/>
          <a:p>
            <a:pPr lvl="0">
              <a:buNone/>
            </a:pPr>
            <a:r>
              <a:rPr lang="en-US" sz="6000" dirty="0" smtClean="0">
                <a:latin typeface="Aharoni" pitchFamily="2" charset="-79"/>
                <a:cs typeface="Aharoni" pitchFamily="2" charset="-79"/>
              </a:rPr>
              <a:t>11. </a:t>
            </a:r>
            <a:r>
              <a:rPr lang="en-US" sz="4000" dirty="0" smtClean="0">
                <a:latin typeface="Aharoni" pitchFamily="2" charset="-79"/>
                <a:cs typeface="Aharoni" pitchFamily="2" charset="-79"/>
              </a:rPr>
              <a:t>Nurse-midwives promote community, state and national efforts such as public education and legislation to ensure access to quality care and to meet the health needs of women and their families. </a:t>
            </a:r>
            <a:endParaRPr lang="en-US" sz="4000" dirty="0">
              <a:latin typeface="Aharoni" pitchFamily="2" charset="-79"/>
              <a:cs typeface="Aharoni" pitchFamily="2" charset="-79"/>
            </a:endParaRPr>
          </a:p>
        </p:txBody>
      </p:sp>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a:solidFill>
            <a:schemeClr val="tx1"/>
          </a:solidFill>
        </p:spPr>
        <p:txBody>
          <a:bodyPr>
            <a:noAutofit/>
          </a:bodyPr>
          <a:lstStyle/>
          <a:p>
            <a:r>
              <a:rPr lang="en-US" sz="6600" dirty="0" smtClean="0">
                <a:solidFill>
                  <a:srgbClr val="FFFF00"/>
                </a:solidFill>
                <a:latin typeface="Algerian" pitchFamily="82" charset="0"/>
              </a:rPr>
              <a:t>MIDWIFE’S RIGHTS:</a:t>
            </a:r>
            <a:br>
              <a:rPr lang="en-US" sz="6600" dirty="0" smtClean="0">
                <a:solidFill>
                  <a:srgbClr val="FFFF00"/>
                </a:solidFill>
                <a:latin typeface="Algerian" pitchFamily="82" charset="0"/>
              </a:rPr>
            </a:br>
            <a:endParaRPr lang="en-US" sz="6600" dirty="0">
              <a:solidFill>
                <a:srgbClr val="FFFF00"/>
              </a:solidFill>
              <a:latin typeface="Algerian" pitchFamily="82" charset="0"/>
            </a:endParaRPr>
          </a:p>
        </p:txBody>
      </p:sp>
      <p:sp>
        <p:nvSpPr>
          <p:cNvPr id="3" name="Content Placeholder 2"/>
          <p:cNvSpPr>
            <a:spLocks noGrp="1"/>
          </p:cNvSpPr>
          <p:nvPr>
            <p:ph idx="1"/>
          </p:nvPr>
        </p:nvSpPr>
        <p:spPr>
          <a:xfrm>
            <a:off x="0" y="1752600"/>
            <a:ext cx="9144000" cy="5105400"/>
          </a:xfrm>
          <a:solidFill>
            <a:srgbClr val="FFFF00"/>
          </a:solidFill>
        </p:spPr>
        <p:txBody>
          <a:bodyPr/>
          <a:lstStyle/>
          <a:p>
            <a:endParaRPr lang="en-US" dirty="0"/>
          </a:p>
        </p:txBody>
      </p:sp>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von\Pictures\dwnld pics\gavel.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752600"/>
          </a:xfrm>
          <a:solidFill>
            <a:srgbClr val="FFFF00"/>
          </a:solidFill>
        </p:spPr>
        <p:txBody>
          <a:bodyPr>
            <a:normAutofit/>
          </a:bodyPr>
          <a:lstStyle/>
          <a:p>
            <a:r>
              <a:rPr lang="en-US" b="1" dirty="0" smtClean="0">
                <a:latin typeface="Algerian" pitchFamily="82" charset="0"/>
              </a:rPr>
              <a:t>STANDARDS FOR OBSTETRIC AND GYNAECOLOGICAL NURSING:</a:t>
            </a:r>
            <a:endParaRPr lang="en-US" b="1" dirty="0">
              <a:latin typeface="Algerian" pitchFamily="82" charset="0"/>
            </a:endParaRPr>
          </a:p>
        </p:txBody>
      </p:sp>
      <p:sp>
        <p:nvSpPr>
          <p:cNvPr id="3" name="Content Placeholder 2"/>
          <p:cNvSpPr>
            <a:spLocks noGrp="1"/>
          </p:cNvSpPr>
          <p:nvPr>
            <p:ph idx="1"/>
          </p:nvPr>
        </p:nvSpPr>
        <p:spPr>
          <a:xfrm>
            <a:off x="0" y="1600200"/>
            <a:ext cx="9144000" cy="5257800"/>
          </a:xfrm>
        </p:spPr>
        <p:txBody>
          <a:bodyPr/>
          <a:lstStyle/>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normAutofit/>
          </a:bodyPr>
          <a:lstStyle/>
          <a:p>
            <a:r>
              <a:rPr lang="en-US" sz="6600" b="1" i="1" dirty="0" smtClean="0">
                <a:solidFill>
                  <a:srgbClr val="FFFF00"/>
                </a:solidFill>
              </a:rPr>
              <a:t>STANDARD I</a:t>
            </a:r>
            <a:r>
              <a:rPr lang="en-US" sz="6600" dirty="0" smtClean="0">
                <a:solidFill>
                  <a:srgbClr val="FFFF00"/>
                </a:solidFill>
              </a:rPr>
              <a:t>: </a:t>
            </a:r>
            <a:endParaRPr lang="en-US" sz="6600" dirty="0">
              <a:solidFill>
                <a:srgbClr val="FFFF00"/>
              </a:solidFill>
            </a:endParaRPr>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r>
              <a:rPr lang="en-US" sz="4000" dirty="0" smtClean="0">
                <a:latin typeface="Arial Black" pitchFamily="34" charset="0"/>
              </a:rPr>
              <a:t>The nurse helps children and parents attain and maintain optimum health.</a:t>
            </a:r>
          </a:p>
          <a:p>
            <a:endParaRPr lang="en-US" sz="4000" dirty="0">
              <a:latin typeface="Arial Black" pitchFamily="34" charset="0"/>
            </a:endParaRP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600"/>
          </a:xfrm>
          <a:solidFill>
            <a:schemeClr val="tx1"/>
          </a:solidFill>
        </p:spPr>
        <p:txBody>
          <a:bodyPr>
            <a:normAutofit/>
          </a:bodyPr>
          <a:lstStyle/>
          <a:p>
            <a:r>
              <a:rPr lang="en-US" sz="6000" dirty="0" smtClean="0">
                <a:solidFill>
                  <a:srgbClr val="FFFF00"/>
                </a:solidFill>
                <a:latin typeface="Algerian" pitchFamily="82" charset="0"/>
              </a:rPr>
              <a:t>  the legal and ethical principles</a:t>
            </a:r>
            <a:endParaRPr lang="en-US" sz="6000" dirty="0">
              <a:solidFill>
                <a:srgbClr val="FFFF00"/>
              </a:solidFill>
              <a:latin typeface="Algerian" pitchFamily="82" charset="0"/>
            </a:endParaRPr>
          </a:p>
        </p:txBody>
      </p:sp>
      <p:sp>
        <p:nvSpPr>
          <p:cNvPr id="3" name="Content Placeholder 2"/>
          <p:cNvSpPr>
            <a:spLocks noGrp="1"/>
          </p:cNvSpPr>
          <p:nvPr>
            <p:ph idx="1"/>
          </p:nvPr>
        </p:nvSpPr>
        <p:spPr>
          <a:xfrm>
            <a:off x="0" y="2438400"/>
            <a:ext cx="9144000" cy="4419600"/>
          </a:xfrm>
          <a:solidFill>
            <a:srgbClr val="FFFF00"/>
          </a:solidFill>
        </p:spPr>
        <p:txBody>
          <a:bodyPr>
            <a:normAutofit/>
          </a:bodyPr>
          <a:lstStyle/>
          <a:p>
            <a:pPr>
              <a:buNone/>
            </a:pPr>
            <a:endParaRPr lang="en-US" sz="5400" dirty="0">
              <a:solidFill>
                <a:srgbClr val="FFFF00"/>
              </a:solidFill>
              <a:latin typeface="Arial Black" pitchFamily="34" charset="0"/>
            </a:endParaRPr>
          </a:p>
        </p:txBody>
      </p:sp>
      <p:pic>
        <p:nvPicPr>
          <p:cNvPr id="19459" name="Picture 3" descr="C:\Users\avon\Pictures\dwnld pics\9351168-3d-illustration-of-wrong-or-right-way-choice.jpg"/>
          <p:cNvPicPr>
            <a:picLocks noChangeAspect="1" noChangeArrowheads="1"/>
          </p:cNvPicPr>
          <p:nvPr/>
        </p:nvPicPr>
        <p:blipFill>
          <a:blip r:embed="rId2"/>
          <a:srcRect/>
          <a:stretch>
            <a:fillRect/>
          </a:stretch>
        </p:blipFill>
        <p:spPr bwMode="auto">
          <a:xfrm>
            <a:off x="1447800" y="2895600"/>
            <a:ext cx="5715000" cy="3962400"/>
          </a:xfrm>
          <a:prstGeom prst="rect">
            <a:avLst/>
          </a:prstGeom>
          <a:solidFill>
            <a:schemeClr val="bg1"/>
          </a:solidFill>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par>
                                <p:cTn id="18" presetID="8" presetClass="emph" presetSubtype="0" fill="hold" nodeType="withEffect">
                                  <p:stCondLst>
                                    <p:cond delay="0"/>
                                  </p:stCondLst>
                                  <p:childTnLst>
                                    <p:animRot by="21600000">
                                      <p:cBhvr>
                                        <p:cTn id="19" dur="2000" fill="hold"/>
                                        <p:tgtEl>
                                          <p:spTgt spid="194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normAutofit/>
          </a:bodyPr>
          <a:lstStyle/>
          <a:p>
            <a:r>
              <a:rPr lang="en-US" sz="6600" b="1" i="1" dirty="0" smtClean="0">
                <a:solidFill>
                  <a:srgbClr val="FFFF00"/>
                </a:solidFill>
              </a:rPr>
              <a:t>STANDARD II</a:t>
            </a:r>
            <a:r>
              <a:rPr lang="en-US" sz="6600" dirty="0" smtClean="0">
                <a:solidFill>
                  <a:srgbClr val="FFFF00"/>
                </a:solidFill>
              </a:rPr>
              <a:t>: </a:t>
            </a:r>
            <a:endParaRPr lang="en-US" sz="6600" dirty="0">
              <a:solidFill>
                <a:srgbClr val="FFFF00"/>
              </a:solidFill>
            </a:endParaRPr>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r>
              <a:rPr lang="en-US" sz="4000" dirty="0" smtClean="0">
                <a:latin typeface="Arial Black" pitchFamily="34" charset="0"/>
              </a:rPr>
              <a:t>The nurse assists families to achieve and maintain a balance between the personal growth needs of individual, family members and optimum family functioning.</a:t>
            </a:r>
            <a:endParaRPr lang="en-US" sz="4000" dirty="0">
              <a:latin typeface="Arial Black" pitchFamily="34" charset="0"/>
            </a:endParaRPr>
          </a:p>
        </p:txBody>
      </p:sp>
    </p:spTree>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normAutofit/>
          </a:bodyPr>
          <a:lstStyle/>
          <a:p>
            <a:r>
              <a:rPr lang="en-US" sz="6600" b="1" i="1" dirty="0" smtClean="0">
                <a:solidFill>
                  <a:srgbClr val="FFFF00"/>
                </a:solidFill>
              </a:rPr>
              <a:t>STANDARD III</a:t>
            </a:r>
            <a:r>
              <a:rPr lang="en-US" sz="6600" dirty="0" smtClean="0">
                <a:solidFill>
                  <a:srgbClr val="FFFF00"/>
                </a:solidFill>
              </a:rPr>
              <a:t>: </a:t>
            </a:r>
            <a:endParaRPr lang="en-US" sz="6600" dirty="0">
              <a:solidFill>
                <a:srgbClr val="FFFF00"/>
              </a:solidFill>
            </a:endParaRPr>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r>
              <a:rPr lang="en-US" sz="4000" dirty="0" smtClean="0">
                <a:latin typeface="Arial Black" pitchFamily="34" charset="0"/>
              </a:rPr>
              <a:t>The nurse intervenes with vulnerable clients and families at risk to prevent potential development and health problems.</a:t>
            </a:r>
          </a:p>
          <a:p>
            <a:endParaRPr lang="en-US" sz="4000" dirty="0">
              <a:latin typeface="Arial Black" pitchFamily="34" charset="0"/>
            </a:endParaRPr>
          </a:p>
        </p:txBody>
      </p:sp>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normAutofit/>
          </a:bodyPr>
          <a:lstStyle/>
          <a:p>
            <a:r>
              <a:rPr lang="en-US" sz="6600" b="1" i="1" dirty="0" smtClean="0">
                <a:solidFill>
                  <a:srgbClr val="FFFF00"/>
                </a:solidFill>
              </a:rPr>
              <a:t>STANDARD IV</a:t>
            </a:r>
            <a:r>
              <a:rPr lang="en-US" sz="6600" dirty="0" smtClean="0">
                <a:solidFill>
                  <a:srgbClr val="FFFF00"/>
                </a:solidFill>
              </a:rPr>
              <a:t>: </a:t>
            </a:r>
            <a:endParaRPr lang="en-US" sz="6600" dirty="0">
              <a:solidFill>
                <a:srgbClr val="FFFF00"/>
              </a:solidFill>
            </a:endParaRPr>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r>
              <a:rPr lang="en-US" sz="4000" dirty="0" smtClean="0">
                <a:latin typeface="Arial Black" pitchFamily="34" charset="0"/>
              </a:rPr>
              <a:t>The nurse promotes an environment free of hazards to reproduction, growth and development, wellness and recovery from illness.</a:t>
            </a:r>
            <a:endParaRPr lang="en-US" sz="4000" dirty="0">
              <a:latin typeface="Arial Black" pitchFamily="34" charset="0"/>
            </a:endParaRPr>
          </a:p>
        </p:txBody>
      </p:sp>
    </p:spTree>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normAutofit/>
          </a:bodyPr>
          <a:lstStyle/>
          <a:p>
            <a:r>
              <a:rPr lang="en-US" sz="6600" b="1" i="1" dirty="0" smtClean="0">
                <a:solidFill>
                  <a:srgbClr val="FFFF00"/>
                </a:solidFill>
              </a:rPr>
              <a:t>STANDARD V</a:t>
            </a:r>
            <a:r>
              <a:rPr lang="en-US" sz="6600" dirty="0" smtClean="0">
                <a:solidFill>
                  <a:srgbClr val="FFFF00"/>
                </a:solidFill>
              </a:rPr>
              <a:t>: </a:t>
            </a:r>
            <a:endParaRPr lang="en-US" sz="6600" dirty="0">
              <a:solidFill>
                <a:srgbClr val="FFFF00"/>
              </a:solidFill>
            </a:endParaRPr>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r>
              <a:rPr lang="en-US" sz="4000" dirty="0" smtClean="0">
                <a:latin typeface="Arial Black" pitchFamily="34" charset="0"/>
              </a:rPr>
              <a:t>The nurse detects changes in health status and deviations from optimum development.</a:t>
            </a:r>
            <a:endParaRPr lang="en-US" sz="4000" dirty="0">
              <a:latin typeface="Arial Black" pitchFamily="34" charset="0"/>
            </a:endParaRPr>
          </a:p>
        </p:txBody>
      </p:sp>
    </p:spTree>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normAutofit/>
          </a:bodyPr>
          <a:lstStyle/>
          <a:p>
            <a:r>
              <a:rPr lang="en-US" sz="6600" b="1" i="1" dirty="0" smtClean="0">
                <a:solidFill>
                  <a:srgbClr val="FFFF00"/>
                </a:solidFill>
              </a:rPr>
              <a:t>STANDARD VI</a:t>
            </a:r>
            <a:r>
              <a:rPr lang="en-US" sz="6600" dirty="0" smtClean="0">
                <a:solidFill>
                  <a:srgbClr val="FFFF00"/>
                </a:solidFill>
              </a:rPr>
              <a:t>: </a:t>
            </a:r>
            <a:endParaRPr lang="en-US" sz="6600" dirty="0">
              <a:solidFill>
                <a:srgbClr val="FFFF00"/>
              </a:solidFill>
            </a:endParaRPr>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r>
              <a:rPr lang="en-US" sz="4000" dirty="0" smtClean="0">
                <a:latin typeface="Arial Black" pitchFamily="34" charset="0"/>
              </a:rPr>
              <a:t>The nurse carries out appropriate interventions and treatment to facilitate survival and recovery from illness.</a:t>
            </a:r>
          </a:p>
          <a:p>
            <a:endParaRPr lang="en-US" sz="4000" dirty="0">
              <a:latin typeface="Arial Black" pitchFamily="34" charset="0"/>
            </a:endParaRPr>
          </a:p>
        </p:txBody>
      </p:sp>
    </p:spTree>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normAutofit/>
          </a:bodyPr>
          <a:lstStyle/>
          <a:p>
            <a:r>
              <a:rPr lang="en-US" sz="6600" b="1" i="1" dirty="0" smtClean="0">
                <a:solidFill>
                  <a:srgbClr val="FFFF00"/>
                </a:solidFill>
              </a:rPr>
              <a:t>STANDARD VII</a:t>
            </a:r>
            <a:r>
              <a:rPr lang="en-US" sz="6600" dirty="0" smtClean="0">
                <a:solidFill>
                  <a:srgbClr val="FFFF00"/>
                </a:solidFill>
              </a:rPr>
              <a:t>: </a:t>
            </a:r>
            <a:endParaRPr lang="en-US" sz="6600" dirty="0">
              <a:solidFill>
                <a:srgbClr val="FFFF00"/>
              </a:solidFill>
            </a:endParaRPr>
          </a:p>
        </p:txBody>
      </p:sp>
      <p:sp>
        <p:nvSpPr>
          <p:cNvPr id="3" name="Content Placeholder 2"/>
          <p:cNvSpPr>
            <a:spLocks noGrp="1"/>
          </p:cNvSpPr>
          <p:nvPr>
            <p:ph idx="1"/>
          </p:nvPr>
        </p:nvSpPr>
        <p:spPr>
          <a:xfrm>
            <a:off x="0" y="1371600"/>
            <a:ext cx="9144000" cy="5486400"/>
          </a:xfrm>
          <a:solidFill>
            <a:srgbClr val="FFFF00"/>
          </a:solidFill>
        </p:spPr>
        <p:txBody>
          <a:bodyPr>
            <a:normAutofit/>
          </a:bodyPr>
          <a:lstStyle/>
          <a:p>
            <a:r>
              <a:rPr lang="en-US" sz="4000" dirty="0" smtClean="0">
                <a:latin typeface="Arial Black" pitchFamily="34" charset="0"/>
              </a:rPr>
              <a:t>The nurse assists clients and families to understand and cope with developmental and traumatic situations during illness, childbearing, childrearing and childhood.</a:t>
            </a:r>
            <a:endParaRPr lang="en-US" sz="4000" dirty="0">
              <a:latin typeface="Arial Black" pitchFamily="34" charset="0"/>
            </a:endParaRPr>
          </a:p>
        </p:txBody>
      </p:sp>
    </p:spTree>
  </p:cSld>
  <p:clrMapOvr>
    <a:masterClrMapping/>
  </p:clrMapOvr>
  <p:transition>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6600" b="1" i="1" dirty="0" smtClean="0">
                <a:solidFill>
                  <a:srgbClr val="FFFF00"/>
                </a:solidFill>
              </a:rPr>
              <a:t>STANDARD VIII</a:t>
            </a:r>
            <a:r>
              <a:rPr lang="en-US" sz="6600" dirty="0" smtClean="0">
                <a:solidFill>
                  <a:srgbClr val="FFFF00"/>
                </a:solidFill>
              </a:rPr>
              <a:t>: </a:t>
            </a:r>
            <a:endParaRPr lang="en-US" sz="6600" dirty="0">
              <a:solidFill>
                <a:srgbClr val="FFFF00"/>
              </a:solidFill>
            </a:endParaRPr>
          </a:p>
        </p:txBody>
      </p:sp>
      <p:sp>
        <p:nvSpPr>
          <p:cNvPr id="3" name="Content Placeholder 2"/>
          <p:cNvSpPr>
            <a:spLocks noGrp="1"/>
          </p:cNvSpPr>
          <p:nvPr>
            <p:ph idx="1"/>
          </p:nvPr>
        </p:nvSpPr>
        <p:spPr>
          <a:xfrm>
            <a:off x="0" y="1447800"/>
            <a:ext cx="9144000" cy="5410200"/>
          </a:xfrm>
          <a:solidFill>
            <a:srgbClr val="FFFF00"/>
          </a:solidFill>
        </p:spPr>
        <p:txBody>
          <a:bodyPr>
            <a:normAutofit/>
          </a:bodyPr>
          <a:lstStyle/>
          <a:p>
            <a:r>
              <a:rPr lang="en-US" sz="4000" dirty="0" smtClean="0">
                <a:latin typeface="Arial Black" pitchFamily="34" charset="0"/>
              </a:rPr>
              <a:t>The nurse actively pursues strategies to enhance access to and utilization of adequate health care services.</a:t>
            </a:r>
          </a:p>
          <a:p>
            <a:endParaRPr lang="en-US" sz="4000" dirty="0">
              <a:latin typeface="Arial Black" pitchFamily="34" charset="0"/>
            </a:endParaRPr>
          </a:p>
        </p:txBody>
      </p:sp>
    </p:spTree>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tx1"/>
          </a:solidFill>
        </p:spPr>
        <p:txBody>
          <a:bodyPr>
            <a:normAutofit/>
          </a:bodyPr>
          <a:lstStyle/>
          <a:p>
            <a:r>
              <a:rPr lang="en-US" sz="6600" b="1" i="1" dirty="0" smtClean="0">
                <a:solidFill>
                  <a:srgbClr val="FFFF00"/>
                </a:solidFill>
              </a:rPr>
              <a:t>STANDARD IX</a:t>
            </a:r>
            <a:r>
              <a:rPr lang="en-US" sz="6600" dirty="0" smtClean="0">
                <a:solidFill>
                  <a:srgbClr val="FFFF00"/>
                </a:solidFill>
              </a:rPr>
              <a:t>:</a:t>
            </a:r>
            <a:endParaRPr lang="en-US" sz="6600" dirty="0">
              <a:solidFill>
                <a:srgbClr val="FFFF00"/>
              </a:solidFill>
            </a:endParaRPr>
          </a:p>
        </p:txBody>
      </p:sp>
      <p:sp>
        <p:nvSpPr>
          <p:cNvPr id="3" name="Content Placeholder 2"/>
          <p:cNvSpPr>
            <a:spLocks noGrp="1"/>
          </p:cNvSpPr>
          <p:nvPr>
            <p:ph idx="1"/>
          </p:nvPr>
        </p:nvSpPr>
        <p:spPr>
          <a:xfrm>
            <a:off x="0" y="1524000"/>
            <a:ext cx="9144000" cy="5334000"/>
          </a:xfrm>
          <a:solidFill>
            <a:srgbClr val="FFFF00"/>
          </a:solidFill>
        </p:spPr>
        <p:txBody>
          <a:bodyPr>
            <a:normAutofit/>
          </a:bodyPr>
          <a:lstStyle/>
          <a:p>
            <a:r>
              <a:rPr lang="en-US" sz="4000" dirty="0" smtClean="0">
                <a:latin typeface="Arial Black" pitchFamily="34" charset="0"/>
              </a:rPr>
              <a:t>The nurse improves maternal and child health nursing practice through evaluation of practice, education, and research.</a:t>
            </a:r>
          </a:p>
          <a:p>
            <a:endParaRPr lang="en-US" sz="4000" dirty="0">
              <a:latin typeface="Arial Black" pitchFamily="34" charset="0"/>
            </a:endParaRPr>
          </a:p>
        </p:txBody>
      </p:sp>
    </p:spTree>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a:solidFill>
            <a:schemeClr val="tx1"/>
          </a:solidFill>
        </p:spPr>
        <p:txBody>
          <a:bodyPr>
            <a:noAutofit/>
          </a:bodyPr>
          <a:lstStyle/>
          <a:p>
            <a:r>
              <a:rPr lang="en-US" b="1" u="sng" dirty="0" smtClean="0">
                <a:solidFill>
                  <a:srgbClr val="FFFF00"/>
                </a:solidFill>
                <a:latin typeface="Algerian" pitchFamily="82" charset="0"/>
              </a:rPr>
              <a:t>SELECTED LIFE SAVING DRUGS:-</a:t>
            </a:r>
            <a:r>
              <a:rPr lang="en-US" dirty="0" smtClean="0">
                <a:solidFill>
                  <a:srgbClr val="FFFF00"/>
                </a:solidFill>
                <a:latin typeface="Algerian" pitchFamily="82" charset="0"/>
              </a:rPr>
              <a:t/>
            </a:r>
            <a:br>
              <a:rPr lang="en-US" dirty="0" smtClean="0">
                <a:solidFill>
                  <a:srgbClr val="FFFF00"/>
                </a:solidFill>
                <a:latin typeface="Algerian" pitchFamily="82" charset="0"/>
              </a:rPr>
            </a:br>
            <a:endParaRPr lang="en-US" dirty="0">
              <a:solidFill>
                <a:srgbClr val="FFFF00"/>
              </a:solidFill>
              <a:latin typeface="Algerian" pitchFamily="82" charset="0"/>
            </a:endParaRPr>
          </a:p>
        </p:txBody>
      </p:sp>
      <p:sp>
        <p:nvSpPr>
          <p:cNvPr id="3" name="Content Placeholder 2"/>
          <p:cNvSpPr>
            <a:spLocks noGrp="1"/>
          </p:cNvSpPr>
          <p:nvPr>
            <p:ph idx="1"/>
          </p:nvPr>
        </p:nvSpPr>
        <p:spPr>
          <a:xfrm>
            <a:off x="0" y="1600200"/>
            <a:ext cx="9144000" cy="5257800"/>
          </a:xfrm>
          <a:solidFill>
            <a:srgbClr val="FFFF00"/>
          </a:solidFill>
        </p:spPr>
        <p:txBody>
          <a:bodyPr/>
          <a:lstStyle/>
          <a:p>
            <a:pPr>
              <a:buNone/>
            </a:pPr>
            <a:r>
              <a:rPr lang="en-US" b="1" dirty="0" smtClean="0"/>
              <a:t> </a:t>
            </a:r>
            <a:endParaRPr lang="en-US" dirty="0" smtClean="0"/>
          </a:p>
          <a:p>
            <a:r>
              <a:rPr lang="en-US" b="1" u="sng" dirty="0" smtClean="0"/>
              <a:t>Recommendations of the Expert Advisory Group Meeting on the 14th Oct, 2004 </a:t>
            </a:r>
            <a:endParaRPr lang="en-US" dirty="0" smtClean="0"/>
          </a:p>
          <a:p>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19400"/>
          </a:xfrm>
          <a:solidFill>
            <a:schemeClr val="tx1"/>
          </a:solidFill>
        </p:spPr>
        <p:txBody>
          <a:bodyPr>
            <a:noAutofit/>
          </a:bodyPr>
          <a:lstStyle/>
          <a:p>
            <a:r>
              <a:rPr lang="en-US" b="1" dirty="0" smtClean="0">
                <a:solidFill>
                  <a:srgbClr val="FFFF00"/>
                </a:solidFill>
                <a:latin typeface="Arial Black" pitchFamily="34" charset="0"/>
              </a:rPr>
              <a:t>Administration of Inj. </a:t>
            </a:r>
            <a:r>
              <a:rPr lang="en-US" b="1" dirty="0" err="1" smtClean="0">
                <a:solidFill>
                  <a:srgbClr val="FFFF00"/>
                </a:solidFill>
                <a:latin typeface="Arial Black" pitchFamily="34" charset="0"/>
              </a:rPr>
              <a:t>Oxytocin</a:t>
            </a:r>
            <a:r>
              <a:rPr lang="en-US" b="1" dirty="0" smtClean="0">
                <a:solidFill>
                  <a:srgbClr val="FFFF00"/>
                </a:solidFill>
                <a:latin typeface="Arial Black" pitchFamily="34" charset="0"/>
              </a:rPr>
              <a:t> and </a:t>
            </a:r>
            <a:r>
              <a:rPr lang="en-US" b="1" dirty="0" err="1" smtClean="0">
                <a:solidFill>
                  <a:srgbClr val="FFFF00"/>
                </a:solidFill>
                <a:latin typeface="Arial Black" pitchFamily="34" charset="0"/>
              </a:rPr>
              <a:t>Misoprostol</a:t>
            </a:r>
            <a:r>
              <a:rPr lang="en-US" b="1" dirty="0" smtClean="0">
                <a:solidFill>
                  <a:srgbClr val="FFFF00"/>
                </a:solidFill>
                <a:latin typeface="Arial Black" pitchFamily="34" charset="0"/>
              </a:rPr>
              <a:t>: </a:t>
            </a:r>
            <a:r>
              <a:rPr lang="en-US" dirty="0" smtClean="0">
                <a:solidFill>
                  <a:srgbClr val="FFFF00"/>
                </a:solidFill>
                <a:latin typeface="Arial Black" pitchFamily="34" charset="0"/>
              </a:rPr>
              <a:t/>
            </a:r>
            <a:br>
              <a:rPr lang="en-US" dirty="0" smtClean="0">
                <a:solidFill>
                  <a:srgbClr val="FFFF00"/>
                </a:solidFill>
                <a:latin typeface="Arial Black" pitchFamily="34" charset="0"/>
              </a:rPr>
            </a:br>
            <a:endParaRPr lang="en-US" dirty="0">
              <a:solidFill>
                <a:srgbClr val="FFFF00"/>
              </a:solidFill>
              <a:latin typeface="Arial Black" pitchFamily="34" charset="0"/>
            </a:endParaRPr>
          </a:p>
        </p:txBody>
      </p:sp>
      <p:sp>
        <p:nvSpPr>
          <p:cNvPr id="3" name="Content Placeholder 2"/>
          <p:cNvSpPr>
            <a:spLocks noGrp="1"/>
          </p:cNvSpPr>
          <p:nvPr>
            <p:ph idx="1"/>
          </p:nvPr>
        </p:nvSpPr>
        <p:spPr>
          <a:xfrm>
            <a:off x="0" y="1828800"/>
            <a:ext cx="9144000" cy="5029200"/>
          </a:xfrm>
          <a:solidFill>
            <a:srgbClr val="FFFF00"/>
          </a:solidFill>
        </p:spPr>
        <p:txBody>
          <a:bodyPr/>
          <a:lstStyle/>
          <a:p>
            <a:endParaRPr lang="en-US" dirty="0"/>
          </a:p>
        </p:txBody>
      </p:sp>
      <p:pic>
        <p:nvPicPr>
          <p:cNvPr id="1028" name="Picture 4" descr="C:\Users\avon\Pictures\oxytocin.gif"/>
          <p:cNvPicPr>
            <a:picLocks noChangeAspect="1" noChangeArrowheads="1"/>
          </p:cNvPicPr>
          <p:nvPr/>
        </p:nvPicPr>
        <p:blipFill>
          <a:blip r:embed="rId2"/>
          <a:srcRect/>
          <a:stretch>
            <a:fillRect/>
          </a:stretch>
        </p:blipFill>
        <p:spPr bwMode="auto">
          <a:xfrm>
            <a:off x="4256522" y="1676400"/>
            <a:ext cx="4887478" cy="5181600"/>
          </a:xfrm>
          <a:prstGeom prst="rect">
            <a:avLst/>
          </a:prstGeom>
          <a:noFill/>
        </p:spPr>
      </p:pic>
      <p:pic>
        <p:nvPicPr>
          <p:cNvPr id="1029" name="Picture 5" descr="C:\Users\avon\Pictures\venta-de-cytotec-1170228.jpg"/>
          <p:cNvPicPr>
            <a:picLocks noChangeAspect="1" noChangeArrowheads="1"/>
          </p:cNvPicPr>
          <p:nvPr/>
        </p:nvPicPr>
        <p:blipFill>
          <a:blip r:embed="rId3"/>
          <a:srcRect/>
          <a:stretch>
            <a:fillRect/>
          </a:stretch>
        </p:blipFill>
        <p:spPr bwMode="auto">
          <a:xfrm>
            <a:off x="0" y="1752600"/>
            <a:ext cx="4267200" cy="51054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chemeClr val="tx1"/>
          </a:solidFill>
        </p:spPr>
        <p:txBody>
          <a:bodyPr/>
          <a:lstStyle/>
          <a:p>
            <a:pPr lvl="0"/>
            <a:r>
              <a:rPr lang="en-US" dirty="0" smtClean="0">
                <a:solidFill>
                  <a:srgbClr val="FFFF00"/>
                </a:solidFill>
                <a:latin typeface="Arial Black" pitchFamily="34" charset="0"/>
              </a:rPr>
              <a:t>1. INFORMED DECISION MAKING.</a:t>
            </a:r>
          </a:p>
        </p:txBody>
      </p:sp>
      <p:pic>
        <p:nvPicPr>
          <p:cNvPr id="1026" name="Picture 2" descr="C:\Users\avon\Pictures\dwnld pics\48148745.png"/>
          <p:cNvPicPr>
            <a:picLocks noGrp="1" noChangeAspect="1" noChangeArrowheads="1"/>
          </p:cNvPicPr>
          <p:nvPr>
            <p:ph idx="1"/>
          </p:nvPr>
        </p:nvPicPr>
        <p:blipFill>
          <a:blip r:embed="rId2"/>
          <a:srcRect/>
          <a:stretch>
            <a:fillRect/>
          </a:stretch>
        </p:blipFill>
        <p:spPr bwMode="auto">
          <a:xfrm flipH="1">
            <a:off x="1066800" y="1981200"/>
            <a:ext cx="7010400" cy="48768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a:solidFill>
            <a:schemeClr val="tx1"/>
          </a:solidFill>
        </p:spPr>
        <p:txBody>
          <a:bodyPr>
            <a:noAutofit/>
          </a:bodyPr>
          <a:lstStyle/>
          <a:p>
            <a:r>
              <a:rPr lang="en-US" sz="4800" b="1" dirty="0" smtClean="0">
                <a:solidFill>
                  <a:srgbClr val="FFFF00"/>
                </a:solidFill>
                <a:latin typeface="Arial Black" pitchFamily="34" charset="0"/>
              </a:rPr>
              <a:t> </a:t>
            </a:r>
            <a:r>
              <a:rPr lang="en-US" sz="4800" dirty="0" smtClean="0">
                <a:solidFill>
                  <a:srgbClr val="FFFF00"/>
                </a:solidFill>
                <a:latin typeface="Arial Black" pitchFamily="34" charset="0"/>
              </a:rPr>
              <a:t/>
            </a:r>
            <a:br>
              <a:rPr lang="en-US" sz="4800" dirty="0" smtClean="0">
                <a:solidFill>
                  <a:srgbClr val="FFFF00"/>
                </a:solidFill>
                <a:latin typeface="Arial Black" pitchFamily="34" charset="0"/>
              </a:rPr>
            </a:br>
            <a:r>
              <a:rPr lang="en-US" sz="4800" b="1" dirty="0" smtClean="0">
                <a:solidFill>
                  <a:srgbClr val="FFFF00"/>
                </a:solidFill>
                <a:latin typeface="Arial Black" pitchFamily="34" charset="0"/>
              </a:rPr>
              <a:t>Administration of Inj. Magnesium </a:t>
            </a:r>
            <a:r>
              <a:rPr lang="en-US" sz="4800" b="1" dirty="0" err="1" smtClean="0">
                <a:solidFill>
                  <a:srgbClr val="FFFF00"/>
                </a:solidFill>
                <a:latin typeface="Arial Black" pitchFamily="34" charset="0"/>
              </a:rPr>
              <a:t>sulphate</a:t>
            </a:r>
            <a:r>
              <a:rPr lang="en-US" sz="4800" b="1" dirty="0" smtClean="0">
                <a:solidFill>
                  <a:srgbClr val="FFFF00"/>
                </a:solidFill>
                <a:latin typeface="Arial Black" pitchFamily="34" charset="0"/>
              </a:rPr>
              <a:t> </a:t>
            </a:r>
            <a:r>
              <a:rPr lang="en-US" sz="4800" dirty="0" smtClean="0">
                <a:solidFill>
                  <a:srgbClr val="FFFF00"/>
                </a:solidFill>
                <a:latin typeface="Arial Black" pitchFamily="34" charset="0"/>
              </a:rPr>
              <a:t/>
            </a:r>
            <a:br>
              <a:rPr lang="en-US" sz="4800" dirty="0" smtClean="0">
                <a:solidFill>
                  <a:srgbClr val="FFFF00"/>
                </a:solidFill>
                <a:latin typeface="Arial Black" pitchFamily="34" charset="0"/>
              </a:rPr>
            </a:br>
            <a:endParaRPr lang="en-US" sz="4800" dirty="0">
              <a:solidFill>
                <a:srgbClr val="FFFF00"/>
              </a:solidFill>
              <a:latin typeface="Arial Black" pitchFamily="34" charset="0"/>
            </a:endParaRPr>
          </a:p>
        </p:txBody>
      </p:sp>
      <p:pic>
        <p:nvPicPr>
          <p:cNvPr id="2050" name="Picture 2" descr="C:\Users\avon\Pictures\Magnesium_Sulfate_Injection_50pct_A2011_lg.jpg"/>
          <p:cNvPicPr>
            <a:picLocks noGrp="1" noChangeAspect="1" noChangeArrowheads="1"/>
          </p:cNvPicPr>
          <p:nvPr>
            <p:ph idx="1"/>
          </p:nvPr>
        </p:nvPicPr>
        <p:blipFill>
          <a:blip r:embed="rId2"/>
          <a:srcRect/>
          <a:stretch>
            <a:fillRect/>
          </a:stretch>
        </p:blipFill>
        <p:spPr bwMode="auto">
          <a:xfrm>
            <a:off x="228600" y="2133600"/>
            <a:ext cx="8686800" cy="47244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a:solidFill>
            <a:schemeClr val="tx1"/>
          </a:solidFill>
        </p:spPr>
        <p:txBody>
          <a:bodyPr>
            <a:noAutofit/>
          </a:bodyPr>
          <a:lstStyle/>
          <a:p>
            <a:r>
              <a:rPr lang="en-US" sz="4800" b="1" dirty="0" smtClean="0">
                <a:solidFill>
                  <a:srgbClr val="FFFF00"/>
                </a:solidFill>
                <a:latin typeface="Arial Black" pitchFamily="34" charset="0"/>
              </a:rPr>
              <a:t>Administration of IV infusions </a:t>
            </a:r>
            <a:endParaRPr lang="en-US" sz="4800" dirty="0">
              <a:solidFill>
                <a:srgbClr val="FFFF00"/>
              </a:solidFill>
              <a:latin typeface="Arial Black" pitchFamily="34" charset="0"/>
            </a:endParaRPr>
          </a:p>
        </p:txBody>
      </p:sp>
      <p:pic>
        <p:nvPicPr>
          <p:cNvPr id="3074" name="Picture 2" descr="C:\Users\avon\Pictures\65666666666-250x250.jpg"/>
          <p:cNvPicPr>
            <a:picLocks noGrp="1" noChangeAspect="1" noChangeArrowheads="1"/>
          </p:cNvPicPr>
          <p:nvPr>
            <p:ph idx="1"/>
          </p:nvPr>
        </p:nvPicPr>
        <p:blipFill>
          <a:blip r:embed="rId2"/>
          <a:srcRect/>
          <a:stretch>
            <a:fillRect/>
          </a:stretch>
        </p:blipFill>
        <p:spPr bwMode="auto">
          <a:xfrm>
            <a:off x="304800" y="1905000"/>
            <a:ext cx="8610600" cy="4953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124200"/>
          </a:xfrm>
          <a:solidFill>
            <a:schemeClr val="tx1"/>
          </a:solidFill>
        </p:spPr>
        <p:txBody>
          <a:bodyPr>
            <a:noAutofit/>
          </a:bodyPr>
          <a:lstStyle/>
          <a:p>
            <a:r>
              <a:rPr lang="en-US" sz="4800" b="1" dirty="0" smtClean="0">
                <a:solidFill>
                  <a:srgbClr val="FFFF00"/>
                </a:solidFill>
                <a:latin typeface="Arial Black" pitchFamily="34" charset="0"/>
              </a:rPr>
              <a:t>Administration of antibiotics:</a:t>
            </a:r>
            <a:r>
              <a:rPr lang="en-US" sz="4800" dirty="0" smtClean="0">
                <a:solidFill>
                  <a:srgbClr val="FFFF00"/>
                </a:solidFill>
                <a:latin typeface="Arial Black" pitchFamily="34" charset="0"/>
              </a:rPr>
              <a:t/>
            </a:r>
            <a:br>
              <a:rPr lang="en-US" sz="4800" dirty="0" smtClean="0">
                <a:solidFill>
                  <a:srgbClr val="FFFF00"/>
                </a:solidFill>
                <a:latin typeface="Arial Black" pitchFamily="34" charset="0"/>
              </a:rPr>
            </a:br>
            <a:endParaRPr lang="en-US" sz="4800" dirty="0">
              <a:solidFill>
                <a:srgbClr val="FFFF00"/>
              </a:solidFill>
              <a:latin typeface="Arial Black" pitchFamily="34" charset="0"/>
            </a:endParaRPr>
          </a:p>
        </p:txBody>
      </p:sp>
      <p:pic>
        <p:nvPicPr>
          <p:cNvPr id="1026" name="Picture 2" descr="C:\Users\avon\Pictures\antibiotics.jpg"/>
          <p:cNvPicPr>
            <a:picLocks noGrp="1" noChangeAspect="1" noChangeArrowheads="1"/>
          </p:cNvPicPr>
          <p:nvPr>
            <p:ph idx="1"/>
          </p:nvPr>
        </p:nvPicPr>
        <p:blipFill>
          <a:blip r:embed="rId2"/>
          <a:srcRect/>
          <a:stretch>
            <a:fillRect/>
          </a:stretch>
        </p:blipFill>
        <p:spPr bwMode="auto">
          <a:xfrm>
            <a:off x="0" y="2286000"/>
            <a:ext cx="9144000" cy="4572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62200"/>
          </a:xfrm>
          <a:solidFill>
            <a:schemeClr val="tx1"/>
          </a:solidFill>
        </p:spPr>
        <p:txBody>
          <a:bodyPr>
            <a:noAutofit/>
          </a:bodyPr>
          <a:lstStyle/>
          <a:p>
            <a:r>
              <a:rPr lang="en-US" sz="4800" b="1" dirty="0" smtClean="0">
                <a:solidFill>
                  <a:srgbClr val="FFFF00"/>
                </a:solidFill>
                <a:latin typeface="Arial Black" pitchFamily="34" charset="0"/>
              </a:rPr>
              <a:t/>
            </a:r>
            <a:br>
              <a:rPr lang="en-US" sz="4800" b="1" dirty="0" smtClean="0">
                <a:solidFill>
                  <a:srgbClr val="FFFF00"/>
                </a:solidFill>
                <a:latin typeface="Arial Black" pitchFamily="34" charset="0"/>
              </a:rPr>
            </a:br>
            <a:r>
              <a:rPr lang="en-US" sz="4800" b="1" dirty="0" smtClean="0">
                <a:solidFill>
                  <a:srgbClr val="FFFF00"/>
                </a:solidFill>
                <a:latin typeface="Arial Black" pitchFamily="34" charset="0"/>
              </a:rPr>
              <a:t>Administration of anti-hypertensive:</a:t>
            </a:r>
            <a:r>
              <a:rPr lang="en-US" sz="4800" dirty="0" smtClean="0">
                <a:solidFill>
                  <a:srgbClr val="FFFF00"/>
                </a:solidFill>
                <a:latin typeface="Arial Black" pitchFamily="34" charset="0"/>
              </a:rPr>
              <a:t/>
            </a:r>
            <a:br>
              <a:rPr lang="en-US" sz="4800" dirty="0" smtClean="0">
                <a:solidFill>
                  <a:srgbClr val="FFFF00"/>
                </a:solidFill>
                <a:latin typeface="Arial Black" pitchFamily="34" charset="0"/>
              </a:rPr>
            </a:br>
            <a:endParaRPr lang="en-US" sz="4800" dirty="0">
              <a:solidFill>
                <a:srgbClr val="FFFF00"/>
              </a:solidFill>
              <a:latin typeface="Arial Black" pitchFamily="34" charset="0"/>
            </a:endParaRPr>
          </a:p>
        </p:txBody>
      </p:sp>
      <p:pic>
        <p:nvPicPr>
          <p:cNvPr id="4098" name="Picture 2" descr="C:\Users\avon\Pictures\headerleft.jpg"/>
          <p:cNvPicPr>
            <a:picLocks noGrp="1" noChangeAspect="1" noChangeArrowheads="1"/>
          </p:cNvPicPr>
          <p:nvPr>
            <p:ph idx="1"/>
          </p:nvPr>
        </p:nvPicPr>
        <p:blipFill>
          <a:blip r:embed="rId2"/>
          <a:srcRect/>
          <a:stretch>
            <a:fillRect/>
          </a:stretch>
        </p:blipFill>
        <p:spPr bwMode="auto">
          <a:xfrm>
            <a:off x="0" y="2362200"/>
            <a:ext cx="9144000" cy="44958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a:solidFill>
            <a:schemeClr val="tx1"/>
          </a:solidFill>
        </p:spPr>
        <p:txBody>
          <a:bodyPr>
            <a:noAutofit/>
          </a:bodyPr>
          <a:lstStyle/>
          <a:p>
            <a:r>
              <a:rPr lang="en-US" sz="4800" b="1" dirty="0" smtClean="0">
                <a:solidFill>
                  <a:srgbClr val="FFFF00"/>
                </a:solidFill>
                <a:latin typeface="Arial Black" pitchFamily="34" charset="0"/>
              </a:rPr>
              <a:t/>
            </a:r>
            <a:br>
              <a:rPr lang="en-US" sz="4800" b="1" dirty="0" smtClean="0">
                <a:solidFill>
                  <a:srgbClr val="FFFF00"/>
                </a:solidFill>
                <a:latin typeface="Arial Black" pitchFamily="34" charset="0"/>
              </a:rPr>
            </a:br>
            <a:r>
              <a:rPr lang="en-US" sz="4800" b="1" dirty="0" smtClean="0">
                <a:solidFill>
                  <a:srgbClr val="FFFF00"/>
                </a:solidFill>
                <a:latin typeface="Arial Black" pitchFamily="34" charset="0"/>
              </a:rPr>
              <a:t>Removal of retained products of conception:</a:t>
            </a:r>
            <a:r>
              <a:rPr lang="en-US" sz="4800" dirty="0" smtClean="0">
                <a:solidFill>
                  <a:srgbClr val="FFFF00"/>
                </a:solidFill>
                <a:latin typeface="Arial Black" pitchFamily="34" charset="0"/>
              </a:rPr>
              <a:t/>
            </a:r>
            <a:br>
              <a:rPr lang="en-US" sz="4800" dirty="0" smtClean="0">
                <a:solidFill>
                  <a:srgbClr val="FFFF00"/>
                </a:solidFill>
                <a:latin typeface="Arial Black" pitchFamily="34" charset="0"/>
              </a:rPr>
            </a:br>
            <a:endParaRPr lang="en-US" sz="4800" dirty="0">
              <a:solidFill>
                <a:srgbClr val="FFFF00"/>
              </a:solidFill>
              <a:latin typeface="Arial Black" pitchFamily="34" charset="0"/>
            </a:endParaRPr>
          </a:p>
        </p:txBody>
      </p:sp>
      <p:pic>
        <p:nvPicPr>
          <p:cNvPr id="8194" name="Picture 2" descr="C:\Users\avon\Pictures\220px-Dilation_&amp;_curettage.svg.png"/>
          <p:cNvPicPr>
            <a:picLocks noGrp="1" noChangeAspect="1" noChangeArrowheads="1"/>
          </p:cNvPicPr>
          <p:nvPr>
            <p:ph idx="1"/>
          </p:nvPr>
        </p:nvPicPr>
        <p:blipFill>
          <a:blip r:embed="rId2"/>
          <a:srcRect/>
          <a:stretch>
            <a:fillRect/>
          </a:stretch>
        </p:blipFill>
        <p:spPr bwMode="auto">
          <a:xfrm>
            <a:off x="0" y="2209800"/>
            <a:ext cx="9144000" cy="46482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a:solidFill>
            <a:schemeClr val="tx1"/>
          </a:solidFill>
        </p:spPr>
        <p:txBody>
          <a:bodyPr>
            <a:noAutofit/>
          </a:bodyPr>
          <a:lstStyle/>
          <a:p>
            <a:r>
              <a:rPr lang="en-US" sz="4800" dirty="0" smtClean="0">
                <a:solidFill>
                  <a:srgbClr val="FFFF00"/>
                </a:solidFill>
                <a:latin typeface="Arial Black" pitchFamily="34" charset="0"/>
              </a:rPr>
              <a:t> </a:t>
            </a:r>
            <a:br>
              <a:rPr lang="en-US" sz="4800" dirty="0" smtClean="0">
                <a:solidFill>
                  <a:srgbClr val="FFFF00"/>
                </a:solidFill>
                <a:latin typeface="Arial Black" pitchFamily="34" charset="0"/>
              </a:rPr>
            </a:br>
            <a:r>
              <a:rPr lang="en-US" sz="4800" b="1" dirty="0" smtClean="0">
                <a:solidFill>
                  <a:srgbClr val="FFFF00"/>
                </a:solidFill>
                <a:latin typeface="Arial Black" pitchFamily="34" charset="0"/>
              </a:rPr>
              <a:t>Manual removal of placenta (MRP):</a:t>
            </a:r>
            <a:r>
              <a:rPr lang="en-US" sz="4800" dirty="0" smtClean="0">
                <a:solidFill>
                  <a:srgbClr val="FFFF00"/>
                </a:solidFill>
                <a:latin typeface="Arial Black" pitchFamily="34" charset="0"/>
              </a:rPr>
              <a:t/>
            </a:r>
            <a:br>
              <a:rPr lang="en-US" sz="4800" dirty="0" smtClean="0">
                <a:solidFill>
                  <a:srgbClr val="FFFF00"/>
                </a:solidFill>
                <a:latin typeface="Arial Black" pitchFamily="34" charset="0"/>
              </a:rPr>
            </a:br>
            <a:endParaRPr lang="en-US" sz="4800" dirty="0">
              <a:solidFill>
                <a:srgbClr val="FFFF00"/>
              </a:solidFill>
              <a:latin typeface="Arial Black" pitchFamily="34" charset="0"/>
            </a:endParaRPr>
          </a:p>
        </p:txBody>
      </p:sp>
      <p:sp>
        <p:nvSpPr>
          <p:cNvPr id="3" name="Content Placeholder 2"/>
          <p:cNvSpPr>
            <a:spLocks noGrp="1"/>
          </p:cNvSpPr>
          <p:nvPr>
            <p:ph idx="1"/>
          </p:nvPr>
        </p:nvSpPr>
        <p:spPr>
          <a:xfrm>
            <a:off x="0" y="2209800"/>
            <a:ext cx="9144000" cy="4648200"/>
          </a:xfrm>
          <a:solidFill>
            <a:srgbClr val="FFFF00"/>
          </a:solidFill>
        </p:spPr>
        <p:txBody>
          <a:bodyPr/>
          <a:lstStyle/>
          <a:p>
            <a:endParaRPr lang="en-US" dirty="0"/>
          </a:p>
        </p:txBody>
      </p:sp>
      <p:pic>
        <p:nvPicPr>
          <p:cNvPr id="5122" name="Picture 2" descr="C:\Users\avon\Pictures\447547273_640.jpg"/>
          <p:cNvPicPr>
            <a:picLocks noChangeAspect="1" noChangeArrowheads="1"/>
          </p:cNvPicPr>
          <p:nvPr/>
        </p:nvPicPr>
        <p:blipFill>
          <a:blip r:embed="rId2"/>
          <a:srcRect/>
          <a:stretch>
            <a:fillRect/>
          </a:stretch>
        </p:blipFill>
        <p:spPr bwMode="auto">
          <a:xfrm>
            <a:off x="0" y="2209800"/>
            <a:ext cx="9144000" cy="46482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a:solidFill>
            <a:schemeClr val="tx1"/>
          </a:solidFill>
        </p:spPr>
        <p:txBody>
          <a:bodyPr>
            <a:noAutofit/>
          </a:bodyPr>
          <a:lstStyle/>
          <a:p>
            <a:r>
              <a:rPr lang="en-US" b="1" dirty="0" smtClean="0">
                <a:solidFill>
                  <a:srgbClr val="FFFF00"/>
                </a:solidFill>
                <a:latin typeface="Arial Black" pitchFamily="34" charset="0"/>
              </a:rPr>
              <a:t> </a:t>
            </a:r>
            <a:r>
              <a:rPr lang="en-US" dirty="0" smtClean="0">
                <a:solidFill>
                  <a:srgbClr val="FFFF00"/>
                </a:solidFill>
                <a:latin typeface="Arial Black" pitchFamily="34" charset="0"/>
              </a:rPr>
              <a:t/>
            </a:r>
            <a:br>
              <a:rPr lang="en-US" dirty="0" smtClean="0">
                <a:solidFill>
                  <a:srgbClr val="FFFF00"/>
                </a:solidFill>
                <a:latin typeface="Arial Black" pitchFamily="34" charset="0"/>
              </a:rPr>
            </a:br>
            <a:r>
              <a:rPr lang="en-US" b="1" dirty="0" smtClean="0">
                <a:solidFill>
                  <a:srgbClr val="FFFF00"/>
                </a:solidFill>
                <a:latin typeface="Arial Black" pitchFamily="34" charset="0"/>
              </a:rPr>
              <a:t>Conduction of an Assisted Vaginal Delivery (forceps &amp; vacuum extraction</a:t>
            </a:r>
            <a:r>
              <a:rPr lang="en-US" dirty="0" smtClean="0">
                <a:solidFill>
                  <a:srgbClr val="FFFF00"/>
                </a:solidFill>
                <a:latin typeface="Arial Black" pitchFamily="34" charset="0"/>
              </a:rPr>
              <a:t>):</a:t>
            </a:r>
            <a:br>
              <a:rPr lang="en-US" dirty="0" smtClean="0">
                <a:solidFill>
                  <a:srgbClr val="FFFF00"/>
                </a:solidFill>
                <a:latin typeface="Arial Black" pitchFamily="34" charset="0"/>
              </a:rPr>
            </a:br>
            <a:endParaRPr lang="en-US" dirty="0">
              <a:solidFill>
                <a:srgbClr val="FFFF00"/>
              </a:solidFill>
              <a:latin typeface="Arial Black" pitchFamily="34" charset="0"/>
            </a:endParaRPr>
          </a:p>
        </p:txBody>
      </p:sp>
      <p:sp>
        <p:nvSpPr>
          <p:cNvPr id="3" name="Content Placeholder 2"/>
          <p:cNvSpPr>
            <a:spLocks noGrp="1"/>
          </p:cNvSpPr>
          <p:nvPr>
            <p:ph idx="1"/>
          </p:nvPr>
        </p:nvSpPr>
        <p:spPr>
          <a:xfrm>
            <a:off x="0" y="2819400"/>
            <a:ext cx="9144000" cy="4038600"/>
          </a:xfrm>
          <a:solidFill>
            <a:srgbClr val="FFFF00"/>
          </a:solidFill>
        </p:spPr>
        <p:txBody>
          <a:bodyPr/>
          <a:lstStyle/>
          <a:p>
            <a:endParaRPr lang="en-US" dirty="0"/>
          </a:p>
        </p:txBody>
      </p:sp>
      <p:pic>
        <p:nvPicPr>
          <p:cNvPr id="6146" name="Picture 2" descr="C:\Users\avon\Pictures\19787.jpg"/>
          <p:cNvPicPr>
            <a:picLocks noChangeAspect="1" noChangeArrowheads="1"/>
          </p:cNvPicPr>
          <p:nvPr/>
        </p:nvPicPr>
        <p:blipFill>
          <a:blip r:embed="rId2"/>
          <a:srcRect/>
          <a:stretch>
            <a:fillRect/>
          </a:stretch>
        </p:blipFill>
        <p:spPr bwMode="auto">
          <a:xfrm>
            <a:off x="0" y="2743200"/>
            <a:ext cx="9144000" cy="41148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a:solidFill>
            <a:schemeClr val="tx1"/>
          </a:solidFill>
        </p:spPr>
        <p:txBody>
          <a:bodyPr>
            <a:noAutofit/>
          </a:bodyPr>
          <a:lstStyle/>
          <a:p>
            <a:r>
              <a:rPr lang="en-US" sz="4800" b="1" dirty="0" smtClean="0">
                <a:solidFill>
                  <a:srgbClr val="FFFF00"/>
                </a:solidFill>
                <a:latin typeface="Arial Black" pitchFamily="34" charset="0"/>
              </a:rPr>
              <a:t/>
            </a:r>
            <a:br>
              <a:rPr lang="en-US" sz="4800" b="1" dirty="0" smtClean="0">
                <a:solidFill>
                  <a:srgbClr val="FFFF00"/>
                </a:solidFill>
                <a:latin typeface="Arial Black" pitchFamily="34" charset="0"/>
              </a:rPr>
            </a:br>
            <a:r>
              <a:rPr lang="en-US" sz="4800" b="1" dirty="0" smtClean="0">
                <a:solidFill>
                  <a:srgbClr val="FFFF00"/>
                </a:solidFill>
                <a:latin typeface="Arial Black" pitchFamily="34" charset="0"/>
              </a:rPr>
              <a:t>Repair of vaginal and </a:t>
            </a:r>
            <a:r>
              <a:rPr lang="en-US" sz="4800" b="1" dirty="0" err="1" smtClean="0">
                <a:solidFill>
                  <a:srgbClr val="FFFF00"/>
                </a:solidFill>
                <a:latin typeface="Arial Black" pitchFamily="34" charset="0"/>
              </a:rPr>
              <a:t>perineal</a:t>
            </a:r>
            <a:r>
              <a:rPr lang="en-US" sz="4800" b="1" dirty="0" smtClean="0">
                <a:solidFill>
                  <a:srgbClr val="FFFF00"/>
                </a:solidFill>
                <a:latin typeface="Arial Black" pitchFamily="34" charset="0"/>
              </a:rPr>
              <a:t> tears:</a:t>
            </a:r>
            <a:r>
              <a:rPr lang="en-US" sz="4800" dirty="0" smtClean="0">
                <a:solidFill>
                  <a:srgbClr val="FFFF00"/>
                </a:solidFill>
                <a:latin typeface="Arial Black" pitchFamily="34" charset="0"/>
              </a:rPr>
              <a:t/>
            </a:r>
            <a:br>
              <a:rPr lang="en-US" sz="4800" dirty="0" smtClean="0">
                <a:solidFill>
                  <a:srgbClr val="FFFF00"/>
                </a:solidFill>
                <a:latin typeface="Arial Black" pitchFamily="34" charset="0"/>
              </a:rPr>
            </a:br>
            <a:endParaRPr lang="en-US" sz="4800" dirty="0">
              <a:solidFill>
                <a:srgbClr val="FFFF00"/>
              </a:solidFill>
              <a:latin typeface="Arial Black" pitchFamily="34" charset="0"/>
            </a:endParaRPr>
          </a:p>
        </p:txBody>
      </p:sp>
      <p:sp>
        <p:nvSpPr>
          <p:cNvPr id="3" name="Content Placeholder 2"/>
          <p:cNvSpPr>
            <a:spLocks noGrp="1"/>
          </p:cNvSpPr>
          <p:nvPr>
            <p:ph idx="1"/>
          </p:nvPr>
        </p:nvSpPr>
        <p:spPr>
          <a:xfrm>
            <a:off x="0" y="2286000"/>
            <a:ext cx="9144000" cy="4572000"/>
          </a:xfrm>
          <a:solidFill>
            <a:srgbClr val="FFFF00"/>
          </a:solidFill>
        </p:spPr>
        <p:txBody>
          <a:bodyPr/>
          <a:lstStyle/>
          <a:p>
            <a:endParaRPr lang="en-US" dirty="0"/>
          </a:p>
        </p:txBody>
      </p:sp>
      <p:pic>
        <p:nvPicPr>
          <p:cNvPr id="7170" name="Picture 2" descr="C:\Users\avon\Pictures\thirddegrepair.jpg"/>
          <p:cNvPicPr>
            <a:picLocks noChangeAspect="1" noChangeArrowheads="1"/>
          </p:cNvPicPr>
          <p:nvPr/>
        </p:nvPicPr>
        <p:blipFill>
          <a:blip r:embed="rId2"/>
          <a:srcRect/>
          <a:stretch>
            <a:fillRect/>
          </a:stretch>
        </p:blipFill>
        <p:spPr bwMode="auto">
          <a:xfrm>
            <a:off x="0" y="2362200"/>
            <a:ext cx="9144000" cy="44958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2286000"/>
            <a:ext cx="9144000" cy="4572000"/>
          </a:xfrm>
          <a:solidFill>
            <a:srgbClr val="FFFF00"/>
          </a:solidFill>
        </p:spPr>
        <p:txBody>
          <a:bodyPr/>
          <a:lstStyle/>
          <a:p>
            <a:r>
              <a:rPr lang="en-US" dirty="0" smtClean="0">
                <a:latin typeface="Arial Black" pitchFamily="34" charset="0"/>
              </a:rPr>
              <a:t>A wide range of ethical and legal issues arise in maternity and newborn nursing. Many of the ethical dilemmas are a result of new medical technology and expanded roles for nurses. Because maternity health care raises monumental ethical and legal questions, is it essential to understand these issues. </a:t>
            </a:r>
          </a:p>
        </p:txBody>
      </p:sp>
      <p:pic>
        <p:nvPicPr>
          <p:cNvPr id="23554" name="Picture 2" descr="C:\Users\avon\Pictures\dwnld pics\conclusion.jpg"/>
          <p:cNvPicPr>
            <a:picLocks noChangeAspect="1" noChangeArrowheads="1"/>
          </p:cNvPicPr>
          <p:nvPr/>
        </p:nvPicPr>
        <p:blipFill>
          <a:blip r:embed="rId2"/>
          <a:srcRect/>
          <a:stretch>
            <a:fillRect/>
          </a:stretch>
        </p:blipFill>
        <p:spPr bwMode="auto">
          <a:xfrm>
            <a:off x="0" y="0"/>
            <a:ext cx="9144000" cy="23622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r>
              <a:rPr lang="en-US" dirty="0" smtClean="0"/>
              <a:t> </a:t>
            </a:r>
            <a:endParaRPr lang="en-US" dirty="0"/>
          </a:p>
        </p:txBody>
      </p:sp>
      <p:sp>
        <p:nvSpPr>
          <p:cNvPr id="3" name="Content Placeholder 2"/>
          <p:cNvSpPr>
            <a:spLocks noGrp="1"/>
          </p:cNvSpPr>
          <p:nvPr>
            <p:ph idx="1"/>
          </p:nvPr>
        </p:nvSpPr>
        <p:spPr>
          <a:xfrm>
            <a:off x="0" y="1447800"/>
            <a:ext cx="9144000" cy="5410200"/>
          </a:xfrm>
          <a:solidFill>
            <a:srgbClr val="FFFF00"/>
          </a:solidFill>
        </p:spPr>
        <p:txBody>
          <a:bodyPr/>
          <a:lstStyle/>
          <a:p>
            <a:endParaRPr lang="en-US" dirty="0" smtClean="0"/>
          </a:p>
          <a:p>
            <a:endParaRPr lang="en-US" dirty="0" smtClean="0"/>
          </a:p>
          <a:p>
            <a:pPr algn="ctr">
              <a:buNone/>
            </a:pPr>
            <a:r>
              <a:rPr lang="en-US" sz="4400" b="1" dirty="0" smtClean="0"/>
              <a:t>Write an assignment on-</a:t>
            </a:r>
          </a:p>
          <a:p>
            <a:r>
              <a:rPr lang="en-US" sz="4000" b="1" dirty="0" smtClean="0">
                <a:latin typeface="Andalus" pitchFamily="18" charset="-78"/>
                <a:cs typeface="Andalus" pitchFamily="18" charset="-78"/>
              </a:rPr>
              <a:t>What is the importance of legal and ethical aspects of midwifery in clinical midwifery practice?</a:t>
            </a:r>
          </a:p>
          <a:p>
            <a:r>
              <a:rPr lang="en-US" sz="4000" b="1" dirty="0" smtClean="0">
                <a:latin typeface="Andalus" pitchFamily="18" charset="-78"/>
                <a:cs typeface="Andalus" pitchFamily="18" charset="-78"/>
              </a:rPr>
              <a:t>Submit on 08</a:t>
            </a:r>
            <a:r>
              <a:rPr lang="en-US" sz="4000" b="1" baseline="30000" dirty="0" smtClean="0">
                <a:latin typeface="Andalus" pitchFamily="18" charset="-78"/>
                <a:cs typeface="Andalus" pitchFamily="18" charset="-78"/>
              </a:rPr>
              <a:t>th</a:t>
            </a:r>
            <a:r>
              <a:rPr lang="en-US" sz="4000" b="1" dirty="0" smtClean="0">
                <a:latin typeface="Andalus" pitchFamily="18" charset="-78"/>
                <a:cs typeface="Andalus" pitchFamily="18" charset="-78"/>
              </a:rPr>
              <a:t> </a:t>
            </a:r>
            <a:r>
              <a:rPr lang="en-US" sz="4000" b="1" dirty="0" err="1" smtClean="0">
                <a:latin typeface="Andalus" pitchFamily="18" charset="-78"/>
                <a:cs typeface="Andalus" pitchFamily="18" charset="-78"/>
              </a:rPr>
              <a:t>feb</a:t>
            </a:r>
            <a:r>
              <a:rPr lang="en-US" sz="4000" b="1" dirty="0" smtClean="0">
                <a:latin typeface="Andalus" pitchFamily="18" charset="-78"/>
                <a:cs typeface="Andalus" pitchFamily="18" charset="-78"/>
              </a:rPr>
              <a:t> 2014.</a:t>
            </a:r>
            <a:endParaRPr lang="en-US" sz="4000" b="1" dirty="0">
              <a:latin typeface="Andalus" pitchFamily="18" charset="-78"/>
              <a:cs typeface="Andalus" pitchFamily="18" charset="-78"/>
            </a:endParaRPr>
          </a:p>
        </p:txBody>
      </p:sp>
      <p:pic>
        <p:nvPicPr>
          <p:cNvPr id="26625" name="Picture 1" descr="C:\Users\avon\Pictures\dwnld pics\hug-club-clip-art-591.jpg"/>
          <p:cNvPicPr>
            <a:picLocks noChangeAspect="1" noChangeArrowheads="1"/>
          </p:cNvPicPr>
          <p:nvPr/>
        </p:nvPicPr>
        <p:blipFill>
          <a:blip r:embed="rId3"/>
          <a:srcRect/>
          <a:stretch>
            <a:fillRect/>
          </a:stretch>
        </p:blipFill>
        <p:spPr bwMode="auto">
          <a:xfrm>
            <a:off x="838200" y="228601"/>
            <a:ext cx="7543799" cy="25146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wipe(down)">
                                      <p:cBhvr>
                                        <p:cTn id="7"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1"/>
          </a:solidFill>
        </p:spPr>
        <p:txBody>
          <a:bodyPr>
            <a:normAutofit/>
          </a:bodyPr>
          <a:lstStyle/>
          <a:p>
            <a:endParaRPr lang="en-US" dirty="0"/>
          </a:p>
        </p:txBody>
      </p:sp>
      <p:sp>
        <p:nvSpPr>
          <p:cNvPr id="3" name="Content Placeholder 2"/>
          <p:cNvSpPr>
            <a:spLocks noGrp="1"/>
          </p:cNvSpPr>
          <p:nvPr>
            <p:ph idx="1"/>
          </p:nvPr>
        </p:nvSpPr>
        <p:spPr>
          <a:xfrm>
            <a:off x="0" y="762000"/>
            <a:ext cx="9144000" cy="6096000"/>
          </a:xfrm>
          <a:solidFill>
            <a:srgbClr val="FFFF00"/>
          </a:solidFill>
        </p:spPr>
        <p:txBody>
          <a:bodyPr>
            <a:noAutofit/>
          </a:bodyPr>
          <a:lstStyle/>
          <a:p>
            <a:pPr>
              <a:buNone/>
            </a:pPr>
            <a:r>
              <a:rPr lang="en-US" dirty="0" smtClean="0">
                <a:latin typeface="Sylfaen" pitchFamily="18" charset="0"/>
              </a:rPr>
              <a:t> The healthcare provider should disclose the following details to patients/individual before a decision is made by them:</a:t>
            </a:r>
          </a:p>
          <a:p>
            <a:pPr lvl="0"/>
            <a:r>
              <a:rPr lang="en-US" dirty="0" smtClean="0">
                <a:latin typeface="Sylfaen" pitchFamily="18" charset="0"/>
              </a:rPr>
              <a:t>The individual’s currently assessed health status regarding the general or reproductive health.</a:t>
            </a:r>
          </a:p>
          <a:p>
            <a:pPr lvl="0"/>
            <a:r>
              <a:rPr lang="en-US" dirty="0" smtClean="0">
                <a:latin typeface="Sylfaen" pitchFamily="18" charset="0"/>
              </a:rPr>
              <a:t>Reasonably accessible medical, social and other means of response to the individual’s conditions, including predictable success rates, side effects and risks associated with each option.</a:t>
            </a:r>
          </a:p>
        </p:txBody>
      </p:sp>
    </p:spTree>
  </p:cSld>
  <p:clrMapOvr>
    <a:masterClrMapping/>
  </p:clrMapOvr>
  <p:transition>
    <p:wheel spokes="8"/>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tx1"/>
          </a:solidFill>
        </p:spPr>
        <p:txBody>
          <a:bodyPr/>
          <a:lstStyle/>
          <a:p>
            <a:endParaRPr lang="en-US" dirty="0"/>
          </a:p>
        </p:txBody>
      </p:sp>
      <p:sp>
        <p:nvSpPr>
          <p:cNvPr id="5" name="Content Placeholder 4"/>
          <p:cNvSpPr>
            <a:spLocks noGrp="1"/>
          </p:cNvSpPr>
          <p:nvPr>
            <p:ph idx="1"/>
          </p:nvPr>
        </p:nvSpPr>
        <p:spPr>
          <a:xfrm>
            <a:off x="0" y="1447800"/>
            <a:ext cx="9144000" cy="5410200"/>
          </a:xfrm>
          <a:solidFill>
            <a:srgbClr val="FFFF00"/>
          </a:solidFill>
        </p:spPr>
        <p:txBody>
          <a:bodyPr/>
          <a:lstStyle/>
          <a:p>
            <a:endParaRPr lang="en-US" dirty="0"/>
          </a:p>
        </p:txBody>
      </p:sp>
      <p:pic>
        <p:nvPicPr>
          <p:cNvPr id="25602" name="Picture 2" descr="C:\Users\avon\Pictures\dwnld pics\iStock_000017065712Small1.jpg"/>
          <p:cNvPicPr>
            <a:picLocks noChangeAspect="1" noChangeArrowheads="1"/>
          </p:cNvPicPr>
          <p:nvPr/>
        </p:nvPicPr>
        <p:blipFill>
          <a:blip r:embed="rId2"/>
          <a:srcRect/>
          <a:stretch>
            <a:fillRect/>
          </a:stretch>
        </p:blipFill>
        <p:spPr bwMode="auto">
          <a:xfrm>
            <a:off x="381000" y="1447800"/>
            <a:ext cx="8382000" cy="49530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5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tx1"/>
          </a:solidFill>
        </p:spPr>
        <p:txBody>
          <a:bodyPr>
            <a:normAutofit/>
          </a:bodyPr>
          <a:lstStyle/>
          <a:p>
            <a:endParaRPr lang="en-US" dirty="0"/>
          </a:p>
        </p:txBody>
      </p:sp>
      <p:sp>
        <p:nvSpPr>
          <p:cNvPr id="3" name="Content Placeholder 2"/>
          <p:cNvSpPr>
            <a:spLocks noGrp="1"/>
          </p:cNvSpPr>
          <p:nvPr>
            <p:ph idx="1"/>
          </p:nvPr>
        </p:nvSpPr>
        <p:spPr>
          <a:xfrm>
            <a:off x="0" y="914400"/>
            <a:ext cx="9144000" cy="5943600"/>
          </a:xfrm>
          <a:solidFill>
            <a:srgbClr val="FFFF00"/>
          </a:solidFill>
        </p:spPr>
        <p:txBody>
          <a:bodyPr>
            <a:normAutofit/>
          </a:bodyPr>
          <a:lstStyle/>
          <a:p>
            <a:pPr lvl="0"/>
            <a:r>
              <a:rPr lang="en-US" dirty="0" smtClean="0">
                <a:latin typeface="Sylfaen" pitchFamily="18" charset="0"/>
              </a:rPr>
              <a:t>The implications for the individual’s general, sexual and reproductive health and lifestyle declining any of the options.</a:t>
            </a:r>
          </a:p>
          <a:p>
            <a:pPr lvl="0"/>
            <a:r>
              <a:rPr lang="en-US" dirty="0" smtClean="0">
                <a:latin typeface="Sylfaen" pitchFamily="18" charset="0"/>
              </a:rPr>
              <a:t>The healthcare provider’s reasoned recommendations for a particular treatment option or suggestion.</a:t>
            </a:r>
          </a:p>
          <a:p>
            <a:r>
              <a:rPr lang="en-US" dirty="0" smtClean="0">
                <a:latin typeface="Sylfaen" pitchFamily="18" charset="0"/>
              </a:rPr>
              <a:t>This legal duty of informing the individual about all the procedures is an ongoing duty that continues        throughout the healthcare relationship.                                                                                        </a:t>
            </a:r>
          </a:p>
          <a:p>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a:solidFill>
            <a:schemeClr val="tx1"/>
          </a:solidFill>
        </p:spPr>
        <p:txBody>
          <a:bodyPr>
            <a:normAutofit/>
          </a:bodyPr>
          <a:lstStyle/>
          <a:p>
            <a:pPr lvl="0"/>
            <a:r>
              <a:rPr lang="en-US" dirty="0" smtClean="0">
                <a:solidFill>
                  <a:srgbClr val="FFFF00"/>
                </a:solidFill>
                <a:latin typeface="Arial Black" pitchFamily="34" charset="0"/>
              </a:rPr>
              <a:t>2. PRIVACY AND CONFIDENTIALITY.</a:t>
            </a:r>
          </a:p>
        </p:txBody>
      </p:sp>
      <p:pic>
        <p:nvPicPr>
          <p:cNvPr id="8" name="Content Placeholder 7" descr="com-im-50.jpg"/>
          <p:cNvPicPr>
            <a:picLocks noGrp="1" noChangeAspect="1"/>
          </p:cNvPicPr>
          <p:nvPr>
            <p:ph idx="1"/>
          </p:nvPr>
        </p:nvPicPr>
        <p:blipFill>
          <a:blip r:embed="rId2"/>
          <a:stretch>
            <a:fillRect/>
          </a:stretch>
        </p:blipFill>
        <p:spPr>
          <a:xfrm>
            <a:off x="1295400" y="2514600"/>
            <a:ext cx="6324600" cy="3886199"/>
          </a:xfrm>
          <a:solidFill>
            <a:srgbClr val="FFFF00"/>
          </a:solidFill>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tx1"/>
          </a:solidFill>
        </p:spPr>
        <p:txBody>
          <a:bodyPr>
            <a:normAutofit fontScale="90000"/>
          </a:bodyPr>
          <a:lstStyle/>
          <a:p>
            <a:endParaRPr lang="en-US" dirty="0"/>
          </a:p>
        </p:txBody>
      </p:sp>
      <p:sp>
        <p:nvSpPr>
          <p:cNvPr id="3" name="Content Placeholder 2"/>
          <p:cNvSpPr>
            <a:spLocks noGrp="1"/>
          </p:cNvSpPr>
          <p:nvPr>
            <p:ph idx="1"/>
          </p:nvPr>
        </p:nvSpPr>
        <p:spPr>
          <a:xfrm>
            <a:off x="0" y="685800"/>
            <a:ext cx="9144000" cy="6172200"/>
          </a:xfrm>
          <a:solidFill>
            <a:srgbClr val="FFFF00"/>
          </a:solidFill>
        </p:spPr>
        <p:txBody>
          <a:bodyPr>
            <a:normAutofit/>
          </a:bodyPr>
          <a:lstStyle/>
          <a:p>
            <a:pPr>
              <a:buNone/>
            </a:pPr>
            <a:r>
              <a:rPr lang="en-US" dirty="0" smtClean="0">
                <a:latin typeface="Sylfaen" pitchFamily="18" charset="0"/>
              </a:rPr>
              <a:t>The following three predominant legal aspects of confidentiality are to be kept in mind:</a:t>
            </a:r>
          </a:p>
          <a:p>
            <a:pPr lvl="0"/>
            <a:r>
              <a:rPr lang="en-US" dirty="0" smtClean="0">
                <a:latin typeface="Sylfaen" pitchFamily="18" charset="0"/>
              </a:rPr>
              <a:t>Healthcare provider’s duties to protect patient’s information against unauthorized disclosures.</a:t>
            </a:r>
          </a:p>
          <a:p>
            <a:pPr lvl="0"/>
            <a:r>
              <a:rPr lang="en-US" dirty="0" smtClean="0">
                <a:latin typeface="Sylfaen" pitchFamily="18" charset="0"/>
              </a:rPr>
              <a:t>Patient’s right to know what their healthcare providers think about them.</a:t>
            </a:r>
          </a:p>
          <a:p>
            <a:pPr lvl="0"/>
            <a:r>
              <a:rPr lang="en-US" dirty="0" smtClean="0">
                <a:latin typeface="Sylfaen" pitchFamily="18" charset="0"/>
              </a:rPr>
              <a:t>Healthcare provider’s duties to ensure that patients, who authorize releases of their confidential health-related information to others, exercise an adequately informed and free choice.</a:t>
            </a:r>
          </a:p>
          <a:p>
            <a:endParaRPr lang="en-US" dirty="0">
              <a:latin typeface="Sylfaen" pitchFamily="18" charset="0"/>
            </a:endParaRP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684</TotalTime>
  <Words>1755</Words>
  <Application>Microsoft Office PowerPoint</Application>
  <PresentationFormat>On-screen Show (4:3)</PresentationFormat>
  <Paragraphs>127</Paragraphs>
  <Slides>60</Slides>
  <Notes>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s</vt:lpstr>
      <vt:lpstr>Slide 3</vt:lpstr>
      <vt:lpstr>  the legal and ethical principles</vt:lpstr>
      <vt:lpstr>1. INFORMED DECISION MAKING.</vt:lpstr>
      <vt:lpstr>Slide 6</vt:lpstr>
      <vt:lpstr>Slide 7</vt:lpstr>
      <vt:lpstr>2. PRIVACY AND CONFIDENTIALITY.</vt:lpstr>
      <vt:lpstr>Slide 9</vt:lpstr>
      <vt:lpstr>3. COMPETENT DELIVERY OF SERVICES.</vt:lpstr>
      <vt:lpstr>Slide 11</vt:lpstr>
      <vt:lpstr>Slide 12</vt:lpstr>
      <vt:lpstr>  4. SAFETY AND EFFICACY OF PRODUCTS. </vt:lpstr>
      <vt:lpstr>Slide 14</vt:lpstr>
      <vt:lpstr> LEGAL ISSUES IN OBSTETRIC AND GYNAECOLOGY:- </vt:lpstr>
      <vt:lpstr>PREGNANCY TERMINATION</vt:lpstr>
      <vt:lpstr>Conditions under which pregnancy can be terminated:</vt:lpstr>
      <vt:lpstr>Slide 18</vt:lpstr>
      <vt:lpstr>Experience or training required for MTP: </vt:lpstr>
      <vt:lpstr>PNDT Act: (pre-natal diagnostic techniques act)</vt:lpstr>
      <vt:lpstr> SALIENT FEATURES: </vt:lpstr>
      <vt:lpstr>Slide 22</vt:lpstr>
      <vt:lpstr>Slide 23</vt:lpstr>
      <vt:lpstr>ETHICAL PRINCIPLES OF</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MIDWIFE’S RIGHTS: </vt:lpstr>
      <vt:lpstr>STANDARDS FOR OBSTETRIC AND GYNAECOLOGICAL NURSING:</vt:lpstr>
      <vt:lpstr>STANDARD I: </vt:lpstr>
      <vt:lpstr>STANDARD II: </vt:lpstr>
      <vt:lpstr>STANDARD III: </vt:lpstr>
      <vt:lpstr>STANDARD IV: </vt:lpstr>
      <vt:lpstr>STANDARD V: </vt:lpstr>
      <vt:lpstr>STANDARD VI: </vt:lpstr>
      <vt:lpstr>STANDARD VII: </vt:lpstr>
      <vt:lpstr>STANDARD VIII: </vt:lpstr>
      <vt:lpstr>STANDARD IX:</vt:lpstr>
      <vt:lpstr>SELECTED LIFE SAVING DRUGS:- </vt:lpstr>
      <vt:lpstr>Administration of Inj. Oxytocin and Misoprostol:  </vt:lpstr>
      <vt:lpstr>  Administration of Inj. Magnesium sulphate  </vt:lpstr>
      <vt:lpstr>Administration of IV infusions </vt:lpstr>
      <vt:lpstr>Administration of antibiotics: </vt:lpstr>
      <vt:lpstr> Administration of anti-hypertensive: </vt:lpstr>
      <vt:lpstr> Removal of retained products of conception: </vt:lpstr>
      <vt:lpstr>  Manual removal of placenta (MRP): </vt:lpstr>
      <vt:lpstr>  Conduction of an Assisted Vaginal Delivery (forceps &amp; vacuum extraction): </vt:lpstr>
      <vt:lpstr> Repair of vaginal and perineal tears: </vt:lpstr>
      <vt:lpstr>Slide 58</vt:lpstr>
      <vt:lpstr> </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avon</dc:creator>
  <cp:lastModifiedBy>ITIGODHRA</cp:lastModifiedBy>
  <cp:revision>200</cp:revision>
  <dcterms:created xsi:type="dcterms:W3CDTF">2006-08-16T00:00:00Z</dcterms:created>
  <dcterms:modified xsi:type="dcterms:W3CDTF">2020-08-14T06:49:42Z</dcterms:modified>
</cp:coreProperties>
</file>