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62" r:id="rId2"/>
    <p:sldId id="257" r:id="rId3"/>
    <p:sldId id="258" r:id="rId4"/>
    <p:sldId id="259" r:id="rId5"/>
    <p:sldId id="260" r:id="rId6"/>
    <p:sldId id="261" r:id="rId7"/>
    <p:sldId id="263" r:id="rId8"/>
    <p:sldId id="264" r:id="rId9"/>
    <p:sldId id="265" r:id="rId10"/>
  </p:sldIdLst>
  <p:sldSz cx="9144000" cy="6858000" type="screen4x3"/>
  <p:notesSz cx="7045325" cy="934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5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974" cy="467281"/>
          </a:xfrm>
          <a:prstGeom prst="rect">
            <a:avLst/>
          </a:prstGeom>
        </p:spPr>
        <p:txBody>
          <a:bodyPr vert="horz" lIns="93662" tIns="46831" rIns="93662" bIns="46831" rtlCol="0"/>
          <a:lstStyle>
            <a:lvl1pPr algn="l">
              <a:defRPr sz="1200"/>
            </a:lvl1pPr>
          </a:lstStyle>
          <a:p>
            <a:endParaRPr lang="en-US"/>
          </a:p>
        </p:txBody>
      </p:sp>
      <p:sp>
        <p:nvSpPr>
          <p:cNvPr id="3" name="Date Placeholder 2"/>
          <p:cNvSpPr>
            <a:spLocks noGrp="1"/>
          </p:cNvSpPr>
          <p:nvPr>
            <p:ph type="dt" sz="quarter" idx="1"/>
          </p:nvPr>
        </p:nvSpPr>
        <p:spPr>
          <a:xfrm>
            <a:off x="3990721" y="0"/>
            <a:ext cx="3052974" cy="467281"/>
          </a:xfrm>
          <a:prstGeom prst="rect">
            <a:avLst/>
          </a:prstGeom>
        </p:spPr>
        <p:txBody>
          <a:bodyPr vert="horz" lIns="93662" tIns="46831" rIns="93662" bIns="46831" rtlCol="0"/>
          <a:lstStyle>
            <a:lvl1pPr algn="r">
              <a:defRPr sz="1200"/>
            </a:lvl1pPr>
          </a:lstStyle>
          <a:p>
            <a:fld id="{AF435D59-3653-47C0-899A-B4133EAB70DE}" type="datetimeFigureOut">
              <a:rPr lang="en-US" smtClean="0"/>
              <a:pPr/>
              <a:t>14-Aug-20</a:t>
            </a:fld>
            <a:endParaRPr lang="en-US"/>
          </a:p>
        </p:txBody>
      </p:sp>
      <p:sp>
        <p:nvSpPr>
          <p:cNvPr id="4" name="Footer Placeholder 3"/>
          <p:cNvSpPr>
            <a:spLocks noGrp="1"/>
          </p:cNvSpPr>
          <p:nvPr>
            <p:ph type="ftr" sz="quarter" idx="2"/>
          </p:nvPr>
        </p:nvSpPr>
        <p:spPr>
          <a:xfrm>
            <a:off x="0" y="8876710"/>
            <a:ext cx="3052974" cy="467281"/>
          </a:xfrm>
          <a:prstGeom prst="rect">
            <a:avLst/>
          </a:prstGeom>
        </p:spPr>
        <p:txBody>
          <a:bodyPr vert="horz" lIns="93662" tIns="46831" rIns="93662" bIns="46831" rtlCol="0" anchor="b"/>
          <a:lstStyle>
            <a:lvl1pPr algn="l">
              <a:defRPr sz="1200"/>
            </a:lvl1pPr>
          </a:lstStyle>
          <a:p>
            <a:endParaRPr lang="en-US"/>
          </a:p>
        </p:txBody>
      </p:sp>
      <p:sp>
        <p:nvSpPr>
          <p:cNvPr id="5" name="Slide Number Placeholder 4"/>
          <p:cNvSpPr>
            <a:spLocks noGrp="1"/>
          </p:cNvSpPr>
          <p:nvPr>
            <p:ph type="sldNum" sz="quarter" idx="3"/>
          </p:nvPr>
        </p:nvSpPr>
        <p:spPr>
          <a:xfrm>
            <a:off x="3990721" y="8876710"/>
            <a:ext cx="3052974" cy="467281"/>
          </a:xfrm>
          <a:prstGeom prst="rect">
            <a:avLst/>
          </a:prstGeom>
        </p:spPr>
        <p:txBody>
          <a:bodyPr vert="horz" lIns="93662" tIns="46831" rIns="93662" bIns="46831" rtlCol="0" anchor="b"/>
          <a:lstStyle>
            <a:lvl1pPr algn="r">
              <a:defRPr sz="1200"/>
            </a:lvl1pPr>
          </a:lstStyle>
          <a:p>
            <a:fld id="{41011DDF-999F-4112-A37C-FB555123F914}" type="slidenum">
              <a:rPr lang="en-US" smtClean="0"/>
              <a:pPr/>
              <a:t>‹#›</a:t>
            </a:fld>
            <a:endParaRPr lang="en-US"/>
          </a:p>
        </p:txBody>
      </p:sp>
    </p:spTree>
    <p:extLst>
      <p:ext uri="{BB962C8B-B14F-4D97-AF65-F5344CB8AC3E}">
        <p14:creationId xmlns="" xmlns:p14="http://schemas.microsoft.com/office/powerpoint/2010/main" val="4168490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990975" y="0"/>
            <a:ext cx="3052763" cy="466725"/>
          </a:xfrm>
          <a:prstGeom prst="rect">
            <a:avLst/>
          </a:prstGeom>
        </p:spPr>
        <p:txBody>
          <a:bodyPr vert="horz" lIns="91440" tIns="45720" rIns="91440" bIns="45720" rtlCol="0"/>
          <a:lstStyle>
            <a:lvl1pPr algn="r">
              <a:defRPr sz="1200"/>
            </a:lvl1pPr>
          </a:lstStyle>
          <a:p>
            <a:fld id="{CF79F453-7BB9-47E8-B545-72D179B9DDC6}" type="datetimeFigureOut">
              <a:rPr lang="en-US" smtClean="0"/>
              <a:pPr/>
              <a:t>14-Aug-20</a:t>
            </a:fld>
            <a:endParaRPr lang="en-IN"/>
          </a:p>
        </p:txBody>
      </p:sp>
      <p:sp>
        <p:nvSpPr>
          <p:cNvPr id="4" name="Slide Image Placeholder 3"/>
          <p:cNvSpPr>
            <a:spLocks noGrp="1" noRot="1" noChangeAspect="1"/>
          </p:cNvSpPr>
          <p:nvPr>
            <p:ph type="sldImg" idx="2"/>
          </p:nvPr>
        </p:nvSpPr>
        <p:spPr>
          <a:xfrm>
            <a:off x="1187450" y="701675"/>
            <a:ext cx="4670425" cy="3503613"/>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704850" y="4438650"/>
            <a:ext cx="5635625" cy="42052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77300"/>
            <a:ext cx="3052763" cy="46672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990975" y="8877300"/>
            <a:ext cx="3052763" cy="466725"/>
          </a:xfrm>
          <a:prstGeom prst="rect">
            <a:avLst/>
          </a:prstGeom>
        </p:spPr>
        <p:txBody>
          <a:bodyPr vert="horz" lIns="91440" tIns="45720" rIns="91440" bIns="45720" rtlCol="0" anchor="b"/>
          <a:lstStyle>
            <a:lvl1pPr algn="r">
              <a:defRPr sz="1200"/>
            </a:lvl1pPr>
          </a:lstStyle>
          <a:p>
            <a:fld id="{BA0C05B1-ACD5-4B3F-9ACA-DD08CB2CA53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2AB80D-4246-40E6-9CB5-23B97BA880FA}" type="datetime1">
              <a:rPr lang="en-US" smtClean="0"/>
              <a:t>14-Aug-20</a:t>
            </a:fld>
            <a:endParaRPr lang="en-US"/>
          </a:p>
        </p:txBody>
      </p:sp>
      <p:sp>
        <p:nvSpPr>
          <p:cNvPr id="19" name="Footer Placeholder 18"/>
          <p:cNvSpPr>
            <a:spLocks noGrp="1"/>
          </p:cNvSpPr>
          <p:nvPr>
            <p:ph type="ftr" sz="quarter" idx="11"/>
          </p:nvPr>
        </p:nvSpPr>
        <p:spPr/>
        <p:txBody>
          <a:bodyPr/>
          <a:lstStyle/>
          <a:p>
            <a:r>
              <a:rPr lang="en-IN" smtClean="0"/>
              <a:t>Mrs.Robby Solanki, Asso. Professor, Sumandeep Nursing College, SVDU.</a:t>
            </a:r>
            <a:endParaRPr lang="en-US"/>
          </a:p>
        </p:txBody>
      </p:sp>
      <p:sp>
        <p:nvSpPr>
          <p:cNvPr id="27" name="Slide Number Placeholder 26"/>
          <p:cNvSpPr>
            <a:spLocks noGrp="1"/>
          </p:cNvSpPr>
          <p:nvPr>
            <p:ph type="sldNum" sz="quarter" idx="12"/>
          </p:nvPr>
        </p:nvSpPr>
        <p:spPr/>
        <p:txBody>
          <a:bodyPr/>
          <a:lstStyle/>
          <a:p>
            <a:fld id="{83BA9C91-8524-4C75-B96D-8250FA9539B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63DD6-97CE-4A2E-AEB1-C7A87DAB1232}" type="datetime1">
              <a:rPr lang="en-US" smtClean="0"/>
              <a:t>14-Aug-20</a:t>
            </a:fld>
            <a:endParaRPr lang="en-US"/>
          </a:p>
        </p:txBody>
      </p:sp>
      <p:sp>
        <p:nvSpPr>
          <p:cNvPr id="5" name="Footer Placeholder 4"/>
          <p:cNvSpPr>
            <a:spLocks noGrp="1"/>
          </p:cNvSpPr>
          <p:nvPr>
            <p:ph type="ftr" sz="quarter" idx="11"/>
          </p:nvPr>
        </p:nvSpPr>
        <p:spPr/>
        <p:txBody>
          <a:bodyPr/>
          <a:lstStyle/>
          <a:p>
            <a:r>
              <a:rPr lang="en-IN" smtClean="0"/>
              <a:t>Mrs.Robby Solanki, Asso. Professor, Sumandeep Nursing College, SVDU.</a:t>
            </a:r>
            <a:endParaRPr lang="en-US"/>
          </a:p>
        </p:txBody>
      </p:sp>
      <p:sp>
        <p:nvSpPr>
          <p:cNvPr id="6" name="Slide Number Placeholder 5"/>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C11E54-99D0-4F0E-BD21-1BB89B2E7F97}" type="datetime1">
              <a:rPr lang="en-US" smtClean="0"/>
              <a:t>14-Aug-20</a:t>
            </a:fld>
            <a:endParaRPr lang="en-US"/>
          </a:p>
        </p:txBody>
      </p:sp>
      <p:sp>
        <p:nvSpPr>
          <p:cNvPr id="5" name="Footer Placeholder 4"/>
          <p:cNvSpPr>
            <a:spLocks noGrp="1"/>
          </p:cNvSpPr>
          <p:nvPr>
            <p:ph type="ftr" sz="quarter" idx="11"/>
          </p:nvPr>
        </p:nvSpPr>
        <p:spPr/>
        <p:txBody>
          <a:bodyPr/>
          <a:lstStyle/>
          <a:p>
            <a:r>
              <a:rPr lang="en-IN" smtClean="0"/>
              <a:t>Mrs.Robby Solanki, Asso. Professor, Sumandeep Nursing College, SVDU.</a:t>
            </a:r>
            <a:endParaRPr lang="en-US"/>
          </a:p>
        </p:txBody>
      </p:sp>
      <p:sp>
        <p:nvSpPr>
          <p:cNvPr id="6" name="Slide Number Placeholder 5"/>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6C4319-0ED8-45B3-8B16-6EBD3EF04BE2}" type="datetime1">
              <a:rPr lang="en-US" smtClean="0"/>
              <a:t>14-Aug-20</a:t>
            </a:fld>
            <a:endParaRPr lang="en-US"/>
          </a:p>
        </p:txBody>
      </p:sp>
      <p:sp>
        <p:nvSpPr>
          <p:cNvPr id="5" name="Footer Placeholder 4"/>
          <p:cNvSpPr>
            <a:spLocks noGrp="1"/>
          </p:cNvSpPr>
          <p:nvPr>
            <p:ph type="ftr" sz="quarter" idx="11"/>
          </p:nvPr>
        </p:nvSpPr>
        <p:spPr/>
        <p:txBody>
          <a:bodyPr/>
          <a:lstStyle/>
          <a:p>
            <a:r>
              <a:rPr lang="en-IN" smtClean="0"/>
              <a:t>Mrs.Robby Solanki, Asso. Professor, Sumandeep Nursing College, SVDU.</a:t>
            </a:r>
            <a:endParaRPr lang="en-US"/>
          </a:p>
        </p:txBody>
      </p:sp>
      <p:sp>
        <p:nvSpPr>
          <p:cNvPr id="6" name="Slide Number Placeholder 5"/>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CADB93-925E-4F2B-B3C5-F4BFC0CFEF39}" type="datetime1">
              <a:rPr lang="en-US" smtClean="0"/>
              <a:t>14-Aug-20</a:t>
            </a:fld>
            <a:endParaRPr lang="en-US"/>
          </a:p>
        </p:txBody>
      </p:sp>
      <p:sp>
        <p:nvSpPr>
          <p:cNvPr id="5" name="Footer Placeholder 4"/>
          <p:cNvSpPr>
            <a:spLocks noGrp="1"/>
          </p:cNvSpPr>
          <p:nvPr>
            <p:ph type="ftr" sz="quarter" idx="11"/>
          </p:nvPr>
        </p:nvSpPr>
        <p:spPr/>
        <p:txBody>
          <a:bodyPr/>
          <a:lstStyle/>
          <a:p>
            <a:r>
              <a:rPr lang="en-IN" smtClean="0"/>
              <a:t>Mrs.Robby Solanki, Asso. Professor, Sumandeep Nursing College, SVDU.</a:t>
            </a:r>
            <a:endParaRPr lang="en-US"/>
          </a:p>
        </p:txBody>
      </p:sp>
      <p:sp>
        <p:nvSpPr>
          <p:cNvPr id="6" name="Slide Number Placeholder 5"/>
          <p:cNvSpPr>
            <a:spLocks noGrp="1"/>
          </p:cNvSpPr>
          <p:nvPr>
            <p:ph type="sldNum" sz="quarter" idx="12"/>
          </p:nvPr>
        </p:nvSpPr>
        <p:spPr/>
        <p:txBody>
          <a:bodyPr/>
          <a:lstStyle/>
          <a:p>
            <a:fld id="{83BA9C91-8524-4C75-B96D-8250FA9539B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AC0E1C-39FE-4FFB-8542-55A107EB9911}" type="datetime1">
              <a:rPr lang="en-US" smtClean="0"/>
              <a:t>14-Aug-20</a:t>
            </a:fld>
            <a:endParaRPr lang="en-US"/>
          </a:p>
        </p:txBody>
      </p:sp>
      <p:sp>
        <p:nvSpPr>
          <p:cNvPr id="6" name="Footer Placeholder 5"/>
          <p:cNvSpPr>
            <a:spLocks noGrp="1"/>
          </p:cNvSpPr>
          <p:nvPr>
            <p:ph type="ftr" sz="quarter" idx="11"/>
          </p:nvPr>
        </p:nvSpPr>
        <p:spPr/>
        <p:txBody>
          <a:bodyPr/>
          <a:lstStyle/>
          <a:p>
            <a:r>
              <a:rPr lang="en-IN" smtClean="0"/>
              <a:t>Mrs.Robby Solanki, Asso. Professor, Sumandeep Nursing College, SVDU.</a:t>
            </a:r>
            <a:endParaRPr lang="en-US"/>
          </a:p>
        </p:txBody>
      </p:sp>
      <p:sp>
        <p:nvSpPr>
          <p:cNvPr id="7" name="Slide Number Placeholder 6"/>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0D4B4A-5012-4CD0-9632-B136FC46112B}" type="datetime1">
              <a:rPr lang="en-US" smtClean="0"/>
              <a:t>14-Aug-20</a:t>
            </a:fld>
            <a:endParaRPr lang="en-US"/>
          </a:p>
        </p:txBody>
      </p:sp>
      <p:sp>
        <p:nvSpPr>
          <p:cNvPr id="8" name="Footer Placeholder 7"/>
          <p:cNvSpPr>
            <a:spLocks noGrp="1"/>
          </p:cNvSpPr>
          <p:nvPr>
            <p:ph type="ftr" sz="quarter" idx="11"/>
          </p:nvPr>
        </p:nvSpPr>
        <p:spPr/>
        <p:txBody>
          <a:bodyPr/>
          <a:lstStyle/>
          <a:p>
            <a:r>
              <a:rPr lang="en-IN" smtClean="0"/>
              <a:t>Mrs.Robby Solanki, Asso. Professor, Sumandeep Nursing College, SVDU.</a:t>
            </a:r>
            <a:endParaRPr lang="en-US"/>
          </a:p>
        </p:txBody>
      </p:sp>
      <p:sp>
        <p:nvSpPr>
          <p:cNvPr id="9" name="Slide Number Placeholder 8"/>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0F4F99-0215-4B42-B229-71ED85104683}" type="datetime1">
              <a:rPr lang="en-US" smtClean="0"/>
              <a:t>14-Aug-20</a:t>
            </a:fld>
            <a:endParaRPr lang="en-US"/>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
        <p:nvSpPr>
          <p:cNvPr id="5" name="Slide Number Placeholder 4"/>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CADFB-47D9-4CFC-BB79-BF5FE2F23FD6}" type="datetime1">
              <a:rPr lang="en-US" smtClean="0"/>
              <a:t>14-Aug-20</a:t>
            </a:fld>
            <a:endParaRPr lang="en-US"/>
          </a:p>
        </p:txBody>
      </p:sp>
      <p:sp>
        <p:nvSpPr>
          <p:cNvPr id="3" name="Footer Placeholder 2"/>
          <p:cNvSpPr>
            <a:spLocks noGrp="1"/>
          </p:cNvSpPr>
          <p:nvPr>
            <p:ph type="ftr" sz="quarter" idx="11"/>
          </p:nvPr>
        </p:nvSpPr>
        <p:spPr/>
        <p:txBody>
          <a:bodyPr/>
          <a:lstStyle/>
          <a:p>
            <a:r>
              <a:rPr lang="en-IN" smtClean="0"/>
              <a:t>Mrs.Robby Solanki, Asso. Professor, Sumandeep Nursing College, SVDU.</a:t>
            </a:r>
            <a:endParaRPr lang="en-US"/>
          </a:p>
        </p:txBody>
      </p:sp>
      <p:sp>
        <p:nvSpPr>
          <p:cNvPr id="4" name="Slide Number Placeholder 3"/>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5181AB-25F3-4919-B1FB-BA1DE78621B8}" type="datetime1">
              <a:rPr lang="en-US" smtClean="0"/>
              <a:t>14-Aug-20</a:t>
            </a:fld>
            <a:endParaRPr lang="en-US"/>
          </a:p>
        </p:txBody>
      </p:sp>
      <p:sp>
        <p:nvSpPr>
          <p:cNvPr id="6" name="Footer Placeholder 5"/>
          <p:cNvSpPr>
            <a:spLocks noGrp="1"/>
          </p:cNvSpPr>
          <p:nvPr>
            <p:ph type="ftr" sz="quarter" idx="11"/>
          </p:nvPr>
        </p:nvSpPr>
        <p:spPr/>
        <p:txBody>
          <a:bodyPr/>
          <a:lstStyle/>
          <a:p>
            <a:r>
              <a:rPr lang="en-IN" smtClean="0"/>
              <a:t>Mrs.Robby Solanki, Asso. Professor, Sumandeep Nursing College, SVDU.</a:t>
            </a:r>
            <a:endParaRPr lang="en-US"/>
          </a:p>
        </p:txBody>
      </p:sp>
      <p:sp>
        <p:nvSpPr>
          <p:cNvPr id="7" name="Slide Number Placeholder 6"/>
          <p:cNvSpPr>
            <a:spLocks noGrp="1"/>
          </p:cNvSpPr>
          <p:nvPr>
            <p:ph type="sldNum" sz="quarter" idx="12"/>
          </p:nvPr>
        </p:nvSpPr>
        <p:spPr/>
        <p:txBody>
          <a:bodyPr/>
          <a:lstStyle/>
          <a:p>
            <a:fld id="{83BA9C91-8524-4C75-B96D-8250FA9539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CBE0E5-3BB1-4ED6-9FBA-65BCB4AF2E04}" type="datetime1">
              <a:rPr lang="en-US" smtClean="0"/>
              <a:t>14-Aug-20</a:t>
            </a:fld>
            <a:endParaRPr lang="en-US"/>
          </a:p>
        </p:txBody>
      </p:sp>
      <p:sp>
        <p:nvSpPr>
          <p:cNvPr id="6" name="Footer Placeholder 5"/>
          <p:cNvSpPr>
            <a:spLocks noGrp="1"/>
          </p:cNvSpPr>
          <p:nvPr>
            <p:ph type="ftr" sz="quarter" idx="11"/>
          </p:nvPr>
        </p:nvSpPr>
        <p:spPr/>
        <p:txBody>
          <a:bodyPr/>
          <a:lstStyle/>
          <a:p>
            <a:r>
              <a:rPr lang="en-IN" smtClean="0"/>
              <a:t>Mrs.Robby Solanki, Asso. Professor, Sumandeep Nursing College, SVDU.</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3BA9C91-8524-4C75-B96D-8250FA9539B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FF9837-673B-47F3-BE78-D20DF2CF4733}" type="datetime1">
              <a:rPr lang="en-US" smtClean="0"/>
              <a:t>14-Aug-20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IN" smtClean="0"/>
              <a:t>Mrs.Robby Solanki, Asso. Professor, Sumandeep Nursing College, SVDU.</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3BA9C91-8524-4C75-B96D-8250FA9539B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050" y="274638"/>
            <a:ext cx="6129350" cy="2392362"/>
          </a:xfrm>
        </p:spPr>
        <p:txBody>
          <a:bodyPr>
            <a:normAutofit/>
          </a:bodyPr>
          <a:lstStyle/>
          <a:p>
            <a:r>
              <a:rPr lang="en-US" sz="4800" dirty="0" smtClean="0">
                <a:solidFill>
                  <a:srgbClr val="FF0000"/>
                </a:solidFill>
                <a:latin typeface="Arial Black" pitchFamily="34" charset="0"/>
              </a:rPr>
              <a:t>TERMINOLOGIES USED IN MIDWIFERY:</a:t>
            </a:r>
            <a:endParaRPr lang="en-US" sz="4800" dirty="0">
              <a:solidFill>
                <a:srgbClr val="FF0000"/>
              </a:solidFill>
              <a:latin typeface="Arial Black" pitchFamily="34" charset="0"/>
            </a:endParaRPr>
          </a:p>
        </p:txBody>
      </p:sp>
      <p:pic>
        <p:nvPicPr>
          <p:cNvPr id="3" name="Picture 5" descr="C:\Users\user\Desktop\index.jpg"/>
          <p:cNvPicPr>
            <a:picLocks noChangeAspect="1" noChangeArrowheads="1"/>
          </p:cNvPicPr>
          <p:nvPr/>
        </p:nvPicPr>
        <p:blipFill>
          <a:blip r:embed="rId2"/>
          <a:srcRect/>
          <a:stretch>
            <a:fillRect/>
          </a:stretch>
        </p:blipFill>
        <p:spPr bwMode="auto">
          <a:xfrm>
            <a:off x="0" y="0"/>
            <a:ext cx="2143125" cy="2143125"/>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IN" dirty="0" err="1" smtClean="0"/>
              <a:t>Mrs.Robby</a:t>
            </a:r>
            <a:r>
              <a:rPr lang="en-IN" dirty="0" smtClean="0"/>
              <a:t> </a:t>
            </a:r>
            <a:r>
              <a:rPr lang="en-IN" dirty="0" err="1" smtClean="0"/>
              <a:t>Solanki</a:t>
            </a:r>
            <a:r>
              <a:rPr lang="en-IN" dirty="0" smtClean="0"/>
              <a:t>, </a:t>
            </a:r>
            <a:r>
              <a:rPr lang="en-IN" dirty="0" err="1" smtClean="0"/>
              <a:t>Asso</a:t>
            </a:r>
            <a:r>
              <a:rPr lang="en-IN" dirty="0" smtClean="0"/>
              <a:t>. Professor, Sumandeep Nursing College, SVDU.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smtClean="0"/>
              <a:t>TERMS;</a:t>
            </a:r>
            <a:endParaRPr lang="en-US" dirty="0"/>
          </a:p>
        </p:txBody>
      </p:sp>
      <p:sp>
        <p:nvSpPr>
          <p:cNvPr id="3" name="Content Placeholder 2"/>
          <p:cNvSpPr>
            <a:spLocks noGrp="1"/>
          </p:cNvSpPr>
          <p:nvPr>
            <p:ph idx="1"/>
          </p:nvPr>
        </p:nvSpPr>
        <p:spPr>
          <a:xfrm>
            <a:off x="304800" y="914400"/>
            <a:ext cx="8382000" cy="5562600"/>
          </a:xfrm>
        </p:spPr>
        <p:txBody>
          <a:bodyPr>
            <a:normAutofit fontScale="85000" lnSpcReduction="20000"/>
          </a:bodyPr>
          <a:lstStyle/>
          <a:p>
            <a:r>
              <a:rPr lang="en-GB" b="1" dirty="0" smtClean="0"/>
              <a:t>Amnion:- </a:t>
            </a:r>
            <a:r>
              <a:rPr lang="en-GB" dirty="0" smtClean="0"/>
              <a:t> the inner membrane and the fluid surrounding the foetus </a:t>
            </a:r>
            <a:endParaRPr lang="en-US" dirty="0" smtClean="0"/>
          </a:p>
          <a:p>
            <a:r>
              <a:rPr lang="en-GB" dirty="0" smtClean="0"/>
              <a:t> </a:t>
            </a:r>
            <a:endParaRPr lang="en-US" dirty="0" smtClean="0"/>
          </a:p>
          <a:p>
            <a:r>
              <a:rPr lang="en-GB" b="1" dirty="0" smtClean="0"/>
              <a:t>Ante-partum</a:t>
            </a:r>
            <a:r>
              <a:rPr lang="en-GB" dirty="0" smtClean="0"/>
              <a:t> - occurring before birth (in reference to the mother)</a:t>
            </a:r>
            <a:endParaRPr lang="en-US" dirty="0" smtClean="0"/>
          </a:p>
          <a:p>
            <a:r>
              <a:rPr lang="en-GB" dirty="0" smtClean="0"/>
              <a:t> </a:t>
            </a:r>
            <a:endParaRPr lang="en-US" dirty="0" smtClean="0"/>
          </a:p>
          <a:p>
            <a:r>
              <a:rPr lang="en-GB" b="1" dirty="0" smtClean="0"/>
              <a:t>Ballottement</a:t>
            </a:r>
            <a:r>
              <a:rPr lang="en-GB" dirty="0" smtClean="0"/>
              <a:t>- a specific palpation to test for a floating object, such as a foetus</a:t>
            </a:r>
            <a:endParaRPr lang="en-US" dirty="0" smtClean="0"/>
          </a:p>
          <a:p>
            <a:r>
              <a:rPr lang="en-GB" dirty="0" smtClean="0"/>
              <a:t> </a:t>
            </a:r>
            <a:endParaRPr lang="en-US" dirty="0" smtClean="0"/>
          </a:p>
          <a:p>
            <a:r>
              <a:rPr lang="en-GB" b="1" dirty="0" smtClean="0"/>
              <a:t>Chorion</a:t>
            </a:r>
            <a:r>
              <a:rPr lang="en-GB" dirty="0" smtClean="0"/>
              <a:t>- the outer most foetal membrane</a:t>
            </a:r>
            <a:endParaRPr lang="en-US" dirty="0" smtClean="0"/>
          </a:p>
          <a:p>
            <a:r>
              <a:rPr lang="en-GB" dirty="0" smtClean="0"/>
              <a:t> </a:t>
            </a:r>
            <a:endParaRPr lang="en-US" dirty="0" smtClean="0"/>
          </a:p>
          <a:p>
            <a:r>
              <a:rPr lang="en-GB" b="1" dirty="0" smtClean="0"/>
              <a:t>Embryo- </a:t>
            </a:r>
            <a:r>
              <a:rPr lang="en-GB" dirty="0" smtClean="0"/>
              <a:t>a term used to describe the foetus during its development phase</a:t>
            </a:r>
            <a:endParaRPr lang="en-US" dirty="0" smtClean="0"/>
          </a:p>
          <a:p>
            <a:r>
              <a:rPr lang="en-GB" dirty="0" smtClean="0"/>
              <a:t> </a:t>
            </a:r>
            <a:endParaRPr lang="en-US" dirty="0" smtClean="0"/>
          </a:p>
          <a:p>
            <a:r>
              <a:rPr lang="en-GB" b="1" dirty="0" smtClean="0"/>
              <a:t>Foetus</a:t>
            </a:r>
            <a:r>
              <a:rPr lang="en-GB" dirty="0" smtClean="0"/>
              <a:t> - the unborn offspring in the post embryonic (7-8wks after fertilization) period, which develops in the uterus.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304800" y="838200"/>
            <a:ext cx="8534400" cy="5715000"/>
          </a:xfrm>
        </p:spPr>
        <p:txBody>
          <a:bodyPr>
            <a:normAutofit fontScale="77500" lnSpcReduction="20000"/>
          </a:bodyPr>
          <a:lstStyle/>
          <a:p>
            <a:r>
              <a:rPr lang="en-GB" b="1" dirty="0" smtClean="0"/>
              <a:t>Gestation</a:t>
            </a:r>
            <a:r>
              <a:rPr lang="en-GB" dirty="0" smtClean="0"/>
              <a:t> - the period of development of the individual from fertilization to birth</a:t>
            </a:r>
            <a:endParaRPr lang="en-US" dirty="0" smtClean="0"/>
          </a:p>
          <a:p>
            <a:r>
              <a:rPr lang="en-GB" dirty="0" smtClean="0"/>
              <a:t> </a:t>
            </a:r>
            <a:endParaRPr lang="en-US" dirty="0" smtClean="0"/>
          </a:p>
          <a:p>
            <a:r>
              <a:rPr lang="en-GB" b="1" dirty="0" smtClean="0"/>
              <a:t>Gravid</a:t>
            </a:r>
            <a:r>
              <a:rPr lang="en-GB" dirty="0" smtClean="0"/>
              <a:t>- pregnant; containing a developing child</a:t>
            </a:r>
            <a:endParaRPr lang="en-US" dirty="0" smtClean="0"/>
          </a:p>
          <a:p>
            <a:r>
              <a:rPr lang="en-GB" b="1" dirty="0" smtClean="0"/>
              <a:t>Gravida</a:t>
            </a:r>
            <a:r>
              <a:rPr lang="en-GB" dirty="0" smtClean="0"/>
              <a:t>- number of pregnancies</a:t>
            </a:r>
            <a:endParaRPr lang="en-US" dirty="0" smtClean="0"/>
          </a:p>
          <a:p>
            <a:r>
              <a:rPr lang="en-GB" dirty="0" smtClean="0"/>
              <a:t> </a:t>
            </a:r>
            <a:endParaRPr lang="en-US" dirty="0" smtClean="0"/>
          </a:p>
          <a:p>
            <a:r>
              <a:rPr lang="en-GB" b="1" dirty="0" err="1" smtClean="0"/>
              <a:t>Polyhydramnios</a:t>
            </a:r>
            <a:r>
              <a:rPr lang="en-GB" dirty="0" smtClean="0"/>
              <a:t>- excessive amniotic fluid surrounding a foetus</a:t>
            </a:r>
            <a:endParaRPr lang="en-US" dirty="0" smtClean="0"/>
          </a:p>
          <a:p>
            <a:r>
              <a:rPr lang="en-GB" dirty="0" smtClean="0"/>
              <a:t> </a:t>
            </a:r>
            <a:endParaRPr lang="en-US" dirty="0" smtClean="0"/>
          </a:p>
          <a:p>
            <a:r>
              <a:rPr lang="en-GB" b="1" dirty="0" err="1" smtClean="0"/>
              <a:t>Hyperemesis</a:t>
            </a:r>
            <a:r>
              <a:rPr lang="en-GB" b="1" dirty="0" smtClean="0"/>
              <a:t> </a:t>
            </a:r>
            <a:r>
              <a:rPr lang="en-GB" b="1" dirty="0" err="1" smtClean="0"/>
              <a:t>Gravidarum</a:t>
            </a:r>
            <a:r>
              <a:rPr lang="en-GB" dirty="0" smtClean="0"/>
              <a:t>- is characterised by pernicious vomiting in pregnancy</a:t>
            </a:r>
            <a:endParaRPr lang="en-US" dirty="0" smtClean="0"/>
          </a:p>
          <a:p>
            <a:r>
              <a:rPr lang="en-GB" dirty="0" smtClean="0"/>
              <a:t> </a:t>
            </a:r>
            <a:endParaRPr lang="en-US" dirty="0" smtClean="0"/>
          </a:p>
          <a:p>
            <a:r>
              <a:rPr lang="en-GB" b="1" dirty="0" err="1" smtClean="0"/>
              <a:t>Multipara</a:t>
            </a:r>
            <a:r>
              <a:rPr lang="en-GB" dirty="0" smtClean="0"/>
              <a:t>- a woman who has had two or more pregnancies resulting in a life birth</a:t>
            </a:r>
            <a:endParaRPr lang="en-US" dirty="0" smtClean="0"/>
          </a:p>
          <a:p>
            <a:r>
              <a:rPr lang="en-GB" dirty="0" smtClean="0"/>
              <a:t> </a:t>
            </a:r>
            <a:endParaRPr lang="en-US" dirty="0" smtClean="0"/>
          </a:p>
          <a:p>
            <a:r>
              <a:rPr lang="en-GB" b="1" dirty="0" smtClean="0"/>
              <a:t>Parturition</a:t>
            </a:r>
            <a:r>
              <a:rPr lang="en-GB" dirty="0" smtClean="0"/>
              <a:t>- the birth process</a:t>
            </a:r>
            <a:endParaRPr lang="en-US" dirty="0" smtClean="0"/>
          </a:p>
          <a:p>
            <a:r>
              <a:rPr lang="en-GB" dirty="0" smtClean="0"/>
              <a:t> </a:t>
            </a:r>
            <a:endParaRPr lang="en-US" dirty="0" smtClean="0"/>
          </a:p>
          <a:p>
            <a:r>
              <a:rPr lang="en-GB" b="1" dirty="0" err="1" smtClean="0"/>
              <a:t>Primigravida</a:t>
            </a:r>
            <a:r>
              <a:rPr lang="en-GB" dirty="0" smtClean="0"/>
              <a:t>- a woman pregnant for the first time</a:t>
            </a:r>
            <a:endParaRPr lang="en-US" dirty="0" smtClean="0"/>
          </a:p>
          <a:p>
            <a:r>
              <a:rPr lang="en-GB" dirty="0" smtClean="0"/>
              <a:t> </a:t>
            </a:r>
            <a:endParaRPr lang="en-US" dirty="0" smtClean="0"/>
          </a:p>
          <a:p>
            <a:r>
              <a:rPr lang="en-GB" b="1" dirty="0" err="1" smtClean="0"/>
              <a:t>Primipara</a:t>
            </a:r>
            <a:r>
              <a:rPr lang="en-GB" dirty="0" smtClean="0"/>
              <a:t>- a woman who has had one life birth </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solidFill>
                  <a:srgbClr val="FF0000"/>
                </a:solidFill>
              </a:rPr>
              <a:t>CONT’D</a:t>
            </a:r>
            <a:endParaRPr lang="en-US" dirty="0">
              <a:solidFill>
                <a:srgbClr val="FF0000"/>
              </a:solidFill>
            </a:endParaRPr>
          </a:p>
        </p:txBody>
      </p:sp>
      <p:sp>
        <p:nvSpPr>
          <p:cNvPr id="3" name="Content Placeholder 2"/>
          <p:cNvSpPr>
            <a:spLocks noGrp="1"/>
          </p:cNvSpPr>
          <p:nvPr>
            <p:ph idx="1"/>
          </p:nvPr>
        </p:nvSpPr>
        <p:spPr>
          <a:xfrm>
            <a:off x="304800" y="914400"/>
            <a:ext cx="8610600" cy="5638800"/>
          </a:xfrm>
        </p:spPr>
        <p:txBody>
          <a:bodyPr>
            <a:normAutofit fontScale="85000" lnSpcReduction="10000"/>
          </a:bodyPr>
          <a:lstStyle/>
          <a:p>
            <a:r>
              <a:rPr lang="en-GB" b="1" dirty="0" smtClean="0"/>
              <a:t>Quickening</a:t>
            </a:r>
            <a:r>
              <a:rPr lang="en-GB" dirty="0" smtClean="0"/>
              <a:t>- the first movement of the foetus felt by the mother in pregnancy</a:t>
            </a:r>
            <a:endParaRPr lang="en-US" dirty="0" smtClean="0"/>
          </a:p>
          <a:p>
            <a:r>
              <a:rPr lang="en-GB" dirty="0" smtClean="0"/>
              <a:t> </a:t>
            </a:r>
            <a:endParaRPr lang="en-US" dirty="0" smtClean="0"/>
          </a:p>
          <a:p>
            <a:r>
              <a:rPr lang="en-GB" b="1" dirty="0" smtClean="0"/>
              <a:t>Grand multi-</a:t>
            </a:r>
            <a:r>
              <a:rPr lang="en-GB" b="1" dirty="0" err="1" smtClean="0"/>
              <a:t>para</a:t>
            </a:r>
            <a:r>
              <a:rPr lang="en-GB" dirty="0" smtClean="0"/>
              <a:t> - a woman who has bore five or more viable children</a:t>
            </a:r>
            <a:endParaRPr lang="en-US" dirty="0" smtClean="0"/>
          </a:p>
          <a:p>
            <a:r>
              <a:rPr lang="en-GB" dirty="0" smtClean="0"/>
              <a:t> </a:t>
            </a:r>
            <a:endParaRPr lang="en-US" dirty="0" smtClean="0"/>
          </a:p>
          <a:p>
            <a:r>
              <a:rPr lang="en-GB" b="1" dirty="0" smtClean="0"/>
              <a:t>Braxton hicks' contractions</a:t>
            </a:r>
            <a:r>
              <a:rPr lang="en-GB" dirty="0" smtClean="0"/>
              <a:t>- contractions occurring tightening and relaxing of uterine muscles during pregnancy in preparation for labour and delivery usually irregular and painless</a:t>
            </a:r>
            <a:endParaRPr lang="en-US" dirty="0" smtClean="0"/>
          </a:p>
          <a:p>
            <a:r>
              <a:rPr lang="en-GB" dirty="0" smtClean="0"/>
              <a:t> </a:t>
            </a:r>
            <a:endParaRPr lang="en-US" dirty="0" smtClean="0"/>
          </a:p>
          <a:p>
            <a:r>
              <a:rPr lang="en-GB" b="1" dirty="0" smtClean="0"/>
              <a:t>Crowning-</a:t>
            </a:r>
            <a:r>
              <a:rPr lang="en-GB" dirty="0" smtClean="0"/>
              <a:t> in child birth, the appearance of the top of the baby’s head at the vaginal introitus</a:t>
            </a:r>
            <a:endParaRPr lang="en-US" dirty="0" smtClean="0"/>
          </a:p>
          <a:p>
            <a:r>
              <a:rPr lang="en-GB" dirty="0" smtClean="0"/>
              <a:t> </a:t>
            </a:r>
            <a:endParaRPr lang="en-US" dirty="0" smtClean="0"/>
          </a:p>
          <a:p>
            <a:r>
              <a:rPr lang="en-GB" b="1" dirty="0" smtClean="0"/>
              <a:t>Denominator</a:t>
            </a:r>
            <a:r>
              <a:rPr lang="en-GB" dirty="0" smtClean="0"/>
              <a:t>- the part of the presentation that indicates or determines the position of the foetus. The denominator of the vertex is the </a:t>
            </a:r>
            <a:r>
              <a:rPr lang="en-GB" dirty="0" err="1" smtClean="0"/>
              <a:t>occiput</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563562"/>
          </a:xfrm>
        </p:spPr>
        <p:txBody>
          <a:bodyPr>
            <a:noAutofit/>
          </a:bodyPr>
          <a:lstStyle/>
          <a:p>
            <a:r>
              <a:rPr lang="en-US" sz="3600" dirty="0" smtClean="0">
                <a:solidFill>
                  <a:srgbClr val="FF0000"/>
                </a:solidFill>
              </a:rPr>
              <a:t>CONT’D</a:t>
            </a:r>
            <a:endParaRPr lang="en-US" sz="3600" dirty="0">
              <a:solidFill>
                <a:srgbClr val="FF0000"/>
              </a:solidFill>
            </a:endParaRPr>
          </a:p>
        </p:txBody>
      </p:sp>
      <p:sp>
        <p:nvSpPr>
          <p:cNvPr id="3" name="Content Placeholder 2"/>
          <p:cNvSpPr>
            <a:spLocks noGrp="1"/>
          </p:cNvSpPr>
          <p:nvPr>
            <p:ph idx="1"/>
          </p:nvPr>
        </p:nvSpPr>
        <p:spPr>
          <a:xfrm>
            <a:off x="228600" y="990600"/>
            <a:ext cx="8686800" cy="5562600"/>
          </a:xfrm>
        </p:spPr>
        <p:txBody>
          <a:bodyPr>
            <a:normAutofit fontScale="85000" lnSpcReduction="20000"/>
          </a:bodyPr>
          <a:lstStyle/>
          <a:p>
            <a:r>
              <a:rPr lang="en-GB" b="1" dirty="0" smtClean="0"/>
              <a:t>Effacement-</a:t>
            </a:r>
            <a:r>
              <a:rPr lang="en-GB" dirty="0" smtClean="0"/>
              <a:t> thinning of the cervix in preparation for delivery (taking up of the cervix)</a:t>
            </a:r>
            <a:endParaRPr lang="en-US" dirty="0" smtClean="0"/>
          </a:p>
          <a:p>
            <a:r>
              <a:rPr lang="en-GB" b="1" dirty="0" smtClean="0"/>
              <a:t> </a:t>
            </a:r>
            <a:endParaRPr lang="en-US" dirty="0" smtClean="0"/>
          </a:p>
          <a:p>
            <a:r>
              <a:rPr lang="en-GB" b="1" dirty="0" smtClean="0"/>
              <a:t>Episiotomy</a:t>
            </a:r>
            <a:r>
              <a:rPr lang="en-GB" dirty="0" smtClean="0"/>
              <a:t>- a surgical incision into the perineum usually during child birth</a:t>
            </a:r>
            <a:endParaRPr lang="en-US" dirty="0" smtClean="0"/>
          </a:p>
          <a:p>
            <a:r>
              <a:rPr lang="en-GB" b="1" dirty="0" smtClean="0"/>
              <a:t> </a:t>
            </a:r>
            <a:endParaRPr lang="en-US" dirty="0" smtClean="0"/>
          </a:p>
          <a:p>
            <a:r>
              <a:rPr lang="en-GB" b="1" dirty="0" smtClean="0"/>
              <a:t>Intra partum</a:t>
            </a:r>
            <a:r>
              <a:rPr lang="en-GB" dirty="0" smtClean="0"/>
              <a:t>- occurring during child birth</a:t>
            </a:r>
            <a:endParaRPr lang="en-US" dirty="0" smtClean="0"/>
          </a:p>
          <a:p>
            <a:r>
              <a:rPr lang="en-GB" b="1" dirty="0" smtClean="0"/>
              <a:t>Involution</a:t>
            </a:r>
            <a:r>
              <a:rPr lang="en-GB" dirty="0" smtClean="0"/>
              <a:t>- returning of the uterus to its normal size after birth</a:t>
            </a:r>
            <a:endParaRPr lang="en-US" dirty="0" smtClean="0"/>
          </a:p>
          <a:p>
            <a:r>
              <a:rPr lang="en-GB" dirty="0" smtClean="0"/>
              <a:t> </a:t>
            </a:r>
            <a:endParaRPr lang="en-US" dirty="0" smtClean="0"/>
          </a:p>
          <a:p>
            <a:r>
              <a:rPr lang="en-GB" b="1" dirty="0" smtClean="0"/>
              <a:t>Lightening</a:t>
            </a:r>
            <a:r>
              <a:rPr lang="en-GB" dirty="0" smtClean="0"/>
              <a:t>- the feeling of decreased distension caused by the descend of the pregnant uterus deeper into the pelvis, usually two to three weeks before delivery</a:t>
            </a:r>
            <a:endParaRPr lang="en-US" dirty="0" smtClean="0"/>
          </a:p>
          <a:p>
            <a:r>
              <a:rPr lang="en-GB" dirty="0" smtClean="0"/>
              <a:t> </a:t>
            </a:r>
            <a:endParaRPr lang="en-US" dirty="0" smtClean="0"/>
          </a:p>
          <a:p>
            <a:r>
              <a:rPr lang="en-GB" b="1" dirty="0" err="1" smtClean="0"/>
              <a:t>Lochia</a:t>
            </a:r>
            <a:r>
              <a:rPr lang="en-GB" dirty="0" smtClean="0"/>
              <a:t>- the vaginal discharge occurring for one or two weeks following child birth</a:t>
            </a:r>
            <a:endParaRPr lang="en-US" dirty="0" smtClean="0"/>
          </a:p>
          <a:p>
            <a:r>
              <a:rPr lang="en-GB" dirty="0" smtClean="0"/>
              <a:t> </a:t>
            </a:r>
            <a:endParaRPr lang="en-US" dirty="0" smtClean="0"/>
          </a:p>
          <a:p>
            <a:r>
              <a:rPr lang="en-GB" b="1" dirty="0" smtClean="0"/>
              <a:t>Parity</a:t>
            </a:r>
            <a:r>
              <a:rPr lang="en-GB" dirty="0" smtClean="0"/>
              <a:t>- number of deliveries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304800" y="914400"/>
            <a:ext cx="8610600" cy="5715000"/>
          </a:xfrm>
        </p:spPr>
        <p:txBody>
          <a:bodyPr>
            <a:normAutofit fontScale="92500" lnSpcReduction="20000"/>
          </a:bodyPr>
          <a:lstStyle/>
          <a:p>
            <a:r>
              <a:rPr lang="en-GB" b="1" dirty="0" smtClean="0"/>
              <a:t>Post-partum</a:t>
            </a:r>
            <a:r>
              <a:rPr lang="en-GB" dirty="0" smtClean="0"/>
              <a:t>- after child birth or delivery</a:t>
            </a:r>
            <a:endParaRPr lang="en-US" dirty="0" smtClean="0"/>
          </a:p>
          <a:p>
            <a:r>
              <a:rPr lang="en-GB" dirty="0" smtClean="0"/>
              <a:t> </a:t>
            </a:r>
            <a:endParaRPr lang="en-US" dirty="0" smtClean="0"/>
          </a:p>
          <a:p>
            <a:r>
              <a:rPr lang="en-GB" b="1" dirty="0" smtClean="0"/>
              <a:t>Presentation</a:t>
            </a:r>
            <a:r>
              <a:rPr lang="en-GB" dirty="0" smtClean="0"/>
              <a:t>- the part of the foetus which lies in the pelvis brim or in the lower pole of the uterus. There are five types of presentations:</a:t>
            </a:r>
            <a:endParaRPr lang="en-US" dirty="0" smtClean="0"/>
          </a:p>
          <a:p>
            <a:r>
              <a:rPr lang="en-GB" dirty="0" smtClean="0"/>
              <a:t>1. Cephalic a. vertex b. Face c. Brow</a:t>
            </a:r>
            <a:endParaRPr lang="en-US" dirty="0" smtClean="0"/>
          </a:p>
          <a:p>
            <a:r>
              <a:rPr lang="en-GB" dirty="0" smtClean="0"/>
              <a:t>2. Breech</a:t>
            </a:r>
            <a:endParaRPr lang="en-US" dirty="0" smtClean="0"/>
          </a:p>
          <a:p>
            <a:r>
              <a:rPr lang="en-GB" dirty="0" smtClean="0"/>
              <a:t>3. Shoulder</a:t>
            </a:r>
            <a:endParaRPr lang="en-US" dirty="0" smtClean="0"/>
          </a:p>
          <a:p>
            <a:r>
              <a:rPr lang="en-GB" dirty="0" smtClean="0"/>
              <a:t> </a:t>
            </a:r>
            <a:endParaRPr lang="en-US" dirty="0" smtClean="0"/>
          </a:p>
          <a:p>
            <a:r>
              <a:rPr lang="en-GB" b="1" dirty="0" smtClean="0"/>
              <a:t>Position</a:t>
            </a:r>
            <a:r>
              <a:rPr lang="en-GB" dirty="0" smtClean="0"/>
              <a:t>- the relation of the denominator to the six areas of the pelvic brim. The areas of the brim are:</a:t>
            </a:r>
            <a:endParaRPr lang="en-US" dirty="0" smtClean="0"/>
          </a:p>
          <a:p>
            <a:r>
              <a:rPr lang="en-GB" dirty="0" smtClean="0"/>
              <a:t> </a:t>
            </a:r>
            <a:endParaRPr lang="en-US" dirty="0" smtClean="0"/>
          </a:p>
          <a:p>
            <a:r>
              <a:rPr lang="en-GB" dirty="0" smtClean="0"/>
              <a:t>Right anterior               Left anterior</a:t>
            </a:r>
            <a:endParaRPr lang="en-US" dirty="0" smtClean="0"/>
          </a:p>
          <a:p>
            <a:r>
              <a:rPr lang="en-GB" dirty="0" smtClean="0"/>
              <a:t>Right lateral                  Left Lateral</a:t>
            </a:r>
            <a:endParaRPr lang="en-US" dirty="0" smtClean="0"/>
          </a:p>
          <a:p>
            <a:r>
              <a:rPr lang="en-GB" dirty="0" smtClean="0"/>
              <a:t>Right posterior              Left posterior</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20000"/>
          </a:bodyPr>
          <a:lstStyle/>
          <a:p>
            <a:r>
              <a:rPr lang="en-GB" b="1" dirty="0" err="1" smtClean="0"/>
              <a:t>Puerperium</a:t>
            </a:r>
            <a:r>
              <a:rPr lang="en-GB" dirty="0" smtClean="0"/>
              <a:t>- the period immediately after delivery (child birth) continuing through involution.</a:t>
            </a:r>
            <a:endParaRPr lang="en-US" dirty="0" smtClean="0"/>
          </a:p>
          <a:p>
            <a:r>
              <a:rPr lang="en-GB" dirty="0" smtClean="0"/>
              <a:t> </a:t>
            </a:r>
            <a:endParaRPr lang="en-US" dirty="0" smtClean="0"/>
          </a:p>
          <a:p>
            <a:r>
              <a:rPr lang="en-GB" b="1" dirty="0" smtClean="0"/>
              <a:t>Show</a:t>
            </a:r>
            <a:r>
              <a:rPr lang="en-GB" dirty="0" smtClean="0"/>
              <a:t> - a discharge of blood usually as a beginning sign of labour</a:t>
            </a:r>
            <a:endParaRPr lang="en-US" dirty="0" smtClean="0"/>
          </a:p>
          <a:p>
            <a:r>
              <a:rPr lang="en-GB" dirty="0" smtClean="0"/>
              <a:t> </a:t>
            </a:r>
            <a:endParaRPr lang="en-US" dirty="0" smtClean="0"/>
          </a:p>
          <a:p>
            <a:r>
              <a:rPr lang="en-GB" b="1" dirty="0" smtClean="0"/>
              <a:t>Doppler’s effect</a:t>
            </a:r>
            <a:r>
              <a:rPr lang="en-GB" dirty="0" smtClean="0"/>
              <a:t>- the relationship of the frequency of waves, as of sound to the relative motion to the source of waves and the observer, with the frequency increasing as they move closer together as in Doppler ultrasound</a:t>
            </a:r>
            <a:endParaRPr lang="en-US" dirty="0" smtClean="0"/>
          </a:p>
          <a:p>
            <a:r>
              <a:rPr lang="en-GB" dirty="0" smtClean="0"/>
              <a:t> </a:t>
            </a:r>
            <a:endParaRPr lang="en-US" dirty="0" smtClean="0"/>
          </a:p>
          <a:p>
            <a:r>
              <a:rPr lang="en-GB" b="1" dirty="0" smtClean="0"/>
              <a:t>Labour</a:t>
            </a:r>
            <a:r>
              <a:rPr lang="en-GB" dirty="0" smtClean="0"/>
              <a:t>- the process by which the uterus contracts and expels the foetus</a:t>
            </a:r>
            <a:endParaRPr lang="en-US" dirty="0" smtClean="0"/>
          </a:p>
          <a:p>
            <a:r>
              <a:rPr lang="en-GB" dirty="0" smtClean="0"/>
              <a:t> </a:t>
            </a:r>
            <a:endParaRPr lang="en-US" dirty="0" smtClean="0"/>
          </a:p>
          <a:p>
            <a:r>
              <a:rPr lang="en-GB" b="1" dirty="0" smtClean="0"/>
              <a:t>Cephalic-</a:t>
            </a:r>
            <a:r>
              <a:rPr lang="en-GB" dirty="0" smtClean="0"/>
              <a:t> pertaining to the head</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304800" y="1066800"/>
            <a:ext cx="8534400" cy="5334000"/>
          </a:xfrm>
        </p:spPr>
        <p:txBody>
          <a:bodyPr>
            <a:normAutofit/>
          </a:bodyPr>
          <a:lstStyle/>
          <a:p>
            <a:r>
              <a:rPr lang="en-GB" b="1" dirty="0" smtClean="0"/>
              <a:t>Vertex</a:t>
            </a:r>
            <a:r>
              <a:rPr lang="en-GB" dirty="0" smtClean="0"/>
              <a:t>- the part of the foetal head between the anterior fontanel and the posterior eminence.</a:t>
            </a:r>
            <a:endParaRPr lang="en-US" dirty="0" smtClean="0"/>
          </a:p>
          <a:p>
            <a:r>
              <a:rPr lang="en-GB" b="1" dirty="0" smtClean="0"/>
              <a:t> </a:t>
            </a:r>
            <a:endParaRPr lang="en-US" dirty="0" smtClean="0"/>
          </a:p>
          <a:p>
            <a:r>
              <a:rPr lang="en-GB" b="1" dirty="0" smtClean="0"/>
              <a:t>Lie of the foetus</a:t>
            </a:r>
            <a:r>
              <a:rPr lang="en-GB" dirty="0" smtClean="0"/>
              <a:t>- the relationship of the long axis of the foetus to the axis of the uterus</a:t>
            </a:r>
            <a:endParaRPr lang="en-US" dirty="0" smtClean="0"/>
          </a:p>
          <a:p>
            <a:r>
              <a:rPr lang="en-GB" dirty="0" smtClean="0"/>
              <a:t> </a:t>
            </a:r>
            <a:endParaRPr lang="en-US" dirty="0" smtClean="0"/>
          </a:p>
          <a:p>
            <a:r>
              <a:rPr lang="en-GB" b="1" dirty="0" smtClean="0"/>
              <a:t>Attitude</a:t>
            </a:r>
            <a:r>
              <a:rPr lang="en-GB" dirty="0" smtClean="0"/>
              <a:t>- the relationship of the foetal limbs and head to its trunk</a:t>
            </a:r>
            <a:endParaRPr lang="en-US" dirty="0" smtClean="0"/>
          </a:p>
          <a:p>
            <a:r>
              <a:rPr lang="en-GB" b="1" dirty="0" smtClean="0"/>
              <a:t> </a:t>
            </a:r>
            <a:endParaRPr lang="en-US" dirty="0" smtClean="0"/>
          </a:p>
          <a:p>
            <a:r>
              <a:rPr lang="en-GB" b="1" dirty="0" smtClean="0"/>
              <a:t>Engagement of the head</a:t>
            </a:r>
            <a:r>
              <a:rPr lang="en-GB" dirty="0" smtClean="0"/>
              <a:t>- when the widest diameter of the foetal head has passed the pelvic brim              </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Autofit/>
          </a:bodyPr>
          <a:lstStyle/>
          <a:p>
            <a:r>
              <a:rPr lang="en-US" sz="8000" b="1" dirty="0" smtClean="0">
                <a:solidFill>
                  <a:srgbClr val="002060"/>
                </a:solidFill>
                <a:latin typeface="Britannic Bold" pitchFamily="34" charset="0"/>
              </a:rPr>
              <a:t>QUESTIONS, CONTRIBUTIONS, CLARIFICATIONS &amp; CONSTRUCTIVE CRITICISMS?????</a:t>
            </a:r>
            <a:endParaRPr lang="en-US" sz="8000" dirty="0">
              <a:solidFill>
                <a:srgbClr val="002060"/>
              </a:solidFill>
            </a:endParaRPr>
          </a:p>
        </p:txBody>
      </p:sp>
      <p:sp>
        <p:nvSpPr>
          <p:cNvPr id="3" name="Footer Placeholder 2"/>
          <p:cNvSpPr>
            <a:spLocks noGrp="1"/>
          </p:cNvSpPr>
          <p:nvPr>
            <p:ph type="ftr" sz="quarter" idx="11"/>
          </p:nvPr>
        </p:nvSpPr>
        <p:spPr/>
        <p:txBody>
          <a:bodyPr/>
          <a:lstStyle/>
          <a:p>
            <a:r>
              <a:rPr lang="en-IN" smtClean="0"/>
              <a:t>Mrs.Robby Solanki, Asso. Professor, Sumandeep Nursing College, SVDU.</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228</Words>
  <Application>Microsoft Office PowerPoint</Application>
  <PresentationFormat>On-screen Show (4:3)</PresentationFormat>
  <Paragraphs>94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TERMINOLOGIES USED IN MIDWIFERY:</vt:lpstr>
      <vt:lpstr>TERMS;</vt:lpstr>
      <vt:lpstr>CONT’D</vt:lpstr>
      <vt:lpstr>CONT’D</vt:lpstr>
      <vt:lpstr>CONT’D</vt:lpstr>
      <vt:lpstr>CONT’D</vt:lpstr>
      <vt:lpstr>CONT’D</vt:lpstr>
      <vt:lpstr>CONT’D</vt:lpstr>
      <vt:lpstr>QUESTIONS, CONTRIBUTIONS, CLARIFICATIONS &amp; CONSTRUCTIVE CRITICISMS?????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VARICOSE VEINS</dc:title>
  <dc:creator>LAMIN</dc:creator>
  <cp:lastModifiedBy>ITIGODHRA</cp:lastModifiedBy>
  <cp:revision>15</cp:revision>
  <dcterms:created xsi:type="dcterms:W3CDTF">2017-02-11T08:11:55Z</dcterms:created>
  <dcterms:modified xsi:type="dcterms:W3CDTF">2020-08-14T04:45:54Z</dcterms:modified>
</cp:coreProperties>
</file>