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A98FB-6C5B-4010-9A8B-E9272D6D0F01}" type="datetimeFigureOut">
              <a:rPr lang="en-US" smtClean="0"/>
              <a:t>8/13/2020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IN" smtClean="0"/>
              <a:t>Mrs. Vruti Patel, Asst. Professor, Sumandeep Nursing College, SVDU.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5D5D3-089E-4D21-8D2B-6C92DFEF2965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195D6-A43F-436B-A32D-7D34A137AB48}" type="datetimeFigureOut">
              <a:rPr lang="en-US" smtClean="0"/>
              <a:t>8/13/2020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IN" smtClean="0"/>
              <a:t>Mrs. Vruti Patel, Asst. Professor, Sumandeep Nursing College, SVDU.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0DC2A-85C1-46A4-BA36-264159915E81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DC2A-85C1-46A4-BA36-264159915E81}" type="slidenum">
              <a:rPr lang="en-IN" smtClean="0"/>
              <a:t>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Mrs. Vruti Patel, Asst. Professor, Sumandeep Nursing College, SVDU.</a:t>
            </a:r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2037F18-56C5-4CED-ABEA-1441DB7B8F59}" type="datetime1">
              <a:rPr lang="en-US" smtClean="0"/>
              <a:t>8/13/2020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IN" smtClean="0"/>
              <a:t>Mrs. Vruti Patel, Asst. Professor, Sumandeep Nursing College, SVDU.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9BCF-3DF5-4D95-90CE-C1F73AAB8B0F}" type="datetime1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Mrs. Vruti Patel, Asst. Professor, Sumandeep Nursing College, SVDU.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98EE-3C92-4E94-9918-680A01C9F4C0}" type="datetime1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Mrs. Vruti Patel, Asst. Professor, Sumandeep Nursing College, SVDU.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E90C237-3BAC-4E63-AE46-9E79933EEFB0}" type="datetime1">
              <a:rPr lang="en-US" smtClean="0"/>
              <a:t>8/13/2020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IN" smtClean="0"/>
              <a:t>Mrs. Vruti Patel, Asst. Professor, Sumandeep Nursing College, SVDU.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EB0CEF6-099B-43BF-97EE-7F34A2958F13}" type="datetime1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IN" smtClean="0"/>
              <a:t>Mrs. Vruti Patel, Asst. Professor, Sumandeep Nursing College, SVDU.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1863-0D07-4C4D-BADC-B0C58433D019}" type="datetime1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Mrs. Vruti Patel, Asst. Professor, Sumandeep Nursing College, SVDU.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D997-7F9F-472D-B80D-CD6E7B9C1B78}" type="datetime1">
              <a:rPr lang="en-US" smtClean="0"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Mrs. Vruti Patel, Asst. Professor, Sumandeep Nursing College, SVDU.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DB0D80-FD0D-4E7B-89D2-A7F8B580F641}" type="datetime1">
              <a:rPr lang="en-US" smtClean="0"/>
              <a:t>8/13/2020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IN" smtClean="0"/>
              <a:t>Mrs. Vruti Patel, Asst. Professor, Sumandeep Nursing College, SVDU.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86A3-2F62-4C7A-BEA1-911470F63485}" type="datetime1">
              <a:rPr lang="en-US" smtClean="0"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Mrs. Vruti Patel, Asst. Professor, Sumandeep Nursing College, SVDU.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D965CBD-51D5-4B96-B545-C2CAD03830C0}" type="datetime1">
              <a:rPr lang="en-US" smtClean="0"/>
              <a:t>8/13/2020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IN" smtClean="0"/>
              <a:t>Mrs. Vruti Patel, Asst. Professor, Sumandeep Nursing College, SVDU.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D09648D-9597-4AD7-BAAD-1C40E91F764E}" type="datetime1">
              <a:rPr lang="en-US" smtClean="0"/>
              <a:t>8/13/2020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IN" smtClean="0"/>
              <a:t>Mrs. Vruti Patel, Asst. Professor, Sumandeep Nursing College, SVDU.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8337554-EA50-4D36-82ED-4F16264D4F98}" type="datetime1">
              <a:rPr lang="en-US" smtClean="0"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IN" smtClean="0"/>
              <a:t>Mrs. Vruti Patel, Asst. Professor, Sumandeep Nursing College, SVDU.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549878"/>
          </a:xfrm>
        </p:spPr>
        <p:txBody>
          <a:bodyPr>
            <a:normAutofit fontScale="77500" lnSpcReduction="20000"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Presented by:</a:t>
            </a:r>
          </a:p>
          <a:p>
            <a:pPr algn="ctr"/>
            <a:r>
              <a:rPr lang="en-US" dirty="0" smtClean="0"/>
              <a:t>PRESENTED BY:</a:t>
            </a:r>
          </a:p>
          <a:p>
            <a:pPr algn="ctr"/>
            <a:r>
              <a:rPr lang="en-US" dirty="0" smtClean="0"/>
              <a:t>Mrs. </a:t>
            </a:r>
            <a:r>
              <a:rPr lang="en-US" dirty="0" err="1" smtClean="0"/>
              <a:t>Vruti</a:t>
            </a:r>
            <a:r>
              <a:rPr lang="en-US" dirty="0" smtClean="0"/>
              <a:t> Patel</a:t>
            </a:r>
          </a:p>
          <a:p>
            <a:pPr algn="ctr"/>
            <a:r>
              <a:rPr lang="en-US" dirty="0" smtClean="0"/>
              <a:t>Asst. Professor</a:t>
            </a:r>
          </a:p>
          <a:p>
            <a:pPr algn="ctr"/>
            <a:r>
              <a:rPr lang="en-US" dirty="0" smtClean="0"/>
              <a:t>Sumandeep Nursing College</a:t>
            </a:r>
          </a:p>
        </p:txBody>
      </p:sp>
      <p:pic>
        <p:nvPicPr>
          <p:cNvPr id="4" name="Picture 2" descr="D:\shalu\M.Sc. (N)\2nd yr\images\original_SEIZURE_CLON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143000"/>
            <a:ext cx="6705600" cy="4303059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276600" y="304800"/>
            <a:ext cx="40927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Neonatal Seizures</a:t>
            </a:r>
            <a:endParaRPr lang="en-US" sz="3600" dirty="0"/>
          </a:p>
        </p:txBody>
      </p:sp>
      <p:pic>
        <p:nvPicPr>
          <p:cNvPr id="6" name="Picture 4" descr="C:\Users\user\Desktop\inde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928813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33400" y="1905000"/>
            <a:ext cx="38100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Neonatal convulsion is usually a visible </a:t>
            </a:r>
            <a:r>
              <a:rPr lang="en-US" dirty="0" err="1" smtClean="0"/>
              <a:t>manisfestation</a:t>
            </a:r>
            <a:r>
              <a:rPr lang="en-US" dirty="0" smtClean="0"/>
              <a:t> of the underlying pathology. </a:t>
            </a:r>
          </a:p>
          <a:p>
            <a:endParaRPr lang="en-US" dirty="0" smtClean="0"/>
          </a:p>
          <a:p>
            <a:r>
              <a:rPr lang="en-US" dirty="0" smtClean="0"/>
              <a:t>Rarely a baby may have convulsion where the cause cannot be detected.</a:t>
            </a:r>
            <a:endParaRPr lang="en-US" dirty="0"/>
          </a:p>
        </p:txBody>
      </p:sp>
      <p:pic>
        <p:nvPicPr>
          <p:cNvPr id="1027" name="Picture 3" descr="D:\shalu\M.Sc. (N)\2nd yr\images\seizur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990600"/>
            <a:ext cx="3733800" cy="4876800"/>
          </a:xfrm>
          <a:prstGeom prst="rect">
            <a:avLst/>
          </a:prstGeom>
          <a:noFill/>
        </p:spPr>
      </p:pic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2590800" y="6324600"/>
            <a:ext cx="3200400" cy="365760"/>
          </a:xfrm>
        </p:spPr>
        <p:txBody>
          <a:bodyPr/>
          <a:lstStyle/>
          <a:p>
            <a:r>
              <a:rPr lang="en-IN" dirty="0" smtClean="0"/>
              <a:t>Mrs. </a:t>
            </a:r>
            <a:r>
              <a:rPr lang="en-IN" dirty="0" err="1" smtClean="0"/>
              <a:t>Vruti</a:t>
            </a:r>
            <a:r>
              <a:rPr lang="en-IN" dirty="0" smtClean="0"/>
              <a:t> Patel, Asst. Professor, Sumandeep Nursing College, SVDU.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Trauma</a:t>
            </a:r>
          </a:p>
          <a:p>
            <a:r>
              <a:rPr lang="en-US" dirty="0" smtClean="0"/>
              <a:t>Metabolic</a:t>
            </a:r>
          </a:p>
          <a:p>
            <a:r>
              <a:rPr lang="en-US" dirty="0" smtClean="0"/>
              <a:t>Infective</a:t>
            </a:r>
          </a:p>
          <a:p>
            <a:r>
              <a:rPr lang="en-US" dirty="0" smtClean="0"/>
              <a:t>Iatrogenic</a:t>
            </a:r>
          </a:p>
          <a:p>
            <a:r>
              <a:rPr lang="en-US" dirty="0" smtClean="0"/>
              <a:t>Others (Congenital)</a:t>
            </a:r>
          </a:p>
        </p:txBody>
      </p:sp>
      <p:pic>
        <p:nvPicPr>
          <p:cNvPr id="2050" name="Picture 2" descr="D:\shalu\M.Sc. (N)\2nd yr\images\exh49300c_105433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381000"/>
            <a:ext cx="4770080" cy="5562600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Mrs. Vruti Patel, Asst. Professor, Sumandeep Nursing College, SVDU.</a:t>
            </a:r>
            <a:endParaRPr lang="en-US"/>
          </a:p>
        </p:txBody>
      </p:sp>
      <p:sp>
        <p:nvSpPr>
          <p:cNvPr id="6" name="Footer Placeholder 5"/>
          <p:cNvSpPr txBox="1">
            <a:spLocks/>
          </p:cNvSpPr>
          <p:nvPr/>
        </p:nvSpPr>
        <p:spPr>
          <a:xfrm>
            <a:off x="2590800" y="6324600"/>
            <a:ext cx="3200400" cy="365760"/>
          </a:xfrm>
          <a:prstGeom prst="rect">
            <a:avLst/>
          </a:prstGeom>
        </p:spPr>
        <p:txBody>
          <a:bodyPr vert="horz"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Mrs. Vruti Patel, Asst. Professor, Sumandeep Nursing College, SVDU.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76400"/>
            <a:ext cx="7467600" cy="2362200"/>
          </a:xfrm>
        </p:spPr>
        <p:txBody>
          <a:bodyPr/>
          <a:lstStyle/>
          <a:p>
            <a:r>
              <a:rPr lang="en-US" dirty="0" smtClean="0"/>
              <a:t>History</a:t>
            </a:r>
          </a:p>
          <a:p>
            <a:r>
              <a:rPr lang="en-US" dirty="0" smtClean="0"/>
              <a:t>Method of delivery</a:t>
            </a:r>
          </a:p>
          <a:p>
            <a:r>
              <a:rPr lang="en-US" dirty="0" err="1" smtClean="0"/>
              <a:t>Apgar</a:t>
            </a:r>
            <a:r>
              <a:rPr lang="en-US" dirty="0" smtClean="0"/>
              <a:t> score of birth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3074" name="Picture 2" descr="D:\shalu\M.Sc. (N)\2nd yr\images\main_connecticu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57600"/>
            <a:ext cx="9144000" cy="3200400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Mrs. Vruti Patel, Asst. Professor, Sumandeep Nursing College, SVDU.</a:t>
            </a:r>
            <a:endParaRPr lang="en-US"/>
          </a:p>
        </p:txBody>
      </p:sp>
      <p:sp>
        <p:nvSpPr>
          <p:cNvPr id="6" name="Footer Placeholder 5"/>
          <p:cNvSpPr txBox="1">
            <a:spLocks/>
          </p:cNvSpPr>
          <p:nvPr/>
        </p:nvSpPr>
        <p:spPr>
          <a:xfrm>
            <a:off x="2590800" y="6324600"/>
            <a:ext cx="3200400" cy="365760"/>
          </a:xfrm>
          <a:prstGeom prst="rect">
            <a:avLst/>
          </a:prstGeom>
        </p:spPr>
        <p:txBody>
          <a:bodyPr vert="horz"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Mrs. Vruti Patel, Asst. Professor, Sumandeep Nursing College, SVDU.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Full blood count</a:t>
            </a:r>
          </a:p>
          <a:p>
            <a:r>
              <a:rPr lang="en-US" dirty="0" smtClean="0"/>
              <a:t>Blood, urine and CSF culture</a:t>
            </a:r>
          </a:p>
          <a:p>
            <a:r>
              <a:rPr lang="en-US" dirty="0" smtClean="0"/>
              <a:t>Serum </a:t>
            </a:r>
            <a:r>
              <a:rPr lang="en-US" dirty="0" err="1" smtClean="0"/>
              <a:t>IgG</a:t>
            </a:r>
            <a:r>
              <a:rPr lang="en-US" dirty="0" smtClean="0"/>
              <a:t> and </a:t>
            </a:r>
            <a:r>
              <a:rPr lang="en-US" dirty="0" err="1" smtClean="0"/>
              <a:t>IgM</a:t>
            </a:r>
            <a:r>
              <a:rPr lang="en-US" dirty="0" smtClean="0"/>
              <a:t> – specific TORCH titers</a:t>
            </a:r>
          </a:p>
          <a:p>
            <a:r>
              <a:rPr lang="en-US" dirty="0" smtClean="0"/>
              <a:t>Blood biochemistry- estimation of glucose, calcium and magnesium, bilirubin and electrolytes if needed.</a:t>
            </a:r>
          </a:p>
          <a:p>
            <a:r>
              <a:rPr lang="en-US" dirty="0" smtClean="0"/>
              <a:t>Blood gas levels to detect acidosis and hypoxia</a:t>
            </a:r>
          </a:p>
          <a:p>
            <a:r>
              <a:rPr lang="en-US" dirty="0" smtClean="0"/>
              <a:t>USG and CT scan of head.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Mrs. Vruti Patel, Asst. Professor, Sumandeep Nursing College, SVDU.</a:t>
            </a:r>
            <a:endParaRPr lang="en-US"/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2590800" y="6324600"/>
            <a:ext cx="3200400" cy="365760"/>
          </a:xfrm>
          <a:prstGeom prst="rect">
            <a:avLst/>
          </a:prstGeom>
        </p:spPr>
        <p:txBody>
          <a:bodyPr vert="horz"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Mrs. Vruti Patel, Asst. Professor, Sumandeep Nursing College, SVDU.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Neonatal Seizures -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Tonic Seizures </a:t>
            </a:r>
            <a:r>
              <a:rPr lang="en-US" dirty="0" smtClean="0"/>
              <a:t>—focal or generalized, may mimic decorticate or </a:t>
            </a:r>
            <a:r>
              <a:rPr lang="en-US" dirty="0" err="1" smtClean="0"/>
              <a:t>decerebrate</a:t>
            </a:r>
            <a:r>
              <a:rPr lang="en-US" dirty="0" smtClean="0"/>
              <a:t> posturing, primarily seen in </a:t>
            </a:r>
            <a:r>
              <a:rPr lang="en-US" dirty="0" err="1" smtClean="0"/>
              <a:t>preterms</a:t>
            </a:r>
            <a:r>
              <a:rPr lang="en-US" dirty="0" smtClean="0"/>
              <a:t> with intracranial hemorrhage &amp; generally have poor prognosis</a:t>
            </a:r>
          </a:p>
          <a:p>
            <a:pPr algn="just"/>
            <a:endParaRPr lang="en-US" dirty="0" smtClean="0"/>
          </a:p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Subtle seizures</a:t>
            </a:r>
          </a:p>
          <a:p>
            <a:pPr lvl="1" algn="just"/>
            <a:r>
              <a:rPr lang="en-US" sz="2400" dirty="0" smtClean="0"/>
              <a:t>Consist of chewing motion, excessive salivation and alteration in respiratory rate including apnea, blinking, </a:t>
            </a:r>
            <a:r>
              <a:rPr lang="en-US" sz="2400" dirty="0" err="1" smtClean="0"/>
              <a:t>nystagmus</a:t>
            </a:r>
            <a:r>
              <a:rPr lang="en-US" sz="2400" dirty="0" smtClean="0"/>
              <a:t>, bicycling and pedaling movements, changes in color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Mrs. Vruti Patel, Asst. Professor, Sumandeep Nursing College, SVDU.</a:t>
            </a:r>
            <a:endParaRPr lang="en-US"/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2590800" y="6324600"/>
            <a:ext cx="3200400" cy="365760"/>
          </a:xfrm>
          <a:prstGeom prst="rect">
            <a:avLst/>
          </a:prstGeom>
        </p:spPr>
        <p:txBody>
          <a:bodyPr vert="horz"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Mrs. Vruti Patel, Asst. Professor, Sumandeep Nursing College, SVDU.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6169152"/>
          </a:xfrm>
        </p:spPr>
        <p:txBody>
          <a:bodyPr>
            <a:normAutofit lnSpcReduction="10000"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Clonic</a:t>
            </a:r>
            <a:r>
              <a:rPr lang="en-US" sz="2800" b="1" dirty="0" smtClean="0"/>
              <a:t>- focal (repetitive movements localized to a single limb) or multifocal (random migration of movements from limb to limb), consciousness may be preserved, primarily seen in term infants</a:t>
            </a:r>
          </a:p>
          <a:p>
            <a:pPr>
              <a:buNone/>
            </a:pPr>
            <a:endParaRPr lang="en-US" sz="2800" b="1" dirty="0" smtClean="0"/>
          </a:p>
          <a:p>
            <a:r>
              <a:rPr lang="en-US" sz="2800" dirty="0" err="1" smtClean="0">
                <a:solidFill>
                  <a:srgbClr val="FF0000"/>
                </a:solidFill>
              </a:rPr>
              <a:t>Myoclonic</a:t>
            </a:r>
            <a:r>
              <a:rPr lang="en-US" sz="2800" dirty="0" smtClean="0"/>
              <a:t>- </a:t>
            </a:r>
            <a:r>
              <a:rPr lang="en-US" sz="2800" b="1" dirty="0" smtClean="0"/>
              <a:t>sudden flexor movements (lightning-like jerks), may be focal, multifocal or generalized, may </a:t>
            </a:r>
            <a:r>
              <a:rPr lang="en-US" sz="2800" b="1" dirty="0" err="1" smtClean="0"/>
              <a:t>occuring</a:t>
            </a:r>
            <a:r>
              <a:rPr lang="en-US" sz="2800" b="1" dirty="0" smtClean="0"/>
              <a:t> singly or in clusters, if due to early </a:t>
            </a:r>
            <a:r>
              <a:rPr lang="en-US" sz="2800" b="1" dirty="0" err="1" smtClean="0"/>
              <a:t>myoclonic</a:t>
            </a:r>
            <a:r>
              <a:rPr lang="en-US" sz="2800" b="1" dirty="0" smtClean="0"/>
              <a:t> encephalopathy it carries a poor prognosis. Brief focal or generalized jerks of the extremities or body that tend to involve distal muscle groups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Mrs. Vruti Patel, Asst. Professor, Sumandeep Nursing College, SVDU.</a:t>
            </a:r>
            <a:endParaRPr lang="en-US"/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2590800" y="6324600"/>
            <a:ext cx="3200400" cy="365760"/>
          </a:xfrm>
          <a:prstGeom prst="rect">
            <a:avLst/>
          </a:prstGeom>
        </p:spPr>
        <p:txBody>
          <a:bodyPr vert="horz"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Mrs. Vruti Patel, Asst. Professor, Sumandeep Nursing College, SVDU.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control convulsion</a:t>
            </a:r>
          </a:p>
          <a:p>
            <a:pPr>
              <a:buNone/>
            </a:pPr>
            <a:r>
              <a:rPr lang="en-US" dirty="0" smtClean="0"/>
              <a:t> IV administration of </a:t>
            </a:r>
            <a:r>
              <a:rPr lang="en-US" dirty="0" err="1" smtClean="0"/>
              <a:t>phenobarbitone</a:t>
            </a:r>
            <a:r>
              <a:rPr lang="en-US" dirty="0" smtClean="0"/>
              <a:t> 10 mg/kg body weight slowly over a period  of 3-5 min is effective.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 treat underlying pathology</a:t>
            </a:r>
          </a:p>
          <a:p>
            <a:r>
              <a:rPr lang="en-US" dirty="0" smtClean="0"/>
              <a:t>If hypoglycemia – glucose infusion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hypomagnesemai</a:t>
            </a:r>
            <a:r>
              <a:rPr lang="en-US" dirty="0" smtClean="0"/>
              <a:t> – magnesium of 2meq/kg given IV</a:t>
            </a:r>
          </a:p>
          <a:p>
            <a:r>
              <a:rPr lang="en-US" dirty="0" smtClean="0"/>
              <a:t>If infection – appropriate antibiotic therapy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hypocalcemia</a:t>
            </a:r>
            <a:r>
              <a:rPr lang="en-US" dirty="0" smtClean="0"/>
              <a:t> – IV administration of 2 ml/kg of 10% calcium </a:t>
            </a:r>
            <a:r>
              <a:rPr lang="en-US" dirty="0" err="1" smtClean="0"/>
              <a:t>gluconate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Mrs. Vruti Patel, Asst. Professor, Sumandeep Nursing College, SVDU.</a:t>
            </a:r>
            <a:endParaRPr lang="en-US"/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2590800" y="6324600"/>
            <a:ext cx="3200400" cy="365760"/>
          </a:xfrm>
          <a:prstGeom prst="rect">
            <a:avLst/>
          </a:prstGeom>
        </p:spPr>
        <p:txBody>
          <a:bodyPr vert="horz"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Mrs. Vruti Patel, Asst. Professor, Sumandeep Nursing College, SVDU.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124200"/>
          </a:xfrm>
        </p:spPr>
        <p:txBody>
          <a:bodyPr/>
          <a:lstStyle/>
          <a:p>
            <a:r>
              <a:rPr lang="en-US" dirty="0" smtClean="0"/>
              <a:t>Oxygenation</a:t>
            </a:r>
          </a:p>
          <a:p>
            <a:r>
              <a:rPr lang="en-US" dirty="0" smtClean="0"/>
              <a:t>Positioning</a:t>
            </a:r>
          </a:p>
          <a:p>
            <a:r>
              <a:rPr lang="en-US" dirty="0" smtClean="0"/>
              <a:t>IV medications</a:t>
            </a:r>
          </a:p>
          <a:p>
            <a:r>
              <a:rPr lang="en-US" dirty="0" smtClean="0"/>
              <a:t>Emotional support to parents</a:t>
            </a:r>
          </a:p>
          <a:p>
            <a:r>
              <a:rPr lang="en-US" dirty="0" smtClean="0"/>
              <a:t>Educate the parents about the medication regimen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IN" smtClean="0"/>
              <a:t>Mrs. Vruti Patel, Asst. Professor, Sumandeep Nursing College, SVDU.</a:t>
            </a:r>
            <a:endParaRPr lang="en-US"/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2590800" y="6324600"/>
            <a:ext cx="3200400" cy="365760"/>
          </a:xfrm>
          <a:prstGeom prst="rect">
            <a:avLst/>
          </a:prstGeom>
        </p:spPr>
        <p:txBody>
          <a:bodyPr vert="horz"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Mrs. Vruti Patel, Asst. Professor, Sumandeep Nursing College, SVDU.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</TotalTime>
  <Words>572</Words>
  <Application>Microsoft Office PowerPoint</Application>
  <PresentationFormat>On-screen Show (4:3)</PresentationFormat>
  <Paragraphs>68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Slide 1</vt:lpstr>
      <vt:lpstr>Definition</vt:lpstr>
      <vt:lpstr>Causes</vt:lpstr>
      <vt:lpstr>Diagnosis</vt:lpstr>
      <vt:lpstr>Investigation</vt:lpstr>
      <vt:lpstr>Neonatal Seizures - types</vt:lpstr>
      <vt:lpstr>Slide 7</vt:lpstr>
      <vt:lpstr>Treatment </vt:lpstr>
      <vt:lpstr>Nursing management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siddharth</dc:creator>
  <cp:lastModifiedBy>user</cp:lastModifiedBy>
  <cp:revision>14</cp:revision>
  <dcterms:created xsi:type="dcterms:W3CDTF">2006-08-16T00:00:00Z</dcterms:created>
  <dcterms:modified xsi:type="dcterms:W3CDTF">2020-08-13T10:10:13Z</dcterms:modified>
</cp:coreProperties>
</file>