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27" y="5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5561" y="329945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5561" y="329945"/>
            <a:ext cx="8531860" cy="6196965"/>
          </a:xfrm>
          <a:custGeom>
            <a:avLst/>
            <a:gdLst/>
            <a:ahLst/>
            <a:cxnLst/>
            <a:rect l="l" t="t" r="r" b="b"/>
            <a:pathLst>
              <a:path w="8531860" h="6196965">
                <a:moveTo>
                  <a:pt x="0" y="128904"/>
                </a:moveTo>
                <a:lnTo>
                  <a:pt x="10133" y="78759"/>
                </a:lnTo>
                <a:lnTo>
                  <a:pt x="37769" y="37782"/>
                </a:lnTo>
                <a:lnTo>
                  <a:pt x="78759" y="10140"/>
                </a:lnTo>
                <a:lnTo>
                  <a:pt x="128955" y="0"/>
                </a:lnTo>
                <a:lnTo>
                  <a:pt x="8402447" y="0"/>
                </a:lnTo>
                <a:lnTo>
                  <a:pt x="8452592" y="10140"/>
                </a:lnTo>
                <a:lnTo>
                  <a:pt x="8493569" y="37782"/>
                </a:lnTo>
                <a:lnTo>
                  <a:pt x="8521211" y="78759"/>
                </a:lnTo>
                <a:lnTo>
                  <a:pt x="8531352" y="128904"/>
                </a:lnTo>
                <a:lnTo>
                  <a:pt x="8531352" y="6067628"/>
                </a:lnTo>
                <a:lnTo>
                  <a:pt x="8521211" y="6117824"/>
                </a:lnTo>
                <a:lnTo>
                  <a:pt x="8493569" y="6158814"/>
                </a:lnTo>
                <a:lnTo>
                  <a:pt x="8452592" y="6186450"/>
                </a:lnTo>
                <a:lnTo>
                  <a:pt x="8402447" y="6196583"/>
                </a:lnTo>
                <a:lnTo>
                  <a:pt x="128955" y="6196583"/>
                </a:lnTo>
                <a:lnTo>
                  <a:pt x="78759" y="6186450"/>
                </a:lnTo>
                <a:lnTo>
                  <a:pt x="37769" y="6158814"/>
                </a:lnTo>
                <a:lnTo>
                  <a:pt x="10133" y="6117824"/>
                </a:lnTo>
                <a:lnTo>
                  <a:pt x="0" y="6067628"/>
                </a:lnTo>
                <a:lnTo>
                  <a:pt x="0" y="128904"/>
                </a:lnTo>
                <a:close/>
              </a:path>
            </a:pathLst>
          </a:custGeom>
          <a:ln w="3175">
            <a:solidFill>
              <a:srgbClr val="A3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19100" y="434340"/>
            <a:ext cx="8305800" cy="548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EF7E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EF7E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5561" y="329945"/>
            <a:ext cx="8531352" cy="6196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5561" y="329945"/>
            <a:ext cx="8531860" cy="6196965"/>
          </a:xfrm>
          <a:custGeom>
            <a:avLst/>
            <a:gdLst/>
            <a:ahLst/>
            <a:cxnLst/>
            <a:rect l="l" t="t" r="r" b="b"/>
            <a:pathLst>
              <a:path w="8531860" h="6196965">
                <a:moveTo>
                  <a:pt x="0" y="128904"/>
                </a:moveTo>
                <a:lnTo>
                  <a:pt x="10133" y="78759"/>
                </a:lnTo>
                <a:lnTo>
                  <a:pt x="37769" y="37782"/>
                </a:lnTo>
                <a:lnTo>
                  <a:pt x="78759" y="10140"/>
                </a:lnTo>
                <a:lnTo>
                  <a:pt x="128955" y="0"/>
                </a:lnTo>
                <a:lnTo>
                  <a:pt x="8402447" y="0"/>
                </a:lnTo>
                <a:lnTo>
                  <a:pt x="8452592" y="10140"/>
                </a:lnTo>
                <a:lnTo>
                  <a:pt x="8493569" y="37782"/>
                </a:lnTo>
                <a:lnTo>
                  <a:pt x="8521211" y="78759"/>
                </a:lnTo>
                <a:lnTo>
                  <a:pt x="8531352" y="128904"/>
                </a:lnTo>
                <a:lnTo>
                  <a:pt x="8531352" y="6067628"/>
                </a:lnTo>
                <a:lnTo>
                  <a:pt x="8521211" y="6117824"/>
                </a:lnTo>
                <a:lnTo>
                  <a:pt x="8493569" y="6158814"/>
                </a:lnTo>
                <a:lnTo>
                  <a:pt x="8452592" y="6186450"/>
                </a:lnTo>
                <a:lnTo>
                  <a:pt x="8402447" y="6196583"/>
                </a:lnTo>
                <a:lnTo>
                  <a:pt x="128955" y="6196583"/>
                </a:lnTo>
                <a:lnTo>
                  <a:pt x="78759" y="6186450"/>
                </a:lnTo>
                <a:lnTo>
                  <a:pt x="37769" y="6158814"/>
                </a:lnTo>
                <a:lnTo>
                  <a:pt x="10133" y="6117824"/>
                </a:lnTo>
                <a:lnTo>
                  <a:pt x="0" y="6067628"/>
                </a:lnTo>
                <a:lnTo>
                  <a:pt x="0" y="128904"/>
                </a:lnTo>
                <a:close/>
              </a:path>
            </a:pathLst>
          </a:custGeom>
          <a:ln w="3175">
            <a:solidFill>
              <a:srgbClr val="A3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19100" y="434340"/>
            <a:ext cx="8305800" cy="548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EF7E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7075" y="301752"/>
            <a:ext cx="8688324" cy="63535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5561" y="329945"/>
            <a:ext cx="8531352" cy="61965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5561" y="329945"/>
            <a:ext cx="8531860" cy="6196965"/>
          </a:xfrm>
          <a:custGeom>
            <a:avLst/>
            <a:gdLst/>
            <a:ahLst/>
            <a:cxnLst/>
            <a:rect l="l" t="t" r="r" b="b"/>
            <a:pathLst>
              <a:path w="8531860" h="6196965">
                <a:moveTo>
                  <a:pt x="0" y="128904"/>
                </a:moveTo>
                <a:lnTo>
                  <a:pt x="10133" y="78759"/>
                </a:lnTo>
                <a:lnTo>
                  <a:pt x="37769" y="37782"/>
                </a:lnTo>
                <a:lnTo>
                  <a:pt x="78759" y="10140"/>
                </a:lnTo>
                <a:lnTo>
                  <a:pt x="128955" y="0"/>
                </a:lnTo>
                <a:lnTo>
                  <a:pt x="8402447" y="0"/>
                </a:lnTo>
                <a:lnTo>
                  <a:pt x="8452592" y="10140"/>
                </a:lnTo>
                <a:lnTo>
                  <a:pt x="8493569" y="37782"/>
                </a:lnTo>
                <a:lnTo>
                  <a:pt x="8521211" y="78759"/>
                </a:lnTo>
                <a:lnTo>
                  <a:pt x="8531352" y="128904"/>
                </a:lnTo>
                <a:lnTo>
                  <a:pt x="8531352" y="6067628"/>
                </a:lnTo>
                <a:lnTo>
                  <a:pt x="8521211" y="6117824"/>
                </a:lnTo>
                <a:lnTo>
                  <a:pt x="8493569" y="6158814"/>
                </a:lnTo>
                <a:lnTo>
                  <a:pt x="8452592" y="6186450"/>
                </a:lnTo>
                <a:lnTo>
                  <a:pt x="8402447" y="6196583"/>
                </a:lnTo>
                <a:lnTo>
                  <a:pt x="128955" y="6196583"/>
                </a:lnTo>
                <a:lnTo>
                  <a:pt x="78759" y="6186450"/>
                </a:lnTo>
                <a:lnTo>
                  <a:pt x="37769" y="6158814"/>
                </a:lnTo>
                <a:lnTo>
                  <a:pt x="10133" y="6117824"/>
                </a:lnTo>
                <a:lnTo>
                  <a:pt x="0" y="6067628"/>
                </a:lnTo>
                <a:lnTo>
                  <a:pt x="0" y="128904"/>
                </a:lnTo>
                <a:close/>
              </a:path>
            </a:pathLst>
          </a:custGeom>
          <a:ln w="3175">
            <a:solidFill>
              <a:srgbClr val="A3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607821"/>
            <a:ext cx="103695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rgbClr val="EF7E0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079" y="1759391"/>
            <a:ext cx="7863840" cy="402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9100" y="434340"/>
            <a:ext cx="8305800" cy="3108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2791" y="231647"/>
            <a:ext cx="7900416" cy="11704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6908" y="856488"/>
            <a:ext cx="8496300" cy="11704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54323" y="1481327"/>
            <a:ext cx="5550408" cy="11704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85772" y="2106167"/>
            <a:ext cx="6918959" cy="11704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77128" y="2734055"/>
            <a:ext cx="2785872" cy="11704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44727" y="384809"/>
            <a:ext cx="7689850" cy="31540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890" indent="595630" algn="r">
              <a:lnSpc>
                <a:spcPct val="100000"/>
              </a:lnSpc>
              <a:spcBef>
                <a:spcPts val="105"/>
              </a:spcBef>
            </a:pP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CU</a:t>
            </a:r>
            <a:r>
              <a:rPr sz="4100" b="1" i="1" spc="-300" dirty="0">
                <a:solidFill>
                  <a:srgbClr val="9A7439"/>
                </a:solidFill>
                <a:latin typeface="Arial"/>
                <a:cs typeface="Arial"/>
              </a:rPr>
              <a:t>L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TI</a:t>
            </a:r>
            <a:r>
              <a:rPr sz="4100" b="1" i="1" spc="-305" dirty="0">
                <a:solidFill>
                  <a:srgbClr val="9A7439"/>
                </a:solidFill>
                <a:latin typeface="Arial"/>
                <a:cs typeface="Arial"/>
              </a:rPr>
              <a:t>V</a:t>
            </a:r>
            <a:r>
              <a:rPr sz="4100" b="1" i="1" spc="-300" dirty="0">
                <a:solidFill>
                  <a:srgbClr val="9A7439"/>
                </a:solidFill>
                <a:latin typeface="Arial"/>
                <a:cs typeface="Arial"/>
              </a:rPr>
              <a:t>A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T</a:t>
            </a:r>
            <a:r>
              <a:rPr sz="4100" b="1" i="1" spc="-15" dirty="0">
                <a:solidFill>
                  <a:srgbClr val="9A7439"/>
                </a:solidFill>
                <a:latin typeface="Arial"/>
                <a:cs typeface="Arial"/>
              </a:rPr>
              <a:t>I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ON,C</a:t>
            </a:r>
            <a:r>
              <a:rPr sz="4100" b="1" i="1" spc="-15" dirty="0">
                <a:solidFill>
                  <a:srgbClr val="9A7439"/>
                </a:solidFill>
                <a:latin typeface="Arial"/>
                <a:cs typeface="Arial"/>
              </a:rPr>
              <a:t>O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LL</a:t>
            </a:r>
            <a:r>
              <a:rPr sz="4100" b="1" i="1" spc="-15" dirty="0">
                <a:solidFill>
                  <a:srgbClr val="9A7439"/>
                </a:solidFill>
                <a:latin typeface="Arial"/>
                <a:cs typeface="Arial"/>
              </a:rPr>
              <a:t>E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CTI</a:t>
            </a:r>
            <a:r>
              <a:rPr sz="4100" b="1" i="1" spc="-25" dirty="0">
                <a:solidFill>
                  <a:srgbClr val="9A7439"/>
                </a:solidFill>
                <a:latin typeface="Arial"/>
                <a:cs typeface="Arial"/>
              </a:rPr>
              <a:t>O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N,  PROCESSI</a:t>
            </a:r>
            <a:r>
              <a:rPr sz="4100" b="1" i="1" spc="10" dirty="0">
                <a:solidFill>
                  <a:srgbClr val="9A7439"/>
                </a:solidFill>
                <a:latin typeface="Arial"/>
                <a:cs typeface="Arial"/>
              </a:rPr>
              <a:t>N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G,PRESER</a:t>
            </a:r>
            <a:r>
              <a:rPr sz="4100" b="1" i="1" spc="-290" dirty="0">
                <a:solidFill>
                  <a:srgbClr val="9A7439"/>
                </a:solidFill>
                <a:latin typeface="Arial"/>
                <a:cs typeface="Arial"/>
              </a:rPr>
              <a:t>V</a:t>
            </a:r>
            <a:r>
              <a:rPr sz="4100" b="1" i="1" spc="-300" dirty="0">
                <a:solidFill>
                  <a:srgbClr val="9A7439"/>
                </a:solidFill>
                <a:latin typeface="Arial"/>
                <a:cs typeface="Arial"/>
              </a:rPr>
              <a:t>A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TION</a:t>
            </a:r>
            <a:endParaRPr sz="4100">
              <a:latin typeface="Arial"/>
              <a:cs typeface="Arial"/>
            </a:endParaRPr>
          </a:p>
          <a:p>
            <a:pPr marL="1591310" marR="5080" indent="1368425" algn="r">
              <a:lnSpc>
                <a:spcPct val="100000"/>
              </a:lnSpc>
            </a:pP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AND</a:t>
            </a:r>
            <a:r>
              <a:rPr sz="4100" b="1" i="1" spc="-45" dirty="0">
                <a:solidFill>
                  <a:srgbClr val="9A7439"/>
                </a:solidFill>
                <a:latin typeface="Arial"/>
                <a:cs typeface="Arial"/>
              </a:rPr>
              <a:t> </a:t>
            </a:r>
            <a:r>
              <a:rPr sz="4100" b="1" i="1" spc="-10" dirty="0">
                <a:solidFill>
                  <a:srgbClr val="9A7439"/>
                </a:solidFill>
                <a:latin typeface="Arial"/>
                <a:cs typeface="Arial"/>
              </a:rPr>
              <a:t>STORAGE</a:t>
            </a:r>
            <a:r>
              <a:rPr sz="4100" b="1" i="1" spc="-55" dirty="0">
                <a:solidFill>
                  <a:srgbClr val="9A7439"/>
                </a:solidFill>
                <a:latin typeface="Arial"/>
                <a:cs typeface="Arial"/>
              </a:rPr>
              <a:t> 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OF  </a:t>
            </a:r>
            <a:r>
              <a:rPr sz="4100" b="1" i="1" spc="-40" dirty="0">
                <a:solidFill>
                  <a:srgbClr val="9A7439"/>
                </a:solidFill>
                <a:latin typeface="Arial"/>
                <a:cs typeface="Arial"/>
              </a:rPr>
              <a:t>IMPORTANT</a:t>
            </a:r>
            <a:r>
              <a:rPr sz="4100" b="1" i="1" spc="-114" dirty="0">
                <a:solidFill>
                  <a:srgbClr val="9A7439"/>
                </a:solidFill>
                <a:latin typeface="Arial"/>
                <a:cs typeface="Arial"/>
              </a:rPr>
              <a:t> </a:t>
            </a: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MEDICINAL</a:t>
            </a:r>
            <a:endParaRPr sz="4100">
              <a:latin typeface="Arial"/>
              <a:cs typeface="Arial"/>
            </a:endParaRPr>
          </a:p>
          <a:p>
            <a:pPr marR="12065" algn="r">
              <a:lnSpc>
                <a:spcPct val="100000"/>
              </a:lnSpc>
              <a:spcBef>
                <a:spcPts val="25"/>
              </a:spcBef>
            </a:pPr>
            <a:r>
              <a:rPr sz="4100" b="1" i="1" dirty="0">
                <a:solidFill>
                  <a:srgbClr val="9A7439"/>
                </a:solidFill>
                <a:latin typeface="Arial"/>
                <a:cs typeface="Arial"/>
              </a:rPr>
              <a:t>PLANTS</a:t>
            </a:r>
            <a:endParaRPr sz="4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7400" y="3581400"/>
            <a:ext cx="5138928" cy="285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8327" y="989075"/>
            <a:ext cx="2139696" cy="694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083309"/>
            <a:ext cx="1746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5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R</a:t>
            </a:r>
            <a:r>
              <a:rPr u="heavy" spc="-10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A</a:t>
            </a:r>
            <a:r>
              <a:rPr u="heavy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INF</a:t>
            </a:r>
            <a:r>
              <a:rPr u="heavy" spc="-10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A</a:t>
            </a:r>
            <a:r>
              <a:rPr u="heavy" spc="-5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LL</a:t>
            </a:r>
          </a:p>
        </p:txBody>
      </p:sp>
      <p:sp>
        <p:nvSpPr>
          <p:cNvPr id="4" name="object 4"/>
          <p:cNvSpPr/>
          <p:nvPr/>
        </p:nvSpPr>
        <p:spPr>
          <a:xfrm>
            <a:off x="521208" y="1405127"/>
            <a:ext cx="1773936" cy="86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0540" y="3244595"/>
            <a:ext cx="1141475" cy="6263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8180" y="3624071"/>
            <a:ext cx="806196" cy="685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3100" y="1764537"/>
            <a:ext cx="7891780" cy="3767454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277495" marR="5080" indent="429895">
              <a:lnSpc>
                <a:spcPct val="90800"/>
              </a:lnSpc>
              <a:spcBef>
                <a:spcPts val="335"/>
              </a:spcBef>
            </a:pPr>
            <a:r>
              <a:rPr sz="2200" spc="-20" dirty="0">
                <a:latin typeface="Verdana"/>
                <a:cs typeface="Verdana"/>
              </a:rPr>
              <a:t>For </a:t>
            </a:r>
            <a:r>
              <a:rPr sz="2200" spc="-10" dirty="0">
                <a:latin typeface="Verdana"/>
                <a:cs typeface="Verdana"/>
              </a:rPr>
              <a:t>the proper development </a:t>
            </a:r>
            <a:r>
              <a:rPr sz="2200" spc="-5" dirty="0">
                <a:latin typeface="Verdana"/>
                <a:cs typeface="Verdana"/>
              </a:rPr>
              <a:t>of plant, rainfall </a:t>
            </a:r>
            <a:r>
              <a:rPr sz="2200" dirty="0">
                <a:latin typeface="Verdana"/>
                <a:cs typeface="Verdana"/>
              </a:rPr>
              <a:t>is  required in </a:t>
            </a:r>
            <a:r>
              <a:rPr sz="2200" spc="-10" dirty="0">
                <a:latin typeface="Verdana"/>
                <a:cs typeface="Verdana"/>
              </a:rPr>
              <a:t>proper </a:t>
            </a:r>
            <a:r>
              <a:rPr sz="2200" spc="-5" dirty="0">
                <a:latin typeface="Verdana"/>
                <a:cs typeface="Verdana"/>
              </a:rPr>
              <a:t>measurements. The effects of  rainfall on plants must be considered </a:t>
            </a:r>
            <a:r>
              <a:rPr sz="2200" dirty="0">
                <a:latin typeface="Verdana"/>
                <a:cs typeface="Verdana"/>
              </a:rPr>
              <a:t>in relation </a:t>
            </a:r>
            <a:r>
              <a:rPr sz="2200" spc="-10" dirty="0">
                <a:latin typeface="Verdana"/>
                <a:cs typeface="Verdana"/>
              </a:rPr>
              <a:t>to  the </a:t>
            </a:r>
            <a:r>
              <a:rPr sz="2200" spc="-5" dirty="0">
                <a:latin typeface="Verdana"/>
                <a:cs typeface="Verdana"/>
              </a:rPr>
              <a:t>annual rainfall throughout </a:t>
            </a:r>
            <a:r>
              <a:rPr sz="2200" spc="-10" dirty="0">
                <a:latin typeface="Verdana"/>
                <a:cs typeface="Verdana"/>
              </a:rPr>
              <a:t>the year </a:t>
            </a:r>
            <a:r>
              <a:rPr sz="2200" spc="-5" dirty="0">
                <a:latin typeface="Verdana"/>
                <a:cs typeface="Verdana"/>
              </a:rPr>
              <a:t>with </a:t>
            </a:r>
            <a:r>
              <a:rPr sz="2200" spc="-10" dirty="0">
                <a:latin typeface="Verdana"/>
                <a:cs typeface="Verdana"/>
              </a:rPr>
              <a:t>the water  </a:t>
            </a:r>
            <a:r>
              <a:rPr sz="2200" dirty="0">
                <a:latin typeface="Verdana"/>
                <a:cs typeface="Verdana"/>
              </a:rPr>
              <a:t>holding </a:t>
            </a:r>
            <a:r>
              <a:rPr sz="2200" spc="-5" dirty="0">
                <a:latin typeface="Verdana"/>
                <a:cs typeface="Verdana"/>
              </a:rPr>
              <a:t>properties of </a:t>
            </a:r>
            <a:r>
              <a:rPr sz="2200" spc="-10" dirty="0">
                <a:latin typeface="Verdana"/>
                <a:cs typeface="Verdana"/>
              </a:rPr>
              <a:t>the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soil.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200" b="1" u="heavy" spc="-10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SOIL</a:t>
            </a:r>
            <a:endParaRPr sz="2200">
              <a:latin typeface="Verdana"/>
              <a:cs typeface="Verdana"/>
            </a:endParaRPr>
          </a:p>
          <a:p>
            <a:pPr marL="277495" marR="9525" indent="719455">
              <a:lnSpc>
                <a:spcPct val="90000"/>
              </a:lnSpc>
              <a:spcBef>
                <a:spcPts val="300"/>
              </a:spcBef>
            </a:pPr>
            <a:r>
              <a:rPr sz="2200" spc="-10" dirty="0">
                <a:latin typeface="Verdana"/>
                <a:cs typeface="Verdana"/>
              </a:rPr>
              <a:t>Each </a:t>
            </a:r>
            <a:r>
              <a:rPr sz="2200" spc="-5" dirty="0">
                <a:latin typeface="Verdana"/>
                <a:cs typeface="Verdana"/>
              </a:rPr>
              <a:t>and </a:t>
            </a:r>
            <a:r>
              <a:rPr sz="2200" spc="-10" dirty="0">
                <a:latin typeface="Verdana"/>
                <a:cs typeface="Verdana"/>
              </a:rPr>
              <a:t>every </a:t>
            </a:r>
            <a:r>
              <a:rPr sz="2200" spc="-5" dirty="0">
                <a:latin typeface="Verdana"/>
                <a:cs typeface="Verdana"/>
              </a:rPr>
              <a:t>plant species </a:t>
            </a:r>
            <a:r>
              <a:rPr sz="2200" spc="-15" dirty="0">
                <a:latin typeface="Verdana"/>
                <a:cs typeface="Verdana"/>
              </a:rPr>
              <a:t>have </a:t>
            </a:r>
            <a:r>
              <a:rPr sz="2200" dirty="0">
                <a:latin typeface="Verdana"/>
                <a:cs typeface="Verdana"/>
              </a:rPr>
              <a:t>its </a:t>
            </a:r>
            <a:r>
              <a:rPr sz="2200" spc="-5" dirty="0">
                <a:latin typeface="Verdana"/>
                <a:cs typeface="Verdana"/>
              </a:rPr>
              <a:t>own soil  and nutritive requirements. The </a:t>
            </a:r>
            <a:r>
              <a:rPr sz="2200" spc="-10" dirty="0">
                <a:latin typeface="Verdana"/>
                <a:cs typeface="Verdana"/>
              </a:rPr>
              <a:t>three </a:t>
            </a:r>
            <a:r>
              <a:rPr sz="2200" spc="-5" dirty="0">
                <a:latin typeface="Verdana"/>
                <a:cs typeface="Verdana"/>
              </a:rPr>
              <a:t>important </a:t>
            </a:r>
            <a:r>
              <a:rPr sz="2200" dirty="0">
                <a:latin typeface="Verdana"/>
                <a:cs typeface="Verdana"/>
              </a:rPr>
              <a:t>basic  </a:t>
            </a:r>
            <a:r>
              <a:rPr sz="2200" spc="-5" dirty="0">
                <a:latin typeface="Verdana"/>
                <a:cs typeface="Verdana"/>
              </a:rPr>
              <a:t>characteristics of </a:t>
            </a:r>
            <a:r>
              <a:rPr sz="2200" dirty="0">
                <a:latin typeface="Verdana"/>
                <a:cs typeface="Verdana"/>
              </a:rPr>
              <a:t>soils </a:t>
            </a:r>
            <a:r>
              <a:rPr sz="2200" spc="-5" dirty="0">
                <a:latin typeface="Verdana"/>
                <a:cs typeface="Verdana"/>
              </a:rPr>
              <a:t>are their physical, chemical  and </a:t>
            </a:r>
            <a:r>
              <a:rPr sz="2200" dirty="0">
                <a:latin typeface="Verdana"/>
                <a:cs typeface="Verdana"/>
              </a:rPr>
              <a:t>microbiological </a:t>
            </a:r>
            <a:r>
              <a:rPr sz="2200" spc="-5" dirty="0">
                <a:latin typeface="Verdana"/>
                <a:cs typeface="Verdana"/>
              </a:rPr>
              <a:t>properties. </a:t>
            </a:r>
            <a:r>
              <a:rPr sz="2200" dirty="0">
                <a:latin typeface="Verdana"/>
                <a:cs typeface="Verdana"/>
              </a:rPr>
              <a:t>Soil </a:t>
            </a:r>
            <a:r>
              <a:rPr sz="2200" spc="-10" dirty="0">
                <a:latin typeface="Verdana"/>
                <a:cs typeface="Verdana"/>
              </a:rPr>
              <a:t>provides  </a:t>
            </a:r>
            <a:r>
              <a:rPr sz="2200" spc="-5" dirty="0">
                <a:latin typeface="Verdana"/>
                <a:cs typeface="Verdana"/>
              </a:rPr>
              <a:t>mechanical support, </a:t>
            </a:r>
            <a:r>
              <a:rPr sz="2200" spc="-10" dirty="0">
                <a:latin typeface="Verdana"/>
                <a:cs typeface="Verdana"/>
              </a:rPr>
              <a:t>water </a:t>
            </a:r>
            <a:r>
              <a:rPr sz="2200" spc="-5" dirty="0">
                <a:latin typeface="Verdana"/>
                <a:cs typeface="Verdana"/>
              </a:rPr>
              <a:t>and essential foods for </a:t>
            </a:r>
            <a:r>
              <a:rPr sz="2200" spc="-10" dirty="0">
                <a:latin typeface="Verdana"/>
                <a:cs typeface="Verdana"/>
              </a:rPr>
              <a:t>the  </a:t>
            </a:r>
            <a:r>
              <a:rPr sz="2200" spc="-5" dirty="0">
                <a:latin typeface="Verdana"/>
                <a:cs typeface="Verdana"/>
              </a:rPr>
              <a:t>development of</a:t>
            </a:r>
            <a:r>
              <a:rPr sz="2200" spc="2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plants.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8068" y="658114"/>
            <a:ext cx="2896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SOIL</a:t>
            </a:r>
            <a:r>
              <a:rPr spc="-50" dirty="0"/>
              <a:t> </a:t>
            </a:r>
            <a:r>
              <a:rPr spc="-10" dirty="0"/>
              <a:t>FERTILITY: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100" y="1148842"/>
            <a:ext cx="7548245" cy="286067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277495" marR="263525" indent="488950">
              <a:lnSpc>
                <a:spcPct val="102299"/>
              </a:lnSpc>
              <a:spcBef>
                <a:spcPts val="35"/>
              </a:spcBef>
            </a:pPr>
            <a:r>
              <a:rPr sz="2200" dirty="0">
                <a:latin typeface="Verdana"/>
                <a:cs typeface="Verdana"/>
              </a:rPr>
              <a:t>It is </a:t>
            </a:r>
            <a:r>
              <a:rPr sz="2200" spc="-10" dirty="0">
                <a:latin typeface="Verdana"/>
                <a:cs typeface="Verdana"/>
              </a:rPr>
              <a:t>the capacity </a:t>
            </a:r>
            <a:r>
              <a:rPr sz="2200" spc="-5" dirty="0">
                <a:latin typeface="Verdana"/>
                <a:cs typeface="Verdana"/>
              </a:rPr>
              <a:t>of soil to </a:t>
            </a:r>
            <a:r>
              <a:rPr sz="2200" spc="-10" dirty="0">
                <a:latin typeface="Verdana"/>
                <a:cs typeface="Verdana"/>
              </a:rPr>
              <a:t>provide </a:t>
            </a:r>
            <a:r>
              <a:rPr sz="2200" spc="-5" dirty="0">
                <a:latin typeface="Verdana"/>
                <a:cs typeface="Verdana"/>
              </a:rPr>
              <a:t>nutrients </a:t>
            </a:r>
            <a:r>
              <a:rPr sz="2200" dirty="0">
                <a:latin typeface="Verdana"/>
                <a:cs typeface="Verdana"/>
              </a:rPr>
              <a:t>in  </a:t>
            </a:r>
            <a:r>
              <a:rPr sz="2200" spc="-5" dirty="0">
                <a:latin typeface="Verdana"/>
                <a:cs typeface="Verdana"/>
              </a:rPr>
              <a:t>adequate amounts and </a:t>
            </a:r>
            <a:r>
              <a:rPr sz="2200" dirty="0">
                <a:latin typeface="Verdana"/>
                <a:cs typeface="Verdana"/>
              </a:rPr>
              <a:t>in </a:t>
            </a:r>
            <a:r>
              <a:rPr sz="2200" spc="-5" dirty="0">
                <a:latin typeface="Verdana"/>
                <a:cs typeface="Verdana"/>
              </a:rPr>
              <a:t>balanced proportion </a:t>
            </a:r>
            <a:r>
              <a:rPr sz="2200" spc="-10" dirty="0">
                <a:latin typeface="Verdana"/>
                <a:cs typeface="Verdana"/>
              </a:rPr>
              <a:t>to  </a:t>
            </a:r>
            <a:r>
              <a:rPr sz="2200" spc="-5" dirty="0">
                <a:latin typeface="Verdana"/>
                <a:cs typeface="Verdana"/>
              </a:rPr>
              <a:t>plants.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2400" b="1" u="heavy" spc="-5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FERTILIZER AND</a:t>
            </a:r>
            <a:r>
              <a:rPr sz="2400" b="1" u="heavy" spc="20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 </a:t>
            </a:r>
            <a:r>
              <a:rPr sz="2400" b="1" u="heavy" spc="-5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MANURES:</a:t>
            </a:r>
            <a:endParaRPr sz="2400">
              <a:latin typeface="Verdana"/>
              <a:cs typeface="Verdana"/>
            </a:endParaRPr>
          </a:p>
          <a:p>
            <a:pPr marL="277495" marR="5080" indent="362585">
              <a:lnSpc>
                <a:spcPct val="100499"/>
              </a:lnSpc>
              <a:spcBef>
                <a:spcPts val="489"/>
              </a:spcBef>
            </a:pPr>
            <a:r>
              <a:rPr sz="2200" spc="-5" dirty="0">
                <a:latin typeface="Verdana"/>
                <a:cs typeface="Verdana"/>
              </a:rPr>
              <a:t>Plant also needs food for their </a:t>
            </a:r>
            <a:r>
              <a:rPr sz="2200" spc="-10" dirty="0">
                <a:latin typeface="Verdana"/>
                <a:cs typeface="Verdana"/>
              </a:rPr>
              <a:t>growth </a:t>
            </a:r>
            <a:r>
              <a:rPr sz="2200" spc="-5" dirty="0">
                <a:latin typeface="Verdana"/>
                <a:cs typeface="Verdana"/>
              </a:rPr>
              <a:t>and  development. What plants need basically for their  growth are </a:t>
            </a: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spc="-5" dirty="0">
                <a:latin typeface="Verdana"/>
                <a:cs typeface="Verdana"/>
              </a:rPr>
              <a:t>carbon dioxide, </a:t>
            </a:r>
            <a:r>
              <a:rPr sz="2200" spc="-15" dirty="0">
                <a:latin typeface="Verdana"/>
                <a:cs typeface="Verdana"/>
              </a:rPr>
              <a:t>sun-rays, </a:t>
            </a:r>
            <a:r>
              <a:rPr sz="2200" spc="-10" dirty="0">
                <a:latin typeface="Verdana"/>
                <a:cs typeface="Verdana"/>
              </a:rPr>
              <a:t>water </a:t>
            </a:r>
            <a:r>
              <a:rPr sz="2200" spc="-5" dirty="0">
                <a:latin typeface="Verdana"/>
                <a:cs typeface="Verdana"/>
              </a:rPr>
              <a:t>and  </a:t>
            </a:r>
            <a:r>
              <a:rPr sz="2200" spc="-10" dirty="0">
                <a:latin typeface="Verdana"/>
                <a:cs typeface="Verdana"/>
              </a:rPr>
              <a:t>mineral </a:t>
            </a:r>
            <a:r>
              <a:rPr sz="2200" spc="-5" dirty="0">
                <a:latin typeface="Verdana"/>
                <a:cs typeface="Verdana"/>
              </a:rPr>
              <a:t>matter from </a:t>
            </a:r>
            <a:r>
              <a:rPr sz="2200" spc="-10" dirty="0">
                <a:latin typeface="Verdana"/>
                <a:cs typeface="Verdana"/>
              </a:rPr>
              <a:t>the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soil.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5112" y="975360"/>
            <a:ext cx="7699248" cy="109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272" y="422148"/>
            <a:ext cx="8324088" cy="9204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1272" y="909827"/>
            <a:ext cx="3328416" cy="9204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5940" y="548386"/>
            <a:ext cx="765429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u="heavy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PLANT HORMONES </a:t>
            </a:r>
            <a:r>
              <a:rPr sz="3200" u="heavy" spc="-5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AND</a:t>
            </a:r>
            <a:r>
              <a:rPr sz="3200" u="heavy" spc="-90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 </a:t>
            </a:r>
            <a:r>
              <a:rPr sz="3200" u="heavy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GROWTH </a:t>
            </a:r>
            <a:r>
              <a:rPr sz="3200" u="none" dirty="0">
                <a:solidFill>
                  <a:srgbClr val="FF8D3D"/>
                </a:solidFill>
              </a:rPr>
              <a:t> </a:t>
            </a:r>
            <a:r>
              <a:rPr sz="3200" u="heavy" spc="-5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</a:rPr>
              <a:t>REGULATOR</a:t>
            </a:r>
            <a:endParaRPr sz="3200"/>
          </a:p>
        </p:txBody>
      </p:sp>
      <p:sp>
        <p:nvSpPr>
          <p:cNvPr id="6" name="object 6"/>
          <p:cNvSpPr/>
          <p:nvPr/>
        </p:nvSpPr>
        <p:spPr>
          <a:xfrm>
            <a:off x="515112" y="1463039"/>
            <a:ext cx="2840736" cy="1097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3100" y="1686813"/>
            <a:ext cx="7767320" cy="3529329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77495" marR="15240" indent="423545">
              <a:lnSpc>
                <a:spcPct val="80000"/>
              </a:lnSpc>
              <a:spcBef>
                <a:spcPts val="620"/>
              </a:spcBef>
            </a:pPr>
            <a:r>
              <a:rPr sz="2200" spc="-5" dirty="0">
                <a:latin typeface="Verdana"/>
                <a:cs typeface="Verdana"/>
              </a:rPr>
              <a:t>Plant hormones are physiological intercellular  messengers that control the complete </a:t>
            </a:r>
            <a:r>
              <a:rPr sz="2200" dirty="0">
                <a:latin typeface="Verdana"/>
                <a:cs typeface="Verdana"/>
              </a:rPr>
              <a:t>plant </a:t>
            </a:r>
            <a:r>
              <a:rPr sz="2200" spc="-5" dirty="0">
                <a:latin typeface="Verdana"/>
                <a:cs typeface="Verdana"/>
              </a:rPr>
              <a:t>lifecycle,  </a:t>
            </a:r>
            <a:r>
              <a:rPr sz="2200" dirty="0">
                <a:latin typeface="Verdana"/>
                <a:cs typeface="Verdana"/>
              </a:rPr>
              <a:t>including </a:t>
            </a:r>
            <a:r>
              <a:rPr sz="2200" spc="-5" dirty="0">
                <a:latin typeface="Verdana"/>
                <a:cs typeface="Verdana"/>
              </a:rPr>
              <a:t>germination, rooting, </a:t>
            </a:r>
            <a:r>
              <a:rPr sz="2200" spc="-10" dirty="0">
                <a:latin typeface="Verdana"/>
                <a:cs typeface="Verdana"/>
              </a:rPr>
              <a:t>growth, </a:t>
            </a:r>
            <a:r>
              <a:rPr sz="2200" spc="-5" dirty="0">
                <a:latin typeface="Verdana"/>
                <a:cs typeface="Verdana"/>
              </a:rPr>
              <a:t>flowering,  fruit ripening, foliage and</a:t>
            </a:r>
            <a:r>
              <a:rPr sz="2200" spc="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death.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2400" b="1" u="heavy" spc="-5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FUNCTION OF</a:t>
            </a:r>
            <a:r>
              <a:rPr sz="2400" b="1" u="heavy" spc="20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 </a:t>
            </a:r>
            <a:r>
              <a:rPr sz="2400" b="1" u="heavy" spc="-5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AXUINS</a:t>
            </a:r>
            <a:endParaRPr sz="2400">
              <a:latin typeface="Verdana"/>
              <a:cs typeface="Verdana"/>
            </a:endParaRPr>
          </a:p>
          <a:p>
            <a:pPr marL="277495" indent="-265430">
              <a:lnSpc>
                <a:spcPts val="2525"/>
              </a:lnSpc>
              <a:spcBef>
                <a:spcPts val="1895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dirty="0">
                <a:latin typeface="Verdana"/>
                <a:cs typeface="Verdana"/>
              </a:rPr>
              <a:t>Stimulates </a:t>
            </a:r>
            <a:r>
              <a:rPr sz="2200" spc="-5" dirty="0">
                <a:latin typeface="Verdana"/>
                <a:cs typeface="Verdana"/>
              </a:rPr>
              <a:t>cell</a:t>
            </a:r>
            <a:r>
              <a:rPr sz="220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elongation</a:t>
            </a:r>
            <a:endParaRPr sz="2200">
              <a:latin typeface="Verdana"/>
              <a:cs typeface="Verdana"/>
            </a:endParaRPr>
          </a:p>
          <a:p>
            <a:pPr marL="111125" marR="5080" indent="-99060">
              <a:lnSpc>
                <a:spcPts val="2410"/>
              </a:lnSpc>
              <a:spcBef>
                <a:spcPts val="155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376555" algn="l"/>
                <a:tab pos="377825" algn="l"/>
              </a:tabLst>
            </a:pPr>
            <a:r>
              <a:rPr sz="2200" spc="-5" dirty="0">
                <a:latin typeface="Verdana"/>
                <a:cs typeface="Verdana"/>
              </a:rPr>
              <a:t>Auxin stimulates root initiation on stem cuttings and  </a:t>
            </a:r>
            <a:r>
              <a:rPr sz="2200" spc="-10" dirty="0">
                <a:latin typeface="Verdana"/>
                <a:cs typeface="Verdana"/>
              </a:rPr>
              <a:t>lateral </a:t>
            </a:r>
            <a:r>
              <a:rPr sz="2200" spc="-5" dirty="0">
                <a:latin typeface="Verdana"/>
                <a:cs typeface="Verdana"/>
              </a:rPr>
              <a:t>root </a:t>
            </a:r>
            <a:r>
              <a:rPr sz="2200" spc="-10" dirty="0">
                <a:latin typeface="Verdana"/>
                <a:cs typeface="Verdana"/>
              </a:rPr>
              <a:t>development </a:t>
            </a:r>
            <a:r>
              <a:rPr sz="2200" dirty="0">
                <a:latin typeface="Verdana"/>
                <a:cs typeface="Verdana"/>
              </a:rPr>
              <a:t>in </a:t>
            </a:r>
            <a:r>
              <a:rPr sz="2200" spc="-5" dirty="0">
                <a:latin typeface="Verdana"/>
                <a:cs typeface="Verdana"/>
              </a:rPr>
              <a:t>tissue culture</a:t>
            </a:r>
            <a:r>
              <a:rPr sz="2200" spc="4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.</a:t>
            </a:r>
            <a:endParaRPr sz="2200">
              <a:latin typeface="Verdana"/>
              <a:cs typeface="Verdana"/>
            </a:endParaRPr>
          </a:p>
          <a:p>
            <a:pPr marL="277495" marR="1496695" indent="-265430">
              <a:lnSpc>
                <a:spcPct val="80000"/>
              </a:lnSpc>
              <a:spcBef>
                <a:spcPts val="26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376555" algn="l"/>
                <a:tab pos="377825" algn="l"/>
              </a:tabLst>
            </a:pPr>
            <a:r>
              <a:rPr dirty="0"/>
              <a:t>	</a:t>
            </a:r>
            <a:r>
              <a:rPr sz="2200" spc="-5" dirty="0">
                <a:latin typeface="Verdana"/>
                <a:cs typeface="Verdana"/>
              </a:rPr>
              <a:t>Auxin has </a:t>
            </a:r>
            <a:r>
              <a:rPr sz="2200" spc="-10" dirty="0">
                <a:latin typeface="Verdana"/>
                <a:cs typeface="Verdana"/>
              </a:rPr>
              <a:t>various </a:t>
            </a:r>
            <a:r>
              <a:rPr sz="2200" spc="-5" dirty="0">
                <a:latin typeface="Verdana"/>
                <a:cs typeface="Verdana"/>
              </a:rPr>
              <a:t>effects on leaf fruit </a:t>
            </a:r>
            <a:r>
              <a:rPr sz="2200" spc="-10" dirty="0">
                <a:latin typeface="Verdana"/>
                <a:cs typeface="Verdana"/>
              </a:rPr>
              <a:t>set,  </a:t>
            </a:r>
            <a:r>
              <a:rPr sz="2200" spc="-5" dirty="0">
                <a:latin typeface="Verdana"/>
                <a:cs typeface="Verdana"/>
              </a:rPr>
              <a:t>development, and ripening, and</a:t>
            </a:r>
            <a:r>
              <a:rPr sz="2200" spc="5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flowering.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607821"/>
            <a:ext cx="4503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FUNCTION OF</a:t>
            </a:r>
            <a:r>
              <a:rPr spc="-40" dirty="0"/>
              <a:t> </a:t>
            </a:r>
            <a:r>
              <a:rPr spc="-5" dirty="0"/>
              <a:t>CYTOKININ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100" y="973582"/>
            <a:ext cx="7672705" cy="487235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86080" indent="-374015">
              <a:lnSpc>
                <a:spcPct val="100000"/>
              </a:lnSpc>
              <a:spcBef>
                <a:spcPts val="40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386080" algn="l"/>
                <a:tab pos="386715" algn="l"/>
              </a:tabLst>
            </a:pPr>
            <a:r>
              <a:rPr sz="2400" spc="-5" dirty="0">
                <a:latin typeface="Verdana"/>
                <a:cs typeface="Verdana"/>
              </a:rPr>
              <a:t>Stimulate cell</a:t>
            </a:r>
            <a:r>
              <a:rPr sz="2400" spc="2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division.</a:t>
            </a:r>
            <a:endParaRPr sz="2400">
              <a:latin typeface="Verdana"/>
              <a:cs typeface="Verdana"/>
            </a:endParaRPr>
          </a:p>
          <a:p>
            <a:pPr marL="277495" marR="596265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386080" algn="l"/>
                <a:tab pos="386715" algn="l"/>
              </a:tabLst>
            </a:pPr>
            <a:r>
              <a:rPr dirty="0"/>
              <a:t>	</a:t>
            </a:r>
            <a:r>
              <a:rPr sz="2400" spc="-5" dirty="0">
                <a:latin typeface="Verdana"/>
                <a:cs typeface="Verdana"/>
              </a:rPr>
              <a:t>Stimulate </a:t>
            </a:r>
            <a:r>
              <a:rPr sz="2400" spc="-10" dirty="0">
                <a:latin typeface="Verdana"/>
                <a:cs typeface="Verdana"/>
              </a:rPr>
              <a:t>leaf </a:t>
            </a:r>
            <a:r>
              <a:rPr sz="2400" spc="-5" dirty="0">
                <a:latin typeface="Verdana"/>
                <a:cs typeface="Verdana"/>
              </a:rPr>
              <a:t>expansion resulting from cell  </a:t>
            </a:r>
            <a:r>
              <a:rPr sz="2400" dirty="0">
                <a:latin typeface="Verdana"/>
                <a:cs typeface="Verdana"/>
              </a:rPr>
              <a:t>enlargement.</a:t>
            </a:r>
            <a:endParaRPr sz="2400">
              <a:latin typeface="Verdana"/>
              <a:cs typeface="Verdana"/>
            </a:endParaRPr>
          </a:p>
          <a:p>
            <a:pPr marL="386080" indent="-374015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386080" algn="l"/>
                <a:tab pos="386715" algn="l"/>
              </a:tabLst>
            </a:pPr>
            <a:r>
              <a:rPr sz="2400" spc="-5" dirty="0">
                <a:latin typeface="Verdana"/>
                <a:cs typeface="Verdana"/>
              </a:rPr>
              <a:t>Enhance </a:t>
            </a:r>
            <a:r>
              <a:rPr sz="2400" dirty="0">
                <a:latin typeface="Verdana"/>
                <a:cs typeface="Verdana"/>
              </a:rPr>
              <a:t>stomatal opening </a:t>
            </a:r>
            <a:r>
              <a:rPr sz="2400" spc="-10" dirty="0">
                <a:latin typeface="Verdana"/>
                <a:cs typeface="Verdana"/>
              </a:rPr>
              <a:t>in </a:t>
            </a:r>
            <a:r>
              <a:rPr sz="2400" spc="-5" dirty="0">
                <a:latin typeface="Verdana"/>
                <a:cs typeface="Verdana"/>
              </a:rPr>
              <a:t>some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species.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"/>
            </a:pPr>
            <a:endParaRPr sz="3000">
              <a:latin typeface="Times New Roman"/>
              <a:cs typeface="Times New Roman"/>
            </a:endParaRPr>
          </a:p>
          <a:p>
            <a:pPr marL="15875" algn="ctr">
              <a:lnSpc>
                <a:spcPct val="100000"/>
              </a:lnSpc>
            </a:pPr>
            <a:r>
              <a:rPr sz="2400" b="1" u="heavy" spc="-5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DRYING OF CRUDE</a:t>
            </a:r>
            <a:r>
              <a:rPr sz="2400" b="1" u="heavy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 </a:t>
            </a:r>
            <a:r>
              <a:rPr sz="2400" b="1" u="heavy" spc="-5" dirty="0">
                <a:solidFill>
                  <a:srgbClr val="EF7E09"/>
                </a:solidFill>
                <a:uFill>
                  <a:solidFill>
                    <a:srgbClr val="EF7E09"/>
                  </a:solidFill>
                </a:uFill>
                <a:latin typeface="Verdana"/>
                <a:cs typeface="Verdana"/>
              </a:rPr>
              <a:t>DRUG</a:t>
            </a:r>
            <a:endParaRPr sz="2400">
              <a:latin typeface="Verdana"/>
              <a:cs typeface="Verdana"/>
            </a:endParaRPr>
          </a:p>
          <a:p>
            <a:pPr marL="277495" marR="317500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spc="-5" dirty="0">
                <a:latin typeface="Verdana"/>
                <a:cs typeface="Verdana"/>
              </a:rPr>
              <a:t>Drying consists of </a:t>
            </a:r>
            <a:r>
              <a:rPr sz="2200" spc="-15" dirty="0">
                <a:latin typeface="Verdana"/>
                <a:cs typeface="Verdana"/>
              </a:rPr>
              <a:t>removal </a:t>
            </a:r>
            <a:r>
              <a:rPr sz="2200" spc="-5" dirty="0">
                <a:latin typeface="Verdana"/>
                <a:cs typeface="Verdana"/>
              </a:rPr>
              <a:t>of sufficient moisture  content of crude </a:t>
            </a:r>
            <a:r>
              <a:rPr sz="2200" spc="-10" dirty="0">
                <a:latin typeface="Verdana"/>
                <a:cs typeface="Verdana"/>
              </a:rPr>
              <a:t>drug, </a:t>
            </a:r>
            <a:r>
              <a:rPr sz="2200" spc="-5" dirty="0">
                <a:latin typeface="Verdana"/>
                <a:cs typeface="Verdana"/>
              </a:rPr>
              <a:t>so as to </a:t>
            </a:r>
            <a:r>
              <a:rPr sz="2200" spc="-10" dirty="0">
                <a:latin typeface="Verdana"/>
                <a:cs typeface="Verdana"/>
              </a:rPr>
              <a:t>improve </a:t>
            </a:r>
            <a:r>
              <a:rPr sz="2200" spc="-5" dirty="0">
                <a:latin typeface="Verdana"/>
                <a:cs typeface="Verdana"/>
              </a:rPr>
              <a:t>its quality  and </a:t>
            </a:r>
            <a:r>
              <a:rPr sz="2200" spc="-10" dirty="0">
                <a:latin typeface="Verdana"/>
                <a:cs typeface="Verdana"/>
              </a:rPr>
              <a:t>make </a:t>
            </a:r>
            <a:r>
              <a:rPr sz="2200" dirty="0">
                <a:latin typeface="Verdana"/>
                <a:cs typeface="Verdana"/>
              </a:rPr>
              <a:t>it </a:t>
            </a:r>
            <a:r>
              <a:rPr sz="2200" spc="-5" dirty="0">
                <a:latin typeface="Verdana"/>
                <a:cs typeface="Verdana"/>
              </a:rPr>
              <a:t>resistant to </a:t>
            </a: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spc="-5" dirty="0">
                <a:latin typeface="Verdana"/>
                <a:cs typeface="Verdana"/>
              </a:rPr>
              <a:t>growth of  microorganisms.</a:t>
            </a:r>
            <a:endParaRPr sz="2200">
              <a:latin typeface="Verdana"/>
              <a:cs typeface="Verdana"/>
            </a:endParaRPr>
          </a:p>
          <a:p>
            <a:pPr marL="277495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spc="-5" dirty="0">
                <a:latin typeface="Verdana"/>
                <a:cs typeface="Verdana"/>
              </a:rPr>
              <a:t>Drying </a:t>
            </a:r>
            <a:r>
              <a:rPr sz="2200" dirty="0">
                <a:latin typeface="Verdana"/>
                <a:cs typeface="Verdana"/>
              </a:rPr>
              <a:t>inhibits </a:t>
            </a:r>
            <a:r>
              <a:rPr sz="2200" spc="-5" dirty="0">
                <a:latin typeface="Verdana"/>
                <a:cs typeface="Verdana"/>
              </a:rPr>
              <a:t>partially enzymatic</a:t>
            </a:r>
            <a:r>
              <a:rPr sz="2200" spc="-3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reactions.</a:t>
            </a:r>
            <a:endParaRPr sz="2200">
              <a:latin typeface="Verdana"/>
              <a:cs typeface="Verdana"/>
            </a:endParaRPr>
          </a:p>
          <a:p>
            <a:pPr marL="277495" marR="5080" indent="-265430">
              <a:lnSpc>
                <a:spcPct val="100000"/>
              </a:lnSpc>
              <a:spcBef>
                <a:spcPts val="305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spc="-5" dirty="0">
                <a:latin typeface="Verdana"/>
                <a:cs typeface="Verdana"/>
              </a:rPr>
              <a:t>The </a:t>
            </a:r>
            <a:r>
              <a:rPr sz="2200" dirty="0">
                <a:latin typeface="Verdana"/>
                <a:cs typeface="Verdana"/>
              </a:rPr>
              <a:t>slicing </a:t>
            </a:r>
            <a:r>
              <a:rPr sz="2200" spc="-5" dirty="0">
                <a:latin typeface="Verdana"/>
                <a:cs typeface="Verdana"/>
              </a:rPr>
              <a:t>and cutting into smaller pieces </a:t>
            </a:r>
            <a:r>
              <a:rPr sz="2200" dirty="0">
                <a:latin typeface="Verdana"/>
                <a:cs typeface="Verdana"/>
              </a:rPr>
              <a:t>is </a:t>
            </a:r>
            <a:r>
              <a:rPr sz="2200" spc="-10" dirty="0">
                <a:latin typeface="Verdana"/>
                <a:cs typeface="Verdana"/>
              </a:rPr>
              <a:t>done to  </a:t>
            </a:r>
            <a:r>
              <a:rPr sz="2200" spc="-5" dirty="0">
                <a:latin typeface="Verdana"/>
                <a:cs typeface="Verdana"/>
              </a:rPr>
              <a:t>enhance drying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9100" y="434340"/>
            <a:ext cx="83058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8229600" cy="5410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268" y="618744"/>
            <a:ext cx="7424928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761746"/>
            <a:ext cx="6831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31540" algn="l"/>
              </a:tabLst>
            </a:pPr>
            <a:r>
              <a:rPr sz="3600" u="none" spc="-5" dirty="0">
                <a:solidFill>
                  <a:srgbClr val="FF8D3D"/>
                </a:solidFill>
              </a:rPr>
              <a:t>STORAGE</a:t>
            </a:r>
            <a:r>
              <a:rPr sz="3600" u="none" spc="10" dirty="0">
                <a:solidFill>
                  <a:srgbClr val="FF8D3D"/>
                </a:solidFill>
              </a:rPr>
              <a:t> </a:t>
            </a:r>
            <a:r>
              <a:rPr sz="3600" u="none" spc="-5" dirty="0">
                <a:solidFill>
                  <a:srgbClr val="FF8D3D"/>
                </a:solidFill>
              </a:rPr>
              <a:t>OF	</a:t>
            </a:r>
            <a:r>
              <a:rPr sz="3600" u="none" dirty="0">
                <a:solidFill>
                  <a:srgbClr val="FF8D3D"/>
                </a:solidFill>
              </a:rPr>
              <a:t>CRUDE</a:t>
            </a:r>
            <a:r>
              <a:rPr sz="3600" u="none" spc="-105" dirty="0">
                <a:solidFill>
                  <a:srgbClr val="FF8D3D"/>
                </a:solidFill>
              </a:rPr>
              <a:t> </a:t>
            </a:r>
            <a:r>
              <a:rPr sz="3600" u="none" spc="-5" dirty="0">
                <a:solidFill>
                  <a:srgbClr val="FF8D3D"/>
                </a:solidFill>
              </a:rPr>
              <a:t>DRUG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627380" y="1558798"/>
            <a:ext cx="7966075" cy="3119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7495" indent="-265430">
              <a:lnSpc>
                <a:spcPct val="100000"/>
              </a:lnSpc>
              <a:spcBef>
                <a:spcPts val="95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spc="-10" dirty="0">
                <a:latin typeface="Verdana"/>
                <a:cs typeface="Verdana"/>
              </a:rPr>
              <a:t>Preservation </a:t>
            </a:r>
            <a:r>
              <a:rPr sz="2200" spc="-5" dirty="0">
                <a:latin typeface="Verdana"/>
                <a:cs typeface="Verdana"/>
              </a:rPr>
              <a:t>of crude </a:t>
            </a:r>
            <a:r>
              <a:rPr sz="2200" spc="-10" dirty="0">
                <a:latin typeface="Verdana"/>
                <a:cs typeface="Verdana"/>
              </a:rPr>
              <a:t>drugs </a:t>
            </a:r>
            <a:r>
              <a:rPr sz="2200" spc="-5" dirty="0">
                <a:latin typeface="Verdana"/>
                <a:cs typeface="Verdana"/>
              </a:rPr>
              <a:t>needs knowledge of</a:t>
            </a:r>
            <a:r>
              <a:rPr sz="2200" spc="18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their</a:t>
            </a:r>
            <a:endParaRPr sz="2200">
              <a:latin typeface="Verdana"/>
              <a:cs typeface="Verdana"/>
            </a:endParaRPr>
          </a:p>
          <a:p>
            <a:pPr marL="277495">
              <a:lnSpc>
                <a:spcPct val="100000"/>
              </a:lnSpc>
            </a:pPr>
            <a:r>
              <a:rPr sz="2200" spc="-5" dirty="0">
                <a:latin typeface="Verdana"/>
                <a:cs typeface="Verdana"/>
              </a:rPr>
              <a:t>physical </a:t>
            </a:r>
            <a:r>
              <a:rPr sz="2200" dirty="0">
                <a:latin typeface="Verdana"/>
                <a:cs typeface="Verdana"/>
              </a:rPr>
              <a:t>and chemical</a:t>
            </a:r>
            <a:r>
              <a:rPr sz="2200" spc="4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properties.</a:t>
            </a:r>
            <a:endParaRPr sz="2200">
              <a:latin typeface="Verdana"/>
              <a:cs typeface="Verdana"/>
            </a:endParaRPr>
          </a:p>
          <a:p>
            <a:pPr marL="277495" marR="5080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dirty="0">
                <a:latin typeface="Verdana"/>
                <a:cs typeface="Verdana"/>
              </a:rPr>
              <a:t>All </a:t>
            </a:r>
            <a:r>
              <a:rPr sz="2200" spc="-10" dirty="0">
                <a:latin typeface="Verdana"/>
                <a:cs typeface="Verdana"/>
              </a:rPr>
              <a:t>the drugs </a:t>
            </a:r>
            <a:r>
              <a:rPr sz="2200" spc="-5" dirty="0">
                <a:latin typeface="Verdana"/>
                <a:cs typeface="Verdana"/>
              </a:rPr>
              <a:t>should be </a:t>
            </a:r>
            <a:r>
              <a:rPr sz="2200" spc="-10" dirty="0">
                <a:latin typeface="Verdana"/>
                <a:cs typeface="Verdana"/>
              </a:rPr>
              <a:t>preserved </a:t>
            </a:r>
            <a:r>
              <a:rPr sz="2200" dirty="0">
                <a:latin typeface="Verdana"/>
                <a:cs typeface="Verdana"/>
              </a:rPr>
              <a:t>in </a:t>
            </a:r>
            <a:r>
              <a:rPr sz="2200" spc="-5" dirty="0">
                <a:latin typeface="Verdana"/>
                <a:cs typeface="Verdana"/>
              </a:rPr>
              <a:t>well closed and,  possibly </a:t>
            </a:r>
            <a:r>
              <a:rPr sz="2200" dirty="0">
                <a:latin typeface="Verdana"/>
                <a:cs typeface="Verdana"/>
              </a:rPr>
              <a:t>in </a:t>
            </a: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dirty="0">
                <a:latin typeface="Verdana"/>
                <a:cs typeface="Verdana"/>
              </a:rPr>
              <a:t>filled </a:t>
            </a:r>
            <a:r>
              <a:rPr sz="2200" spc="-5" dirty="0">
                <a:latin typeface="Verdana"/>
                <a:cs typeface="Verdana"/>
              </a:rPr>
              <a:t>containers. They should be stored  </a:t>
            </a:r>
            <a:r>
              <a:rPr sz="2200" dirty="0">
                <a:latin typeface="Verdana"/>
                <a:cs typeface="Verdana"/>
              </a:rPr>
              <a:t>in </a:t>
            </a: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spc="-5" dirty="0">
                <a:latin typeface="Verdana"/>
                <a:cs typeface="Verdana"/>
              </a:rPr>
              <a:t>premises which are </a:t>
            </a:r>
            <a:r>
              <a:rPr sz="2200" spc="-25" dirty="0">
                <a:latin typeface="Verdana"/>
                <a:cs typeface="Verdana"/>
              </a:rPr>
              <a:t>water-proof, </a:t>
            </a:r>
            <a:r>
              <a:rPr sz="2200" spc="-5" dirty="0">
                <a:latin typeface="Verdana"/>
                <a:cs typeface="Verdana"/>
              </a:rPr>
              <a:t>fire </a:t>
            </a:r>
            <a:r>
              <a:rPr sz="2200" spc="-10" dirty="0">
                <a:latin typeface="Verdana"/>
                <a:cs typeface="Verdana"/>
              </a:rPr>
              <a:t>proof </a:t>
            </a:r>
            <a:r>
              <a:rPr sz="2200" spc="-5" dirty="0">
                <a:latin typeface="Verdana"/>
                <a:cs typeface="Verdana"/>
              </a:rPr>
              <a:t>and  rodent</a:t>
            </a:r>
            <a:r>
              <a:rPr sz="2200" spc="5" dirty="0">
                <a:latin typeface="Verdana"/>
                <a:cs typeface="Verdana"/>
              </a:rPr>
              <a:t> </a:t>
            </a:r>
            <a:r>
              <a:rPr sz="2200" spc="-30" dirty="0">
                <a:latin typeface="Verdana"/>
                <a:cs typeface="Verdana"/>
              </a:rPr>
              <a:t>proof.</a:t>
            </a:r>
            <a:endParaRPr sz="2200">
              <a:latin typeface="Verdana"/>
              <a:cs typeface="Verdana"/>
            </a:endParaRPr>
          </a:p>
          <a:p>
            <a:pPr marL="277495" marR="849630" indent="-265430" algn="just">
              <a:lnSpc>
                <a:spcPct val="100000"/>
              </a:lnSpc>
              <a:spcBef>
                <a:spcPts val="305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8130" algn="l"/>
              </a:tabLst>
            </a:pPr>
            <a:r>
              <a:rPr sz="2200" spc="-5" dirty="0">
                <a:latin typeface="Verdana"/>
                <a:cs typeface="Verdana"/>
              </a:rPr>
              <a:t>A number of drugs absorb moisture during their  </a:t>
            </a:r>
            <a:r>
              <a:rPr sz="2200" spc="-10" dirty="0">
                <a:latin typeface="Verdana"/>
                <a:cs typeface="Verdana"/>
              </a:rPr>
              <a:t>storage </a:t>
            </a:r>
            <a:r>
              <a:rPr sz="2200" spc="-5" dirty="0">
                <a:latin typeface="Verdana"/>
                <a:cs typeface="Verdana"/>
              </a:rPr>
              <a:t>and </a:t>
            </a:r>
            <a:r>
              <a:rPr sz="2200" spc="-10" dirty="0">
                <a:latin typeface="Verdana"/>
                <a:cs typeface="Verdana"/>
              </a:rPr>
              <a:t>become </a:t>
            </a:r>
            <a:r>
              <a:rPr sz="2200" dirty="0">
                <a:latin typeface="Verdana"/>
                <a:cs typeface="Verdana"/>
              </a:rPr>
              <a:t>susceptible </a:t>
            </a:r>
            <a:r>
              <a:rPr sz="2200" spc="-5" dirty="0">
                <a:latin typeface="Verdana"/>
                <a:cs typeface="Verdana"/>
              </a:rPr>
              <a:t>to </a:t>
            </a: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dirty="0">
                <a:latin typeface="Verdana"/>
                <a:cs typeface="Verdana"/>
              </a:rPr>
              <a:t>microbial  </a:t>
            </a:r>
            <a:r>
              <a:rPr sz="2200" spc="-10" dirty="0">
                <a:latin typeface="Verdana"/>
                <a:cs typeface="Verdana"/>
              </a:rPr>
              <a:t>growth.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268" y="832103"/>
            <a:ext cx="7383780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975105"/>
            <a:ext cx="679195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92170" algn="l"/>
              </a:tabLst>
            </a:pPr>
            <a:r>
              <a:rPr sz="3600" u="none" dirty="0">
                <a:solidFill>
                  <a:srgbClr val="FF8D3D"/>
                </a:solidFill>
              </a:rPr>
              <a:t>PACKING </a:t>
            </a:r>
            <a:r>
              <a:rPr sz="3600" u="none" spc="-5" dirty="0">
                <a:solidFill>
                  <a:srgbClr val="FF8D3D"/>
                </a:solidFill>
              </a:rPr>
              <a:t>OF	</a:t>
            </a:r>
            <a:r>
              <a:rPr sz="3600" u="none" dirty="0">
                <a:solidFill>
                  <a:srgbClr val="FF8D3D"/>
                </a:solidFill>
              </a:rPr>
              <a:t>CRUDE</a:t>
            </a:r>
            <a:r>
              <a:rPr sz="3600" u="none" spc="-105" dirty="0">
                <a:solidFill>
                  <a:srgbClr val="FF8D3D"/>
                </a:solidFill>
              </a:rPr>
              <a:t> </a:t>
            </a:r>
            <a:r>
              <a:rPr sz="3600" u="none" spc="-5" dirty="0">
                <a:solidFill>
                  <a:srgbClr val="FF8D3D"/>
                </a:solidFill>
              </a:rPr>
              <a:t>DRUG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673100" y="1676145"/>
            <a:ext cx="7896225" cy="3188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7495" marR="736600" indent="-265430">
              <a:lnSpc>
                <a:spcPct val="100000"/>
              </a:lnSpc>
              <a:spcBef>
                <a:spcPts val="105"/>
              </a:spcBef>
              <a:buClr>
                <a:srgbClr val="EF7E09"/>
              </a:buClr>
              <a:buSzPct val="80000"/>
              <a:buFont typeface="Wingdings 2"/>
              <a:buChar char=""/>
              <a:tabLst>
                <a:tab pos="634365" algn="l"/>
                <a:tab pos="635000" algn="l"/>
              </a:tabLst>
            </a:pPr>
            <a:r>
              <a:rPr dirty="0"/>
              <a:t>	</a:t>
            </a:r>
            <a:r>
              <a:rPr sz="2000" spc="-5" dirty="0">
                <a:latin typeface="Verdana"/>
                <a:cs typeface="Verdana"/>
              </a:rPr>
              <a:t>The morphological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chemical </a:t>
            </a:r>
            <a:r>
              <a:rPr sz="2000" dirty="0">
                <a:latin typeface="Verdana"/>
                <a:cs typeface="Verdana"/>
              </a:rPr>
              <a:t>nature of </a:t>
            </a:r>
            <a:r>
              <a:rPr sz="2000" spc="-5" dirty="0">
                <a:latin typeface="Verdana"/>
                <a:cs typeface="Verdana"/>
              </a:rPr>
              <a:t>drug, </a:t>
            </a:r>
            <a:r>
              <a:rPr sz="2000" spc="-10" dirty="0">
                <a:latin typeface="Verdana"/>
                <a:cs typeface="Verdana"/>
              </a:rPr>
              <a:t>its  </a:t>
            </a:r>
            <a:r>
              <a:rPr sz="2000" dirty="0">
                <a:latin typeface="Verdana"/>
                <a:cs typeface="Verdana"/>
              </a:rPr>
              <a:t>ultimate use and effects of </a:t>
            </a:r>
            <a:r>
              <a:rPr sz="2000" spc="-5" dirty="0">
                <a:latin typeface="Verdana"/>
                <a:cs typeface="Verdana"/>
              </a:rPr>
              <a:t>climatic </a:t>
            </a:r>
            <a:r>
              <a:rPr sz="2000" dirty="0">
                <a:latin typeface="Verdana"/>
                <a:cs typeface="Verdana"/>
              </a:rPr>
              <a:t>conditions </a:t>
            </a:r>
            <a:r>
              <a:rPr sz="2000" spc="-5" dirty="0">
                <a:latin typeface="Verdana"/>
                <a:cs typeface="Verdana"/>
              </a:rPr>
              <a:t>during  transportation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storage </a:t>
            </a:r>
            <a:r>
              <a:rPr sz="2000" dirty="0">
                <a:latin typeface="Verdana"/>
                <a:cs typeface="Verdana"/>
              </a:rPr>
              <a:t>should </a:t>
            </a:r>
            <a:r>
              <a:rPr sz="2000" spc="-5" dirty="0">
                <a:latin typeface="Verdana"/>
                <a:cs typeface="Verdana"/>
              </a:rPr>
              <a:t>be taken </a:t>
            </a:r>
            <a:r>
              <a:rPr sz="2000" spc="-10" dirty="0">
                <a:latin typeface="Verdana"/>
                <a:cs typeface="Verdana"/>
              </a:rPr>
              <a:t>into  </a:t>
            </a:r>
            <a:r>
              <a:rPr sz="2000" spc="-5" dirty="0">
                <a:latin typeface="Verdana"/>
                <a:cs typeface="Verdana"/>
              </a:rPr>
              <a:t>consideration </a:t>
            </a:r>
            <a:r>
              <a:rPr sz="2000" dirty="0">
                <a:latin typeface="Verdana"/>
                <a:cs typeface="Verdana"/>
              </a:rPr>
              <a:t>while </a:t>
            </a:r>
            <a:r>
              <a:rPr sz="2000" spc="-5" dirty="0">
                <a:latin typeface="Verdana"/>
                <a:cs typeface="Verdana"/>
              </a:rPr>
              <a:t>packing </a:t>
            </a:r>
            <a:r>
              <a:rPr sz="2000" dirty="0">
                <a:latin typeface="Verdana"/>
                <a:cs typeface="Verdana"/>
              </a:rPr>
              <a:t>the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drugs.</a:t>
            </a:r>
            <a:endParaRPr sz="2000">
              <a:latin typeface="Verdana"/>
              <a:cs typeface="Verdana"/>
            </a:endParaRPr>
          </a:p>
          <a:p>
            <a:pPr marL="544830" indent="-532765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80000"/>
              <a:buFont typeface="Wingdings 2"/>
              <a:buChar char=""/>
              <a:tabLst>
                <a:tab pos="544195" algn="l"/>
                <a:tab pos="545465" algn="l"/>
              </a:tabLst>
            </a:pPr>
            <a:r>
              <a:rPr sz="2000" spc="-5" dirty="0">
                <a:latin typeface="Verdana"/>
                <a:cs typeface="Verdana"/>
              </a:rPr>
              <a:t>Aloe is </a:t>
            </a:r>
            <a:r>
              <a:rPr sz="2000" spc="-10" dirty="0">
                <a:latin typeface="Verdana"/>
                <a:cs typeface="Verdana"/>
              </a:rPr>
              <a:t>packed </a:t>
            </a:r>
            <a:r>
              <a:rPr sz="2000" spc="-5" dirty="0">
                <a:latin typeface="Verdana"/>
                <a:cs typeface="Verdana"/>
              </a:rPr>
              <a:t>in goat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skin.</a:t>
            </a:r>
            <a:endParaRPr sz="2000">
              <a:latin typeface="Verdana"/>
              <a:cs typeface="Verdana"/>
            </a:endParaRPr>
          </a:p>
          <a:p>
            <a:pPr marL="277495" marR="5080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80000"/>
              <a:buFont typeface="Wingdings 2"/>
              <a:buChar char=""/>
              <a:tabLst>
                <a:tab pos="544195" algn="l"/>
                <a:tab pos="545465" algn="l"/>
              </a:tabLst>
            </a:pPr>
            <a:r>
              <a:rPr dirty="0"/>
              <a:t>	</a:t>
            </a:r>
            <a:r>
              <a:rPr sz="2000" spc="-5" dirty="0">
                <a:latin typeface="Verdana"/>
                <a:cs typeface="Verdana"/>
              </a:rPr>
              <a:t>Cod </a:t>
            </a:r>
            <a:r>
              <a:rPr sz="2000" spc="-10" dirty="0">
                <a:latin typeface="Verdana"/>
                <a:cs typeface="Verdana"/>
              </a:rPr>
              <a:t>liver </a:t>
            </a:r>
            <a:r>
              <a:rPr sz="2000" spc="-5" dirty="0">
                <a:latin typeface="Verdana"/>
                <a:cs typeface="Verdana"/>
              </a:rPr>
              <a:t>oil, being sensitive to sunlight, </a:t>
            </a:r>
            <a:r>
              <a:rPr sz="2000" dirty="0">
                <a:latin typeface="Verdana"/>
                <a:cs typeface="Verdana"/>
              </a:rPr>
              <a:t>should </a:t>
            </a:r>
            <a:r>
              <a:rPr sz="2000" spc="-5" dirty="0">
                <a:latin typeface="Verdana"/>
                <a:cs typeface="Verdana"/>
              </a:rPr>
              <a:t>be </a:t>
            </a:r>
            <a:r>
              <a:rPr sz="2000" dirty="0">
                <a:latin typeface="Verdana"/>
                <a:cs typeface="Verdana"/>
              </a:rPr>
              <a:t>stored  </a:t>
            </a:r>
            <a:r>
              <a:rPr sz="2000" spc="-5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such </a:t>
            </a:r>
            <a:r>
              <a:rPr sz="2000" spc="-5" dirty="0">
                <a:latin typeface="Verdana"/>
                <a:cs typeface="Verdana"/>
              </a:rPr>
              <a:t>containers, </a:t>
            </a:r>
            <a:r>
              <a:rPr sz="2000" dirty="0">
                <a:latin typeface="Verdana"/>
                <a:cs typeface="Verdana"/>
              </a:rPr>
              <a:t>which </a:t>
            </a:r>
            <a:r>
              <a:rPr sz="2000" spc="-5" dirty="0">
                <a:latin typeface="Verdana"/>
                <a:cs typeface="Verdana"/>
              </a:rPr>
              <a:t>will </a:t>
            </a:r>
            <a:r>
              <a:rPr sz="2000" dirty="0">
                <a:latin typeface="Verdana"/>
                <a:cs typeface="Verdana"/>
              </a:rPr>
              <a:t>not </a:t>
            </a:r>
            <a:r>
              <a:rPr sz="2000" spc="-5" dirty="0">
                <a:latin typeface="Verdana"/>
                <a:cs typeface="Verdana"/>
              </a:rPr>
              <a:t>have </a:t>
            </a:r>
            <a:r>
              <a:rPr sz="2000" dirty="0">
                <a:latin typeface="Verdana"/>
                <a:cs typeface="Verdana"/>
              </a:rPr>
              <a:t>effect of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sunlight.</a:t>
            </a:r>
            <a:endParaRPr sz="2000">
              <a:latin typeface="Verdana"/>
              <a:cs typeface="Verdana"/>
            </a:endParaRPr>
          </a:p>
          <a:p>
            <a:pPr marL="277495" marR="191770" indent="-265430">
              <a:lnSpc>
                <a:spcPct val="100000"/>
              </a:lnSpc>
              <a:spcBef>
                <a:spcPts val="305"/>
              </a:spcBef>
              <a:buClr>
                <a:srgbClr val="EF7E09"/>
              </a:buClr>
              <a:buSzPct val="80000"/>
              <a:buFont typeface="Wingdings 2"/>
              <a:buChar char=""/>
              <a:tabLst>
                <a:tab pos="544195" algn="l"/>
                <a:tab pos="545465" algn="l"/>
              </a:tabLst>
            </a:pPr>
            <a:r>
              <a:rPr dirty="0"/>
              <a:t>	</a:t>
            </a:r>
            <a:r>
              <a:rPr sz="2000" spc="-5" dirty="0">
                <a:latin typeface="Verdana"/>
                <a:cs typeface="Verdana"/>
              </a:rPr>
              <a:t>The drugs which are very sensitive to moisture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also  </a:t>
            </a:r>
            <a:r>
              <a:rPr sz="2000" dirty="0">
                <a:latin typeface="Verdana"/>
                <a:cs typeface="Verdana"/>
              </a:rPr>
              <a:t>costly </a:t>
            </a:r>
            <a:r>
              <a:rPr sz="2000" spc="-5" dirty="0">
                <a:latin typeface="Verdana"/>
                <a:cs typeface="Verdana"/>
              </a:rPr>
              <a:t>at </a:t>
            </a:r>
            <a:r>
              <a:rPr sz="2000" dirty="0">
                <a:latin typeface="Verdana"/>
                <a:cs typeface="Verdana"/>
              </a:rPr>
              <a:t>the same </a:t>
            </a:r>
            <a:r>
              <a:rPr sz="2000" spc="-5" dirty="0">
                <a:latin typeface="Verdana"/>
                <a:cs typeface="Verdana"/>
              </a:rPr>
              <a:t>time </a:t>
            </a:r>
            <a:r>
              <a:rPr sz="2000" dirty="0">
                <a:latin typeface="Verdana"/>
                <a:cs typeface="Verdana"/>
              </a:rPr>
              <a:t>need special attention, e.g.  </a:t>
            </a:r>
            <a:r>
              <a:rPr sz="2000" spc="-5" dirty="0">
                <a:latin typeface="Verdana"/>
                <a:cs typeface="Verdana"/>
              </a:rPr>
              <a:t>digitalis, ergot </a:t>
            </a:r>
            <a:r>
              <a:rPr sz="2000" dirty="0">
                <a:latin typeface="Verdana"/>
                <a:cs typeface="Verdana"/>
              </a:rPr>
              <a:t>and</a:t>
            </a:r>
            <a:r>
              <a:rPr sz="2000" spc="1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squill.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74520" y="618744"/>
            <a:ext cx="4782311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1445" y="761746"/>
            <a:ext cx="4187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none" spc="-5" dirty="0">
                <a:solidFill>
                  <a:srgbClr val="FF8D3D"/>
                </a:solidFill>
              </a:rPr>
              <a:t>ASHWAGANDHA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1600200" y="1524000"/>
            <a:ext cx="5638800" cy="4091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9100" y="434340"/>
            <a:ext cx="83058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27380" y="802894"/>
            <a:ext cx="7945755" cy="460883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77495" marR="833119" indent="-265430">
              <a:lnSpc>
                <a:spcPts val="2590"/>
              </a:lnSpc>
              <a:spcBef>
                <a:spcPts val="425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  <a:tab pos="2370455" algn="l"/>
              </a:tabLst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Synonyms:</a:t>
            </a:r>
            <a:r>
              <a:rPr sz="2400" b="1" i="1" spc="-5" dirty="0">
                <a:latin typeface="Verdana"/>
                <a:cs typeface="Verdana"/>
              </a:rPr>
              <a:t>	</a:t>
            </a:r>
            <a:r>
              <a:rPr sz="2400" spc="-5" dirty="0">
                <a:latin typeface="Verdana"/>
                <a:cs typeface="Verdana"/>
              </a:rPr>
              <a:t>Withania </a:t>
            </a:r>
            <a:r>
              <a:rPr sz="2400" dirty="0">
                <a:latin typeface="Verdana"/>
                <a:cs typeface="Verdana"/>
              </a:rPr>
              <a:t>root, Asgandh,Winter  </a:t>
            </a:r>
            <a:r>
              <a:rPr sz="2400" spc="-35" dirty="0">
                <a:latin typeface="Verdana"/>
                <a:cs typeface="Verdana"/>
              </a:rPr>
              <a:t>cherry.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EF7E09"/>
              </a:buClr>
              <a:buFont typeface="Wingdings 2"/>
              <a:buChar char=""/>
            </a:pPr>
            <a:endParaRPr sz="2700">
              <a:latin typeface="Times New Roman"/>
              <a:cs typeface="Times New Roman"/>
            </a:endParaRPr>
          </a:p>
          <a:p>
            <a:pPr marL="277495" marR="5080" indent="-265430">
              <a:lnSpc>
                <a:spcPct val="90100"/>
              </a:lnSpc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  <a:tab pos="3555365" algn="l"/>
              </a:tabLst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Biological</a:t>
            </a:r>
            <a:r>
              <a:rPr sz="2400" b="1" i="1" u="heavy" spc="5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Source:	</a:t>
            </a:r>
            <a:r>
              <a:rPr sz="2400" spc="-10" dirty="0">
                <a:latin typeface="Verdana"/>
                <a:cs typeface="Verdana"/>
              </a:rPr>
              <a:t>It </a:t>
            </a:r>
            <a:r>
              <a:rPr sz="2400" spc="-5" dirty="0">
                <a:latin typeface="Verdana"/>
                <a:cs typeface="Verdana"/>
              </a:rPr>
              <a:t>consits </a:t>
            </a:r>
            <a:r>
              <a:rPr sz="2400" dirty="0">
                <a:latin typeface="Verdana"/>
                <a:cs typeface="Verdana"/>
              </a:rPr>
              <a:t>of </a:t>
            </a:r>
            <a:r>
              <a:rPr sz="2400" spc="-5" dirty="0">
                <a:latin typeface="Verdana"/>
                <a:cs typeface="Verdana"/>
              </a:rPr>
              <a:t>dried roots </a:t>
            </a:r>
            <a:r>
              <a:rPr sz="2400" dirty="0">
                <a:latin typeface="Verdana"/>
                <a:cs typeface="Verdana"/>
              </a:rPr>
              <a:t>and  stem bases </a:t>
            </a:r>
            <a:r>
              <a:rPr sz="2400" spc="-5" dirty="0">
                <a:latin typeface="Verdana"/>
                <a:cs typeface="Verdana"/>
              </a:rPr>
              <a:t>of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Withania</a:t>
            </a:r>
            <a:r>
              <a:rPr sz="2400" b="1" i="1" spc="-5" dirty="0">
                <a:latin typeface="Verdana"/>
                <a:cs typeface="Verdana"/>
              </a:rPr>
              <a:t> </a:t>
            </a: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Somnifera </a:t>
            </a:r>
            <a:r>
              <a:rPr sz="2400" b="1" i="1" spc="-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(linn),belonging to family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b="1" i="1" spc="-5" dirty="0">
                <a:latin typeface="Verdana"/>
                <a:cs typeface="Verdana"/>
              </a:rPr>
              <a:t>Solanaceae</a:t>
            </a:r>
            <a:r>
              <a:rPr sz="2400" spc="-5" dirty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EF7E09"/>
              </a:buClr>
              <a:buFont typeface="Wingdings 2"/>
              <a:buChar char=""/>
            </a:pPr>
            <a:endParaRPr sz="2500">
              <a:latin typeface="Times New Roman"/>
              <a:cs typeface="Times New Roman"/>
            </a:endParaRPr>
          </a:p>
          <a:p>
            <a:pPr marL="117475">
              <a:lnSpc>
                <a:spcPct val="100000"/>
              </a:lnSpc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Cultivation And Collection</a:t>
            </a:r>
            <a:r>
              <a:rPr sz="2400" b="1" i="1" u="heavy" spc="7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277495" marR="1125855" indent="-265430">
              <a:lnSpc>
                <a:spcPts val="2590"/>
              </a:lnSpc>
              <a:spcBef>
                <a:spcPts val="34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386080" algn="l"/>
                <a:tab pos="386715" algn="l"/>
              </a:tabLst>
            </a:pPr>
            <a:r>
              <a:rPr dirty="0"/>
              <a:t>	</a:t>
            </a:r>
            <a:r>
              <a:rPr sz="2400" spc="-10" dirty="0">
                <a:latin typeface="Verdana"/>
                <a:cs typeface="Verdana"/>
              </a:rPr>
              <a:t>It </a:t>
            </a:r>
            <a:r>
              <a:rPr sz="2400" spc="-5" dirty="0">
                <a:latin typeface="Verdana"/>
                <a:cs typeface="Verdana"/>
              </a:rPr>
              <a:t>is </a:t>
            </a:r>
            <a:r>
              <a:rPr sz="2400" spc="-10" dirty="0">
                <a:latin typeface="Verdana"/>
                <a:cs typeface="Verdana"/>
              </a:rPr>
              <a:t>cultivate </a:t>
            </a:r>
            <a:r>
              <a:rPr sz="2400" dirty="0">
                <a:latin typeface="Verdana"/>
                <a:cs typeface="Verdana"/>
              </a:rPr>
              <a:t>as </a:t>
            </a:r>
            <a:r>
              <a:rPr sz="2400" spc="-15" dirty="0">
                <a:latin typeface="Verdana"/>
                <a:cs typeface="Verdana"/>
              </a:rPr>
              <a:t>various </a:t>
            </a:r>
            <a:r>
              <a:rPr sz="2400" spc="-5" dirty="0">
                <a:latin typeface="Verdana"/>
                <a:cs typeface="Verdana"/>
              </a:rPr>
              <a:t>morpholgical </a:t>
            </a:r>
            <a:r>
              <a:rPr sz="2400" dirty="0">
                <a:latin typeface="Verdana"/>
                <a:cs typeface="Verdana"/>
              </a:rPr>
              <a:t>and  </a:t>
            </a:r>
            <a:r>
              <a:rPr sz="2400" spc="-5" dirty="0">
                <a:latin typeface="Verdana"/>
                <a:cs typeface="Verdana"/>
              </a:rPr>
              <a:t>therapeutic properties.</a:t>
            </a:r>
            <a:endParaRPr sz="2400">
              <a:latin typeface="Verdana"/>
              <a:cs typeface="Verdana"/>
            </a:endParaRPr>
          </a:p>
          <a:p>
            <a:pPr marL="277495" marR="1389380" indent="-265430">
              <a:lnSpc>
                <a:spcPts val="2590"/>
              </a:lnSpc>
              <a:spcBef>
                <a:spcPts val="305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5" dirty="0">
                <a:latin typeface="Verdana"/>
                <a:cs typeface="Verdana"/>
              </a:rPr>
              <a:t>The cultivation </a:t>
            </a:r>
            <a:r>
              <a:rPr sz="2400" spc="-10" dirty="0">
                <a:latin typeface="Verdana"/>
                <a:cs typeface="Verdana"/>
              </a:rPr>
              <a:t>is </a:t>
            </a:r>
            <a:r>
              <a:rPr sz="2400" dirty="0">
                <a:latin typeface="Verdana"/>
                <a:cs typeface="Verdana"/>
              </a:rPr>
              <a:t>mainly </a:t>
            </a:r>
            <a:r>
              <a:rPr sz="2400" spc="-5" dirty="0">
                <a:latin typeface="Verdana"/>
                <a:cs typeface="Verdana"/>
              </a:rPr>
              <a:t>done </a:t>
            </a:r>
            <a:r>
              <a:rPr sz="2400" spc="-10" dirty="0">
                <a:latin typeface="Verdana"/>
                <a:cs typeface="Verdana"/>
              </a:rPr>
              <a:t>in Madhya  </a:t>
            </a:r>
            <a:r>
              <a:rPr sz="2400" spc="-5" dirty="0">
                <a:latin typeface="Verdana"/>
                <a:cs typeface="Verdana"/>
              </a:rPr>
              <a:t>Pradesh.</a:t>
            </a:r>
            <a:endParaRPr sz="2400">
              <a:latin typeface="Verdana"/>
              <a:cs typeface="Verdana"/>
            </a:endParaRPr>
          </a:p>
          <a:p>
            <a:pPr marL="277495" indent="-265430">
              <a:lnSpc>
                <a:spcPts val="2855"/>
              </a:lnSpc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5" dirty="0">
                <a:latin typeface="Verdana"/>
                <a:cs typeface="Verdana"/>
              </a:rPr>
              <a:t>The propagation </a:t>
            </a:r>
            <a:r>
              <a:rPr sz="2400" spc="-10" dirty="0">
                <a:latin typeface="Verdana"/>
                <a:cs typeface="Verdana"/>
              </a:rPr>
              <a:t>is </a:t>
            </a:r>
            <a:r>
              <a:rPr sz="2400" spc="-5" dirty="0">
                <a:latin typeface="Verdana"/>
                <a:cs typeface="Verdana"/>
              </a:rPr>
              <a:t>done </a:t>
            </a:r>
            <a:r>
              <a:rPr sz="2400" dirty="0">
                <a:latin typeface="Verdana"/>
                <a:cs typeface="Verdana"/>
              </a:rPr>
              <a:t>by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seeds.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9100" y="434340"/>
            <a:ext cx="83058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27380" y="1014729"/>
            <a:ext cx="7959090" cy="3874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95" marR="5080" indent="-265430">
              <a:lnSpc>
                <a:spcPct val="100000"/>
              </a:lnSpc>
              <a:spcBef>
                <a:spcPts val="10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5" dirty="0">
                <a:latin typeface="Verdana"/>
                <a:cs typeface="Verdana"/>
              </a:rPr>
              <a:t>The </a:t>
            </a:r>
            <a:r>
              <a:rPr sz="2400" dirty="0">
                <a:latin typeface="Verdana"/>
                <a:cs typeface="Verdana"/>
              </a:rPr>
              <a:t>sowings </a:t>
            </a:r>
            <a:r>
              <a:rPr sz="2400" spc="-10" dirty="0">
                <a:latin typeface="Verdana"/>
                <a:cs typeface="Verdana"/>
              </a:rPr>
              <a:t>is </a:t>
            </a:r>
            <a:r>
              <a:rPr sz="2400" spc="-5" dirty="0">
                <a:latin typeface="Verdana"/>
                <a:cs typeface="Verdana"/>
              </a:rPr>
              <a:t>done towards june-july </a:t>
            </a:r>
            <a:r>
              <a:rPr sz="2400" dirty="0">
                <a:latin typeface="Verdana"/>
                <a:cs typeface="Verdana"/>
              </a:rPr>
              <a:t>and during  </a:t>
            </a:r>
            <a:r>
              <a:rPr sz="2400" spc="-5" dirty="0">
                <a:latin typeface="Verdana"/>
                <a:cs typeface="Verdana"/>
              </a:rPr>
              <a:t>growth.</a:t>
            </a:r>
            <a:endParaRPr sz="2400">
              <a:latin typeface="Verdana"/>
              <a:cs typeface="Verdana"/>
            </a:endParaRPr>
          </a:p>
          <a:p>
            <a:pPr marL="277495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5" dirty="0">
                <a:latin typeface="Verdana"/>
                <a:cs typeface="Verdana"/>
              </a:rPr>
              <a:t>The propagation </a:t>
            </a:r>
            <a:r>
              <a:rPr sz="2400" spc="-10" dirty="0">
                <a:latin typeface="Verdana"/>
                <a:cs typeface="Verdana"/>
              </a:rPr>
              <a:t>is </a:t>
            </a:r>
            <a:r>
              <a:rPr sz="2400" spc="-5" dirty="0">
                <a:latin typeface="Verdana"/>
                <a:cs typeface="Verdana"/>
              </a:rPr>
              <a:t>done </a:t>
            </a:r>
            <a:r>
              <a:rPr sz="2400" dirty="0">
                <a:latin typeface="Verdana"/>
                <a:cs typeface="Verdana"/>
              </a:rPr>
              <a:t>by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seeds.</a:t>
            </a:r>
            <a:endParaRPr sz="2400">
              <a:latin typeface="Verdana"/>
              <a:cs typeface="Verdana"/>
            </a:endParaRPr>
          </a:p>
          <a:p>
            <a:pPr marL="277495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5" dirty="0">
                <a:latin typeface="Verdana"/>
                <a:cs typeface="Verdana"/>
              </a:rPr>
              <a:t>The </a:t>
            </a:r>
            <a:r>
              <a:rPr sz="2400" dirty="0">
                <a:latin typeface="Verdana"/>
                <a:cs typeface="Verdana"/>
              </a:rPr>
              <a:t>sowings </a:t>
            </a:r>
            <a:r>
              <a:rPr sz="2400" spc="-10" dirty="0">
                <a:latin typeface="Verdana"/>
                <a:cs typeface="Verdana"/>
              </a:rPr>
              <a:t>is </a:t>
            </a:r>
            <a:r>
              <a:rPr sz="2400" spc="-5" dirty="0">
                <a:latin typeface="Verdana"/>
                <a:cs typeface="Verdana"/>
              </a:rPr>
              <a:t>done towards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spc="-30" dirty="0">
                <a:latin typeface="Verdana"/>
                <a:cs typeface="Verdana"/>
              </a:rPr>
              <a:t>june-july.</a:t>
            </a:r>
            <a:endParaRPr sz="2400">
              <a:latin typeface="Verdana"/>
              <a:cs typeface="Verdana"/>
            </a:endParaRPr>
          </a:p>
          <a:p>
            <a:pPr marL="277495" marR="1007744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5" dirty="0">
                <a:latin typeface="Verdana"/>
                <a:cs typeface="Verdana"/>
              </a:rPr>
              <a:t>The </a:t>
            </a:r>
            <a:r>
              <a:rPr sz="2400" spc="-10" dirty="0">
                <a:latin typeface="Verdana"/>
                <a:cs typeface="Verdana"/>
              </a:rPr>
              <a:t>nitrogenous </a:t>
            </a:r>
            <a:r>
              <a:rPr sz="2400" spc="-5" dirty="0">
                <a:latin typeface="Verdana"/>
                <a:cs typeface="Verdana"/>
              </a:rPr>
              <a:t>fertilzers </a:t>
            </a:r>
            <a:r>
              <a:rPr sz="2400" spc="-15" dirty="0">
                <a:latin typeface="Verdana"/>
                <a:cs typeface="Verdana"/>
              </a:rPr>
              <a:t>lead </a:t>
            </a:r>
            <a:r>
              <a:rPr sz="2400" spc="-5" dirty="0">
                <a:latin typeface="Verdana"/>
                <a:cs typeface="Verdana"/>
              </a:rPr>
              <a:t>formation </a:t>
            </a:r>
            <a:r>
              <a:rPr sz="2400" dirty="0">
                <a:latin typeface="Verdana"/>
                <a:cs typeface="Verdana"/>
              </a:rPr>
              <a:t>of  </a:t>
            </a:r>
            <a:r>
              <a:rPr sz="2400" spc="-5" dirty="0">
                <a:latin typeface="Verdana"/>
                <a:cs typeface="Verdana"/>
              </a:rPr>
              <a:t>small.</a:t>
            </a:r>
            <a:endParaRPr sz="2400">
              <a:latin typeface="Verdana"/>
              <a:cs typeface="Verdana"/>
            </a:endParaRPr>
          </a:p>
          <a:p>
            <a:pPr marL="277495" marR="229235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40" dirty="0">
                <a:latin typeface="Verdana"/>
                <a:cs typeface="Verdana"/>
              </a:rPr>
              <a:t>Towards </a:t>
            </a:r>
            <a:r>
              <a:rPr sz="2400" dirty="0">
                <a:latin typeface="Verdana"/>
                <a:cs typeface="Verdana"/>
              </a:rPr>
              <a:t>December or </a:t>
            </a:r>
            <a:r>
              <a:rPr sz="2400" spc="-5" dirty="0">
                <a:latin typeface="Verdana"/>
                <a:cs typeface="Verdana"/>
              </a:rPr>
              <a:t>january ,the plants bear  flowers </a:t>
            </a:r>
            <a:r>
              <a:rPr sz="2400" dirty="0">
                <a:latin typeface="Verdana"/>
                <a:cs typeface="Verdana"/>
              </a:rPr>
              <a:t>and furits and </a:t>
            </a:r>
            <a:r>
              <a:rPr sz="2400" spc="-5" dirty="0">
                <a:latin typeface="Verdana"/>
                <a:cs typeface="Verdana"/>
              </a:rPr>
              <a:t>during </a:t>
            </a:r>
            <a:r>
              <a:rPr sz="2400" dirty="0">
                <a:latin typeface="Verdana"/>
                <a:cs typeface="Verdana"/>
              </a:rPr>
              <a:t>january </a:t>
            </a:r>
            <a:r>
              <a:rPr sz="2400" spc="-5" dirty="0">
                <a:latin typeface="Verdana"/>
                <a:cs typeface="Verdana"/>
              </a:rPr>
              <a:t>harvesting  </a:t>
            </a:r>
            <a:r>
              <a:rPr sz="2400" spc="-10" dirty="0">
                <a:latin typeface="Verdana"/>
                <a:cs typeface="Verdana"/>
              </a:rPr>
              <a:t>is intiated </a:t>
            </a:r>
            <a:r>
              <a:rPr sz="2400" dirty="0">
                <a:latin typeface="Verdana"/>
                <a:cs typeface="Verdana"/>
              </a:rPr>
              <a:t>which </a:t>
            </a:r>
            <a:r>
              <a:rPr sz="2400" spc="-15" dirty="0">
                <a:latin typeface="Verdana"/>
                <a:cs typeface="Verdana"/>
              </a:rPr>
              <a:t>lasts </a:t>
            </a:r>
            <a:r>
              <a:rPr sz="2400" dirty="0">
                <a:latin typeface="Verdana"/>
                <a:cs typeface="Verdana"/>
              </a:rPr>
              <a:t>upto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march.</a:t>
            </a:r>
            <a:endParaRPr sz="2400">
              <a:latin typeface="Verdana"/>
              <a:cs typeface="Verdana"/>
            </a:endParaRPr>
          </a:p>
          <a:p>
            <a:pPr marL="277495" indent="-265430">
              <a:lnSpc>
                <a:spcPct val="100000"/>
              </a:lnSpc>
              <a:spcBef>
                <a:spcPts val="305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5" dirty="0">
                <a:latin typeface="Verdana"/>
                <a:cs typeface="Verdana"/>
              </a:rPr>
              <a:t>The </a:t>
            </a:r>
            <a:r>
              <a:rPr sz="2400" dirty="0">
                <a:latin typeface="Verdana"/>
                <a:cs typeface="Verdana"/>
              </a:rPr>
              <a:t>roots are </a:t>
            </a:r>
            <a:r>
              <a:rPr sz="2400" spc="-5" dirty="0">
                <a:latin typeface="Verdana"/>
                <a:cs typeface="Verdana"/>
              </a:rPr>
              <a:t>collected by</a:t>
            </a:r>
            <a:r>
              <a:rPr sz="2400" spc="9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uprooting.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492443"/>
          </a:xfrm>
        </p:spPr>
        <p:txBody>
          <a:bodyPr/>
          <a:lstStyle/>
          <a:p>
            <a:r>
              <a:rPr lang="en-IN" sz="3200" b="0" dirty="0" err="1" smtClean="0"/>
              <a:t>Prepaired</a:t>
            </a:r>
            <a:r>
              <a:rPr lang="en-IN" sz="3200" b="0" dirty="0" smtClean="0"/>
              <a:t> By </a:t>
            </a:r>
            <a:endParaRPr lang="en-IN" sz="32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371600" y="3200400"/>
            <a:ext cx="6400800" cy="830997"/>
          </a:xfrm>
        </p:spPr>
        <p:txBody>
          <a:bodyPr/>
          <a:lstStyle/>
          <a:p>
            <a:r>
              <a:rPr lang="en-IN" dirty="0" smtClean="0"/>
              <a:t>                         </a:t>
            </a:r>
            <a:r>
              <a:rPr lang="en-IN" sz="3200" b="1" dirty="0" smtClean="0"/>
              <a:t>Sunil </a:t>
            </a:r>
            <a:r>
              <a:rPr lang="en-IN" sz="3200" b="1" dirty="0" err="1" smtClean="0"/>
              <a:t>Baile</a:t>
            </a:r>
            <a:endParaRPr lang="en-IN" b="1" dirty="0" smtClean="0"/>
          </a:p>
          <a:p>
            <a:r>
              <a:rPr lang="en-IN" dirty="0"/>
              <a:t> </a:t>
            </a:r>
            <a:r>
              <a:rPr lang="en-IN" dirty="0" smtClean="0"/>
              <a:t>                         (Assistant Professor)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9647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380" y="458470"/>
            <a:ext cx="397382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Chemical</a:t>
            </a:r>
            <a:r>
              <a:rPr u="heavy" spc="-2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Constituents: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7380" y="862329"/>
            <a:ext cx="7891780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7495" marR="5080" indent="227329">
              <a:lnSpc>
                <a:spcPct val="100000"/>
              </a:lnSpc>
              <a:spcBef>
                <a:spcPts val="95"/>
              </a:spcBef>
              <a:tabLst>
                <a:tab pos="993775" algn="l"/>
              </a:tabLst>
            </a:pP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dirty="0">
                <a:latin typeface="Verdana"/>
                <a:cs typeface="Verdana"/>
              </a:rPr>
              <a:t>main </a:t>
            </a:r>
            <a:r>
              <a:rPr sz="2200" spc="-5" dirty="0">
                <a:latin typeface="Verdana"/>
                <a:cs typeface="Verdana"/>
              </a:rPr>
              <a:t>constituents of </a:t>
            </a:r>
            <a:r>
              <a:rPr sz="2200" spc="-10" dirty="0">
                <a:latin typeface="Verdana"/>
                <a:cs typeface="Verdana"/>
              </a:rPr>
              <a:t>ashwagandha </a:t>
            </a:r>
            <a:r>
              <a:rPr sz="2200" spc="-5" dirty="0">
                <a:latin typeface="Verdana"/>
                <a:cs typeface="Verdana"/>
              </a:rPr>
              <a:t>are alkaloids  and	steroidal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lactones.</a:t>
            </a:r>
            <a:endParaRPr sz="2200">
              <a:latin typeface="Verdana"/>
              <a:cs typeface="Verdana"/>
            </a:endParaRPr>
          </a:p>
          <a:p>
            <a:pPr marL="307975">
              <a:lnSpc>
                <a:spcPct val="100000"/>
              </a:lnSpc>
              <a:spcBef>
                <a:spcPts val="300"/>
              </a:spcBef>
            </a:pPr>
            <a:r>
              <a:rPr sz="2200" b="1" spc="-5" dirty="0">
                <a:latin typeface="Verdana"/>
                <a:cs typeface="Verdana"/>
              </a:rPr>
              <a:t>Important alkaloids </a:t>
            </a:r>
            <a:r>
              <a:rPr sz="2200" spc="-5" dirty="0">
                <a:latin typeface="Verdana"/>
                <a:cs typeface="Verdana"/>
              </a:rPr>
              <a:t>are Withanine,</a:t>
            </a:r>
            <a:r>
              <a:rPr sz="2200" spc="2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Somniferine,</a:t>
            </a:r>
            <a:endParaRPr sz="2200">
              <a:latin typeface="Verdana"/>
              <a:cs typeface="Verdana"/>
            </a:endParaRPr>
          </a:p>
          <a:p>
            <a:pPr marL="277495">
              <a:lnSpc>
                <a:spcPct val="100000"/>
              </a:lnSpc>
            </a:pPr>
            <a:r>
              <a:rPr sz="2200" dirty="0">
                <a:latin typeface="Verdana"/>
                <a:cs typeface="Verdana"/>
              </a:rPr>
              <a:t>Somnine, </a:t>
            </a:r>
            <a:r>
              <a:rPr sz="2200" spc="-30" dirty="0">
                <a:latin typeface="Verdana"/>
                <a:cs typeface="Verdana"/>
              </a:rPr>
              <a:t>Tropine, </a:t>
            </a:r>
            <a:r>
              <a:rPr sz="2200" spc="-5" dirty="0">
                <a:latin typeface="Verdana"/>
                <a:cs typeface="Verdana"/>
              </a:rPr>
              <a:t>Choline</a:t>
            </a:r>
            <a:r>
              <a:rPr sz="220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etc.</a:t>
            </a:r>
            <a:endParaRPr sz="2200">
              <a:latin typeface="Verdana"/>
              <a:cs typeface="Verdana"/>
            </a:endParaRPr>
          </a:p>
          <a:p>
            <a:pPr marL="297180">
              <a:lnSpc>
                <a:spcPct val="100000"/>
              </a:lnSpc>
              <a:spcBef>
                <a:spcPts val="305"/>
              </a:spcBef>
            </a:pPr>
            <a:r>
              <a:rPr sz="2200" b="1" spc="-5" dirty="0">
                <a:latin typeface="Verdana"/>
                <a:cs typeface="Verdana"/>
              </a:rPr>
              <a:t>Steroids </a:t>
            </a:r>
            <a:r>
              <a:rPr sz="2200" spc="-5" dirty="0">
                <a:latin typeface="Verdana"/>
                <a:cs typeface="Verdana"/>
              </a:rPr>
              <a:t>are Withaferin, Withanolide</a:t>
            </a:r>
            <a:r>
              <a:rPr sz="2200" spc="1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etc.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Uses:</a:t>
            </a:r>
            <a:endParaRPr sz="2400">
              <a:latin typeface="Verdana"/>
              <a:cs typeface="Verdana"/>
            </a:endParaRPr>
          </a:p>
          <a:p>
            <a:pPr marL="499745" indent="-378460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500380" algn="l"/>
              </a:tabLst>
            </a:pPr>
            <a:r>
              <a:rPr sz="2200" spc="-10" dirty="0">
                <a:latin typeface="Verdana"/>
                <a:cs typeface="Verdana"/>
              </a:rPr>
              <a:t>Ashwagandha </a:t>
            </a:r>
            <a:r>
              <a:rPr sz="2200" spc="-5" dirty="0">
                <a:latin typeface="Verdana"/>
                <a:cs typeface="Verdana"/>
              </a:rPr>
              <a:t>use </a:t>
            </a:r>
            <a:r>
              <a:rPr sz="2200" dirty="0">
                <a:latin typeface="Verdana"/>
                <a:cs typeface="Verdana"/>
              </a:rPr>
              <a:t>aslo </a:t>
            </a:r>
            <a:r>
              <a:rPr sz="2200" spc="-5" dirty="0">
                <a:latin typeface="Verdana"/>
                <a:cs typeface="Verdana"/>
              </a:rPr>
              <a:t>as </a:t>
            </a:r>
            <a:r>
              <a:rPr sz="2200" spc="-10" dirty="0">
                <a:latin typeface="Verdana"/>
                <a:cs typeface="Verdana"/>
              </a:rPr>
              <a:t>sedative </a:t>
            </a:r>
            <a:r>
              <a:rPr sz="2200" spc="-5" dirty="0">
                <a:latin typeface="Verdana"/>
                <a:cs typeface="Verdana"/>
              </a:rPr>
              <a:t>and</a:t>
            </a:r>
            <a:r>
              <a:rPr sz="2200" spc="10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hypnotic</a:t>
            </a:r>
            <a:endParaRPr sz="2200">
              <a:latin typeface="Verdana"/>
              <a:cs typeface="Verdana"/>
            </a:endParaRPr>
          </a:p>
          <a:p>
            <a:pPr marL="637540">
              <a:lnSpc>
                <a:spcPct val="100000"/>
              </a:lnSpc>
            </a:pPr>
            <a:r>
              <a:rPr sz="2200" spc="-5" dirty="0">
                <a:latin typeface="Verdana"/>
                <a:cs typeface="Verdana"/>
              </a:rPr>
              <a:t>effects.</a:t>
            </a:r>
            <a:endParaRPr sz="2200">
              <a:latin typeface="Verdana"/>
              <a:cs typeface="Verdana"/>
            </a:endParaRPr>
          </a:p>
          <a:p>
            <a:pPr marL="220979" marR="1007110" indent="-99060">
              <a:lnSpc>
                <a:spcPct val="111400"/>
              </a:lnSpc>
              <a:buAutoNum type="arabicPeriod" startAt="2"/>
              <a:tabLst>
                <a:tab pos="500380" algn="l"/>
              </a:tabLst>
            </a:pPr>
            <a:r>
              <a:rPr sz="2200" dirty="0">
                <a:latin typeface="Verdana"/>
                <a:cs typeface="Verdana"/>
              </a:rPr>
              <a:t>It is </a:t>
            </a:r>
            <a:r>
              <a:rPr sz="2200" spc="-5" dirty="0">
                <a:latin typeface="Verdana"/>
                <a:cs typeface="Verdana"/>
              </a:rPr>
              <a:t>use as </a:t>
            </a:r>
            <a:r>
              <a:rPr sz="2200" spc="-10" dirty="0">
                <a:latin typeface="Verdana"/>
                <a:cs typeface="Verdana"/>
              </a:rPr>
              <a:t>treatment </a:t>
            </a:r>
            <a:r>
              <a:rPr sz="2200" spc="-5" dirty="0">
                <a:latin typeface="Verdana"/>
                <a:cs typeface="Verdana"/>
              </a:rPr>
              <a:t>of </a:t>
            </a:r>
            <a:r>
              <a:rPr sz="2200" spc="-10" dirty="0">
                <a:latin typeface="Verdana"/>
                <a:cs typeface="Verdana"/>
              </a:rPr>
              <a:t>Rehumastism, Gout,  </a:t>
            </a:r>
            <a:r>
              <a:rPr sz="2200" spc="-5" dirty="0">
                <a:latin typeface="Verdana"/>
                <a:cs typeface="Verdana"/>
              </a:rPr>
              <a:t>Hypertension, </a:t>
            </a:r>
            <a:r>
              <a:rPr sz="2200" dirty="0">
                <a:latin typeface="Verdana"/>
                <a:cs typeface="Verdana"/>
              </a:rPr>
              <a:t>Skin</a:t>
            </a:r>
            <a:r>
              <a:rPr sz="2200" spc="-5" dirty="0">
                <a:latin typeface="Verdana"/>
                <a:cs typeface="Verdana"/>
              </a:rPr>
              <a:t> diseases.</a:t>
            </a:r>
            <a:endParaRPr sz="2200">
              <a:latin typeface="Verdana"/>
              <a:cs typeface="Verdana"/>
            </a:endParaRPr>
          </a:p>
          <a:p>
            <a:pPr marL="500380" marR="476884" indent="-500380">
              <a:lnSpc>
                <a:spcPct val="100000"/>
              </a:lnSpc>
              <a:spcBef>
                <a:spcPts val="300"/>
              </a:spcBef>
              <a:buAutoNum type="arabicPeriod" startAt="2"/>
              <a:tabLst>
                <a:tab pos="500380" algn="l"/>
              </a:tabLst>
            </a:pPr>
            <a:r>
              <a:rPr sz="2200" dirty="0">
                <a:latin typeface="Verdana"/>
                <a:cs typeface="Verdana"/>
              </a:rPr>
              <a:t>It is </a:t>
            </a:r>
            <a:r>
              <a:rPr sz="2200" spc="-5" dirty="0">
                <a:latin typeface="Verdana"/>
                <a:cs typeface="Verdana"/>
              </a:rPr>
              <a:t>use as anti-stress activity as mood stabilizer  </a:t>
            </a:r>
            <a:r>
              <a:rPr sz="2200" spc="-10" dirty="0">
                <a:latin typeface="Verdana"/>
                <a:cs typeface="Verdana"/>
              </a:rPr>
              <a:t>revives </a:t>
            </a:r>
            <a:r>
              <a:rPr sz="2200" dirty="0">
                <a:latin typeface="Verdana"/>
                <a:cs typeface="Verdana"/>
              </a:rPr>
              <a:t>mind </a:t>
            </a:r>
            <a:r>
              <a:rPr sz="2200" spc="-5" dirty="0">
                <a:latin typeface="Verdana"/>
                <a:cs typeface="Verdana"/>
              </a:rPr>
              <a:t>and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spc="-50" dirty="0">
                <a:latin typeface="Verdana"/>
                <a:cs typeface="Verdana"/>
              </a:rPr>
              <a:t>body.</a:t>
            </a:r>
            <a:endParaRPr sz="2200">
              <a:latin typeface="Verdana"/>
              <a:cs typeface="Verdana"/>
            </a:endParaRPr>
          </a:p>
          <a:p>
            <a:pPr marL="499745" indent="-378460">
              <a:lnSpc>
                <a:spcPct val="100000"/>
              </a:lnSpc>
              <a:spcBef>
                <a:spcPts val="300"/>
              </a:spcBef>
              <a:buAutoNum type="arabicPeriod" startAt="2"/>
              <a:tabLst>
                <a:tab pos="500380" algn="l"/>
                <a:tab pos="4627880" algn="l"/>
              </a:tabLst>
            </a:pPr>
            <a:r>
              <a:rPr sz="2200" spc="-10" dirty="0">
                <a:latin typeface="Verdana"/>
                <a:cs typeface="Verdana"/>
              </a:rPr>
              <a:t>Ashwagandha </a:t>
            </a:r>
            <a:r>
              <a:rPr sz="2200" spc="-5" dirty="0">
                <a:latin typeface="Verdana"/>
                <a:cs typeface="Verdana"/>
              </a:rPr>
              <a:t>use</a:t>
            </a:r>
            <a:r>
              <a:rPr sz="2200" spc="8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widely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as	sex </a:t>
            </a:r>
            <a:r>
              <a:rPr sz="2200" dirty="0">
                <a:latin typeface="Verdana"/>
                <a:cs typeface="Verdana"/>
              </a:rPr>
              <a:t>stimulant.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95827" y="481583"/>
            <a:ext cx="2168652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93134" y="624585"/>
            <a:ext cx="1575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none" dirty="0">
                <a:solidFill>
                  <a:srgbClr val="FF8D3D"/>
                </a:solidFill>
              </a:rPr>
              <a:t>TULSI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838200" y="1295400"/>
            <a:ext cx="7466076" cy="449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380" y="661161"/>
            <a:ext cx="5542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u="none" spc="-5" dirty="0">
                <a:solidFill>
                  <a:srgbClr val="000000"/>
                </a:solidFill>
                <a:latin typeface="Verdana"/>
                <a:cs typeface="Verdana"/>
              </a:rPr>
              <a:t>Synonyms </a:t>
            </a:r>
            <a:r>
              <a:rPr i="1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r>
              <a:rPr i="1" u="none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200" b="0" u="none" spc="-5" dirty="0">
                <a:solidFill>
                  <a:srgbClr val="000000"/>
                </a:solidFill>
                <a:latin typeface="Verdana"/>
                <a:cs typeface="Verdana"/>
              </a:rPr>
              <a:t>Sacred Basil, </a:t>
            </a:r>
            <a:r>
              <a:rPr sz="2200" b="0" u="none" dirty="0">
                <a:solidFill>
                  <a:srgbClr val="000000"/>
                </a:solidFill>
                <a:latin typeface="Verdana"/>
                <a:cs typeface="Verdana"/>
              </a:rPr>
              <a:t>Holy</a:t>
            </a:r>
            <a:r>
              <a:rPr sz="2200" b="0" u="none" spc="16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200" b="0" u="none" spc="-5" dirty="0">
                <a:solidFill>
                  <a:srgbClr val="000000"/>
                </a:solidFill>
                <a:latin typeface="Verdana"/>
                <a:cs typeface="Verdana"/>
              </a:rPr>
              <a:t>Basil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1072683"/>
            <a:ext cx="7686040" cy="4097654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Biological</a:t>
            </a:r>
            <a:r>
              <a:rPr sz="2400" b="1" i="1" u="heavy" spc="2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Source:</a:t>
            </a:r>
            <a:endParaRPr sz="2400">
              <a:latin typeface="Verdana"/>
              <a:cs typeface="Verdana"/>
            </a:endParaRPr>
          </a:p>
          <a:p>
            <a:pPr marL="602615">
              <a:lnSpc>
                <a:spcPct val="100000"/>
              </a:lnSpc>
              <a:spcBef>
                <a:spcPts val="380"/>
              </a:spcBef>
            </a:pPr>
            <a:r>
              <a:rPr sz="2200" spc="-45" dirty="0">
                <a:latin typeface="Verdana"/>
                <a:cs typeface="Verdana"/>
              </a:rPr>
              <a:t>Tulsi </a:t>
            </a:r>
            <a:r>
              <a:rPr sz="2200" spc="-5" dirty="0">
                <a:latin typeface="Verdana"/>
                <a:cs typeface="Verdana"/>
              </a:rPr>
              <a:t>consists o fresh and dried </a:t>
            </a:r>
            <a:r>
              <a:rPr sz="2200" spc="-10" dirty="0">
                <a:latin typeface="Verdana"/>
                <a:cs typeface="Verdana"/>
              </a:rPr>
              <a:t>leaves </a:t>
            </a:r>
            <a:r>
              <a:rPr sz="2200" spc="-5" dirty="0">
                <a:latin typeface="Verdana"/>
                <a:cs typeface="Verdana"/>
              </a:rPr>
              <a:t>of</a:t>
            </a:r>
            <a:r>
              <a:rPr sz="2200" spc="110" dirty="0">
                <a:latin typeface="Verdana"/>
                <a:cs typeface="Verdana"/>
              </a:rPr>
              <a:t> </a:t>
            </a:r>
            <a:r>
              <a:rPr sz="22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Ocimum</a:t>
            </a:r>
            <a:endParaRPr sz="2200">
              <a:latin typeface="Verdana"/>
              <a:cs typeface="Verdana"/>
            </a:endParaRPr>
          </a:p>
          <a:p>
            <a:pPr marL="277495">
              <a:lnSpc>
                <a:spcPct val="100000"/>
              </a:lnSpc>
            </a:pPr>
            <a:r>
              <a:rPr sz="2200" b="1" i="1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Sanctum</a:t>
            </a:r>
            <a:r>
              <a:rPr sz="2200" b="1" i="1" spc="5" dirty="0">
                <a:latin typeface="Verdana"/>
                <a:cs typeface="Verdana"/>
              </a:rPr>
              <a:t> </a:t>
            </a:r>
            <a:r>
              <a:rPr sz="2200" b="1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Linn.</a:t>
            </a:r>
            <a:endParaRPr sz="2200">
              <a:latin typeface="Verdana"/>
              <a:cs typeface="Verdana"/>
            </a:endParaRPr>
          </a:p>
          <a:p>
            <a:pPr marL="111760">
              <a:lnSpc>
                <a:spcPct val="100000"/>
              </a:lnSpc>
              <a:spcBef>
                <a:spcPts val="300"/>
              </a:spcBef>
            </a:pPr>
            <a:r>
              <a:rPr sz="2200" spc="-5" dirty="0">
                <a:latin typeface="Verdana"/>
                <a:cs typeface="Verdana"/>
              </a:rPr>
              <a:t>family</a:t>
            </a:r>
            <a:r>
              <a:rPr sz="2200" spc="-20" dirty="0">
                <a:latin typeface="Verdana"/>
                <a:cs typeface="Verdana"/>
              </a:rPr>
              <a:t> 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Lamiaceae.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Chemical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Constituents:</a:t>
            </a:r>
            <a:endParaRPr sz="2400">
              <a:latin typeface="Verdana"/>
              <a:cs typeface="Verdana"/>
            </a:endParaRPr>
          </a:p>
          <a:p>
            <a:pPr marL="486409" indent="-474345">
              <a:lnSpc>
                <a:spcPct val="100000"/>
              </a:lnSpc>
              <a:spcBef>
                <a:spcPts val="500"/>
              </a:spcBef>
              <a:buClr>
                <a:srgbClr val="EF7E09"/>
              </a:buClr>
              <a:buSzPct val="86363"/>
              <a:buFont typeface="Wingdings 2"/>
              <a:buChar char=""/>
              <a:tabLst>
                <a:tab pos="486409" algn="l"/>
                <a:tab pos="487045" algn="l"/>
              </a:tabLst>
            </a:pPr>
            <a:r>
              <a:rPr sz="2200" spc="-45" dirty="0">
                <a:latin typeface="Verdana"/>
                <a:cs typeface="Verdana"/>
              </a:rPr>
              <a:t>Tulsi </a:t>
            </a:r>
            <a:r>
              <a:rPr sz="2200" spc="-10" dirty="0">
                <a:latin typeface="Verdana"/>
                <a:cs typeface="Verdana"/>
              </a:rPr>
              <a:t>leaves </a:t>
            </a:r>
            <a:r>
              <a:rPr sz="2200" spc="-5" dirty="0">
                <a:latin typeface="Verdana"/>
                <a:cs typeface="Verdana"/>
              </a:rPr>
              <a:t>contain bright, yellow coloured</a:t>
            </a:r>
            <a:r>
              <a:rPr sz="2200" spc="7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and</a:t>
            </a:r>
            <a:endParaRPr sz="2200">
              <a:latin typeface="Verdana"/>
              <a:cs typeface="Verdana"/>
            </a:endParaRPr>
          </a:p>
          <a:p>
            <a:pPr marL="277495">
              <a:lnSpc>
                <a:spcPct val="100000"/>
              </a:lnSpc>
              <a:spcBef>
                <a:spcPts val="35"/>
              </a:spcBef>
            </a:pPr>
            <a:r>
              <a:rPr sz="2200" spc="-5" dirty="0">
                <a:latin typeface="Verdana"/>
                <a:cs typeface="Verdana"/>
              </a:rPr>
              <a:t>pleasent volatile </a:t>
            </a:r>
            <a:r>
              <a:rPr sz="2200" dirty="0">
                <a:latin typeface="Verdana"/>
                <a:cs typeface="Verdana"/>
              </a:rPr>
              <a:t>oil.</a:t>
            </a:r>
            <a:endParaRPr sz="2200">
              <a:latin typeface="Verdana"/>
              <a:cs typeface="Verdana"/>
            </a:endParaRPr>
          </a:p>
          <a:p>
            <a:pPr marL="277495" marR="325120" indent="-265430">
              <a:lnSpc>
                <a:spcPct val="100000"/>
              </a:lnSpc>
              <a:spcBef>
                <a:spcPts val="305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474345" algn="l"/>
                <a:tab pos="474980" algn="l"/>
              </a:tabLst>
            </a:pPr>
            <a:r>
              <a:rPr dirty="0"/>
              <a:t>	</a:t>
            </a: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spc="-5" dirty="0">
                <a:latin typeface="Verdana"/>
                <a:cs typeface="Verdana"/>
              </a:rPr>
              <a:t>plant is </a:t>
            </a:r>
            <a:r>
              <a:rPr sz="2200" dirty="0">
                <a:latin typeface="Verdana"/>
                <a:cs typeface="Verdana"/>
              </a:rPr>
              <a:t>also </a:t>
            </a:r>
            <a:r>
              <a:rPr sz="2200" spc="-5" dirty="0">
                <a:latin typeface="Verdana"/>
                <a:cs typeface="Verdana"/>
              </a:rPr>
              <a:t>contain </a:t>
            </a:r>
            <a:r>
              <a:rPr sz="2200" dirty="0">
                <a:latin typeface="Verdana"/>
                <a:cs typeface="Verdana"/>
              </a:rPr>
              <a:t>alkaloid </a:t>
            </a:r>
            <a:r>
              <a:rPr sz="2200" spc="-5" dirty="0">
                <a:latin typeface="Verdana"/>
                <a:cs typeface="Verdana"/>
              </a:rPr>
              <a:t>, </a:t>
            </a:r>
            <a:r>
              <a:rPr sz="2200" spc="-10" dirty="0">
                <a:latin typeface="Verdana"/>
                <a:cs typeface="Verdana"/>
              </a:rPr>
              <a:t>glycoside,  </a:t>
            </a:r>
            <a:r>
              <a:rPr sz="2200" spc="-5" dirty="0">
                <a:latin typeface="Verdana"/>
                <a:cs typeface="Verdana"/>
              </a:rPr>
              <a:t>saponin, tannins, vitamin C and tartaric </a:t>
            </a:r>
            <a:r>
              <a:rPr sz="2200" dirty="0">
                <a:latin typeface="Verdana"/>
                <a:cs typeface="Verdana"/>
              </a:rPr>
              <a:t>acid. </a:t>
            </a:r>
            <a:r>
              <a:rPr sz="2200" spc="-45" dirty="0">
                <a:latin typeface="Verdana"/>
                <a:cs typeface="Verdana"/>
              </a:rPr>
              <a:t>Tulsi  </a:t>
            </a:r>
            <a:r>
              <a:rPr sz="2200" dirty="0">
                <a:latin typeface="Verdana"/>
                <a:cs typeface="Verdana"/>
              </a:rPr>
              <a:t>contain </a:t>
            </a:r>
            <a:r>
              <a:rPr sz="2200" spc="-5" dirty="0">
                <a:latin typeface="Verdana"/>
                <a:cs typeface="Verdana"/>
              </a:rPr>
              <a:t>70 </a:t>
            </a:r>
            <a:r>
              <a:rPr sz="2200" spc="-10" dirty="0">
                <a:latin typeface="Verdana"/>
                <a:cs typeface="Verdana"/>
              </a:rPr>
              <a:t>percent </a:t>
            </a:r>
            <a:r>
              <a:rPr sz="2200" spc="-5" dirty="0">
                <a:latin typeface="Verdana"/>
                <a:cs typeface="Verdana"/>
              </a:rPr>
              <a:t>eugenol, </a:t>
            </a:r>
            <a:r>
              <a:rPr sz="2200" spc="-10" dirty="0">
                <a:latin typeface="Verdana"/>
                <a:cs typeface="Verdana"/>
              </a:rPr>
              <a:t>carvacrol </a:t>
            </a:r>
            <a:r>
              <a:rPr sz="2200" spc="-5" dirty="0">
                <a:latin typeface="Verdana"/>
                <a:cs typeface="Verdana"/>
              </a:rPr>
              <a:t>3</a:t>
            </a:r>
            <a:r>
              <a:rPr sz="2200" spc="13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percent.</a:t>
            </a:r>
            <a:endParaRPr sz="2200">
              <a:latin typeface="Verdana"/>
              <a:cs typeface="Verdana"/>
            </a:endParaRPr>
          </a:p>
          <a:p>
            <a:pPr marL="277495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dirty="0">
                <a:latin typeface="Verdana"/>
                <a:cs typeface="Verdana"/>
              </a:rPr>
              <a:t>It </a:t>
            </a:r>
            <a:r>
              <a:rPr sz="2200" spc="-5" dirty="0">
                <a:latin typeface="Verdana"/>
                <a:cs typeface="Verdana"/>
              </a:rPr>
              <a:t>also </a:t>
            </a:r>
            <a:r>
              <a:rPr sz="2200" dirty="0">
                <a:latin typeface="Verdana"/>
                <a:cs typeface="Verdana"/>
              </a:rPr>
              <a:t>contain</a:t>
            </a:r>
            <a:r>
              <a:rPr sz="2200" spc="-1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caryophyllin.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100" y="972972"/>
            <a:ext cx="7866380" cy="25253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77190" indent="-365125">
              <a:lnSpc>
                <a:spcPct val="100000"/>
              </a:lnSpc>
              <a:spcBef>
                <a:spcPts val="40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376555" algn="l"/>
                <a:tab pos="377825" algn="l"/>
              </a:tabLst>
            </a:pP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dirty="0">
                <a:latin typeface="Verdana"/>
                <a:cs typeface="Verdana"/>
              </a:rPr>
              <a:t>oil </a:t>
            </a:r>
            <a:r>
              <a:rPr sz="2200" spc="-5" dirty="0">
                <a:latin typeface="Verdana"/>
                <a:cs typeface="Verdana"/>
              </a:rPr>
              <a:t>of tulsi </a:t>
            </a:r>
            <a:r>
              <a:rPr sz="2200" dirty="0">
                <a:latin typeface="Verdana"/>
                <a:cs typeface="Verdana"/>
              </a:rPr>
              <a:t>is </a:t>
            </a:r>
            <a:r>
              <a:rPr sz="2200" spc="-5" dirty="0">
                <a:latin typeface="Verdana"/>
                <a:cs typeface="Verdana"/>
              </a:rPr>
              <a:t>antibacterial and</a:t>
            </a:r>
            <a:r>
              <a:rPr sz="2200" spc="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insecticidal.</a:t>
            </a:r>
            <a:endParaRPr sz="2200">
              <a:latin typeface="Verdana"/>
              <a:cs typeface="Verdana"/>
            </a:endParaRPr>
          </a:p>
          <a:p>
            <a:pPr marL="277495" marR="1264920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spc="-5" dirty="0">
                <a:latin typeface="Verdana"/>
                <a:cs typeface="Verdana"/>
              </a:rPr>
              <a:t>The </a:t>
            </a:r>
            <a:r>
              <a:rPr sz="2200" spc="-10" dirty="0">
                <a:latin typeface="Verdana"/>
                <a:cs typeface="Verdana"/>
              </a:rPr>
              <a:t>leavess </a:t>
            </a:r>
            <a:r>
              <a:rPr sz="2200" spc="-5" dirty="0">
                <a:latin typeface="Verdana"/>
                <a:cs typeface="Verdana"/>
              </a:rPr>
              <a:t>are used as </a:t>
            </a:r>
            <a:r>
              <a:rPr sz="2200" dirty="0">
                <a:latin typeface="Verdana"/>
                <a:cs typeface="Verdana"/>
              </a:rPr>
              <a:t>stimulant, </a:t>
            </a:r>
            <a:r>
              <a:rPr sz="2200" spc="-5" dirty="0">
                <a:latin typeface="Verdana"/>
                <a:cs typeface="Verdana"/>
              </a:rPr>
              <a:t>aromatic,  anticatarrhal and</a:t>
            </a:r>
            <a:r>
              <a:rPr sz="2200" spc="3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diaphoretic.</a:t>
            </a:r>
            <a:endParaRPr sz="2200">
              <a:latin typeface="Verdana"/>
              <a:cs typeface="Verdana"/>
            </a:endParaRPr>
          </a:p>
          <a:p>
            <a:pPr marL="277495" marR="5080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spc="-15" dirty="0">
                <a:latin typeface="Verdana"/>
                <a:cs typeface="Verdana"/>
              </a:rPr>
              <a:t>Several </a:t>
            </a:r>
            <a:r>
              <a:rPr sz="2200" spc="-10" dirty="0">
                <a:latin typeface="Verdana"/>
                <a:cs typeface="Verdana"/>
              </a:rPr>
              <a:t>preparation </a:t>
            </a:r>
            <a:r>
              <a:rPr sz="2200" spc="-5" dirty="0">
                <a:latin typeface="Verdana"/>
                <a:cs typeface="Verdana"/>
              </a:rPr>
              <a:t>for skin diseases and to cure </a:t>
            </a:r>
            <a:r>
              <a:rPr sz="2200" spc="-25" dirty="0">
                <a:latin typeface="Verdana"/>
                <a:cs typeface="Verdana"/>
              </a:rPr>
              <a:t>ear-  </a:t>
            </a:r>
            <a:r>
              <a:rPr sz="2200" spc="-5" dirty="0">
                <a:latin typeface="Verdana"/>
                <a:cs typeface="Verdana"/>
              </a:rPr>
              <a:t>ache.</a:t>
            </a:r>
            <a:endParaRPr sz="2200">
              <a:latin typeface="Verdana"/>
              <a:cs typeface="Verdana"/>
            </a:endParaRPr>
          </a:p>
          <a:p>
            <a:pPr marL="277495" marR="1385570" indent="-26543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200" spc="-45" dirty="0">
                <a:latin typeface="Verdana"/>
                <a:cs typeface="Verdana"/>
              </a:rPr>
              <a:t>Tulsi </a:t>
            </a:r>
            <a:r>
              <a:rPr sz="2200" spc="-5" dirty="0">
                <a:latin typeface="Verdana"/>
                <a:cs typeface="Verdana"/>
              </a:rPr>
              <a:t>has expectorant and anti inflammatory  properties.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0720" y="832103"/>
            <a:ext cx="4069079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7645" y="975105"/>
            <a:ext cx="3477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u="heavy" dirty="0">
                <a:solidFill>
                  <a:srgbClr val="FF8D3D"/>
                </a:solidFill>
                <a:uFill>
                  <a:solidFill>
                    <a:srgbClr val="FF8D3D"/>
                  </a:solidFill>
                </a:uFill>
                <a:latin typeface="Verdana"/>
                <a:cs typeface="Verdana"/>
              </a:rPr>
              <a:t>CONCLUSION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25039" y="1453896"/>
            <a:ext cx="3520440" cy="1173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2438" rIns="0" bIns="0" rtlCol="0">
            <a:spAutoFit/>
          </a:bodyPr>
          <a:lstStyle/>
          <a:p>
            <a:pPr marL="310515" marR="5080" indent="52260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On </a:t>
            </a:r>
            <a:r>
              <a:rPr dirty="0"/>
              <a:t>this </a:t>
            </a:r>
            <a:r>
              <a:rPr spc="-10" dirty="0"/>
              <a:t>project work, </a:t>
            </a:r>
            <a:r>
              <a:rPr spc="-5" dirty="0"/>
              <a:t>I </a:t>
            </a:r>
            <a:r>
              <a:rPr spc="-15" dirty="0"/>
              <a:t>have </a:t>
            </a:r>
            <a:r>
              <a:rPr spc="-5" dirty="0"/>
              <a:t>disscussed about  cultivation,collection, </a:t>
            </a:r>
            <a:r>
              <a:rPr spc="-10" dirty="0"/>
              <a:t>preservatio </a:t>
            </a:r>
            <a:r>
              <a:rPr spc="-5" dirty="0"/>
              <a:t>and </a:t>
            </a:r>
            <a:r>
              <a:rPr spc="-10" dirty="0"/>
              <a:t>storage </a:t>
            </a:r>
            <a:r>
              <a:rPr spc="-5" dirty="0"/>
              <a:t>of </a:t>
            </a:r>
            <a:r>
              <a:rPr dirty="0"/>
              <a:t>only  </a:t>
            </a:r>
            <a:r>
              <a:rPr spc="-5" dirty="0"/>
              <a:t>a few </a:t>
            </a:r>
            <a:r>
              <a:rPr dirty="0"/>
              <a:t>medicinal </a:t>
            </a:r>
            <a:r>
              <a:rPr spc="-5" dirty="0"/>
              <a:t>plant,but there are more </a:t>
            </a:r>
            <a:r>
              <a:rPr dirty="0"/>
              <a:t>medicinal  plant </a:t>
            </a:r>
            <a:r>
              <a:rPr spc="-10" dirty="0"/>
              <a:t>grow </a:t>
            </a:r>
            <a:r>
              <a:rPr dirty="0"/>
              <a:t>in </a:t>
            </a:r>
            <a:r>
              <a:rPr spc="-5" dirty="0"/>
              <a:t>our </a:t>
            </a:r>
            <a:r>
              <a:rPr spc="-30" dirty="0"/>
              <a:t>country. </a:t>
            </a:r>
            <a:r>
              <a:rPr dirty="0"/>
              <a:t>Medicinal </a:t>
            </a:r>
            <a:r>
              <a:rPr spc="-5" dirty="0"/>
              <a:t>herbs can be a  </a:t>
            </a:r>
            <a:r>
              <a:rPr spc="-10" dirty="0"/>
              <a:t>good </a:t>
            </a:r>
            <a:r>
              <a:rPr spc="-5" dirty="0"/>
              <a:t>alternative </a:t>
            </a:r>
            <a:r>
              <a:rPr spc="-10" dirty="0"/>
              <a:t>for many </a:t>
            </a:r>
            <a:r>
              <a:rPr spc="-5" dirty="0"/>
              <a:t>diseases and </a:t>
            </a:r>
            <a:r>
              <a:rPr dirty="0"/>
              <a:t>conditions.If  </a:t>
            </a:r>
            <a:r>
              <a:rPr spc="-5" dirty="0"/>
              <a:t>we do </a:t>
            </a:r>
            <a:r>
              <a:rPr spc="-10" dirty="0"/>
              <a:t>proper </a:t>
            </a:r>
            <a:r>
              <a:rPr spc="-5" dirty="0"/>
              <a:t>management and cultivation of  </a:t>
            </a:r>
            <a:r>
              <a:rPr dirty="0"/>
              <a:t>medicinal </a:t>
            </a:r>
            <a:r>
              <a:rPr spc="-5" dirty="0"/>
              <a:t>plant, our country </a:t>
            </a:r>
            <a:r>
              <a:rPr dirty="0"/>
              <a:t>will </a:t>
            </a:r>
            <a:r>
              <a:rPr spc="-5" dirty="0"/>
              <a:t>be </a:t>
            </a:r>
            <a:r>
              <a:rPr spc="-10" dirty="0"/>
              <a:t>developed </a:t>
            </a:r>
            <a:r>
              <a:rPr dirty="0"/>
              <a:t>in  </a:t>
            </a:r>
            <a:r>
              <a:rPr spc="-5" dirty="0"/>
              <a:t>herbal </a:t>
            </a:r>
            <a:r>
              <a:rPr dirty="0"/>
              <a:t>medicine </a:t>
            </a:r>
            <a:r>
              <a:rPr spc="-5" dirty="0"/>
              <a:t>and </a:t>
            </a:r>
            <a:r>
              <a:rPr spc="-10" dirty="0"/>
              <a:t>many </a:t>
            </a:r>
            <a:r>
              <a:rPr spc="-5" dirty="0"/>
              <a:t>peopole </a:t>
            </a:r>
            <a:r>
              <a:rPr dirty="0"/>
              <a:t>will </a:t>
            </a:r>
            <a:r>
              <a:rPr spc="-5" dirty="0"/>
              <a:t>be benefited  by </a:t>
            </a:r>
            <a:r>
              <a:rPr dirty="0"/>
              <a:t>medicinal </a:t>
            </a:r>
            <a:r>
              <a:rPr spc="-5" dirty="0"/>
              <a:t>as use </a:t>
            </a:r>
            <a:r>
              <a:rPr dirty="0"/>
              <a:t>it medicine.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268" y="832103"/>
            <a:ext cx="3477767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975105"/>
            <a:ext cx="2884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none" spc="-5" dirty="0">
                <a:solidFill>
                  <a:srgbClr val="FF8D3D"/>
                </a:solidFill>
              </a:rPr>
              <a:t>References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673100" y="1787093"/>
            <a:ext cx="7904480" cy="39477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77495" marR="5080" indent="-265430">
              <a:lnSpc>
                <a:spcPct val="90000"/>
              </a:lnSpc>
              <a:spcBef>
                <a:spcPts val="434"/>
              </a:spcBef>
              <a:buClr>
                <a:srgbClr val="EF7E09"/>
              </a:buClr>
              <a:buSzPct val="80357"/>
              <a:buFont typeface="Wingdings 2"/>
              <a:buChar char=""/>
              <a:tabLst>
                <a:tab pos="278130" algn="l"/>
              </a:tabLst>
            </a:pPr>
            <a:r>
              <a:rPr sz="2800" spc="-5" dirty="0">
                <a:latin typeface="Verdana"/>
                <a:cs typeface="Verdana"/>
              </a:rPr>
              <a:t>C.k. </a:t>
            </a:r>
            <a:r>
              <a:rPr sz="2800" spc="-20" dirty="0">
                <a:latin typeface="Verdana"/>
                <a:cs typeface="Verdana"/>
              </a:rPr>
              <a:t>Kokate, </a:t>
            </a:r>
            <a:r>
              <a:rPr sz="2800" spc="-105" dirty="0">
                <a:latin typeface="Verdana"/>
                <a:cs typeface="Verdana"/>
              </a:rPr>
              <a:t>A.P. </a:t>
            </a:r>
            <a:r>
              <a:rPr sz="2800" spc="-10" dirty="0">
                <a:latin typeface="Verdana"/>
                <a:cs typeface="Verdana"/>
              </a:rPr>
              <a:t>purohit ,S.B. Gokhale  </a:t>
            </a:r>
            <a:r>
              <a:rPr sz="2800" spc="-5" dirty="0">
                <a:latin typeface="Verdana"/>
                <a:cs typeface="Verdana"/>
              </a:rPr>
              <a:t>Pharmacognosy </a:t>
            </a:r>
            <a:r>
              <a:rPr sz="2800" spc="-10" dirty="0">
                <a:latin typeface="Verdana"/>
                <a:cs typeface="Verdana"/>
              </a:rPr>
              <a:t>Golden </a:t>
            </a:r>
            <a:r>
              <a:rPr sz="2800" spc="-5" dirty="0">
                <a:latin typeface="Verdana"/>
                <a:cs typeface="Verdana"/>
              </a:rPr>
              <a:t>Jubilee 50 </a:t>
            </a:r>
            <a:r>
              <a:rPr sz="2800" spc="-10" dirty="0">
                <a:latin typeface="Verdana"/>
                <a:cs typeface="Verdana"/>
              </a:rPr>
              <a:t>Edition,  </a:t>
            </a:r>
            <a:r>
              <a:rPr sz="2800" spc="-15" dirty="0">
                <a:latin typeface="Verdana"/>
                <a:cs typeface="Verdana"/>
              </a:rPr>
              <a:t>Nirali </a:t>
            </a:r>
            <a:r>
              <a:rPr sz="2800" spc="-10" dirty="0">
                <a:latin typeface="Verdana"/>
                <a:cs typeface="Verdana"/>
              </a:rPr>
              <a:t>Prakashan Page-04.01-04.12(14.77-  </a:t>
            </a:r>
            <a:r>
              <a:rPr sz="2800" spc="-5" dirty="0">
                <a:latin typeface="Verdana"/>
                <a:cs typeface="Verdana"/>
              </a:rPr>
              <a:t>14.80)</a:t>
            </a:r>
            <a:endParaRPr sz="2800">
              <a:latin typeface="Verdana"/>
              <a:cs typeface="Verdana"/>
            </a:endParaRPr>
          </a:p>
          <a:p>
            <a:pPr marL="277495" marR="424815" indent="-265430">
              <a:lnSpc>
                <a:spcPct val="90000"/>
              </a:lnSpc>
              <a:spcBef>
                <a:spcPts val="300"/>
              </a:spcBef>
              <a:buClr>
                <a:srgbClr val="EF7E09"/>
              </a:buClr>
              <a:buSzPct val="80357"/>
              <a:buFont typeface="Wingdings 2"/>
              <a:buChar char=""/>
              <a:tabLst>
                <a:tab pos="402590" algn="l"/>
                <a:tab pos="403225" algn="l"/>
                <a:tab pos="4688840" algn="l"/>
              </a:tabLst>
            </a:pPr>
            <a:r>
              <a:rPr dirty="0"/>
              <a:t>	</a:t>
            </a:r>
            <a:r>
              <a:rPr sz="2800" spc="-5" dirty="0">
                <a:latin typeface="Verdana"/>
                <a:cs typeface="Verdana"/>
              </a:rPr>
              <a:t>Shah Biren</a:t>
            </a:r>
            <a:r>
              <a:rPr sz="2800" spc="6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,Seth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A.K.	</a:t>
            </a:r>
            <a:r>
              <a:rPr sz="2800" spc="-80" dirty="0">
                <a:latin typeface="Verdana"/>
                <a:cs typeface="Verdana"/>
              </a:rPr>
              <a:t>Text </a:t>
            </a:r>
            <a:r>
              <a:rPr sz="2800" spc="-10" dirty="0">
                <a:latin typeface="Verdana"/>
                <a:cs typeface="Verdana"/>
              </a:rPr>
              <a:t>book </a:t>
            </a:r>
            <a:r>
              <a:rPr sz="2800" spc="-5" dirty="0">
                <a:latin typeface="Verdana"/>
                <a:cs typeface="Verdana"/>
              </a:rPr>
              <a:t>of  Pharmacognosy and </a:t>
            </a:r>
            <a:r>
              <a:rPr sz="2800" spc="-25" dirty="0">
                <a:latin typeface="Verdana"/>
                <a:cs typeface="Verdana"/>
              </a:rPr>
              <a:t>Phytochemistry,  </a:t>
            </a:r>
            <a:r>
              <a:rPr sz="2800" spc="-5" dirty="0">
                <a:latin typeface="Verdana"/>
                <a:cs typeface="Verdana"/>
              </a:rPr>
              <a:t>second edition , CBS publishers pvt. </a:t>
            </a:r>
            <a:r>
              <a:rPr sz="2800" spc="-20" dirty="0">
                <a:latin typeface="Verdana"/>
                <a:cs typeface="Verdana"/>
              </a:rPr>
              <a:t>ltd,  </a:t>
            </a:r>
            <a:r>
              <a:rPr sz="2800" spc="-10" dirty="0">
                <a:latin typeface="Verdana"/>
                <a:cs typeface="Verdana"/>
              </a:rPr>
              <a:t>Chapter- </a:t>
            </a:r>
            <a:r>
              <a:rPr sz="2800" spc="-15" dirty="0">
                <a:latin typeface="Verdana"/>
                <a:cs typeface="Verdana"/>
              </a:rPr>
              <a:t>Cultivation </a:t>
            </a:r>
            <a:r>
              <a:rPr sz="2800" spc="-10" dirty="0">
                <a:latin typeface="Verdana"/>
                <a:cs typeface="Verdana"/>
              </a:rPr>
              <a:t>collection </a:t>
            </a:r>
            <a:r>
              <a:rPr sz="2800" spc="-5" dirty="0">
                <a:latin typeface="Verdana"/>
                <a:cs typeface="Verdana"/>
              </a:rPr>
              <a:t>and  processing of some medicinal </a:t>
            </a:r>
            <a:r>
              <a:rPr sz="2800" spc="-10" dirty="0">
                <a:latin typeface="Verdana"/>
                <a:cs typeface="Verdana"/>
              </a:rPr>
              <a:t>plants, pg  67-78.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9100" y="434340"/>
            <a:ext cx="8305800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34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2401341"/>
            <a:ext cx="3808095" cy="281495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EF7E09"/>
              </a:buClr>
              <a:buSzPct val="80357"/>
              <a:buAutoNum type="arabicPeriod"/>
              <a:tabLst>
                <a:tab pos="527685" algn="l"/>
                <a:tab pos="528320" algn="l"/>
              </a:tabLst>
            </a:pPr>
            <a:r>
              <a:rPr sz="2800" b="1" i="1" u="heavy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Verdana"/>
                <a:cs typeface="Verdana"/>
              </a:rPr>
              <a:t>CULTIVATION.</a:t>
            </a:r>
            <a:endParaRPr sz="2800">
              <a:latin typeface="Verdana"/>
              <a:cs typeface="Verdana"/>
            </a:endParaRPr>
          </a:p>
          <a:p>
            <a:pPr marL="527685" indent="-51562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80357"/>
              <a:buAutoNum type="arabicPeriod"/>
              <a:tabLst>
                <a:tab pos="527685" algn="l"/>
                <a:tab pos="528320" algn="l"/>
              </a:tabLst>
            </a:pPr>
            <a:r>
              <a:rPr sz="2800" b="1" i="1" u="heavy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Verdana"/>
                <a:cs typeface="Verdana"/>
              </a:rPr>
              <a:t>COLLECTION.</a:t>
            </a:r>
            <a:endParaRPr sz="2800">
              <a:latin typeface="Verdana"/>
              <a:cs typeface="Verdana"/>
            </a:endParaRPr>
          </a:p>
          <a:p>
            <a:pPr marL="527685" indent="-51562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80357"/>
              <a:buAutoNum type="arabicPeriod"/>
              <a:tabLst>
                <a:tab pos="527685" algn="l"/>
                <a:tab pos="528320" algn="l"/>
              </a:tabLst>
            </a:pPr>
            <a:r>
              <a:rPr sz="2800" b="1" i="1" u="heavy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Verdana"/>
                <a:cs typeface="Verdana"/>
              </a:rPr>
              <a:t>PROCESSING.</a:t>
            </a:r>
            <a:endParaRPr sz="2800">
              <a:latin typeface="Verdana"/>
              <a:cs typeface="Verdana"/>
            </a:endParaRPr>
          </a:p>
          <a:p>
            <a:pPr marL="527685" indent="-51562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80357"/>
              <a:buAutoNum type="arabicPeriod"/>
              <a:tabLst>
                <a:tab pos="527685" algn="l"/>
                <a:tab pos="528320" algn="l"/>
              </a:tabLst>
            </a:pPr>
            <a:r>
              <a:rPr sz="2800" b="1" i="1" u="heavy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Verdana"/>
                <a:cs typeface="Verdana"/>
              </a:rPr>
              <a:t>PRESERVATION.</a:t>
            </a:r>
            <a:endParaRPr sz="2800">
              <a:latin typeface="Verdana"/>
              <a:cs typeface="Verdana"/>
            </a:endParaRPr>
          </a:p>
          <a:p>
            <a:pPr marL="527685" indent="-51562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80357"/>
              <a:buAutoNum type="arabicPeriod"/>
              <a:tabLst>
                <a:tab pos="527685" algn="l"/>
                <a:tab pos="528320" algn="l"/>
              </a:tabLst>
            </a:pPr>
            <a:r>
              <a:rPr sz="2800" b="1" i="1" u="heavy" spc="-1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Verdana"/>
                <a:cs typeface="Verdana"/>
              </a:rPr>
              <a:t>STORAGE.</a:t>
            </a:r>
            <a:endParaRPr sz="2800">
              <a:latin typeface="Verdana"/>
              <a:cs typeface="Verdana"/>
            </a:endParaRPr>
          </a:p>
          <a:p>
            <a:pPr marL="527685" indent="-515620">
              <a:lnSpc>
                <a:spcPct val="100000"/>
              </a:lnSpc>
              <a:spcBef>
                <a:spcPts val="300"/>
              </a:spcBef>
              <a:buClr>
                <a:srgbClr val="EF7E09"/>
              </a:buClr>
              <a:buSzPct val="80357"/>
              <a:buAutoNum type="arabicPeriod"/>
              <a:tabLst>
                <a:tab pos="527685" algn="l"/>
                <a:tab pos="528320" algn="l"/>
              </a:tabLst>
            </a:pPr>
            <a:r>
              <a:rPr sz="2800" b="1" i="1" u="heavy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Verdana"/>
                <a:cs typeface="Verdana"/>
              </a:rPr>
              <a:t>USES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5047" y="1905000"/>
            <a:ext cx="4187952" cy="4123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7075"/>
            <a:ext cx="4216908" cy="22250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5940" y="544524"/>
            <a:ext cx="3034665" cy="1229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900" u="none" spc="-5" dirty="0">
                <a:solidFill>
                  <a:srgbClr val="FF8D3D"/>
                </a:solidFill>
              </a:rPr>
              <a:t>Topic</a:t>
            </a:r>
            <a:endParaRPr sz="7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268" y="984503"/>
            <a:ext cx="3403091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127505"/>
            <a:ext cx="28105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none" spc="-5" dirty="0">
                <a:solidFill>
                  <a:srgbClr val="000000"/>
                </a:solidFill>
              </a:rPr>
              <a:t>Cultivation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673100" y="1901393"/>
            <a:ext cx="7621270" cy="2642235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77495" marR="5080" indent="-265430">
              <a:lnSpc>
                <a:spcPct val="80000"/>
              </a:lnSpc>
              <a:spcBef>
                <a:spcPts val="730"/>
              </a:spcBef>
              <a:buClr>
                <a:srgbClr val="EF7E09"/>
              </a:buClr>
              <a:buSzPct val="78846"/>
              <a:buFont typeface="Wingdings 2"/>
              <a:buChar char=""/>
              <a:tabLst>
                <a:tab pos="856615" algn="l"/>
                <a:tab pos="857250" algn="l"/>
              </a:tabLst>
            </a:pPr>
            <a:r>
              <a:rPr dirty="0"/>
              <a:t>	</a:t>
            </a:r>
            <a:r>
              <a:rPr sz="2600" dirty="0">
                <a:latin typeface="Verdana"/>
                <a:cs typeface="Verdana"/>
              </a:rPr>
              <a:t>The </a:t>
            </a:r>
            <a:r>
              <a:rPr sz="2600" spc="-5" dirty="0">
                <a:latin typeface="Verdana"/>
                <a:cs typeface="Verdana"/>
              </a:rPr>
              <a:t>crude drugs </a:t>
            </a:r>
            <a:r>
              <a:rPr sz="2600" dirty="0">
                <a:latin typeface="Verdana"/>
                <a:cs typeface="Verdana"/>
              </a:rPr>
              <a:t>which reach the </a:t>
            </a:r>
            <a:r>
              <a:rPr sz="2600" spc="-5" dirty="0">
                <a:latin typeface="Verdana"/>
                <a:cs typeface="Verdana"/>
              </a:rPr>
              <a:t>market  </a:t>
            </a:r>
            <a:r>
              <a:rPr sz="2600" dirty="0">
                <a:latin typeface="Verdana"/>
                <a:cs typeface="Verdana"/>
              </a:rPr>
              <a:t>and </a:t>
            </a:r>
            <a:r>
              <a:rPr sz="2600" spc="-5" dirty="0">
                <a:latin typeface="Verdana"/>
                <a:cs typeface="Verdana"/>
              </a:rPr>
              <a:t>pharmaceutical </a:t>
            </a:r>
            <a:r>
              <a:rPr sz="2600" dirty="0">
                <a:latin typeface="Verdana"/>
                <a:cs typeface="Verdana"/>
              </a:rPr>
              <a:t>industries will </a:t>
            </a:r>
            <a:r>
              <a:rPr sz="2600" spc="-15" dirty="0">
                <a:latin typeface="Verdana"/>
                <a:cs typeface="Verdana"/>
              </a:rPr>
              <a:t>have  </a:t>
            </a:r>
            <a:r>
              <a:rPr sz="2600" spc="-5" dirty="0">
                <a:latin typeface="Verdana"/>
                <a:cs typeface="Verdana"/>
              </a:rPr>
              <a:t>passed </a:t>
            </a:r>
            <a:r>
              <a:rPr sz="2600" dirty="0">
                <a:latin typeface="Verdana"/>
                <a:cs typeface="Verdana"/>
              </a:rPr>
              <a:t>through different stages </a:t>
            </a:r>
            <a:r>
              <a:rPr sz="2600" spc="-5" dirty="0">
                <a:latin typeface="Verdana"/>
                <a:cs typeface="Verdana"/>
              </a:rPr>
              <a:t>that </a:t>
            </a:r>
            <a:r>
              <a:rPr sz="2600" spc="-15" dirty="0">
                <a:latin typeface="Verdana"/>
                <a:cs typeface="Verdana"/>
              </a:rPr>
              <a:t>have  </a:t>
            </a:r>
            <a:r>
              <a:rPr sz="2600" dirty="0">
                <a:latin typeface="Verdana"/>
                <a:cs typeface="Verdana"/>
              </a:rPr>
              <a:t>some effect </a:t>
            </a:r>
            <a:r>
              <a:rPr sz="2600" spc="-10" dirty="0">
                <a:latin typeface="Verdana"/>
                <a:cs typeface="Verdana"/>
              </a:rPr>
              <a:t>in </a:t>
            </a:r>
            <a:r>
              <a:rPr sz="2600" dirty="0">
                <a:latin typeface="Verdana"/>
                <a:cs typeface="Verdana"/>
              </a:rPr>
              <a:t>the nature </a:t>
            </a:r>
            <a:r>
              <a:rPr sz="2600" spc="-5" dirty="0">
                <a:latin typeface="Verdana"/>
                <a:cs typeface="Verdana"/>
              </a:rPr>
              <a:t>and </a:t>
            </a:r>
            <a:r>
              <a:rPr sz="2600" dirty="0">
                <a:latin typeface="Verdana"/>
                <a:cs typeface="Verdana"/>
              </a:rPr>
              <a:t>amount of  </a:t>
            </a:r>
            <a:r>
              <a:rPr sz="2600" spc="-5" dirty="0">
                <a:latin typeface="Verdana"/>
                <a:cs typeface="Verdana"/>
              </a:rPr>
              <a:t>active </a:t>
            </a:r>
            <a:r>
              <a:rPr sz="2600" dirty="0">
                <a:latin typeface="Verdana"/>
                <a:cs typeface="Verdana"/>
              </a:rPr>
              <a:t>constituents responsible for  </a:t>
            </a:r>
            <a:r>
              <a:rPr sz="2600" spc="-5" dirty="0">
                <a:latin typeface="Verdana"/>
                <a:cs typeface="Verdana"/>
              </a:rPr>
              <a:t>therapeutic </a:t>
            </a:r>
            <a:r>
              <a:rPr sz="2600" spc="-25" dirty="0">
                <a:latin typeface="Verdana"/>
                <a:cs typeface="Verdana"/>
              </a:rPr>
              <a:t>activity. </a:t>
            </a:r>
            <a:r>
              <a:rPr sz="2600" spc="-5" dirty="0">
                <a:latin typeface="Verdana"/>
                <a:cs typeface="Verdana"/>
              </a:rPr>
              <a:t>Those </a:t>
            </a:r>
            <a:r>
              <a:rPr sz="2600" dirty="0">
                <a:latin typeface="Verdana"/>
                <a:cs typeface="Verdana"/>
              </a:rPr>
              <a:t>stages are to </a:t>
            </a:r>
            <a:r>
              <a:rPr sz="2600" spc="-5" dirty="0">
                <a:latin typeface="Verdana"/>
                <a:cs typeface="Verdana"/>
              </a:rPr>
              <a:t>be  </a:t>
            </a:r>
            <a:r>
              <a:rPr sz="2600" dirty="0">
                <a:latin typeface="Verdana"/>
                <a:cs typeface="Verdana"/>
              </a:rPr>
              <a:t>concerned </a:t>
            </a:r>
            <a:r>
              <a:rPr sz="2600" spc="5" dirty="0">
                <a:latin typeface="Verdana"/>
                <a:cs typeface="Verdana"/>
              </a:rPr>
              <a:t>more </a:t>
            </a:r>
            <a:r>
              <a:rPr sz="2600" dirty="0">
                <a:latin typeface="Verdana"/>
                <a:cs typeface="Verdana"/>
              </a:rPr>
              <a:t>in order </a:t>
            </a:r>
            <a:r>
              <a:rPr sz="2600" spc="-5" dirty="0">
                <a:latin typeface="Verdana"/>
                <a:cs typeface="Verdana"/>
              </a:rPr>
              <a:t>to make </a:t>
            </a:r>
            <a:r>
              <a:rPr sz="2600" dirty="0">
                <a:latin typeface="Verdana"/>
                <a:cs typeface="Verdana"/>
              </a:rPr>
              <a:t>a </a:t>
            </a:r>
            <a:r>
              <a:rPr sz="2600" spc="-5" dirty="0">
                <a:latin typeface="Verdana"/>
                <a:cs typeface="Verdana"/>
              </a:rPr>
              <a:t>drug  </a:t>
            </a:r>
            <a:r>
              <a:rPr sz="2600" dirty="0">
                <a:latin typeface="Verdana"/>
                <a:cs typeface="Verdana"/>
              </a:rPr>
              <a:t>useful </a:t>
            </a:r>
            <a:r>
              <a:rPr sz="2600" spc="-5" dirty="0">
                <a:latin typeface="Verdana"/>
                <a:cs typeface="Verdana"/>
              </a:rPr>
              <a:t>to </a:t>
            </a:r>
            <a:r>
              <a:rPr sz="2600" dirty="0">
                <a:latin typeface="Verdana"/>
                <a:cs typeface="Verdana"/>
              </a:rPr>
              <a:t>the mankind </a:t>
            </a:r>
            <a:r>
              <a:rPr sz="2600" spc="-10" dirty="0">
                <a:latin typeface="Verdana"/>
                <a:cs typeface="Verdana"/>
              </a:rPr>
              <a:t>by </a:t>
            </a:r>
            <a:r>
              <a:rPr sz="2600" dirty="0">
                <a:latin typeface="Verdana"/>
                <a:cs typeface="Verdana"/>
              </a:rPr>
              <a:t>all</a:t>
            </a:r>
            <a:r>
              <a:rPr sz="2600" spc="-15" dirty="0">
                <a:latin typeface="Verdana"/>
                <a:cs typeface="Verdana"/>
              </a:rPr>
              <a:t> </a:t>
            </a:r>
            <a:r>
              <a:rPr sz="2600" dirty="0">
                <a:latin typeface="Verdana"/>
                <a:cs typeface="Verdana"/>
              </a:rPr>
              <a:t>means.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268" y="908303"/>
            <a:ext cx="8221980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051305"/>
            <a:ext cx="7632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u="heavy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Verdana"/>
                <a:cs typeface="Verdana"/>
              </a:rPr>
              <a:t>Methods of Plant</a:t>
            </a:r>
            <a:r>
              <a:rPr sz="3600" i="1" u="heavy" spc="-16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Verdana"/>
                <a:cs typeface="Verdana"/>
              </a:rPr>
              <a:t> </a:t>
            </a:r>
            <a:r>
              <a:rPr sz="3600" i="1" u="heavy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Verdana"/>
                <a:cs typeface="Verdana"/>
              </a:rPr>
              <a:t>Propagation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3587" y="1530096"/>
            <a:ext cx="7673340" cy="1173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3100" y="1941017"/>
            <a:ext cx="7882255" cy="339090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77495" marR="5080" indent="545465">
              <a:lnSpc>
                <a:spcPct val="90000"/>
              </a:lnSpc>
              <a:spcBef>
                <a:spcPts val="415"/>
              </a:spcBef>
            </a:pPr>
            <a:r>
              <a:rPr sz="2600" dirty="0">
                <a:latin typeface="Verdana"/>
                <a:cs typeface="Verdana"/>
              </a:rPr>
              <a:t>Medicinal </a:t>
            </a:r>
            <a:r>
              <a:rPr sz="2600" spc="-5" dirty="0">
                <a:latin typeface="Verdana"/>
                <a:cs typeface="Verdana"/>
              </a:rPr>
              <a:t>plants </a:t>
            </a:r>
            <a:r>
              <a:rPr sz="2600" dirty="0">
                <a:latin typeface="Verdana"/>
                <a:cs typeface="Verdana"/>
              </a:rPr>
              <a:t>can be </a:t>
            </a:r>
            <a:r>
              <a:rPr sz="2600" spc="-5" dirty="0">
                <a:latin typeface="Verdana"/>
                <a:cs typeface="Verdana"/>
              </a:rPr>
              <a:t>propagated by  </a:t>
            </a:r>
            <a:r>
              <a:rPr sz="2600" dirty="0">
                <a:latin typeface="Verdana"/>
                <a:cs typeface="Verdana"/>
              </a:rPr>
              <a:t>two usual methods as applicable </a:t>
            </a:r>
            <a:r>
              <a:rPr sz="2600" spc="-5" dirty="0">
                <a:latin typeface="Verdana"/>
                <a:cs typeface="Verdana"/>
              </a:rPr>
              <a:t>to </a:t>
            </a:r>
            <a:r>
              <a:rPr sz="2600" spc="-20" dirty="0">
                <a:latin typeface="Verdana"/>
                <a:cs typeface="Verdana"/>
              </a:rPr>
              <a:t>non-  </a:t>
            </a:r>
            <a:r>
              <a:rPr sz="2600" dirty="0">
                <a:latin typeface="Verdana"/>
                <a:cs typeface="Verdana"/>
              </a:rPr>
              <a:t>medicinal plants or crops. </a:t>
            </a:r>
            <a:r>
              <a:rPr sz="2600" spc="-5" dirty="0">
                <a:latin typeface="Verdana"/>
                <a:cs typeface="Verdana"/>
              </a:rPr>
              <a:t>These </a:t>
            </a:r>
            <a:r>
              <a:rPr sz="2600" dirty="0">
                <a:latin typeface="Verdana"/>
                <a:cs typeface="Verdana"/>
              </a:rPr>
              <a:t>methods are  referred </a:t>
            </a:r>
            <a:r>
              <a:rPr sz="2600" spc="-5" dirty="0">
                <a:latin typeface="Verdana"/>
                <a:cs typeface="Verdana"/>
              </a:rPr>
              <a:t>as </a:t>
            </a:r>
            <a:r>
              <a:rPr sz="2600" dirty="0">
                <a:latin typeface="Verdana"/>
                <a:cs typeface="Verdana"/>
              </a:rPr>
              <a:t>sexual method and asexual  method. Each </a:t>
            </a:r>
            <a:r>
              <a:rPr sz="2600" spc="5" dirty="0">
                <a:latin typeface="Verdana"/>
                <a:cs typeface="Verdana"/>
              </a:rPr>
              <a:t>of </a:t>
            </a:r>
            <a:r>
              <a:rPr sz="2600" spc="-5" dirty="0">
                <a:latin typeface="Verdana"/>
                <a:cs typeface="Verdana"/>
              </a:rPr>
              <a:t>these </a:t>
            </a:r>
            <a:r>
              <a:rPr sz="2600" dirty="0">
                <a:latin typeface="Verdana"/>
                <a:cs typeface="Verdana"/>
              </a:rPr>
              <a:t>methods has certain  </a:t>
            </a:r>
            <a:r>
              <a:rPr sz="2600" spc="-5" dirty="0">
                <a:latin typeface="Verdana"/>
                <a:cs typeface="Verdana"/>
              </a:rPr>
              <a:t>advantages, </a:t>
            </a:r>
            <a:r>
              <a:rPr sz="2600" dirty="0">
                <a:latin typeface="Verdana"/>
                <a:cs typeface="Verdana"/>
              </a:rPr>
              <a:t>and </a:t>
            </a:r>
            <a:r>
              <a:rPr sz="2600" spc="-5" dirty="0">
                <a:latin typeface="Verdana"/>
                <a:cs typeface="Verdana"/>
              </a:rPr>
              <a:t>also,</a:t>
            </a:r>
            <a:r>
              <a:rPr sz="2600" spc="-10" dirty="0">
                <a:latin typeface="Verdana"/>
                <a:cs typeface="Verdana"/>
              </a:rPr>
              <a:t> </a:t>
            </a:r>
            <a:r>
              <a:rPr sz="2600" spc="-5" dirty="0">
                <a:latin typeface="Verdana"/>
                <a:cs typeface="Verdana"/>
              </a:rPr>
              <a:t>disadvantages.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393700" indent="-381635">
              <a:lnSpc>
                <a:spcPts val="3115"/>
              </a:lnSpc>
              <a:buClr>
                <a:srgbClr val="EF7E09"/>
              </a:buClr>
              <a:buSzPct val="78846"/>
              <a:buFont typeface="Wingdings 2"/>
              <a:buChar char=""/>
              <a:tabLst>
                <a:tab pos="393700" algn="l"/>
                <a:tab pos="394335" algn="l"/>
              </a:tabLst>
            </a:pPr>
            <a:r>
              <a:rPr sz="2600" b="1" i="1" dirty="0">
                <a:latin typeface="Verdana"/>
                <a:cs typeface="Verdana"/>
              </a:rPr>
              <a:t>1. </a:t>
            </a:r>
            <a:r>
              <a:rPr sz="2600" b="1" i="1" spc="-5" dirty="0">
                <a:latin typeface="Verdana"/>
                <a:cs typeface="Verdana"/>
              </a:rPr>
              <a:t>Sexual</a:t>
            </a:r>
            <a:r>
              <a:rPr sz="2600" b="1" i="1" spc="-35" dirty="0">
                <a:latin typeface="Verdana"/>
                <a:cs typeface="Verdana"/>
              </a:rPr>
              <a:t> </a:t>
            </a:r>
            <a:r>
              <a:rPr sz="2600" b="1" i="1" dirty="0">
                <a:latin typeface="Verdana"/>
                <a:cs typeface="Verdana"/>
              </a:rPr>
              <a:t>method</a:t>
            </a:r>
            <a:endParaRPr sz="2600">
              <a:latin typeface="Verdana"/>
              <a:cs typeface="Verdana"/>
            </a:endParaRPr>
          </a:p>
          <a:p>
            <a:pPr marL="390525" indent="-378460">
              <a:lnSpc>
                <a:spcPts val="3115"/>
              </a:lnSpc>
              <a:buClr>
                <a:srgbClr val="EF7E09"/>
              </a:buClr>
              <a:buSzPct val="78846"/>
              <a:buFont typeface="Wingdings 2"/>
              <a:buChar char=""/>
              <a:tabLst>
                <a:tab pos="390525" algn="l"/>
                <a:tab pos="391160" algn="l"/>
              </a:tabLst>
            </a:pPr>
            <a:r>
              <a:rPr sz="2600" b="1" i="1" dirty="0">
                <a:latin typeface="Verdana"/>
                <a:cs typeface="Verdana"/>
              </a:rPr>
              <a:t>2. </a:t>
            </a:r>
            <a:r>
              <a:rPr sz="2600" b="1" i="1" spc="-5" dirty="0">
                <a:latin typeface="Verdana"/>
                <a:cs typeface="Verdana"/>
              </a:rPr>
              <a:t>Asexual</a:t>
            </a:r>
            <a:r>
              <a:rPr sz="2600" b="1" i="1" spc="-60" dirty="0">
                <a:latin typeface="Verdana"/>
                <a:cs typeface="Verdana"/>
              </a:rPr>
              <a:t> </a:t>
            </a:r>
            <a:r>
              <a:rPr sz="2600" b="1" i="1" spc="-5" dirty="0">
                <a:latin typeface="Verdana"/>
                <a:cs typeface="Verdana"/>
              </a:rPr>
              <a:t>method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268" y="984503"/>
            <a:ext cx="4450080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127505"/>
            <a:ext cx="3853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u="none" spc="-5" dirty="0">
                <a:solidFill>
                  <a:srgbClr val="FF8D3D"/>
                </a:solidFill>
                <a:latin typeface="Verdana"/>
                <a:cs typeface="Verdana"/>
              </a:rPr>
              <a:t>Sexual</a:t>
            </a:r>
            <a:r>
              <a:rPr sz="3600" i="1" u="none" spc="-105" dirty="0">
                <a:solidFill>
                  <a:srgbClr val="FF8D3D"/>
                </a:solidFill>
                <a:latin typeface="Verdana"/>
                <a:cs typeface="Verdana"/>
              </a:rPr>
              <a:t> </a:t>
            </a:r>
            <a:r>
              <a:rPr sz="3600" i="1" u="none" spc="-5" dirty="0">
                <a:solidFill>
                  <a:srgbClr val="FF8D3D"/>
                </a:solidFill>
                <a:latin typeface="Verdana"/>
                <a:cs typeface="Verdana"/>
              </a:rPr>
              <a:t>method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2443098"/>
            <a:ext cx="7755890" cy="222377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77495" marR="200660" indent="-265430">
              <a:lnSpc>
                <a:spcPts val="2300"/>
              </a:lnSpc>
              <a:spcBef>
                <a:spcPts val="66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277495" algn="l"/>
                <a:tab pos="278130" algn="l"/>
              </a:tabLst>
            </a:pPr>
            <a:r>
              <a:rPr sz="2400" spc="-10" dirty="0">
                <a:latin typeface="Verdana"/>
                <a:cs typeface="Verdana"/>
              </a:rPr>
              <a:t>In </a:t>
            </a:r>
            <a:r>
              <a:rPr sz="2400" dirty="0">
                <a:latin typeface="Verdana"/>
                <a:cs typeface="Verdana"/>
              </a:rPr>
              <a:t>case of sexual method, the </a:t>
            </a:r>
            <a:r>
              <a:rPr sz="2400" spc="-5" dirty="0">
                <a:latin typeface="Verdana"/>
                <a:cs typeface="Verdana"/>
              </a:rPr>
              <a:t>plants </a:t>
            </a:r>
            <a:r>
              <a:rPr sz="2400" dirty="0">
                <a:latin typeface="Verdana"/>
                <a:cs typeface="Verdana"/>
              </a:rPr>
              <a:t>are </a:t>
            </a:r>
            <a:r>
              <a:rPr sz="2400" spc="-10" dirty="0">
                <a:latin typeface="Verdana"/>
                <a:cs typeface="Verdana"/>
              </a:rPr>
              <a:t>raised  </a:t>
            </a:r>
            <a:r>
              <a:rPr sz="2400" spc="-5" dirty="0">
                <a:latin typeface="Verdana"/>
                <a:cs typeface="Verdana"/>
              </a:rPr>
              <a:t>from </a:t>
            </a:r>
            <a:r>
              <a:rPr sz="2400" dirty="0">
                <a:latin typeface="Verdana"/>
                <a:cs typeface="Verdana"/>
              </a:rPr>
              <a:t>seeds and such </a:t>
            </a:r>
            <a:r>
              <a:rPr sz="2400" spc="-5" dirty="0">
                <a:latin typeface="Verdana"/>
                <a:cs typeface="Verdana"/>
              </a:rPr>
              <a:t>plants </a:t>
            </a:r>
            <a:r>
              <a:rPr sz="2400" dirty="0">
                <a:latin typeface="Verdana"/>
                <a:cs typeface="Verdana"/>
              </a:rPr>
              <a:t>are known as  </a:t>
            </a:r>
            <a:r>
              <a:rPr sz="2400" spc="-5" dirty="0">
                <a:latin typeface="Verdana"/>
                <a:cs typeface="Verdana"/>
              </a:rPr>
              <a:t>seedlings.</a:t>
            </a:r>
            <a:endParaRPr sz="2400">
              <a:latin typeface="Verdana"/>
              <a:cs typeface="Verdana"/>
            </a:endParaRPr>
          </a:p>
          <a:p>
            <a:pPr marL="494030" indent="-481965">
              <a:lnSpc>
                <a:spcPts val="2345"/>
              </a:lnSpc>
              <a:buClr>
                <a:srgbClr val="EF7E09"/>
              </a:buClr>
              <a:buSzPct val="79166"/>
              <a:buFont typeface="Wingdings 2"/>
              <a:buChar char=""/>
              <a:tabLst>
                <a:tab pos="494030" algn="l"/>
                <a:tab pos="494665" algn="l"/>
              </a:tabLst>
            </a:pPr>
            <a:r>
              <a:rPr sz="2400" spc="-5" dirty="0">
                <a:latin typeface="Verdana"/>
                <a:cs typeface="Verdana"/>
              </a:rPr>
              <a:t>Seedlings are long-lived </a:t>
            </a:r>
            <a:r>
              <a:rPr sz="2400" dirty="0">
                <a:latin typeface="Verdana"/>
                <a:cs typeface="Verdana"/>
              </a:rPr>
              <a:t>and </a:t>
            </a:r>
            <a:r>
              <a:rPr sz="2400" spc="-5" dirty="0">
                <a:latin typeface="Verdana"/>
                <a:cs typeface="Verdana"/>
              </a:rPr>
              <a:t>bear more</a:t>
            </a:r>
            <a:r>
              <a:rPr sz="2400" spc="6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heavily</a:t>
            </a:r>
            <a:endParaRPr sz="2400">
              <a:latin typeface="Verdana"/>
              <a:cs typeface="Verdana"/>
            </a:endParaRPr>
          </a:p>
          <a:p>
            <a:pPr marL="277495">
              <a:lnSpc>
                <a:spcPts val="2455"/>
              </a:lnSpc>
            </a:pPr>
            <a:r>
              <a:rPr sz="2400" spc="-10" dirty="0">
                <a:latin typeface="Verdana"/>
                <a:cs typeface="Verdana"/>
              </a:rPr>
              <a:t>Plants </a:t>
            </a:r>
            <a:r>
              <a:rPr sz="2400" dirty="0">
                <a:latin typeface="Verdana"/>
                <a:cs typeface="Verdana"/>
              </a:rPr>
              <a:t>are more</a:t>
            </a:r>
            <a:r>
              <a:rPr sz="2400" spc="2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sturdier.</a:t>
            </a:r>
            <a:endParaRPr sz="2400">
              <a:latin typeface="Verdana"/>
              <a:cs typeface="Verdana"/>
            </a:endParaRPr>
          </a:p>
          <a:p>
            <a:pPr marL="277495" marR="214629" indent="-265430">
              <a:lnSpc>
                <a:spcPts val="2300"/>
              </a:lnSpc>
              <a:spcBef>
                <a:spcPts val="420"/>
              </a:spcBef>
              <a:buClr>
                <a:srgbClr val="EF7E09"/>
              </a:buClr>
              <a:buSzPct val="79166"/>
              <a:buFont typeface="Wingdings 2"/>
              <a:buChar char=""/>
              <a:tabLst>
                <a:tab pos="386080" algn="l"/>
                <a:tab pos="386715" algn="l"/>
              </a:tabLst>
            </a:pPr>
            <a:r>
              <a:rPr dirty="0"/>
              <a:t>	</a:t>
            </a:r>
            <a:r>
              <a:rPr sz="2400" spc="-5" dirty="0">
                <a:latin typeface="Verdana"/>
                <a:cs typeface="Verdana"/>
              </a:rPr>
              <a:t>Seedlings are </a:t>
            </a:r>
            <a:r>
              <a:rPr sz="2400" spc="-10" dirty="0">
                <a:latin typeface="Verdana"/>
                <a:cs typeface="Verdana"/>
              </a:rPr>
              <a:t>comparatively </a:t>
            </a:r>
            <a:r>
              <a:rPr sz="2400" dirty="0">
                <a:latin typeface="Verdana"/>
                <a:cs typeface="Verdana"/>
              </a:rPr>
              <a:t>cheaper and easy  </a:t>
            </a:r>
            <a:r>
              <a:rPr sz="2400" spc="-5" dirty="0">
                <a:latin typeface="Verdana"/>
                <a:cs typeface="Verdana"/>
              </a:rPr>
              <a:t>to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raise.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1668" y="618744"/>
            <a:ext cx="5344668" cy="1030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761746"/>
            <a:ext cx="4750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u="none" spc="-5" dirty="0">
                <a:solidFill>
                  <a:srgbClr val="FF8D3D"/>
                </a:solidFill>
                <a:latin typeface="Verdana"/>
                <a:cs typeface="Verdana"/>
              </a:rPr>
              <a:t>ASEXUAL</a:t>
            </a:r>
            <a:r>
              <a:rPr sz="3600" i="1" u="none" spc="-75" dirty="0">
                <a:solidFill>
                  <a:srgbClr val="FF8D3D"/>
                </a:solidFill>
                <a:latin typeface="Verdana"/>
                <a:cs typeface="Verdana"/>
              </a:rPr>
              <a:t> </a:t>
            </a:r>
            <a:r>
              <a:rPr sz="3600" i="1" u="none" dirty="0">
                <a:solidFill>
                  <a:srgbClr val="FF8D3D"/>
                </a:solidFill>
                <a:latin typeface="Verdana"/>
                <a:cs typeface="Verdana"/>
              </a:rPr>
              <a:t>METHOD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1753869"/>
            <a:ext cx="794321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7495" marR="5080" indent="-265430">
              <a:lnSpc>
                <a:spcPct val="100000"/>
              </a:lnSpc>
              <a:spcBef>
                <a:spcPts val="95"/>
              </a:spcBef>
              <a:buClr>
                <a:srgbClr val="EF7E09"/>
              </a:buClr>
              <a:buSzPct val="79545"/>
              <a:buFont typeface="Wingdings 2"/>
              <a:buChar char=""/>
              <a:tabLst>
                <a:tab pos="277495" algn="l"/>
                <a:tab pos="278130" algn="l"/>
                <a:tab pos="6059170" algn="l"/>
              </a:tabLst>
            </a:pPr>
            <a:r>
              <a:rPr sz="2200" dirty="0">
                <a:latin typeface="Verdana"/>
                <a:cs typeface="Verdana"/>
              </a:rPr>
              <a:t>In </a:t>
            </a:r>
            <a:r>
              <a:rPr sz="2200" spc="-5" dirty="0">
                <a:latin typeface="Verdana"/>
                <a:cs typeface="Verdana"/>
              </a:rPr>
              <a:t>case of asexual method of </a:t>
            </a:r>
            <a:r>
              <a:rPr sz="2200" spc="-10" dirty="0">
                <a:latin typeface="Verdana"/>
                <a:cs typeface="Verdana"/>
              </a:rPr>
              <a:t>vegetative </a:t>
            </a:r>
            <a:r>
              <a:rPr sz="2200" spc="-5" dirty="0">
                <a:latin typeface="Verdana"/>
                <a:cs typeface="Verdana"/>
              </a:rPr>
              <a:t>propagation,  </a:t>
            </a:r>
            <a:r>
              <a:rPr sz="2200" spc="-10" dirty="0">
                <a:latin typeface="Verdana"/>
                <a:cs typeface="Verdana"/>
              </a:rPr>
              <a:t>the vegetative part </a:t>
            </a:r>
            <a:r>
              <a:rPr sz="2200" spc="-5" dirty="0">
                <a:latin typeface="Verdana"/>
                <a:cs typeface="Verdana"/>
              </a:rPr>
              <a:t>of a plant, such as stem or root,  </a:t>
            </a:r>
            <a:r>
              <a:rPr sz="2200" dirty="0">
                <a:latin typeface="Verdana"/>
                <a:cs typeface="Verdana"/>
              </a:rPr>
              <a:t>is </a:t>
            </a:r>
            <a:r>
              <a:rPr sz="2200" spc="-5" dirty="0">
                <a:latin typeface="Verdana"/>
                <a:cs typeface="Verdana"/>
              </a:rPr>
              <a:t>placed </a:t>
            </a:r>
            <a:r>
              <a:rPr sz="2200" dirty="0">
                <a:latin typeface="Verdana"/>
                <a:cs typeface="Verdana"/>
              </a:rPr>
              <a:t>in </a:t>
            </a:r>
            <a:r>
              <a:rPr sz="2200" spc="-5" dirty="0">
                <a:latin typeface="Verdana"/>
                <a:cs typeface="Verdana"/>
              </a:rPr>
              <a:t>such an environment</a:t>
            </a:r>
            <a:r>
              <a:rPr sz="2200" spc="95" dirty="0">
                <a:latin typeface="Verdana"/>
                <a:cs typeface="Verdana"/>
              </a:rPr>
              <a:t> </a:t>
            </a:r>
            <a:r>
              <a:rPr sz="2200" spc="-10" dirty="0">
                <a:latin typeface="Verdana"/>
                <a:cs typeface="Verdana"/>
              </a:rPr>
              <a:t>that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it	</a:t>
            </a:r>
            <a:r>
              <a:rPr sz="2200" spc="-10" dirty="0">
                <a:latin typeface="Verdana"/>
                <a:cs typeface="Verdana"/>
              </a:rPr>
              <a:t>develops </a:t>
            </a:r>
            <a:r>
              <a:rPr sz="2200" spc="-5" dirty="0">
                <a:latin typeface="Verdana"/>
                <a:cs typeface="Verdana"/>
              </a:rPr>
              <a:t>into  a new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plant.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0" y="3276600"/>
            <a:ext cx="5067300" cy="26273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380" y="609345"/>
            <a:ext cx="23342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u="none" spc="-5" dirty="0">
                <a:solidFill>
                  <a:srgbClr val="000000"/>
                </a:solidFill>
              </a:rPr>
              <a:t>Advantages: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627380" y="1006500"/>
            <a:ext cx="7680325" cy="435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0180">
              <a:lnSpc>
                <a:spcPct val="111400"/>
              </a:lnSpc>
              <a:spcBef>
                <a:spcPts val="100"/>
              </a:spcBef>
              <a:buAutoNum type="arabicPeriod"/>
              <a:tabLst>
                <a:tab pos="390525" algn="l"/>
              </a:tabLst>
            </a:pPr>
            <a:r>
              <a:rPr sz="2200" spc="-10" dirty="0">
                <a:latin typeface="Verdana"/>
                <a:cs typeface="Verdana"/>
              </a:rPr>
              <a:t>There </a:t>
            </a:r>
            <a:r>
              <a:rPr sz="2200" spc="-5" dirty="0">
                <a:latin typeface="Verdana"/>
                <a:cs typeface="Verdana"/>
              </a:rPr>
              <a:t>is no </a:t>
            </a:r>
            <a:r>
              <a:rPr sz="2200" spc="-10" dirty="0">
                <a:latin typeface="Verdana"/>
                <a:cs typeface="Verdana"/>
              </a:rPr>
              <a:t>variation between the </a:t>
            </a:r>
            <a:r>
              <a:rPr sz="2200" spc="-5" dirty="0">
                <a:latin typeface="Verdana"/>
                <a:cs typeface="Verdana"/>
              </a:rPr>
              <a:t>plant </a:t>
            </a:r>
            <a:r>
              <a:rPr sz="2200" spc="-10" dirty="0">
                <a:latin typeface="Verdana"/>
                <a:cs typeface="Verdana"/>
              </a:rPr>
              <a:t>grown </a:t>
            </a:r>
            <a:r>
              <a:rPr sz="2200" spc="-5" dirty="0">
                <a:latin typeface="Verdana"/>
                <a:cs typeface="Verdana"/>
              </a:rPr>
              <a:t>and  plant from which </a:t>
            </a:r>
            <a:r>
              <a:rPr sz="2200" dirty="0">
                <a:latin typeface="Verdana"/>
                <a:cs typeface="Verdana"/>
              </a:rPr>
              <a:t>it is </a:t>
            </a:r>
            <a:r>
              <a:rPr sz="2200" spc="-10" dirty="0">
                <a:latin typeface="Verdana"/>
                <a:cs typeface="Verdana"/>
              </a:rPr>
              <a:t>grown. </a:t>
            </a:r>
            <a:r>
              <a:rPr sz="2200" spc="-5" dirty="0">
                <a:latin typeface="Verdana"/>
                <a:cs typeface="Verdana"/>
              </a:rPr>
              <a:t>As such, </a:t>
            </a:r>
            <a:r>
              <a:rPr sz="2200" spc="-10" dirty="0">
                <a:latin typeface="Verdana"/>
                <a:cs typeface="Verdana"/>
              </a:rPr>
              <a:t>the </a:t>
            </a:r>
            <a:r>
              <a:rPr sz="2200" spc="-5" dirty="0">
                <a:latin typeface="Verdana"/>
                <a:cs typeface="Verdana"/>
              </a:rPr>
              <a:t>plants are  uniform in </a:t>
            </a:r>
            <a:r>
              <a:rPr sz="2200" spc="-10" dirty="0">
                <a:latin typeface="Verdana"/>
                <a:cs typeface="Verdana"/>
              </a:rPr>
              <a:t>growth </a:t>
            </a:r>
            <a:r>
              <a:rPr sz="2200" spc="-5" dirty="0">
                <a:latin typeface="Verdana"/>
                <a:cs typeface="Verdana"/>
              </a:rPr>
              <a:t>and </a:t>
            </a:r>
            <a:r>
              <a:rPr sz="2200" dirty="0">
                <a:latin typeface="Verdana"/>
                <a:cs typeface="Verdana"/>
              </a:rPr>
              <a:t>yielding</a:t>
            </a:r>
            <a:r>
              <a:rPr sz="2200" spc="10" dirty="0">
                <a:latin typeface="Verdana"/>
                <a:cs typeface="Verdana"/>
              </a:rPr>
              <a:t> </a:t>
            </a:r>
            <a:r>
              <a:rPr sz="2200" spc="-30" dirty="0">
                <a:latin typeface="Verdana"/>
                <a:cs typeface="Verdana"/>
              </a:rPr>
              <a:t>capacity.</a:t>
            </a:r>
            <a:endParaRPr sz="2200">
              <a:latin typeface="Verdana"/>
              <a:cs typeface="Verdana"/>
            </a:endParaRPr>
          </a:p>
          <a:p>
            <a:pPr marL="277495" marR="163195" indent="-265430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90525" algn="l"/>
              </a:tabLst>
            </a:pPr>
            <a:r>
              <a:rPr sz="2200" spc="-5" dirty="0">
                <a:latin typeface="Verdana"/>
                <a:cs typeface="Verdana"/>
              </a:rPr>
              <a:t>Seedless </a:t>
            </a:r>
            <a:r>
              <a:rPr sz="2200" spc="-10" dirty="0">
                <a:latin typeface="Verdana"/>
                <a:cs typeface="Verdana"/>
              </a:rPr>
              <a:t>varieties </a:t>
            </a:r>
            <a:r>
              <a:rPr sz="2200" spc="-5" dirty="0">
                <a:latin typeface="Verdana"/>
                <a:cs typeface="Verdana"/>
              </a:rPr>
              <a:t>of fruits can </a:t>
            </a:r>
            <a:r>
              <a:rPr sz="2200" dirty="0">
                <a:latin typeface="Verdana"/>
                <a:cs typeface="Verdana"/>
              </a:rPr>
              <a:t>only </a:t>
            </a:r>
            <a:r>
              <a:rPr sz="2200" spc="-5" dirty="0">
                <a:latin typeface="Verdana"/>
                <a:cs typeface="Verdana"/>
              </a:rPr>
              <a:t>be </a:t>
            </a:r>
            <a:r>
              <a:rPr sz="2200" spc="-10" dirty="0">
                <a:latin typeface="Verdana"/>
                <a:cs typeface="Verdana"/>
              </a:rPr>
              <a:t>propagated  vegetativel </a:t>
            </a:r>
            <a:r>
              <a:rPr sz="2200" spc="-5" dirty="0">
                <a:latin typeface="Verdana"/>
                <a:cs typeface="Verdana"/>
              </a:rPr>
              <a:t>e.g. </a:t>
            </a:r>
            <a:r>
              <a:rPr sz="2200" spc="-10" dirty="0">
                <a:latin typeface="Verdana"/>
                <a:cs typeface="Verdana"/>
              </a:rPr>
              <a:t>grapes, pomegranates </a:t>
            </a:r>
            <a:r>
              <a:rPr sz="2200" spc="-5" dirty="0">
                <a:latin typeface="Verdana"/>
                <a:cs typeface="Verdana"/>
              </a:rPr>
              <a:t>and</a:t>
            </a:r>
            <a:r>
              <a:rPr sz="2200" spc="18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lemon.</a:t>
            </a:r>
            <a:endParaRPr sz="2200">
              <a:latin typeface="Verdana"/>
              <a:cs typeface="Verdana"/>
            </a:endParaRPr>
          </a:p>
          <a:p>
            <a:pPr marL="277495" marR="5080" indent="-265430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90525" algn="l"/>
              </a:tabLst>
            </a:pPr>
            <a:r>
              <a:rPr sz="2200" spc="-5" dirty="0">
                <a:latin typeface="Verdana"/>
                <a:cs typeface="Verdana"/>
              </a:rPr>
              <a:t>Plants start bearing </a:t>
            </a:r>
            <a:r>
              <a:rPr sz="2200" dirty="0">
                <a:latin typeface="Verdana"/>
                <a:cs typeface="Verdana"/>
              </a:rPr>
              <a:t>earlier </a:t>
            </a:r>
            <a:r>
              <a:rPr sz="2200" spc="-5" dirty="0">
                <a:latin typeface="Verdana"/>
                <a:cs typeface="Verdana"/>
              </a:rPr>
              <a:t>as compared to seedling  </a:t>
            </a:r>
            <a:r>
              <a:rPr sz="2200" spc="-10" dirty="0">
                <a:latin typeface="Verdana"/>
                <a:cs typeface="Verdana"/>
              </a:rPr>
              <a:t>trees.</a:t>
            </a:r>
            <a:endParaRPr sz="2200">
              <a:latin typeface="Verdana"/>
              <a:cs typeface="Verdana"/>
            </a:endParaRPr>
          </a:p>
          <a:p>
            <a:pPr marL="277495" marR="372110" indent="-265430">
              <a:lnSpc>
                <a:spcPct val="100000"/>
              </a:lnSpc>
              <a:spcBef>
                <a:spcPts val="305"/>
              </a:spcBef>
              <a:buAutoNum type="arabicPeriod"/>
              <a:tabLst>
                <a:tab pos="390525" algn="l"/>
              </a:tabLst>
            </a:pPr>
            <a:r>
              <a:rPr sz="2200" spc="-5" dirty="0">
                <a:latin typeface="Verdana"/>
                <a:cs typeface="Verdana"/>
              </a:rPr>
              <a:t>Budding or </a:t>
            </a:r>
            <a:r>
              <a:rPr sz="2200" spc="-10" dirty="0">
                <a:latin typeface="Verdana"/>
                <a:cs typeface="Verdana"/>
              </a:rPr>
              <a:t>grafting encourages </a:t>
            </a:r>
            <a:r>
              <a:rPr sz="2200" spc="-5" dirty="0">
                <a:latin typeface="Verdana"/>
                <a:cs typeface="Verdana"/>
              </a:rPr>
              <a:t>disease-resistant  </a:t>
            </a:r>
            <a:r>
              <a:rPr sz="2200" spc="-10" dirty="0">
                <a:latin typeface="Verdana"/>
                <a:cs typeface="Verdana"/>
              </a:rPr>
              <a:t>varieties </a:t>
            </a:r>
            <a:r>
              <a:rPr sz="2200" spc="-5" dirty="0">
                <a:latin typeface="Verdana"/>
                <a:cs typeface="Verdana"/>
              </a:rPr>
              <a:t>of</a:t>
            </a:r>
            <a:r>
              <a:rPr sz="2200" spc="2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plants.</a:t>
            </a:r>
            <a:endParaRPr sz="2200">
              <a:latin typeface="Verdana"/>
              <a:cs typeface="Verdana"/>
            </a:endParaRPr>
          </a:p>
          <a:p>
            <a:pPr marL="12700" marR="79375">
              <a:lnSpc>
                <a:spcPct val="111400"/>
              </a:lnSpc>
              <a:buAutoNum type="arabicPeriod"/>
              <a:tabLst>
                <a:tab pos="390525" algn="l"/>
              </a:tabLst>
            </a:pPr>
            <a:r>
              <a:rPr sz="2200" spc="-5" dirty="0">
                <a:latin typeface="Verdana"/>
                <a:cs typeface="Verdana"/>
              </a:rPr>
              <a:t>Modifying influence of </a:t>
            </a:r>
            <a:r>
              <a:rPr sz="2200" spc="-10" dirty="0">
                <a:latin typeface="Verdana"/>
                <a:cs typeface="Verdana"/>
              </a:rPr>
              <a:t>root-stocks </a:t>
            </a:r>
            <a:r>
              <a:rPr sz="2200" spc="-5" dirty="0">
                <a:latin typeface="Verdana"/>
                <a:cs typeface="Verdana"/>
              </a:rPr>
              <a:t>on scion can </a:t>
            </a:r>
            <a:r>
              <a:rPr sz="2200" spc="-10" dirty="0">
                <a:latin typeface="Verdana"/>
                <a:cs typeface="Verdana"/>
              </a:rPr>
              <a:t>be  availed </a:t>
            </a:r>
            <a:r>
              <a:rPr sz="2200" spc="-5" dirty="0">
                <a:latin typeface="Verdana"/>
                <a:cs typeface="Verdana"/>
              </a:rPr>
              <a:t>of Inferior or unsuitable </a:t>
            </a:r>
            <a:r>
              <a:rPr sz="2200" spc="-10" dirty="0">
                <a:latin typeface="Verdana"/>
                <a:cs typeface="Verdana"/>
              </a:rPr>
              <a:t>varieties </a:t>
            </a:r>
            <a:r>
              <a:rPr sz="2200" spc="-5" dirty="0">
                <a:latin typeface="Verdana"/>
                <a:cs typeface="Verdana"/>
              </a:rPr>
              <a:t>can be</a:t>
            </a:r>
            <a:r>
              <a:rPr sz="2200" spc="80" dirty="0">
                <a:latin typeface="Verdana"/>
                <a:cs typeface="Verdana"/>
              </a:rPr>
              <a:t> </a:t>
            </a:r>
            <a:r>
              <a:rPr sz="2200" spc="-20" dirty="0">
                <a:latin typeface="Verdana"/>
                <a:cs typeface="Verdana"/>
              </a:rPr>
              <a:t>over-</a:t>
            </a:r>
            <a:endParaRPr sz="2200">
              <a:latin typeface="Verdana"/>
              <a:cs typeface="Verdana"/>
            </a:endParaRPr>
          </a:p>
          <a:p>
            <a:pPr marL="277495">
              <a:lnSpc>
                <a:spcPct val="100000"/>
              </a:lnSpc>
            </a:pPr>
            <a:r>
              <a:rPr sz="2200" spc="-5" dirty="0">
                <a:latin typeface="Verdana"/>
                <a:cs typeface="Verdana"/>
              </a:rPr>
              <a:t>looked.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272" y="437387"/>
            <a:ext cx="5532120" cy="920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272" y="925067"/>
            <a:ext cx="3755136" cy="9204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940" y="563626"/>
            <a:ext cx="486029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u="none" spc="-5" dirty="0">
                <a:solidFill>
                  <a:srgbClr val="FF8D3D"/>
                </a:solidFill>
              </a:rPr>
              <a:t>FACTORS AFFECTING  </a:t>
            </a:r>
            <a:r>
              <a:rPr sz="3200" u="none" dirty="0">
                <a:solidFill>
                  <a:srgbClr val="FF8D3D"/>
                </a:solidFill>
              </a:rPr>
              <a:t>CULTIVATION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655"/>
              </a:spcBef>
            </a:pPr>
            <a:r>
              <a:rPr sz="2400" b="1" i="1" u="heavy" spc="-10" dirty="0">
                <a:solidFill>
                  <a:srgbClr val="B45F07"/>
                </a:solidFill>
                <a:uFill>
                  <a:solidFill>
                    <a:srgbClr val="B45F07"/>
                  </a:solidFill>
                </a:uFill>
                <a:latin typeface="Verdana"/>
                <a:cs typeface="Verdana"/>
              </a:rPr>
              <a:t>ALTITUDE</a:t>
            </a:r>
            <a:endParaRPr sz="2400">
              <a:latin typeface="Verdana"/>
              <a:cs typeface="Verdana"/>
            </a:endParaRPr>
          </a:p>
          <a:p>
            <a:pPr marL="310515" marR="5080" indent="705485">
              <a:lnSpc>
                <a:spcPct val="100299"/>
              </a:lnSpc>
              <a:spcBef>
                <a:spcPts val="495"/>
              </a:spcBef>
            </a:pPr>
            <a:r>
              <a:rPr spc="-5" dirty="0"/>
              <a:t>Altitude </a:t>
            </a:r>
            <a:r>
              <a:rPr dirty="0"/>
              <a:t>is </a:t>
            </a:r>
            <a:r>
              <a:rPr spc="-5" dirty="0"/>
              <a:t>a </a:t>
            </a:r>
            <a:r>
              <a:rPr spc="-10" dirty="0"/>
              <a:t>very </a:t>
            </a:r>
            <a:r>
              <a:rPr spc="-5" dirty="0"/>
              <a:t>important factor </a:t>
            </a:r>
            <a:r>
              <a:rPr dirty="0"/>
              <a:t>in </a:t>
            </a:r>
            <a:r>
              <a:rPr spc="-5" dirty="0"/>
              <a:t>cultivation  of </a:t>
            </a:r>
            <a:r>
              <a:rPr dirty="0"/>
              <a:t>medicinal </a:t>
            </a:r>
            <a:r>
              <a:rPr spc="-5" dirty="0"/>
              <a:t>plants. </a:t>
            </a:r>
            <a:r>
              <a:rPr spc="-65" dirty="0"/>
              <a:t>Tea, </a:t>
            </a:r>
            <a:r>
              <a:rPr spc="-5" dirty="0"/>
              <a:t>cinchona and eucalyptus are  </a:t>
            </a:r>
            <a:r>
              <a:rPr spc="-10" dirty="0"/>
              <a:t>cultivated favourably </a:t>
            </a:r>
            <a:r>
              <a:rPr spc="-5" dirty="0"/>
              <a:t>at an altitude of </a:t>
            </a:r>
            <a:r>
              <a:rPr spc="-10" dirty="0"/>
              <a:t>1,000–2,000  </a:t>
            </a:r>
            <a:r>
              <a:rPr spc="-5" dirty="0"/>
              <a:t>metres. Cinnamon and cardamom are grown at a  height of 500 1000 metres, while senna can </a:t>
            </a:r>
            <a:r>
              <a:rPr spc="-10" dirty="0"/>
              <a:t>be  cultivated </a:t>
            </a:r>
            <a:r>
              <a:rPr spc="-5" dirty="0"/>
              <a:t>at sea</a:t>
            </a:r>
            <a:r>
              <a:rPr spc="40" dirty="0"/>
              <a:t> </a:t>
            </a:r>
            <a:r>
              <a:rPr spc="-5" dirty="0"/>
              <a:t>level.</a:t>
            </a:r>
          </a:p>
          <a:p>
            <a:pPr marL="45720">
              <a:lnSpc>
                <a:spcPct val="100000"/>
              </a:lnSpc>
              <a:spcBef>
                <a:spcPts val="305"/>
              </a:spcBef>
            </a:pPr>
            <a:r>
              <a:rPr sz="2400" b="1" u="heavy" spc="-5" dirty="0">
                <a:solidFill>
                  <a:srgbClr val="B45F07"/>
                </a:solidFill>
                <a:uFill>
                  <a:solidFill>
                    <a:srgbClr val="B45F07"/>
                  </a:solidFill>
                </a:uFill>
                <a:latin typeface="Verdana"/>
                <a:cs typeface="Verdana"/>
              </a:rPr>
              <a:t>TEMPERATURE</a:t>
            </a:r>
            <a:endParaRPr sz="2400">
              <a:latin typeface="Verdana"/>
              <a:cs typeface="Verdana"/>
            </a:endParaRPr>
          </a:p>
          <a:p>
            <a:pPr marL="310515" marR="483870" indent="274320">
              <a:lnSpc>
                <a:spcPct val="100699"/>
              </a:lnSpc>
              <a:spcBef>
                <a:spcPts val="480"/>
              </a:spcBef>
            </a:pPr>
            <a:r>
              <a:rPr spc="-30" dirty="0"/>
              <a:t>Temperature </a:t>
            </a:r>
            <a:r>
              <a:rPr dirty="0"/>
              <a:t>is </a:t>
            </a:r>
            <a:r>
              <a:rPr spc="-5" dirty="0"/>
              <a:t>a crucial factor controlling </a:t>
            </a:r>
            <a:r>
              <a:rPr spc="-10" dirty="0"/>
              <a:t>the  growth, Many </a:t>
            </a:r>
            <a:r>
              <a:rPr dirty="0"/>
              <a:t>plants will </a:t>
            </a:r>
            <a:r>
              <a:rPr spc="-5" dirty="0"/>
              <a:t>grow better </a:t>
            </a:r>
            <a:r>
              <a:rPr dirty="0"/>
              <a:t>in </a:t>
            </a:r>
            <a:r>
              <a:rPr spc="-10" dirty="0"/>
              <a:t>temperate  </a:t>
            </a:r>
            <a:r>
              <a:rPr dirty="0"/>
              <a:t>regions </a:t>
            </a:r>
            <a:r>
              <a:rPr spc="-5" dirty="0"/>
              <a:t>during</a:t>
            </a:r>
            <a:r>
              <a:rPr spc="10" dirty="0"/>
              <a:t> </a:t>
            </a:r>
            <a:r>
              <a:rPr spc="-50" dirty="0"/>
              <a:t>summer.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843</Words>
  <Application>Microsoft Office PowerPoint</Application>
  <PresentationFormat>On-screen Show (4:3)</PresentationFormat>
  <Paragraphs>119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Verdana</vt:lpstr>
      <vt:lpstr>Wingdings 2</vt:lpstr>
      <vt:lpstr>Office Theme</vt:lpstr>
      <vt:lpstr>PowerPoint Presentation</vt:lpstr>
      <vt:lpstr>Prepaired By </vt:lpstr>
      <vt:lpstr>Topic</vt:lpstr>
      <vt:lpstr>Cultivation</vt:lpstr>
      <vt:lpstr>Methods of Plant Propagation</vt:lpstr>
      <vt:lpstr>Sexual method</vt:lpstr>
      <vt:lpstr>ASEXUAL METHOD</vt:lpstr>
      <vt:lpstr>Advantages:</vt:lpstr>
      <vt:lpstr>FACTORS AFFECTING  CULTIVATION</vt:lpstr>
      <vt:lpstr>RAINFALL</vt:lpstr>
      <vt:lpstr>SOIL FERTILITY:</vt:lpstr>
      <vt:lpstr>PLANT HORMONES AND GROWTH  REGULATOR</vt:lpstr>
      <vt:lpstr>FUNCTION OF CYTOKININ</vt:lpstr>
      <vt:lpstr>PowerPoint Presentation</vt:lpstr>
      <vt:lpstr>STORAGE OF CRUDE DRUG</vt:lpstr>
      <vt:lpstr>PACKING OF CRUDE DRUG</vt:lpstr>
      <vt:lpstr>ASHWAGANDHA</vt:lpstr>
      <vt:lpstr>PowerPoint Presentation</vt:lpstr>
      <vt:lpstr>PowerPoint Presentation</vt:lpstr>
      <vt:lpstr>Chemical Constituents:</vt:lpstr>
      <vt:lpstr>TULSI</vt:lpstr>
      <vt:lpstr>Synonyms : Sacred Basil, Holy Basil</vt:lpstr>
      <vt:lpstr>USES:</vt:lpstr>
      <vt:lpstr>CONCLUSION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Microsoft account</cp:lastModifiedBy>
  <cp:revision>1</cp:revision>
  <dcterms:created xsi:type="dcterms:W3CDTF">2020-08-27T07:27:19Z</dcterms:created>
  <dcterms:modified xsi:type="dcterms:W3CDTF">2020-08-27T07:31:49Z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2020-08-27T00:00:00Z</vt:filetime>
  </property>
</Properties>
</file>