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7" r:id="rId18"/>
    <p:sldId id="278" r:id="rId19"/>
    <p:sldId id="281" r:id="rId20"/>
    <p:sldId id="279" r:id="rId21"/>
    <p:sldId id="272" r:id="rId22"/>
    <p:sldId id="273" r:id="rId23"/>
    <p:sldId id="282" r:id="rId24"/>
    <p:sldId id="283" r:id="rId25"/>
    <p:sldId id="284" r:id="rId26"/>
    <p:sldId id="275" r:id="rId27"/>
    <p:sldId id="290" r:id="rId28"/>
    <p:sldId id="289" r:id="rId29"/>
    <p:sldId id="291" r:id="rId30"/>
    <p:sldId id="306" r:id="rId31"/>
    <p:sldId id="307" r:id="rId32"/>
    <p:sldId id="294" r:id="rId33"/>
    <p:sldId id="295" r:id="rId34"/>
    <p:sldId id="296" r:id="rId35"/>
    <p:sldId id="308" r:id="rId36"/>
    <p:sldId id="309" r:id="rId37"/>
    <p:sldId id="310" r:id="rId38"/>
    <p:sldId id="311" r:id="rId39"/>
    <p:sldId id="298" r:id="rId40"/>
    <p:sldId id="299" r:id="rId41"/>
    <p:sldId id="315" r:id="rId42"/>
    <p:sldId id="316" r:id="rId43"/>
    <p:sldId id="313" r:id="rId44"/>
    <p:sldId id="314" r:id="rId45"/>
    <p:sldId id="317" r:id="rId46"/>
    <p:sldId id="318" r:id="rId47"/>
    <p:sldId id="321" r:id="rId48"/>
    <p:sldId id="319" r:id="rId49"/>
    <p:sldId id="320" r:id="rId50"/>
    <p:sldId id="322" r:id="rId51"/>
    <p:sldId id="342" r:id="rId52"/>
    <p:sldId id="343" r:id="rId53"/>
    <p:sldId id="325" r:id="rId54"/>
    <p:sldId id="344" r:id="rId55"/>
    <p:sldId id="326" r:id="rId56"/>
    <p:sldId id="328" r:id="rId57"/>
    <p:sldId id="329" r:id="rId58"/>
    <p:sldId id="330" r:id="rId59"/>
    <p:sldId id="331" r:id="rId60"/>
    <p:sldId id="341" r:id="rId61"/>
    <p:sldId id="345" r:id="rId62"/>
    <p:sldId id="346" r:id="rId63"/>
    <p:sldId id="347" r:id="rId64"/>
    <p:sldId id="348" r:id="rId65"/>
    <p:sldId id="349" r:id="rId66"/>
    <p:sldId id="350" r:id="rId67"/>
    <p:sldId id="351" r:id="rId68"/>
    <p:sldId id="352" r:id="rId69"/>
    <p:sldId id="353" r:id="rId70"/>
    <p:sldId id="354" r:id="rId71"/>
    <p:sldId id="355" r:id="rId72"/>
    <p:sldId id="356" r:id="rId73"/>
    <p:sldId id="357" r:id="rId74"/>
    <p:sldId id="358" r:id="rId75"/>
    <p:sldId id="359" r:id="rId76"/>
    <p:sldId id="362" r:id="rId77"/>
    <p:sldId id="360" r:id="rId78"/>
    <p:sldId id="361"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327" y="3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A13919-9145-49AC-BBCC-804FD816F4E7}" type="datetimeFigureOut">
              <a:rPr lang="en-US" smtClean="0"/>
              <a:pPr/>
              <a:t>8/27/2020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53FB9-64C3-46C5-87CB-04BF5F8AE846}" type="slidenum">
              <a:rPr lang="en-US" smtClean="0"/>
              <a:pPr/>
              <a:t>‹#›</a:t>
            </a:fld>
            <a:endParaRPr lang="en-US"/>
          </a:p>
        </p:txBody>
      </p:sp>
    </p:spTree>
    <p:extLst>
      <p:ext uri="{BB962C8B-B14F-4D97-AF65-F5344CB8AC3E}">
        <p14:creationId xmlns:p14="http://schemas.microsoft.com/office/powerpoint/2010/main" val="820610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353FB9-64C3-46C5-87CB-04BF5F8AE846}" type="slidenum">
              <a:rPr lang="en-US" smtClean="0"/>
              <a:pPr/>
              <a:t>24</a:t>
            </a:fld>
            <a:endParaRPr lang="en-US"/>
          </a:p>
        </p:txBody>
      </p:sp>
    </p:spTree>
    <p:extLst>
      <p:ext uri="{BB962C8B-B14F-4D97-AF65-F5344CB8AC3E}">
        <p14:creationId xmlns:p14="http://schemas.microsoft.com/office/powerpoint/2010/main" val="98398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353FB9-64C3-46C5-87CB-04BF5F8AE846}" type="slidenum">
              <a:rPr lang="en-US" smtClean="0"/>
              <a:pPr/>
              <a:t>31</a:t>
            </a:fld>
            <a:endParaRPr lang="en-US"/>
          </a:p>
        </p:txBody>
      </p:sp>
    </p:spTree>
    <p:extLst>
      <p:ext uri="{BB962C8B-B14F-4D97-AF65-F5344CB8AC3E}">
        <p14:creationId xmlns:p14="http://schemas.microsoft.com/office/powerpoint/2010/main" val="90206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353FB9-64C3-46C5-87CB-04BF5F8AE846}" type="slidenum">
              <a:rPr lang="en-US" smtClean="0"/>
              <a:pPr/>
              <a:t>36</a:t>
            </a:fld>
            <a:endParaRPr lang="en-US"/>
          </a:p>
        </p:txBody>
      </p:sp>
    </p:spTree>
    <p:extLst>
      <p:ext uri="{BB962C8B-B14F-4D97-AF65-F5344CB8AC3E}">
        <p14:creationId xmlns:p14="http://schemas.microsoft.com/office/powerpoint/2010/main" val="417306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353FB9-64C3-46C5-87CB-04BF5F8AE846}" type="slidenum">
              <a:rPr lang="en-US" smtClean="0"/>
              <a:pPr/>
              <a:t>42</a:t>
            </a:fld>
            <a:endParaRPr lang="en-US"/>
          </a:p>
        </p:txBody>
      </p:sp>
    </p:spTree>
    <p:extLst>
      <p:ext uri="{BB962C8B-B14F-4D97-AF65-F5344CB8AC3E}">
        <p14:creationId xmlns:p14="http://schemas.microsoft.com/office/powerpoint/2010/main" val="3553396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353FB9-64C3-46C5-87CB-04BF5F8AE846}" type="slidenum">
              <a:rPr lang="en-US" smtClean="0"/>
              <a:pPr/>
              <a:t>52</a:t>
            </a:fld>
            <a:endParaRPr lang="en-US"/>
          </a:p>
        </p:txBody>
      </p:sp>
    </p:spTree>
    <p:extLst>
      <p:ext uri="{BB962C8B-B14F-4D97-AF65-F5344CB8AC3E}">
        <p14:creationId xmlns:p14="http://schemas.microsoft.com/office/powerpoint/2010/main" val="127812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B1827D4-8DB1-4D83-9D04-3C1EEFB9B092}" type="datetimeFigureOut">
              <a:rPr lang="en-US" smtClean="0"/>
              <a:pPr/>
              <a:t>8/27/2020</a:t>
            </a:fld>
            <a:endParaRPr lang="en-IN"/>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IN"/>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8B8D066-72C9-4197-994E-3CE02D434E1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1827D4-8DB1-4D83-9D04-3C1EEFB9B092}" type="datetimeFigureOut">
              <a:rPr lang="en-US" smtClean="0"/>
              <a:pPr/>
              <a:t>8/27/2020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B8D066-72C9-4197-994E-3CE02D434E1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B1827D4-8DB1-4D83-9D04-3C1EEFB9B092}" type="datetimeFigureOut">
              <a:rPr lang="en-US" smtClean="0"/>
              <a:pPr/>
              <a:t>8/27/2020</a:t>
            </a:fld>
            <a:endParaRPr lang="en-IN"/>
          </a:p>
        </p:txBody>
      </p:sp>
      <p:sp>
        <p:nvSpPr>
          <p:cNvPr id="5" name="Footer Placeholder 4"/>
          <p:cNvSpPr>
            <a:spLocks noGrp="1"/>
          </p:cNvSpPr>
          <p:nvPr>
            <p:ph type="ftr" sz="quarter" idx="11"/>
          </p:nvPr>
        </p:nvSpPr>
        <p:spPr>
          <a:xfrm>
            <a:off x="457201" y="6248207"/>
            <a:ext cx="5573483" cy="365125"/>
          </a:xfrm>
        </p:spPr>
        <p:txBody>
          <a:bodyPr/>
          <a:lstStyle/>
          <a:p>
            <a:endParaRPr lang="en-IN"/>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8B8D066-72C9-4197-994E-3CE02D434E1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CB1827D4-8DB1-4D83-9D04-3C1EEFB9B092}" type="datetimeFigureOut">
              <a:rPr lang="en-US" smtClean="0"/>
              <a:pPr/>
              <a:t>8/27/2020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B8D066-72C9-4197-994E-3CE02D434E14}" type="slidenum">
              <a:rPr lang="en-IN" smtClean="0"/>
              <a:pPr/>
              <a:t>‹#›</a:t>
            </a:fld>
            <a:endParaRPr lang="en-IN"/>
          </a:p>
        </p:txBody>
      </p:sp>
      <p:sp>
        <p:nvSpPr>
          <p:cNvPr id="8" name="Content Placeholder 7"/>
          <p:cNvSpPr>
            <a:spLocks noGrp="1"/>
          </p:cNvSpPr>
          <p:nvPr>
            <p:ph sz="quarter" idx="1"/>
          </p:nvPr>
        </p:nvSpPr>
        <p:spPr>
          <a:xfrm>
            <a:off x="612648" y="1600200"/>
            <a:ext cx="8153400" cy="4495800"/>
          </a:xfrm>
        </p:spPr>
        <p:txBody>
          <a:bodyPr/>
          <a:lstStyle>
            <a:lvl1pPr algn="just">
              <a:lnSpc>
                <a:spcPct val="150000"/>
              </a:lnSpc>
              <a:spcBef>
                <a:spcPts val="0"/>
              </a:spcBef>
              <a:defRPr/>
            </a:lvl1pPr>
            <a:lvl2pPr algn="just">
              <a:lnSpc>
                <a:spcPct val="150000"/>
              </a:lnSpc>
              <a:spcBef>
                <a:spcPts val="0"/>
              </a:spcBef>
              <a:defRPr/>
            </a:lvl2pPr>
            <a:lvl3pPr algn="just">
              <a:lnSpc>
                <a:spcPct val="150000"/>
              </a:lnSpc>
              <a:spcBef>
                <a:spcPts val="0"/>
              </a:spcBef>
              <a:defRPr/>
            </a:lvl3pPr>
            <a:lvl4pPr algn="just">
              <a:lnSpc>
                <a:spcPct val="150000"/>
              </a:lnSpc>
              <a:spcBef>
                <a:spcPts val="0"/>
              </a:spcBef>
              <a:defRPr/>
            </a:lvl4pPr>
            <a:lvl5pPr algn="just">
              <a:lnSpc>
                <a:spcPct val="150000"/>
              </a:lnSpc>
              <a:spcBef>
                <a:spcPts val="0"/>
              </a:spcBef>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B1827D4-8DB1-4D83-9D04-3C1EEFB9B092}" type="datetimeFigureOut">
              <a:rPr lang="en-US" smtClean="0"/>
              <a:pPr/>
              <a:t>8/27/2020</a:t>
            </a:fld>
            <a:endParaRPr lang="en-IN"/>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8B8D066-72C9-4197-994E-3CE02D434E14}" type="slidenum">
              <a:rPr lang="en-IN" smtClean="0"/>
              <a:pPr/>
              <a:t>‹#›</a:t>
            </a:fld>
            <a:endParaRPr lang="en-IN"/>
          </a:p>
        </p:txBody>
      </p:sp>
      <p:sp>
        <p:nvSpPr>
          <p:cNvPr id="14" name="Footer Placeholder 13"/>
          <p:cNvSpPr>
            <a:spLocks noGrp="1"/>
          </p:cNvSpPr>
          <p:nvPr>
            <p:ph type="ftr" sz="quarter" idx="12"/>
          </p:nvPr>
        </p:nvSpPr>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B1827D4-8DB1-4D83-9D04-3C1EEFB9B092}" type="datetimeFigureOut">
              <a:rPr lang="en-US" smtClean="0"/>
              <a:pPr/>
              <a:t>8/27/2020</a:t>
            </a:fld>
            <a:endParaRPr lang="en-IN"/>
          </a:p>
        </p:txBody>
      </p:sp>
      <p:sp>
        <p:nvSpPr>
          <p:cNvPr id="10" name="Slide Number Placeholder 9"/>
          <p:cNvSpPr>
            <a:spLocks noGrp="1"/>
          </p:cNvSpPr>
          <p:nvPr>
            <p:ph type="sldNum" sz="quarter" idx="16"/>
          </p:nvPr>
        </p:nvSpPr>
        <p:spPr/>
        <p:txBody>
          <a:bodyPr rtlCol="0"/>
          <a:lstStyle/>
          <a:p>
            <a:fld id="{88B8D066-72C9-4197-994E-3CE02D434E14}" type="slidenum">
              <a:rPr lang="en-IN" smtClean="0"/>
              <a:pPr/>
              <a:t>‹#›</a:t>
            </a:fld>
            <a:endParaRPr lang="en-IN"/>
          </a:p>
        </p:txBody>
      </p:sp>
      <p:sp>
        <p:nvSpPr>
          <p:cNvPr id="12" name="Footer Placeholder 11"/>
          <p:cNvSpPr>
            <a:spLocks noGrp="1"/>
          </p:cNvSpPr>
          <p:nvPr>
            <p:ph type="ftr" sz="quarter" idx="17"/>
          </p:nvPr>
        </p:nvSpPr>
        <p:spPr/>
        <p:txBody>
          <a:bodyPr rtlCol="0"/>
          <a:lstStyle/>
          <a:p>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B1827D4-8DB1-4D83-9D04-3C1EEFB9B092}" type="datetimeFigureOut">
              <a:rPr lang="en-US" smtClean="0"/>
              <a:pPr/>
              <a:t>8/27/2020</a:t>
            </a:fld>
            <a:endParaRPr lang="en-IN"/>
          </a:p>
        </p:txBody>
      </p:sp>
      <p:sp>
        <p:nvSpPr>
          <p:cNvPr id="12" name="Slide Number Placeholder 11"/>
          <p:cNvSpPr>
            <a:spLocks noGrp="1"/>
          </p:cNvSpPr>
          <p:nvPr>
            <p:ph type="sldNum" sz="quarter" idx="16"/>
          </p:nvPr>
        </p:nvSpPr>
        <p:spPr/>
        <p:txBody>
          <a:bodyPr rtlCol="0"/>
          <a:lstStyle/>
          <a:p>
            <a:fld id="{88B8D066-72C9-4197-994E-3CE02D434E14}" type="slidenum">
              <a:rPr lang="en-IN" smtClean="0"/>
              <a:pPr/>
              <a:t>‹#›</a:t>
            </a:fld>
            <a:endParaRPr lang="en-IN"/>
          </a:p>
        </p:txBody>
      </p:sp>
      <p:sp>
        <p:nvSpPr>
          <p:cNvPr id="14" name="Footer Placeholder 13"/>
          <p:cNvSpPr>
            <a:spLocks noGrp="1"/>
          </p:cNvSpPr>
          <p:nvPr>
            <p:ph type="ftr" sz="quarter" idx="17"/>
          </p:nvPr>
        </p:nvSpPr>
        <p:spPr/>
        <p:txBody>
          <a:bodyPr rtlCol="0"/>
          <a:lstStyle/>
          <a:p>
            <a:endParaRPr lang="en-IN"/>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1827D4-8DB1-4D83-9D04-3C1EEFB9B092}" type="datetimeFigureOut">
              <a:rPr lang="en-US" smtClean="0"/>
              <a:pPr/>
              <a:t>8/27/2020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8B8D066-72C9-4197-994E-3CE02D434E1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1827D4-8DB1-4D83-9D04-3C1EEFB9B092}" type="datetimeFigureOut">
              <a:rPr lang="en-US" smtClean="0"/>
              <a:pPr/>
              <a:t>8/27/2020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8B8D066-72C9-4197-994E-3CE02D434E1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B1827D4-8DB1-4D83-9D04-3C1EEFB9B092}" type="datetimeFigureOut">
              <a:rPr lang="en-US" smtClean="0"/>
              <a:pPr/>
              <a:t>8/27/2020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8B8D066-72C9-4197-994E-3CE02D434E14}" type="slidenum">
              <a:rPr lang="en-IN" smtClean="0"/>
              <a:pPr/>
              <a:t>‹#›</a:t>
            </a:fld>
            <a:endParaRPr lang="en-IN"/>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B1827D4-8DB1-4D83-9D04-3C1EEFB9B092}" type="datetimeFigureOut">
              <a:rPr lang="en-US" smtClean="0"/>
              <a:pPr/>
              <a:t>8/27/2020</a:t>
            </a:fld>
            <a:endParaRPr lang="en-IN"/>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8B8D066-72C9-4197-994E-3CE02D434E14}" type="slidenum">
              <a:rPr lang="en-IN" smtClean="0"/>
              <a:pPr/>
              <a:t>‹#›</a:t>
            </a:fld>
            <a:endParaRPr lang="en-IN"/>
          </a:p>
        </p:txBody>
      </p:sp>
      <p:sp>
        <p:nvSpPr>
          <p:cNvPr id="14" name="Footer Placeholder 13"/>
          <p:cNvSpPr>
            <a:spLocks noGrp="1"/>
          </p:cNvSpPr>
          <p:nvPr>
            <p:ph type="ftr" sz="quarter" idx="12"/>
          </p:nvPr>
        </p:nvSpPr>
        <p:spPr>
          <a:xfrm>
            <a:off x="1600200" y="6248206"/>
            <a:ext cx="4572000" cy="365125"/>
          </a:xfrm>
        </p:spPr>
        <p:txBody>
          <a:bodyPr rtlCol="0"/>
          <a:lstStyle/>
          <a:p>
            <a:endParaRPr lang="en-IN"/>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B1827D4-8DB1-4D83-9D04-3C1EEFB9B092}" type="datetimeFigureOut">
              <a:rPr lang="en-US" smtClean="0"/>
              <a:pPr/>
              <a:t>8/27/2020</a:t>
            </a:fld>
            <a:endParaRPr lang="en-IN"/>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IN"/>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8B8D066-72C9-4197-994E-3CE02D434E1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Standardization of plant extract</a:t>
            </a:r>
            <a:endParaRPr lang="en-IN" dirty="0"/>
          </a:p>
        </p:txBody>
      </p:sp>
      <p:sp>
        <p:nvSpPr>
          <p:cNvPr id="3" name="Subtitle 2"/>
          <p:cNvSpPr>
            <a:spLocks noGrp="1"/>
          </p:cNvSpPr>
          <p:nvPr>
            <p:ph type="subTitle" idx="1"/>
          </p:nvPr>
        </p:nvSpPr>
        <p:spPr>
          <a:xfrm>
            <a:off x="6300192" y="6050037"/>
            <a:ext cx="2767608" cy="685800"/>
          </a:xfrm>
        </p:spPr>
        <p:txBody>
          <a:bodyPr>
            <a:normAutofit lnSpcReduction="10000"/>
          </a:bodyPr>
          <a:lstStyle/>
          <a:p>
            <a:r>
              <a:rPr lang="en-IN" dirty="0" smtClean="0"/>
              <a:t>By </a:t>
            </a:r>
            <a:r>
              <a:rPr lang="en-IN" sz="4000" dirty="0" smtClean="0"/>
              <a:t>Sunil </a:t>
            </a:r>
            <a:r>
              <a:rPr lang="en-IN" sz="4000" dirty="0" err="1" smtClean="0"/>
              <a:t>Baile</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smtClean="0"/>
              <a:t>Yeast and mould - </a:t>
            </a:r>
            <a:r>
              <a:rPr lang="en-US" dirty="0" smtClean="0"/>
              <a:t>&lt; 100</a:t>
            </a:r>
          </a:p>
          <a:p>
            <a:pPr lvl="1"/>
            <a:r>
              <a:rPr lang="en-US" b="1" dirty="0" smtClean="0"/>
              <a:t>Salmonella and </a:t>
            </a:r>
            <a:r>
              <a:rPr lang="en-US" b="1" dirty="0" err="1" smtClean="0"/>
              <a:t>shigella</a:t>
            </a:r>
            <a:r>
              <a:rPr lang="en-US" b="1" dirty="0" smtClean="0"/>
              <a:t> – </a:t>
            </a:r>
            <a:r>
              <a:rPr lang="en-US" dirty="0" smtClean="0"/>
              <a:t>Negative</a:t>
            </a:r>
          </a:p>
          <a:p>
            <a:pPr lvl="1"/>
            <a:r>
              <a:rPr lang="en-US" b="1" dirty="0" smtClean="0"/>
              <a:t>E. Coli- </a:t>
            </a:r>
            <a:r>
              <a:rPr lang="en-US" dirty="0" smtClean="0"/>
              <a:t>Negative</a:t>
            </a:r>
          </a:p>
          <a:p>
            <a:pPr lvl="1"/>
            <a:r>
              <a:rPr lang="en-US" b="1" dirty="0" smtClean="0"/>
              <a:t>S. </a:t>
            </a:r>
            <a:r>
              <a:rPr lang="en-US" b="1" dirty="0" err="1" smtClean="0"/>
              <a:t>aureus</a:t>
            </a:r>
            <a:endParaRPr lang="en-US" b="1"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r>
              <a:rPr lang="en-US" b="1" dirty="0" smtClean="0">
                <a:solidFill>
                  <a:srgbClr val="7030A0"/>
                </a:solidFill>
              </a:rPr>
              <a:t>Identification by TLC</a:t>
            </a:r>
            <a:endParaRPr lang="en-IN" b="1" dirty="0" smtClean="0">
              <a:solidFill>
                <a:srgbClr val="7030A0"/>
              </a:solidFill>
            </a:endParaRPr>
          </a:p>
          <a:p>
            <a:pPr lvl="1"/>
            <a:r>
              <a:rPr lang="en-US" dirty="0" smtClean="0"/>
              <a:t>Adsorbent : Silica gel G</a:t>
            </a:r>
          </a:p>
          <a:p>
            <a:pPr lvl="1"/>
            <a:r>
              <a:rPr lang="en-US" dirty="0" smtClean="0"/>
              <a:t>Solvent System : n-</a:t>
            </a:r>
            <a:r>
              <a:rPr lang="en-US" dirty="0" err="1" smtClean="0"/>
              <a:t>butanol</a:t>
            </a:r>
            <a:r>
              <a:rPr lang="en-US" dirty="0" smtClean="0"/>
              <a:t> : ethyl acetate: water (4:1:5)</a:t>
            </a:r>
          </a:p>
          <a:p>
            <a:pPr lvl="1"/>
            <a:r>
              <a:rPr lang="en-US" dirty="0" smtClean="0"/>
              <a:t>Identification: three main spot with </a:t>
            </a:r>
            <a:r>
              <a:rPr lang="en-US" dirty="0" err="1" smtClean="0"/>
              <a:t>R</a:t>
            </a:r>
            <a:r>
              <a:rPr lang="en-US" baseline="-25000" dirty="0" err="1" smtClean="0"/>
              <a:t>f</a:t>
            </a:r>
            <a:r>
              <a:rPr lang="en-US" dirty="0" smtClean="0"/>
              <a:t> value of 0.26, 0.38, and 0.58 representing </a:t>
            </a:r>
            <a:r>
              <a:rPr lang="en-US" dirty="0" err="1" smtClean="0"/>
              <a:t>madecassoside</a:t>
            </a:r>
            <a:r>
              <a:rPr lang="en-US" dirty="0" smtClean="0"/>
              <a:t>, </a:t>
            </a:r>
            <a:r>
              <a:rPr lang="en-US" dirty="0" err="1" smtClean="0"/>
              <a:t>asiaticoside</a:t>
            </a:r>
            <a:r>
              <a:rPr lang="en-US" dirty="0" smtClean="0"/>
              <a:t> and </a:t>
            </a:r>
            <a:r>
              <a:rPr lang="en-US" dirty="0" err="1" smtClean="0"/>
              <a:t>brahmoside</a:t>
            </a:r>
            <a:r>
              <a:rPr lang="en-US" dirty="0" smtClean="0"/>
              <a:t>. </a:t>
            </a:r>
            <a:r>
              <a:rPr lang="en-US" dirty="0" err="1" smtClean="0"/>
              <a:t>Extracct</a:t>
            </a:r>
            <a:r>
              <a:rPr lang="en-US" dirty="0" smtClean="0"/>
              <a:t> can also be identified by  chemical tests like </a:t>
            </a:r>
            <a:r>
              <a:rPr lang="en-US" dirty="0" err="1" smtClean="0"/>
              <a:t>Slkowski</a:t>
            </a:r>
            <a:r>
              <a:rPr lang="en-US" dirty="0" smtClean="0"/>
              <a:t> Test,  </a:t>
            </a:r>
            <a:r>
              <a:rPr lang="en-US" dirty="0" err="1" smtClean="0"/>
              <a:t>Trichloro</a:t>
            </a:r>
            <a:r>
              <a:rPr lang="en-US" dirty="0" smtClean="0"/>
              <a:t> acetic acid test and </a:t>
            </a:r>
            <a:r>
              <a:rPr lang="en-US" dirty="0" err="1" smtClean="0"/>
              <a:t>liebermann</a:t>
            </a:r>
            <a:r>
              <a:rPr lang="en-US" dirty="0" smtClean="0"/>
              <a:t>- </a:t>
            </a:r>
            <a:r>
              <a:rPr lang="en-US" dirty="0" err="1" smtClean="0"/>
              <a:t>Burcchard</a:t>
            </a:r>
            <a:r>
              <a:rPr lang="en-US" dirty="0" smtClean="0"/>
              <a:t> test due to the presence of </a:t>
            </a:r>
            <a:r>
              <a:rPr lang="en-US" dirty="0" err="1" smtClean="0"/>
              <a:t>triterpenoid</a:t>
            </a:r>
            <a:r>
              <a:rPr lang="en-US" dirty="0" smtClean="0"/>
              <a:t> </a:t>
            </a:r>
            <a:r>
              <a:rPr lang="en-US" dirty="0" err="1" smtClean="0"/>
              <a:t>saponins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smtClean="0"/>
              <a:t>Total </a:t>
            </a:r>
            <a:r>
              <a:rPr lang="en-US" dirty="0" err="1" smtClean="0"/>
              <a:t>Sapogenin</a:t>
            </a:r>
            <a:r>
              <a:rPr lang="en-US" dirty="0" smtClean="0"/>
              <a:t> calculated  as </a:t>
            </a:r>
            <a:r>
              <a:rPr lang="en-US" dirty="0" err="1" smtClean="0"/>
              <a:t>Asiaticoside</a:t>
            </a:r>
            <a:r>
              <a:rPr lang="en-US" dirty="0" smtClean="0"/>
              <a:t> -  minimum of 10%</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a:bodyPr>
          <a:lstStyle/>
          <a:p>
            <a:r>
              <a:rPr lang="en-US" dirty="0" smtClean="0"/>
              <a:t>HPLC method</a:t>
            </a:r>
          </a:p>
          <a:p>
            <a:pPr lvl="1"/>
            <a:r>
              <a:rPr lang="en-US" dirty="0" smtClean="0"/>
              <a:t>Column: </a:t>
            </a:r>
            <a:r>
              <a:rPr lang="en-US" dirty="0" err="1" smtClean="0"/>
              <a:t>Lichrosorb</a:t>
            </a:r>
            <a:r>
              <a:rPr lang="en-US" dirty="0" smtClean="0"/>
              <a:t> RP 18 (4.6 mm X 2 )</a:t>
            </a:r>
          </a:p>
          <a:p>
            <a:pPr lvl="1"/>
            <a:r>
              <a:rPr lang="en-US" dirty="0" smtClean="0"/>
              <a:t>Mobile Phase: </a:t>
            </a:r>
            <a:r>
              <a:rPr lang="en-US" dirty="0" err="1" smtClean="0"/>
              <a:t>Acetonitrile</a:t>
            </a:r>
            <a:r>
              <a:rPr lang="en-US" dirty="0" smtClean="0"/>
              <a:t>: water: phosphoric acid (25:75)</a:t>
            </a:r>
          </a:p>
          <a:p>
            <a:pPr lvl="1"/>
            <a:r>
              <a:rPr lang="en-US" dirty="0" smtClean="0"/>
              <a:t>Detection: UV 200 nm</a:t>
            </a:r>
          </a:p>
          <a:p>
            <a:pPr lvl="1"/>
            <a:r>
              <a:rPr lang="en-US" dirty="0" smtClean="0"/>
              <a:t>Flow rate: 0.5 ml/</a:t>
            </a:r>
            <a:r>
              <a:rPr lang="en-US" dirty="0" err="1" smtClean="0"/>
              <a:t>mt</a:t>
            </a:r>
            <a:endParaRPr lang="en-US" dirty="0" smtClean="0"/>
          </a:p>
          <a:p>
            <a:pPr lvl="1"/>
            <a:r>
              <a:rPr lang="en-US" dirty="0" smtClean="0"/>
              <a:t>Standard sample: Known concentration of </a:t>
            </a:r>
            <a:r>
              <a:rPr lang="en-US" dirty="0" err="1" smtClean="0"/>
              <a:t>asiaticioside</a:t>
            </a:r>
            <a:r>
              <a:rPr lang="en-US" dirty="0" smtClean="0"/>
              <a:t>, </a:t>
            </a:r>
            <a:r>
              <a:rPr lang="en-US" dirty="0" err="1" smtClean="0"/>
              <a:t>medacassoside</a:t>
            </a:r>
            <a:r>
              <a:rPr lang="en-US" dirty="0" smtClean="0"/>
              <a:t>  5 mg in 20 ml of methanol</a:t>
            </a:r>
          </a:p>
          <a:p>
            <a:pPr lvl="1"/>
            <a:endParaRPr lang="en-US" dirty="0" smtClean="0"/>
          </a:p>
          <a:p>
            <a:pPr lvl="1"/>
            <a:endParaRPr lang="en-US"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lvl="1"/>
            <a:r>
              <a:rPr lang="en-US" dirty="0" smtClean="0"/>
              <a:t>Test solution: Dissolve 5  mg of extract in 100 ml methanol</a:t>
            </a:r>
          </a:p>
          <a:p>
            <a:pPr lvl="1"/>
            <a:r>
              <a:rPr lang="en-US" dirty="0" smtClean="0"/>
              <a:t>Procedure: Inject sample and test solution 10 µl each</a:t>
            </a:r>
          </a:p>
          <a:p>
            <a:pPr lvl="1"/>
            <a:r>
              <a:rPr lang="en-US" dirty="0" smtClean="0"/>
              <a:t>Estimation: From the recorded peak areas, the amount of </a:t>
            </a:r>
            <a:r>
              <a:rPr lang="en-US" dirty="0" err="1" smtClean="0"/>
              <a:t>asiaticoside</a:t>
            </a:r>
            <a:r>
              <a:rPr lang="en-US" dirty="0" smtClean="0"/>
              <a:t> and </a:t>
            </a:r>
            <a:r>
              <a:rPr lang="en-US" dirty="0" err="1" smtClean="0"/>
              <a:t>madecassoside</a:t>
            </a:r>
            <a:r>
              <a:rPr lang="en-US" dirty="0" smtClean="0"/>
              <a:t> in test sample can be calculated</a:t>
            </a:r>
            <a:endParaRPr lang="en-IN"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a:p>
        </p:txBody>
      </p:sp>
      <p:sp>
        <p:nvSpPr>
          <p:cNvPr id="4" name="Title 3"/>
          <p:cNvSpPr>
            <a:spLocks noGrp="1"/>
          </p:cNvSpPr>
          <p:nvPr>
            <p:ph type="title"/>
          </p:nvPr>
        </p:nvSpPr>
        <p:spPr/>
        <p:txBody>
          <a:bodyPr>
            <a:normAutofit fontScale="90000"/>
          </a:bodyPr>
          <a:lstStyle/>
          <a:p>
            <a:r>
              <a:rPr lang="en-IN" dirty="0" smtClean="0"/>
              <a:t>Standardization of </a:t>
            </a:r>
            <a:r>
              <a:rPr lang="en-IN" dirty="0" err="1" smtClean="0"/>
              <a:t>Ashwagandha</a:t>
            </a:r>
            <a:r>
              <a:rPr lang="en-IN" dirty="0" smtClean="0"/>
              <a:t> </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Dry extract of </a:t>
            </a:r>
            <a:r>
              <a:rPr lang="en-US" dirty="0" err="1" smtClean="0"/>
              <a:t>Ashwagandhac</a:t>
            </a:r>
            <a:r>
              <a:rPr lang="en-US" dirty="0" smtClean="0"/>
              <a:t> (</a:t>
            </a:r>
            <a:r>
              <a:rPr lang="en-US" dirty="0" err="1" smtClean="0"/>
              <a:t>Withnia</a:t>
            </a:r>
            <a:r>
              <a:rPr lang="en-US" dirty="0" smtClean="0"/>
              <a:t> </a:t>
            </a:r>
            <a:r>
              <a:rPr lang="en-US" dirty="0" err="1" smtClean="0"/>
              <a:t>somnifera</a:t>
            </a:r>
            <a:r>
              <a:rPr lang="en-US" dirty="0" smtClean="0"/>
              <a:t>)</a:t>
            </a:r>
            <a:endParaRPr lang="en-IN" dirty="0"/>
          </a:p>
        </p:txBody>
      </p:sp>
      <p:sp>
        <p:nvSpPr>
          <p:cNvPr id="5" name="Content Placeholder 4"/>
          <p:cNvSpPr>
            <a:spLocks noGrp="1"/>
          </p:cNvSpPr>
          <p:nvPr>
            <p:ph sz="quarter" idx="1"/>
          </p:nvPr>
        </p:nvSpPr>
        <p:spPr/>
        <p:txBody>
          <a:bodyPr>
            <a:normAutofit fontScale="85000" lnSpcReduction="20000"/>
          </a:bodyPr>
          <a:lstStyle/>
          <a:p>
            <a:pPr>
              <a:buNone/>
            </a:pPr>
            <a:r>
              <a:rPr lang="en-US" sz="3200" b="1" dirty="0" smtClean="0">
                <a:solidFill>
                  <a:srgbClr val="C00000"/>
                </a:solidFill>
              </a:rPr>
              <a:t>Standard Specifications:</a:t>
            </a:r>
          </a:p>
          <a:p>
            <a:r>
              <a:rPr lang="en-US" sz="2800" b="1" dirty="0" smtClean="0"/>
              <a:t>Total Ash – </a:t>
            </a:r>
            <a:r>
              <a:rPr lang="en-US" sz="2800" dirty="0" smtClean="0"/>
              <a:t>maximum 4%</a:t>
            </a:r>
          </a:p>
          <a:p>
            <a:r>
              <a:rPr lang="en-US" sz="2800" b="1" dirty="0" smtClean="0"/>
              <a:t>Loss on drying – </a:t>
            </a:r>
            <a:r>
              <a:rPr lang="en-US" sz="2800" dirty="0" smtClean="0"/>
              <a:t>maximum 6%</a:t>
            </a:r>
          </a:p>
          <a:p>
            <a:r>
              <a:rPr lang="en-US" sz="2800" b="1" dirty="0" smtClean="0"/>
              <a:t>Solubility </a:t>
            </a:r>
          </a:p>
          <a:p>
            <a:pPr lvl="1"/>
            <a:r>
              <a:rPr lang="en-US" sz="2500" b="1" dirty="0" smtClean="0"/>
              <a:t>Water	: </a:t>
            </a:r>
            <a:r>
              <a:rPr lang="en-US" sz="2500" dirty="0" smtClean="0"/>
              <a:t>minimum 80%</a:t>
            </a:r>
          </a:p>
          <a:p>
            <a:pPr lvl="1"/>
            <a:r>
              <a:rPr lang="en-US" sz="2500" b="1" dirty="0" smtClean="0"/>
              <a:t>50% alcohol: </a:t>
            </a:r>
            <a:r>
              <a:rPr lang="en-US" sz="2500" dirty="0" smtClean="0"/>
              <a:t>Minimum 80%</a:t>
            </a:r>
          </a:p>
          <a:p>
            <a:r>
              <a:rPr lang="en-US" sz="2800" b="1" dirty="0" err="1" smtClean="0"/>
              <a:t>Pesticidal</a:t>
            </a:r>
            <a:r>
              <a:rPr lang="en-US" sz="2800" b="1" dirty="0" smtClean="0"/>
              <a:t> residue- </a:t>
            </a:r>
            <a:r>
              <a:rPr lang="en-US" sz="2800" dirty="0" smtClean="0"/>
              <a:t>Nil</a:t>
            </a:r>
          </a:p>
          <a:p>
            <a:r>
              <a:rPr lang="en-US" sz="2800" b="1" dirty="0" smtClean="0"/>
              <a:t>Heavy metals – </a:t>
            </a:r>
            <a:r>
              <a:rPr lang="en-US" sz="2800" dirty="0" smtClean="0"/>
              <a:t>Maximum 20 </a:t>
            </a:r>
            <a:r>
              <a:rPr lang="en-US" sz="2800" dirty="0" err="1" smtClean="0"/>
              <a:t>ppm</a:t>
            </a:r>
            <a:endParaRPr lang="en-US" sz="2800" dirty="0" smtClean="0"/>
          </a:p>
          <a:p>
            <a:r>
              <a:rPr lang="en-US" sz="2800" b="1" dirty="0" err="1" smtClean="0"/>
              <a:t>Aflatoxin</a:t>
            </a:r>
            <a:r>
              <a:rPr lang="en-US" sz="2800" b="1" dirty="0" smtClean="0"/>
              <a:t> – </a:t>
            </a:r>
            <a:r>
              <a:rPr lang="en-US" sz="2800" dirty="0" smtClean="0"/>
              <a:t>Negative</a:t>
            </a:r>
          </a:p>
          <a:p>
            <a:pPr>
              <a:buNone/>
            </a:pPr>
            <a:endParaRPr lang="en-IN"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smtClean="0"/>
              <a:t>Yeast and moulds- </a:t>
            </a:r>
            <a:r>
              <a:rPr lang="en-US" dirty="0" smtClean="0"/>
              <a:t>&lt;100 </a:t>
            </a:r>
            <a:r>
              <a:rPr lang="en-US" dirty="0" err="1" smtClean="0"/>
              <a:t>cfu</a:t>
            </a:r>
            <a:r>
              <a:rPr lang="en-US" dirty="0" smtClean="0"/>
              <a:t>/g</a:t>
            </a:r>
          </a:p>
          <a:p>
            <a:pPr lvl="1"/>
            <a:r>
              <a:rPr lang="en-US" b="1" dirty="0" err="1" smtClean="0"/>
              <a:t>Coliform</a:t>
            </a:r>
            <a:r>
              <a:rPr lang="en-US" b="1" dirty="0" smtClean="0"/>
              <a:t>- </a:t>
            </a:r>
            <a:r>
              <a:rPr lang="en-US" dirty="0" smtClean="0"/>
              <a:t>Negative</a:t>
            </a:r>
          </a:p>
          <a:p>
            <a:pPr lvl="1"/>
            <a:r>
              <a:rPr lang="en-US" b="1" dirty="0" smtClean="0"/>
              <a:t>Salmonella and </a:t>
            </a:r>
            <a:r>
              <a:rPr lang="en-US" b="1" dirty="0" err="1" smtClean="0"/>
              <a:t>shigella</a:t>
            </a:r>
            <a:r>
              <a:rPr lang="en-US" b="1" dirty="0" smtClean="0"/>
              <a:t> – </a:t>
            </a:r>
            <a:r>
              <a:rPr lang="en-US" dirty="0" smtClean="0"/>
              <a:t>Negative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829196"/>
          </a:xfrm>
        </p:spPr>
        <p:txBody>
          <a:bodyPr>
            <a:normAutofit/>
          </a:bodyPr>
          <a:lstStyle/>
          <a:p>
            <a:r>
              <a:rPr lang="en-US" b="1" dirty="0" smtClean="0">
                <a:solidFill>
                  <a:srgbClr val="7030A0"/>
                </a:solidFill>
              </a:rPr>
              <a:t>Identification by TLC</a:t>
            </a:r>
            <a:endParaRPr lang="en-IN" b="1" dirty="0" smtClean="0">
              <a:solidFill>
                <a:srgbClr val="7030A0"/>
              </a:solidFill>
            </a:endParaRPr>
          </a:p>
          <a:p>
            <a:pPr lvl="1"/>
            <a:r>
              <a:rPr lang="en-US" dirty="0" smtClean="0"/>
              <a:t>Adsorbent : Silica gel G</a:t>
            </a:r>
          </a:p>
          <a:p>
            <a:pPr lvl="1"/>
            <a:r>
              <a:rPr lang="en-US" dirty="0" smtClean="0"/>
              <a:t>Solvent System : </a:t>
            </a:r>
          </a:p>
          <a:p>
            <a:pPr lvl="2"/>
            <a:r>
              <a:rPr lang="en-US" dirty="0" smtClean="0"/>
              <a:t>For alkaloid- Toluene:  ethyl acetate: </a:t>
            </a:r>
            <a:r>
              <a:rPr lang="en-US" dirty="0" err="1" smtClean="0"/>
              <a:t>diethylamine</a:t>
            </a:r>
            <a:r>
              <a:rPr lang="en-US" dirty="0" smtClean="0"/>
              <a:t>  (7:2:1)</a:t>
            </a:r>
          </a:p>
          <a:p>
            <a:pPr lvl="2"/>
            <a:r>
              <a:rPr lang="en-US" dirty="0" smtClean="0"/>
              <a:t>For </a:t>
            </a:r>
            <a:r>
              <a:rPr lang="en-US" dirty="0" err="1" smtClean="0"/>
              <a:t>withanolide</a:t>
            </a:r>
            <a:r>
              <a:rPr lang="en-US" dirty="0" smtClean="0"/>
              <a:t>- n-</a:t>
            </a:r>
            <a:r>
              <a:rPr lang="en-US" dirty="0" err="1" smtClean="0"/>
              <a:t>butanol</a:t>
            </a:r>
            <a:r>
              <a:rPr lang="en-US" dirty="0" smtClean="0"/>
              <a:t>-acetic acid-water (40:10:50)</a:t>
            </a:r>
          </a:p>
          <a:p>
            <a:pPr lvl="1"/>
            <a:r>
              <a:rPr lang="en-US" dirty="0" smtClean="0"/>
              <a:t>Detection : </a:t>
            </a:r>
          </a:p>
          <a:p>
            <a:pPr lvl="2"/>
            <a:r>
              <a:rPr lang="en-US" dirty="0" smtClean="0"/>
              <a:t>For </a:t>
            </a:r>
            <a:r>
              <a:rPr lang="en-US" dirty="0" err="1" smtClean="0"/>
              <a:t>alkloids</a:t>
            </a:r>
            <a:r>
              <a:rPr lang="en-US" dirty="0" smtClean="0"/>
              <a:t>- </a:t>
            </a:r>
            <a:r>
              <a:rPr lang="en-US" dirty="0" err="1" smtClean="0"/>
              <a:t>Dragendroff’s</a:t>
            </a:r>
            <a:r>
              <a:rPr lang="en-US" dirty="0" smtClean="0"/>
              <a:t> reagent</a:t>
            </a:r>
          </a:p>
          <a:p>
            <a:pPr lvl="2"/>
            <a:r>
              <a:rPr lang="en-US" dirty="0" smtClean="0"/>
              <a:t>For </a:t>
            </a:r>
            <a:r>
              <a:rPr lang="en-US" dirty="0" err="1" smtClean="0"/>
              <a:t>withanolide</a:t>
            </a:r>
            <a:r>
              <a:rPr lang="en-US" dirty="0" smtClean="0"/>
              <a:t>- Vanillin – H</a:t>
            </a:r>
            <a:r>
              <a:rPr lang="en-US" baseline="-25000" dirty="0" smtClean="0"/>
              <a:t>2</a:t>
            </a:r>
            <a:r>
              <a:rPr lang="en-US" dirty="0" smtClean="0"/>
              <a:t>SO</a:t>
            </a:r>
            <a:r>
              <a:rPr lang="en-US" baseline="-25000" dirty="0" smtClean="0"/>
              <a:t>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1"/>
            <a:r>
              <a:rPr lang="en-US" dirty="0" smtClean="0"/>
              <a:t>Test solution: Dissolve 0.25 g extract in 25 ml methanol by warming.</a:t>
            </a:r>
            <a:r>
              <a:rPr lang="en-IN" dirty="0" smtClean="0"/>
              <a:t> Filter and concentrate the filtrate to 5 ml</a:t>
            </a:r>
          </a:p>
          <a:p>
            <a:pPr lvl="1"/>
            <a:r>
              <a:rPr lang="en-US" dirty="0" smtClean="0"/>
              <a:t>Identification:</a:t>
            </a:r>
          </a:p>
          <a:p>
            <a:pPr lvl="2"/>
            <a:r>
              <a:rPr lang="en-US" dirty="0" smtClean="0"/>
              <a:t>For alkaloid- 3 orange spot with identical </a:t>
            </a:r>
            <a:r>
              <a:rPr lang="en-US" dirty="0" err="1" smtClean="0"/>
              <a:t>R</a:t>
            </a:r>
            <a:r>
              <a:rPr lang="en-US" baseline="-25000" dirty="0" err="1" smtClean="0"/>
              <a:t>f</a:t>
            </a:r>
            <a:r>
              <a:rPr lang="en-US" dirty="0" smtClean="0"/>
              <a:t> values both in extract and standard </a:t>
            </a:r>
            <a:r>
              <a:rPr lang="en-US" dirty="0" err="1" smtClean="0"/>
              <a:t>withania</a:t>
            </a:r>
            <a:r>
              <a:rPr lang="en-US" dirty="0" smtClean="0"/>
              <a:t> root</a:t>
            </a:r>
          </a:p>
          <a:p>
            <a:pPr lvl="2"/>
            <a:r>
              <a:rPr lang="en-US" dirty="0" smtClean="0"/>
              <a:t>For </a:t>
            </a:r>
            <a:r>
              <a:rPr lang="en-US" dirty="0" err="1" smtClean="0"/>
              <a:t>withanolide</a:t>
            </a:r>
            <a:r>
              <a:rPr lang="en-US" dirty="0" smtClean="0"/>
              <a:t>- 2 bluish spots with identical </a:t>
            </a:r>
            <a:r>
              <a:rPr lang="en-US" dirty="0" err="1" smtClean="0"/>
              <a:t>R</a:t>
            </a:r>
            <a:r>
              <a:rPr lang="en-US" baseline="-25000" dirty="0" err="1" smtClean="0"/>
              <a:t>f</a:t>
            </a:r>
            <a:r>
              <a:rPr lang="en-US" dirty="0" smtClean="0"/>
              <a:t> values both in extract and standard </a:t>
            </a:r>
            <a:r>
              <a:rPr lang="en-US" dirty="0" err="1" smtClean="0"/>
              <a:t>withania</a:t>
            </a:r>
            <a:r>
              <a:rPr lang="en-US" dirty="0" smtClean="0"/>
              <a:t> root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dirty="0"/>
          </a:p>
        </p:txBody>
      </p:sp>
      <p:sp>
        <p:nvSpPr>
          <p:cNvPr id="4" name="Title 3"/>
          <p:cNvSpPr>
            <a:spLocks noGrp="1"/>
          </p:cNvSpPr>
          <p:nvPr>
            <p:ph type="title"/>
          </p:nvPr>
        </p:nvSpPr>
        <p:spPr/>
        <p:txBody>
          <a:bodyPr>
            <a:normAutofit fontScale="90000"/>
          </a:bodyPr>
          <a:lstStyle/>
          <a:p>
            <a:r>
              <a:rPr lang="en-US" dirty="0" smtClean="0"/>
              <a:t>Standardization of </a:t>
            </a:r>
            <a:r>
              <a:rPr lang="en-US" dirty="0" err="1" smtClean="0"/>
              <a:t>Kalmegh</a:t>
            </a:r>
            <a:r>
              <a:rPr lang="en-US" dirty="0" smtClean="0"/>
              <a:t> Extract</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lvl="1"/>
            <a:r>
              <a:rPr lang="en-US" b="1" dirty="0" smtClean="0"/>
              <a:t>Estimation: </a:t>
            </a:r>
          </a:p>
          <a:p>
            <a:pPr lvl="2"/>
            <a:r>
              <a:rPr lang="en-US" dirty="0" smtClean="0"/>
              <a:t>Alkaloid: Minimum 0.75%</a:t>
            </a:r>
          </a:p>
          <a:p>
            <a:pPr lvl="2"/>
            <a:r>
              <a:rPr lang="en-US" dirty="0" err="1" smtClean="0"/>
              <a:t>Withanolide</a:t>
            </a:r>
            <a:r>
              <a:rPr lang="en-US" dirty="0" smtClean="0"/>
              <a:t>: 1.5%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TextBox 3"/>
          <p:cNvSpPr txBox="1"/>
          <p:nvPr/>
        </p:nvSpPr>
        <p:spPr>
          <a:xfrm>
            <a:off x="1285852" y="1643050"/>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5g dry extract treated with 25 ml methanol-water (1:1)</a:t>
            </a:r>
            <a:endParaRPr lang="en-US" b="1" dirty="0"/>
          </a:p>
        </p:txBody>
      </p:sp>
      <p:sp>
        <p:nvSpPr>
          <p:cNvPr id="5" name="TextBox 4"/>
          <p:cNvSpPr txBox="1"/>
          <p:nvPr/>
        </p:nvSpPr>
        <p:spPr>
          <a:xfrm>
            <a:off x="1285852" y="2416726"/>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Defatted by extraction with hexane (4X50 ml) </a:t>
            </a:r>
            <a:endParaRPr lang="en-US" b="1" dirty="0"/>
          </a:p>
        </p:txBody>
      </p:sp>
      <p:sp>
        <p:nvSpPr>
          <p:cNvPr id="6" name="TextBox 5"/>
          <p:cNvSpPr txBox="1"/>
          <p:nvPr/>
        </p:nvSpPr>
        <p:spPr>
          <a:xfrm>
            <a:off x="1285852" y="3202544"/>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Aqueous </a:t>
            </a:r>
            <a:r>
              <a:rPr lang="en-US" b="1" dirty="0" err="1" smtClean="0"/>
              <a:t>methanolic</a:t>
            </a:r>
            <a:r>
              <a:rPr lang="en-US" b="1" dirty="0" smtClean="0"/>
              <a:t> </a:t>
            </a:r>
            <a:r>
              <a:rPr lang="en-US" b="1" dirty="0" err="1" smtClean="0"/>
              <a:t>solu</a:t>
            </a:r>
            <a:r>
              <a:rPr lang="en-US" b="1" dirty="0" smtClean="0"/>
              <a:t>. Extracted with ether (5X25 ml)</a:t>
            </a:r>
            <a:endParaRPr lang="en-US" b="1" dirty="0"/>
          </a:p>
        </p:txBody>
      </p:sp>
      <p:sp>
        <p:nvSpPr>
          <p:cNvPr id="7" name="TextBox 6"/>
          <p:cNvSpPr txBox="1"/>
          <p:nvPr/>
        </p:nvSpPr>
        <p:spPr>
          <a:xfrm>
            <a:off x="1285852" y="4059800"/>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Combined ether extract and wash with water</a:t>
            </a:r>
            <a:endParaRPr lang="en-US" b="1" dirty="0"/>
          </a:p>
        </p:txBody>
      </p:sp>
      <p:sp>
        <p:nvSpPr>
          <p:cNvPr id="8" name="TextBox 7"/>
          <p:cNvSpPr txBox="1"/>
          <p:nvPr/>
        </p:nvSpPr>
        <p:spPr>
          <a:xfrm>
            <a:off x="1285852" y="4845618"/>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Dried under vacuum to give </a:t>
            </a:r>
            <a:r>
              <a:rPr lang="en-US" b="1" dirty="0" err="1" smtClean="0"/>
              <a:t>withanolide</a:t>
            </a:r>
            <a:r>
              <a:rPr lang="en-US" b="1" dirty="0" smtClean="0"/>
              <a:t> content</a:t>
            </a:r>
            <a:endParaRPr lang="en-US" b="1" dirty="0"/>
          </a:p>
        </p:txBody>
      </p:sp>
      <p:sp>
        <p:nvSpPr>
          <p:cNvPr id="9" name="Down Arrow 8"/>
          <p:cNvSpPr/>
          <p:nvPr/>
        </p:nvSpPr>
        <p:spPr>
          <a:xfrm>
            <a:off x="4786314" y="2071678"/>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4786314" y="2857496"/>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786314" y="3643314"/>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4786314" y="4429132"/>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286380" y="2845354"/>
            <a:ext cx="2795606"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b="1" dirty="0" smtClean="0"/>
              <a:t>Discard hexane extract</a:t>
            </a:r>
            <a:endParaRPr lang="en-US" sz="1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normAutofit fontScale="90000"/>
          </a:bodyPr>
          <a:lstStyle/>
          <a:p>
            <a:r>
              <a:rPr lang="en-US" dirty="0" smtClean="0"/>
              <a:t>Standardization of </a:t>
            </a:r>
            <a:r>
              <a:rPr lang="en-US" dirty="0" err="1" smtClean="0"/>
              <a:t>Tinospora</a:t>
            </a:r>
            <a:r>
              <a:rPr lang="en-US" dirty="0" smtClean="0"/>
              <a:t> </a:t>
            </a:r>
            <a:r>
              <a:rPr lang="en-US" dirty="0" err="1" smtClean="0"/>
              <a:t>cordifolia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Dry extract of </a:t>
            </a:r>
            <a:r>
              <a:rPr lang="en-US" dirty="0" err="1" smtClean="0"/>
              <a:t>Tinospora</a:t>
            </a:r>
            <a:r>
              <a:rPr lang="en-US" dirty="0" smtClean="0"/>
              <a:t> </a:t>
            </a:r>
            <a:r>
              <a:rPr lang="en-US" dirty="0" err="1" smtClean="0"/>
              <a:t>cordifolia</a:t>
            </a:r>
            <a:endParaRPr lang="en-IN" dirty="0"/>
          </a:p>
        </p:txBody>
      </p:sp>
      <p:sp>
        <p:nvSpPr>
          <p:cNvPr id="5" name="Content Placeholder 4"/>
          <p:cNvSpPr>
            <a:spLocks noGrp="1"/>
          </p:cNvSpPr>
          <p:nvPr>
            <p:ph sz="quarter" idx="1"/>
          </p:nvPr>
        </p:nvSpPr>
        <p:spPr/>
        <p:txBody>
          <a:bodyPr>
            <a:normAutofit fontScale="77500" lnSpcReduction="20000"/>
          </a:bodyPr>
          <a:lstStyle/>
          <a:p>
            <a:pPr>
              <a:buNone/>
            </a:pPr>
            <a:r>
              <a:rPr lang="en-US" sz="3200" b="1" dirty="0" smtClean="0">
                <a:solidFill>
                  <a:srgbClr val="C00000"/>
                </a:solidFill>
              </a:rPr>
              <a:t>Standard Specifications:</a:t>
            </a:r>
          </a:p>
          <a:p>
            <a:r>
              <a:rPr lang="en-US" sz="2800" b="1" dirty="0" smtClean="0"/>
              <a:t>Total Ash – </a:t>
            </a:r>
            <a:r>
              <a:rPr lang="en-US" sz="2800" dirty="0" smtClean="0"/>
              <a:t>minimum 10.07%</a:t>
            </a:r>
          </a:p>
          <a:p>
            <a:r>
              <a:rPr lang="en-US" sz="2800" b="1" dirty="0" smtClean="0"/>
              <a:t>Loss on drying – </a:t>
            </a:r>
            <a:r>
              <a:rPr lang="en-US" sz="2800" dirty="0" smtClean="0"/>
              <a:t>maximum 5%</a:t>
            </a:r>
          </a:p>
          <a:p>
            <a:r>
              <a:rPr lang="en-US" sz="2800" b="1" dirty="0" smtClean="0"/>
              <a:t> pH of 1% solution- </a:t>
            </a:r>
            <a:r>
              <a:rPr lang="en-US" sz="2800" dirty="0" smtClean="0"/>
              <a:t>5-7</a:t>
            </a:r>
            <a:endParaRPr lang="en-US" sz="2800" b="1" dirty="0" smtClean="0"/>
          </a:p>
          <a:p>
            <a:r>
              <a:rPr lang="en-US" sz="2800" b="1" dirty="0" smtClean="0"/>
              <a:t>Solubility </a:t>
            </a:r>
          </a:p>
          <a:p>
            <a:pPr lvl="1"/>
            <a:r>
              <a:rPr lang="en-US" sz="2500" b="1" dirty="0" smtClean="0"/>
              <a:t>Water	   : </a:t>
            </a:r>
            <a:r>
              <a:rPr lang="en-US" sz="2500" dirty="0" smtClean="0"/>
              <a:t>minimum 80%</a:t>
            </a:r>
          </a:p>
          <a:p>
            <a:pPr lvl="1"/>
            <a:r>
              <a:rPr lang="en-US" sz="2500" b="1" dirty="0" smtClean="0"/>
              <a:t>50% alcohol: </a:t>
            </a:r>
            <a:r>
              <a:rPr lang="en-US" sz="2500" dirty="0" smtClean="0"/>
              <a:t>Minimum 70%</a:t>
            </a:r>
          </a:p>
          <a:p>
            <a:r>
              <a:rPr lang="en-US" sz="2800" b="1" dirty="0" err="1" smtClean="0"/>
              <a:t>Pesticidal</a:t>
            </a:r>
            <a:r>
              <a:rPr lang="en-US" sz="2800" b="1" dirty="0" smtClean="0"/>
              <a:t> residue- </a:t>
            </a:r>
            <a:r>
              <a:rPr lang="en-US" sz="2800" dirty="0" smtClean="0"/>
              <a:t>Nil</a:t>
            </a:r>
          </a:p>
          <a:p>
            <a:r>
              <a:rPr lang="en-US" sz="2800" b="1" dirty="0" smtClean="0"/>
              <a:t>Heavy metals – </a:t>
            </a:r>
            <a:r>
              <a:rPr lang="en-US" sz="2800" dirty="0" smtClean="0"/>
              <a:t>Maximum 20 </a:t>
            </a:r>
            <a:r>
              <a:rPr lang="en-US" sz="2800" dirty="0" err="1" smtClean="0"/>
              <a:t>ppm</a:t>
            </a:r>
            <a:endParaRPr lang="en-US" sz="2800" dirty="0" smtClean="0"/>
          </a:p>
          <a:p>
            <a:r>
              <a:rPr lang="en-US" sz="2800" b="1" dirty="0" err="1" smtClean="0"/>
              <a:t>Aflatoxin</a:t>
            </a:r>
            <a:r>
              <a:rPr lang="en-US" sz="2800" b="1" dirty="0" smtClean="0"/>
              <a:t> – </a:t>
            </a:r>
            <a:r>
              <a:rPr lang="en-US" sz="2800" dirty="0" smtClean="0"/>
              <a:t>Negative</a:t>
            </a:r>
          </a:p>
          <a:p>
            <a:pPr>
              <a:buNone/>
            </a:pPr>
            <a:endParaRPr lang="en-IN" sz="28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smtClean="0"/>
              <a:t>Yeast and moulds- </a:t>
            </a:r>
            <a:r>
              <a:rPr lang="en-US" dirty="0" smtClean="0"/>
              <a:t>&lt;100 </a:t>
            </a:r>
            <a:r>
              <a:rPr lang="en-US" dirty="0" err="1" smtClean="0"/>
              <a:t>cfu</a:t>
            </a:r>
            <a:r>
              <a:rPr lang="en-US" dirty="0" smtClean="0"/>
              <a:t>/g</a:t>
            </a:r>
          </a:p>
          <a:p>
            <a:pPr lvl="1"/>
            <a:r>
              <a:rPr lang="en-US" b="1" dirty="0" err="1" smtClean="0"/>
              <a:t>Coliform</a:t>
            </a:r>
            <a:r>
              <a:rPr lang="en-US" b="1" dirty="0" smtClean="0"/>
              <a:t>- </a:t>
            </a:r>
            <a:r>
              <a:rPr lang="en-US" dirty="0" smtClean="0"/>
              <a:t>Negative</a:t>
            </a:r>
          </a:p>
          <a:p>
            <a:pPr lvl="1"/>
            <a:r>
              <a:rPr lang="en-US" b="1" dirty="0" smtClean="0"/>
              <a:t>Salmonella and </a:t>
            </a:r>
            <a:r>
              <a:rPr lang="en-US" b="1" dirty="0" err="1" smtClean="0"/>
              <a:t>shigella</a:t>
            </a:r>
            <a:r>
              <a:rPr lang="en-US" b="1" dirty="0" smtClean="0"/>
              <a:t> – </a:t>
            </a:r>
            <a:r>
              <a:rPr lang="en-US" dirty="0" smtClean="0"/>
              <a:t>Negative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829196"/>
          </a:xfrm>
        </p:spPr>
        <p:txBody>
          <a:bodyPr>
            <a:normAutofit lnSpcReduction="10000"/>
          </a:bodyPr>
          <a:lstStyle/>
          <a:p>
            <a:r>
              <a:rPr lang="en-US" b="1" dirty="0" smtClean="0">
                <a:solidFill>
                  <a:srgbClr val="7030A0"/>
                </a:solidFill>
              </a:rPr>
              <a:t>Identification by TLC</a:t>
            </a:r>
            <a:endParaRPr lang="en-IN" b="1" dirty="0" smtClean="0">
              <a:solidFill>
                <a:srgbClr val="7030A0"/>
              </a:solidFill>
            </a:endParaRPr>
          </a:p>
          <a:p>
            <a:pPr lvl="1"/>
            <a:r>
              <a:rPr lang="en-US" dirty="0" smtClean="0"/>
              <a:t>Adsorbent : Silica gel G</a:t>
            </a:r>
          </a:p>
          <a:p>
            <a:pPr lvl="1"/>
            <a:r>
              <a:rPr lang="en-US" dirty="0" smtClean="0"/>
              <a:t>Solvent System : </a:t>
            </a:r>
            <a:r>
              <a:rPr lang="en-US" dirty="0" err="1" smtClean="0"/>
              <a:t>Chlorofom</a:t>
            </a:r>
            <a:r>
              <a:rPr lang="en-US" dirty="0" smtClean="0"/>
              <a:t>: Ethanol (95:5)</a:t>
            </a:r>
          </a:p>
          <a:p>
            <a:pPr lvl="1"/>
            <a:r>
              <a:rPr lang="en-US" dirty="0" smtClean="0"/>
              <a:t>Test solution: Dissolve 0.25 g extract in 25 ml methanol by warming.</a:t>
            </a:r>
            <a:r>
              <a:rPr lang="en-IN" dirty="0" smtClean="0"/>
              <a:t> Filter and concentrate the filtrate to 5 ml</a:t>
            </a:r>
            <a:endParaRPr lang="en-US" dirty="0" smtClean="0"/>
          </a:p>
          <a:p>
            <a:pPr lvl="1"/>
            <a:r>
              <a:rPr lang="en-US" dirty="0" smtClean="0"/>
              <a:t>Detection : Vanillin – H</a:t>
            </a:r>
            <a:r>
              <a:rPr lang="en-US" baseline="-25000" dirty="0" smtClean="0"/>
              <a:t>2</a:t>
            </a:r>
            <a:r>
              <a:rPr lang="en-US" dirty="0" smtClean="0"/>
              <a:t>SO</a:t>
            </a:r>
            <a:r>
              <a:rPr lang="en-US" baseline="-25000" dirty="0" smtClean="0"/>
              <a:t>4</a:t>
            </a:r>
          </a:p>
          <a:p>
            <a:pPr lvl="1"/>
            <a:r>
              <a:rPr lang="en-US" dirty="0" smtClean="0"/>
              <a:t>Identification: two major spots at 0.42 and 0.56 </a:t>
            </a:r>
            <a:r>
              <a:rPr lang="en-US" dirty="0" err="1" smtClean="0"/>
              <a:t>R</a:t>
            </a:r>
            <a:r>
              <a:rPr lang="en-US" baseline="-25000" dirty="0" err="1" smtClean="0"/>
              <a:t>f</a:t>
            </a:r>
            <a:r>
              <a:rPr lang="en-US" dirty="0" smtClean="0"/>
              <a:t> value</a:t>
            </a:r>
          </a:p>
          <a:p>
            <a:pPr lvl="1"/>
            <a:endParaRPr lang="en-US" baseline="-250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685792"/>
          </a:xfrm>
        </p:spPr>
        <p:txBody>
          <a:bodyPr>
            <a:normAutofit fontScale="92500" lnSpcReduction="10000"/>
          </a:bodyPr>
          <a:lstStyle/>
          <a:p>
            <a:r>
              <a:rPr lang="en-IN" b="1" dirty="0" smtClean="0"/>
              <a:t>Estimation of bitter in </a:t>
            </a:r>
            <a:r>
              <a:rPr lang="en-IN" b="1" dirty="0" err="1" smtClean="0"/>
              <a:t>Guduchi</a:t>
            </a:r>
            <a:r>
              <a:rPr lang="en-IN" b="1" dirty="0" smtClean="0"/>
              <a:t> extract</a:t>
            </a:r>
            <a:endParaRPr lang="en-IN"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5852" y="1643050"/>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3g dry extract treated with 50 ml alcohol</a:t>
            </a:r>
            <a:endParaRPr lang="en-US" b="1" dirty="0"/>
          </a:p>
        </p:txBody>
      </p:sp>
      <p:sp>
        <p:nvSpPr>
          <p:cNvPr id="5" name="TextBox 4"/>
          <p:cNvSpPr txBox="1"/>
          <p:nvPr/>
        </p:nvSpPr>
        <p:spPr>
          <a:xfrm>
            <a:off x="1285852" y="2416726"/>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Filter and repeat the process twice</a:t>
            </a:r>
            <a:endParaRPr lang="en-US" b="1" dirty="0"/>
          </a:p>
        </p:txBody>
      </p:sp>
      <p:sp>
        <p:nvSpPr>
          <p:cNvPr id="6" name="TextBox 5"/>
          <p:cNvSpPr txBox="1"/>
          <p:nvPr/>
        </p:nvSpPr>
        <p:spPr>
          <a:xfrm>
            <a:off x="1285852" y="3202544"/>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Evaporate alcohol under vacuum from </a:t>
            </a:r>
            <a:r>
              <a:rPr lang="en-US" b="1" dirty="0" err="1" smtClean="0"/>
              <a:t>filterate</a:t>
            </a:r>
            <a:endParaRPr lang="en-US" b="1" dirty="0"/>
          </a:p>
        </p:txBody>
      </p:sp>
      <p:sp>
        <p:nvSpPr>
          <p:cNvPr id="7" name="TextBox 6"/>
          <p:cNvSpPr txBox="1"/>
          <p:nvPr/>
        </p:nvSpPr>
        <p:spPr>
          <a:xfrm>
            <a:off x="1285852" y="4059800"/>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Shake the residue with 25, 20, 15 and 10 ml of hot water</a:t>
            </a:r>
            <a:endParaRPr lang="en-US" b="1" dirty="0"/>
          </a:p>
        </p:txBody>
      </p:sp>
      <p:sp>
        <p:nvSpPr>
          <p:cNvPr id="8" name="TextBox 7"/>
          <p:cNvSpPr txBox="1"/>
          <p:nvPr/>
        </p:nvSpPr>
        <p:spPr>
          <a:xfrm>
            <a:off x="1285852" y="4845618"/>
            <a:ext cx="7358114"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Shake the aqueous extract repeatedly with 25, 20, 15 and 10 ml ethyl acetate</a:t>
            </a:r>
          </a:p>
        </p:txBody>
      </p:sp>
      <p:sp>
        <p:nvSpPr>
          <p:cNvPr id="9" name="Down Arrow 8"/>
          <p:cNvSpPr/>
          <p:nvPr/>
        </p:nvSpPr>
        <p:spPr>
          <a:xfrm>
            <a:off x="4786314" y="2071678"/>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4786314" y="2857496"/>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786314" y="3643314"/>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4786314" y="4429132"/>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072066" y="2071678"/>
            <a:ext cx="2795606"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b="1" dirty="0" smtClean="0"/>
              <a:t>Reflux on water bath for 30 min</a:t>
            </a:r>
            <a:endParaRPr lang="en-US" sz="1400" b="1" dirty="0"/>
          </a:p>
        </p:txBody>
      </p:sp>
      <p:sp>
        <p:nvSpPr>
          <p:cNvPr id="14" name="Content Placeholder 2"/>
          <p:cNvSpPr>
            <a:spLocks noGrp="1"/>
          </p:cNvSpPr>
          <p:nvPr>
            <p:ph sz="quarter" idx="1"/>
          </p:nvPr>
        </p:nvSpPr>
        <p:spPr>
          <a:xfrm>
            <a:off x="642910" y="357166"/>
            <a:ext cx="8153400" cy="685792"/>
          </a:xfrm>
        </p:spPr>
        <p:txBody>
          <a:bodyPr>
            <a:normAutofit fontScale="92500" lnSpcReduction="10000"/>
          </a:bodyPr>
          <a:lstStyle/>
          <a:p>
            <a:r>
              <a:rPr lang="en-IN" b="1" dirty="0" smtClean="0"/>
              <a:t>Estimation of bitter in </a:t>
            </a:r>
            <a:r>
              <a:rPr lang="en-IN" b="1" dirty="0" err="1" smtClean="0"/>
              <a:t>Guduchi</a:t>
            </a:r>
            <a:r>
              <a:rPr lang="en-IN" b="1" dirty="0" smtClean="0"/>
              <a:t> extract</a:t>
            </a:r>
            <a:endParaRPr lang="en-IN" b="1" dirty="0"/>
          </a:p>
        </p:txBody>
      </p:sp>
      <p:sp>
        <p:nvSpPr>
          <p:cNvPr id="15" name="TextBox 14"/>
          <p:cNvSpPr txBox="1"/>
          <p:nvPr/>
        </p:nvSpPr>
        <p:spPr>
          <a:xfrm>
            <a:off x="1285852" y="5845750"/>
            <a:ext cx="735811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b="1" dirty="0" smtClean="0"/>
              <a:t>Collect the ethyl acetate extract an evaporate to dryness</a:t>
            </a:r>
            <a:endParaRPr 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7500" lnSpcReduction="20000"/>
          </a:bodyPr>
          <a:lstStyle/>
          <a:p>
            <a:r>
              <a:rPr lang="en-US" dirty="0" smtClean="0"/>
              <a:t>HPLC method for estimation of </a:t>
            </a:r>
            <a:r>
              <a:rPr lang="en-US" dirty="0" err="1" smtClean="0"/>
              <a:t>Cordifolicide</a:t>
            </a:r>
            <a:r>
              <a:rPr lang="en-US" dirty="0" smtClean="0"/>
              <a:t> </a:t>
            </a:r>
          </a:p>
          <a:p>
            <a:pPr lvl="1"/>
            <a:r>
              <a:rPr lang="en-US" dirty="0" smtClean="0"/>
              <a:t>Column: C</a:t>
            </a:r>
            <a:r>
              <a:rPr lang="en-US" baseline="-25000" dirty="0" smtClean="0"/>
              <a:t>18</a:t>
            </a:r>
            <a:r>
              <a:rPr lang="en-US" dirty="0" smtClean="0"/>
              <a:t> symmetry  (15 mm X 30 cm )</a:t>
            </a:r>
          </a:p>
          <a:p>
            <a:pPr lvl="1"/>
            <a:r>
              <a:rPr lang="en-US" dirty="0" smtClean="0"/>
              <a:t>Mobile Phase: </a:t>
            </a:r>
            <a:r>
              <a:rPr lang="en-US" dirty="0" err="1" smtClean="0"/>
              <a:t>Acetonitrile</a:t>
            </a:r>
            <a:r>
              <a:rPr lang="en-US" dirty="0" smtClean="0"/>
              <a:t>: water</a:t>
            </a:r>
          </a:p>
          <a:p>
            <a:pPr lvl="1"/>
            <a:r>
              <a:rPr lang="en-US" dirty="0" smtClean="0"/>
              <a:t>Detection: UV 200 nm</a:t>
            </a:r>
          </a:p>
          <a:p>
            <a:pPr lvl="1"/>
            <a:r>
              <a:rPr lang="en-US" dirty="0" smtClean="0"/>
              <a:t>Flow rate:1 ml/min</a:t>
            </a:r>
          </a:p>
          <a:p>
            <a:pPr lvl="1"/>
            <a:r>
              <a:rPr lang="en-US" dirty="0" smtClean="0"/>
              <a:t>Reference : Dissolve 1mg of </a:t>
            </a:r>
            <a:r>
              <a:rPr lang="en-US" dirty="0" err="1" smtClean="0"/>
              <a:t>Cordifolicide</a:t>
            </a:r>
            <a:r>
              <a:rPr lang="en-US" dirty="0" smtClean="0"/>
              <a:t> in 2ml ethanol</a:t>
            </a:r>
          </a:p>
          <a:p>
            <a:pPr lvl="1"/>
            <a:r>
              <a:rPr lang="en-US" dirty="0" smtClean="0"/>
              <a:t>Standard sample: </a:t>
            </a:r>
            <a:r>
              <a:rPr lang="en-US" dirty="0" err="1" smtClean="0"/>
              <a:t>Defat</a:t>
            </a:r>
            <a:r>
              <a:rPr lang="en-US" dirty="0" smtClean="0"/>
              <a:t> powdered drug in </a:t>
            </a:r>
            <a:r>
              <a:rPr lang="en-US" dirty="0" err="1" smtClean="0"/>
              <a:t>soxhlet</a:t>
            </a:r>
            <a:r>
              <a:rPr lang="en-US" dirty="0" smtClean="0"/>
              <a:t> apparatus using petroleum ether </a:t>
            </a:r>
          </a:p>
          <a:p>
            <a:pPr lvl="1">
              <a:buNone/>
            </a:pPr>
            <a:r>
              <a:rPr lang="en-US" dirty="0" smtClean="0"/>
              <a:t>	Air dried the marc and extract with methanol. </a:t>
            </a:r>
            <a:r>
              <a:rPr lang="en-US" dirty="0" err="1" smtClean="0"/>
              <a:t>Flter</a:t>
            </a:r>
            <a:r>
              <a:rPr lang="en-US" dirty="0" smtClean="0"/>
              <a:t>, concentrate the </a:t>
            </a:r>
            <a:r>
              <a:rPr lang="en-US" dirty="0" err="1" smtClean="0"/>
              <a:t>filterate</a:t>
            </a:r>
            <a:r>
              <a:rPr lang="en-US" dirty="0" smtClean="0"/>
              <a:t> to dryness under vacuum and dissolve in 10 ml methanol</a:t>
            </a:r>
          </a:p>
          <a:p>
            <a:pPr lvl="1"/>
            <a:endParaRPr lang="en-US" dirty="0" smtClean="0"/>
          </a:p>
          <a:p>
            <a:pPr lvl="1"/>
            <a:endParaRPr lang="en-US" dirty="0" smtClean="0"/>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Standardization of </a:t>
            </a:r>
            <a:r>
              <a:rPr lang="en-US" dirty="0" err="1" smtClean="0"/>
              <a:t>Phyllanthus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Dry extract of </a:t>
            </a:r>
            <a:r>
              <a:rPr lang="en-US" dirty="0" err="1" smtClean="0"/>
              <a:t>Kalmegh</a:t>
            </a:r>
            <a:r>
              <a:rPr lang="en-US" dirty="0" smtClean="0"/>
              <a:t> (</a:t>
            </a:r>
            <a:r>
              <a:rPr lang="en-US" dirty="0" err="1" smtClean="0"/>
              <a:t>Andrographis</a:t>
            </a:r>
            <a:r>
              <a:rPr lang="en-US" dirty="0" smtClean="0"/>
              <a:t> </a:t>
            </a:r>
            <a:r>
              <a:rPr lang="en-US" dirty="0" err="1" smtClean="0"/>
              <a:t>paniculata</a:t>
            </a:r>
            <a:r>
              <a:rPr lang="en-US" dirty="0" smtClean="0"/>
              <a:t>)</a:t>
            </a:r>
            <a:endParaRPr lang="en-IN" dirty="0"/>
          </a:p>
        </p:txBody>
      </p:sp>
      <p:sp>
        <p:nvSpPr>
          <p:cNvPr id="5" name="Content Placeholder 4"/>
          <p:cNvSpPr>
            <a:spLocks noGrp="1"/>
          </p:cNvSpPr>
          <p:nvPr>
            <p:ph sz="quarter" idx="1"/>
          </p:nvPr>
        </p:nvSpPr>
        <p:spPr/>
        <p:txBody>
          <a:bodyPr>
            <a:normAutofit lnSpcReduction="10000"/>
          </a:bodyPr>
          <a:lstStyle/>
          <a:p>
            <a:pPr>
              <a:buNone/>
            </a:pPr>
            <a:r>
              <a:rPr lang="en-US" sz="3200" b="1" dirty="0" smtClean="0">
                <a:solidFill>
                  <a:srgbClr val="C00000"/>
                </a:solidFill>
              </a:rPr>
              <a:t>Standard Specifications:</a:t>
            </a:r>
          </a:p>
          <a:p>
            <a:r>
              <a:rPr lang="en-US" sz="2800" b="1" dirty="0" smtClean="0"/>
              <a:t>Total Ash – </a:t>
            </a:r>
            <a:r>
              <a:rPr lang="en-US" sz="2800" dirty="0" smtClean="0"/>
              <a:t>maximum 10%</a:t>
            </a:r>
          </a:p>
          <a:p>
            <a:r>
              <a:rPr lang="en-US" sz="2800" b="1" dirty="0" smtClean="0"/>
              <a:t>Moisture Content – </a:t>
            </a:r>
            <a:r>
              <a:rPr lang="en-US" sz="2800" dirty="0" smtClean="0"/>
              <a:t>5%</a:t>
            </a:r>
          </a:p>
          <a:p>
            <a:r>
              <a:rPr lang="en-US" sz="2800" b="1" dirty="0" smtClean="0"/>
              <a:t>Solubility in 80% alcohol- </a:t>
            </a:r>
            <a:r>
              <a:rPr lang="en-US" sz="2800" dirty="0" smtClean="0"/>
              <a:t>Minimum 80%</a:t>
            </a:r>
          </a:p>
          <a:p>
            <a:r>
              <a:rPr lang="en-US" sz="2800" b="1" dirty="0" err="1" smtClean="0"/>
              <a:t>Pesticidal</a:t>
            </a:r>
            <a:r>
              <a:rPr lang="en-US" sz="2800" b="1" dirty="0" smtClean="0"/>
              <a:t> residue- </a:t>
            </a:r>
            <a:r>
              <a:rPr lang="en-US" sz="2800" dirty="0" smtClean="0"/>
              <a:t>Nil</a:t>
            </a:r>
          </a:p>
          <a:p>
            <a:r>
              <a:rPr lang="en-US" sz="2800" b="1" dirty="0" smtClean="0"/>
              <a:t>Heavy metals – </a:t>
            </a:r>
            <a:r>
              <a:rPr lang="en-US" sz="2800" dirty="0" smtClean="0"/>
              <a:t>Maximum 20 </a:t>
            </a:r>
            <a:r>
              <a:rPr lang="en-US" sz="2800" dirty="0" err="1" smtClean="0"/>
              <a:t>ppm</a:t>
            </a:r>
            <a:endParaRPr lang="en-US" sz="2800" dirty="0" smtClean="0"/>
          </a:p>
          <a:p>
            <a:r>
              <a:rPr lang="en-US" sz="2800" b="1" dirty="0" err="1" smtClean="0"/>
              <a:t>Aflatoxin</a:t>
            </a:r>
            <a:r>
              <a:rPr lang="en-US" sz="2800" b="1" dirty="0" smtClean="0"/>
              <a:t> – </a:t>
            </a:r>
            <a:r>
              <a:rPr lang="en-US" sz="2800" dirty="0" smtClean="0"/>
              <a:t>Negative</a:t>
            </a:r>
          </a:p>
          <a:p>
            <a:pPr>
              <a:buNone/>
            </a:pPr>
            <a:endParaRPr lang="en-IN" sz="28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Soft extract of </a:t>
            </a:r>
            <a:r>
              <a:rPr lang="en-US" dirty="0" err="1" smtClean="0"/>
              <a:t>Phyllanthus</a:t>
            </a:r>
            <a:endParaRPr lang="en-IN" dirty="0"/>
          </a:p>
        </p:txBody>
      </p:sp>
      <p:sp>
        <p:nvSpPr>
          <p:cNvPr id="5" name="Content Placeholder 4"/>
          <p:cNvSpPr>
            <a:spLocks noGrp="1"/>
          </p:cNvSpPr>
          <p:nvPr>
            <p:ph sz="quarter" idx="1"/>
          </p:nvPr>
        </p:nvSpPr>
        <p:spPr/>
        <p:txBody>
          <a:bodyPr>
            <a:normAutofit fontScale="77500" lnSpcReduction="20000"/>
          </a:bodyPr>
          <a:lstStyle/>
          <a:p>
            <a:pPr>
              <a:buNone/>
            </a:pPr>
            <a:r>
              <a:rPr lang="en-US" sz="3200" b="1" dirty="0" smtClean="0">
                <a:solidFill>
                  <a:srgbClr val="C00000"/>
                </a:solidFill>
              </a:rPr>
              <a:t>Standard Specifications:</a:t>
            </a:r>
          </a:p>
          <a:p>
            <a:r>
              <a:rPr lang="en-US" sz="2800" b="1" dirty="0" smtClean="0"/>
              <a:t>Total Ash – </a:t>
            </a:r>
            <a:r>
              <a:rPr lang="en-US" sz="2800" dirty="0" smtClean="0"/>
              <a:t>maximum 10%</a:t>
            </a:r>
          </a:p>
          <a:p>
            <a:r>
              <a:rPr lang="en-US" sz="2800" b="1" dirty="0" smtClean="0"/>
              <a:t>Loss on drying – </a:t>
            </a:r>
            <a:r>
              <a:rPr lang="en-US" sz="2800" dirty="0" smtClean="0"/>
              <a:t>maximum 35%</a:t>
            </a:r>
          </a:p>
          <a:p>
            <a:r>
              <a:rPr lang="en-US" sz="2800" b="1" dirty="0" smtClean="0"/>
              <a:t> pH of 1% solution- </a:t>
            </a:r>
            <a:r>
              <a:rPr lang="en-US" sz="2800" dirty="0" smtClean="0"/>
              <a:t>5-7</a:t>
            </a:r>
            <a:endParaRPr lang="en-US" sz="2800" b="1" dirty="0" smtClean="0"/>
          </a:p>
          <a:p>
            <a:r>
              <a:rPr lang="en-US" sz="2800" b="1" dirty="0" smtClean="0"/>
              <a:t>Solubility </a:t>
            </a:r>
          </a:p>
          <a:p>
            <a:pPr lvl="1"/>
            <a:r>
              <a:rPr lang="en-US" sz="2500" b="1" dirty="0" smtClean="0"/>
              <a:t>Water	   : </a:t>
            </a:r>
            <a:r>
              <a:rPr lang="en-US" sz="2500" dirty="0" smtClean="0"/>
              <a:t>minimum 90%</a:t>
            </a:r>
          </a:p>
          <a:p>
            <a:pPr lvl="1"/>
            <a:r>
              <a:rPr lang="en-US" sz="2500" b="1" dirty="0" smtClean="0"/>
              <a:t>50% alcohol: </a:t>
            </a:r>
            <a:r>
              <a:rPr lang="en-US" sz="2500" dirty="0" smtClean="0"/>
              <a:t>Minimum 90%</a:t>
            </a:r>
          </a:p>
          <a:p>
            <a:r>
              <a:rPr lang="en-US" sz="2800" b="1" dirty="0" err="1" smtClean="0"/>
              <a:t>Pesticidal</a:t>
            </a:r>
            <a:r>
              <a:rPr lang="en-US" sz="2800" b="1" dirty="0" smtClean="0"/>
              <a:t> residue- </a:t>
            </a:r>
            <a:r>
              <a:rPr lang="en-US" sz="2800" dirty="0" smtClean="0"/>
              <a:t>Nil</a:t>
            </a:r>
          </a:p>
          <a:p>
            <a:r>
              <a:rPr lang="en-US" sz="2800" b="1" dirty="0" smtClean="0"/>
              <a:t>Heavy metals – </a:t>
            </a:r>
            <a:r>
              <a:rPr lang="en-US" sz="2800" dirty="0" smtClean="0"/>
              <a:t>Maximum 20 </a:t>
            </a:r>
            <a:r>
              <a:rPr lang="en-US" sz="2800" dirty="0" err="1" smtClean="0"/>
              <a:t>ppm</a:t>
            </a:r>
            <a:endParaRPr lang="en-US" sz="2800" dirty="0" smtClean="0"/>
          </a:p>
          <a:p>
            <a:r>
              <a:rPr lang="en-US" sz="2800" b="1" dirty="0" err="1" smtClean="0"/>
              <a:t>Aflatoxin</a:t>
            </a:r>
            <a:r>
              <a:rPr lang="en-US" sz="2800" b="1" dirty="0" smtClean="0"/>
              <a:t> – </a:t>
            </a:r>
            <a:r>
              <a:rPr lang="en-US" sz="2800" dirty="0" smtClean="0"/>
              <a:t>Negative</a:t>
            </a:r>
          </a:p>
          <a:p>
            <a:pPr>
              <a:buNone/>
            </a:pPr>
            <a:endParaRPr lang="en-IN" sz="28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smtClean="0"/>
              <a:t>Yeast and moulds- </a:t>
            </a:r>
            <a:r>
              <a:rPr lang="en-US" dirty="0" smtClean="0"/>
              <a:t>&lt;100 </a:t>
            </a:r>
            <a:r>
              <a:rPr lang="en-US" dirty="0" err="1" smtClean="0"/>
              <a:t>cfu</a:t>
            </a:r>
            <a:r>
              <a:rPr lang="en-US" dirty="0" smtClean="0"/>
              <a:t>/g</a:t>
            </a:r>
          </a:p>
          <a:p>
            <a:pPr lvl="1"/>
            <a:r>
              <a:rPr lang="en-US" b="1" dirty="0" err="1" smtClean="0"/>
              <a:t>Coliform</a:t>
            </a:r>
            <a:r>
              <a:rPr lang="en-US" b="1" dirty="0" smtClean="0"/>
              <a:t>- </a:t>
            </a:r>
            <a:r>
              <a:rPr lang="en-US" dirty="0" smtClean="0"/>
              <a:t>Negative</a:t>
            </a:r>
          </a:p>
          <a:p>
            <a:pPr lvl="1"/>
            <a:r>
              <a:rPr lang="en-US" b="1" dirty="0" smtClean="0"/>
              <a:t>Salmonella and </a:t>
            </a:r>
            <a:r>
              <a:rPr lang="en-US" b="1" dirty="0" err="1" smtClean="0"/>
              <a:t>shigella</a:t>
            </a:r>
            <a:r>
              <a:rPr lang="en-US" b="1" dirty="0" smtClean="0"/>
              <a:t> – </a:t>
            </a:r>
            <a:r>
              <a:rPr lang="en-US" dirty="0" smtClean="0"/>
              <a:t>Negative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marL="320040" lvl="1" indent="-320040">
              <a:buClr>
                <a:schemeClr val="accent2"/>
              </a:buClr>
              <a:buSzPct val="60000"/>
              <a:buFont typeface="Wingdings"/>
              <a:buChar char=""/>
            </a:pPr>
            <a:r>
              <a:rPr lang="en-US" sz="2900" b="1" dirty="0" smtClean="0">
                <a:solidFill>
                  <a:srgbClr val="7030A0"/>
                </a:solidFill>
              </a:rPr>
              <a:t>Identification by T.L.C.</a:t>
            </a:r>
          </a:p>
          <a:p>
            <a:pPr lvl="1"/>
            <a:r>
              <a:rPr lang="en-US" dirty="0" smtClean="0"/>
              <a:t>Adsorbent : Silica gel G</a:t>
            </a:r>
          </a:p>
          <a:p>
            <a:pPr lvl="1"/>
            <a:r>
              <a:rPr lang="en-US" dirty="0" smtClean="0"/>
              <a:t>Solvent System Chloroform : Methanol : Formic acid (95 : 0.5 : 0.1) </a:t>
            </a:r>
          </a:p>
          <a:p>
            <a:pPr lvl="1"/>
            <a:r>
              <a:rPr lang="en-US" dirty="0" smtClean="0"/>
              <a:t>Test solution: Dissolve 0.25 g extract in 25 ml methanol by warming.</a:t>
            </a:r>
            <a:r>
              <a:rPr lang="en-IN" dirty="0" smtClean="0"/>
              <a:t> Filter and concentrate the filtrate to 5 ml</a:t>
            </a:r>
            <a:endParaRPr lang="en-US" dirty="0" smtClean="0"/>
          </a:p>
          <a:p>
            <a:pPr lvl="1"/>
            <a:r>
              <a:rPr lang="en-US" dirty="0" smtClean="0"/>
              <a:t>Identification: </a:t>
            </a:r>
          </a:p>
          <a:p>
            <a:pPr lvl="2"/>
            <a:r>
              <a:rPr lang="en-US" dirty="0" smtClean="0"/>
              <a:t>UV (366 nm) three fluorescent zones at Rf. 0.14 (green), 0.28 (green) and 0.83 (green)</a:t>
            </a:r>
          </a:p>
          <a:p>
            <a:pPr lvl="2"/>
            <a:r>
              <a:rPr lang="en-US" dirty="0" smtClean="0"/>
              <a:t>On spraying with </a:t>
            </a:r>
            <a:r>
              <a:rPr lang="en-US" dirty="0" err="1" smtClean="0"/>
              <a:t>Anisaldehyde</a:t>
            </a:r>
            <a:r>
              <a:rPr lang="en-US" dirty="0" smtClean="0"/>
              <a:t>-Sulphuric acid reagent and heating the plate for five minutes at 105</a:t>
            </a:r>
            <a:r>
              <a:rPr lang="en-US" baseline="30000" dirty="0" smtClean="0"/>
              <a:t>o</a:t>
            </a:r>
            <a:r>
              <a:rPr lang="en-US" dirty="0" smtClean="0"/>
              <a:t>C six spots appear at Rf. 0.14 (orange), 0.17 (violet), 0.51 (orange), 0.66 (purple), 0.76 (violet) and 0.91 (purple).</a:t>
            </a:r>
          </a:p>
          <a:p>
            <a:pPr lvl="1"/>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1600200"/>
            <a:ext cx="8153400" cy="5043510"/>
          </a:xfrm>
        </p:spPr>
        <p:txBody>
          <a:bodyPr>
            <a:normAutofit fontScale="85000" lnSpcReduction="20000"/>
          </a:bodyPr>
          <a:lstStyle/>
          <a:p>
            <a:r>
              <a:rPr lang="en-US" dirty="0" smtClean="0"/>
              <a:t>HPLC method for estimation of </a:t>
            </a:r>
            <a:r>
              <a:rPr lang="en-US" dirty="0" err="1" smtClean="0"/>
              <a:t>phyllanthin</a:t>
            </a:r>
            <a:r>
              <a:rPr lang="en-US" dirty="0" smtClean="0"/>
              <a:t> and </a:t>
            </a:r>
            <a:r>
              <a:rPr lang="en-US" dirty="0" err="1" smtClean="0"/>
              <a:t>hypophyllanthin</a:t>
            </a:r>
            <a:endParaRPr lang="en-US" dirty="0" smtClean="0"/>
          </a:p>
          <a:p>
            <a:pPr lvl="1"/>
            <a:r>
              <a:rPr lang="en-US" dirty="0" smtClean="0"/>
              <a:t>Column: C</a:t>
            </a:r>
            <a:r>
              <a:rPr lang="en-US" baseline="-25000" dirty="0" smtClean="0"/>
              <a:t>18</a:t>
            </a:r>
            <a:r>
              <a:rPr lang="en-US" dirty="0" smtClean="0"/>
              <a:t> Banda </a:t>
            </a:r>
            <a:r>
              <a:rPr lang="en-US" dirty="0" err="1" smtClean="0"/>
              <a:t>pak</a:t>
            </a:r>
            <a:r>
              <a:rPr lang="en-US" dirty="0" smtClean="0"/>
              <a:t> (3.9 mm X 30 cm )</a:t>
            </a:r>
          </a:p>
          <a:p>
            <a:pPr lvl="1"/>
            <a:r>
              <a:rPr lang="en-US" dirty="0" smtClean="0"/>
              <a:t>Mobile Phase: Methanol: water (66:34)</a:t>
            </a:r>
          </a:p>
          <a:p>
            <a:pPr lvl="1"/>
            <a:r>
              <a:rPr lang="en-US" dirty="0" smtClean="0"/>
              <a:t>Detection: UV 230 nm</a:t>
            </a:r>
          </a:p>
          <a:p>
            <a:pPr lvl="1"/>
            <a:r>
              <a:rPr lang="en-US" dirty="0" smtClean="0"/>
              <a:t>Flow rate:1.8 ml/min</a:t>
            </a:r>
          </a:p>
          <a:p>
            <a:pPr lvl="1"/>
            <a:r>
              <a:rPr lang="en-US" dirty="0" smtClean="0"/>
              <a:t>Reference : Dissolve 2mg of </a:t>
            </a:r>
            <a:r>
              <a:rPr lang="en-US" dirty="0" err="1" smtClean="0"/>
              <a:t>phyllanthin</a:t>
            </a:r>
            <a:r>
              <a:rPr lang="en-US" dirty="0" smtClean="0"/>
              <a:t> and </a:t>
            </a:r>
            <a:r>
              <a:rPr lang="en-US" dirty="0" err="1" smtClean="0"/>
              <a:t>hypophyllanthin</a:t>
            </a:r>
            <a:r>
              <a:rPr lang="en-US" dirty="0" smtClean="0"/>
              <a:t> in methanol</a:t>
            </a:r>
          </a:p>
          <a:p>
            <a:pPr lvl="1"/>
            <a:r>
              <a:rPr lang="en-US" dirty="0" smtClean="0"/>
              <a:t>Test sample: Dissolve 200 mg extract in methanol containing 3% KOH , separate the insoluble matter by </a:t>
            </a:r>
            <a:r>
              <a:rPr lang="en-US" dirty="0" err="1" smtClean="0"/>
              <a:t>filteration</a:t>
            </a:r>
            <a:r>
              <a:rPr lang="en-US" dirty="0" smtClean="0"/>
              <a:t> and make up the volume to 50 ml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endParaRPr lang="en-US"/>
          </a:p>
        </p:txBody>
      </p:sp>
      <p:sp>
        <p:nvSpPr>
          <p:cNvPr id="6" name="Title 5"/>
          <p:cNvSpPr>
            <a:spLocks noGrp="1"/>
          </p:cNvSpPr>
          <p:nvPr>
            <p:ph type="title"/>
          </p:nvPr>
        </p:nvSpPr>
        <p:spPr/>
        <p:txBody>
          <a:bodyPr/>
          <a:lstStyle/>
          <a:p>
            <a:r>
              <a:rPr lang="en-US" dirty="0" smtClean="0"/>
              <a:t>Standardization of </a:t>
            </a:r>
            <a:r>
              <a:rPr lang="en-US" dirty="0" err="1" smtClean="0"/>
              <a:t>Vasaka</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Soft extract of </a:t>
            </a:r>
            <a:r>
              <a:rPr lang="en-US" dirty="0" err="1" smtClean="0"/>
              <a:t>Phyllanthus</a:t>
            </a:r>
            <a:endParaRPr lang="en-IN" dirty="0"/>
          </a:p>
        </p:txBody>
      </p:sp>
      <p:sp>
        <p:nvSpPr>
          <p:cNvPr id="5" name="Content Placeholder 4"/>
          <p:cNvSpPr>
            <a:spLocks noGrp="1"/>
          </p:cNvSpPr>
          <p:nvPr>
            <p:ph sz="quarter" idx="1"/>
          </p:nvPr>
        </p:nvSpPr>
        <p:spPr/>
        <p:txBody>
          <a:bodyPr>
            <a:normAutofit fontScale="77500" lnSpcReduction="20000"/>
          </a:bodyPr>
          <a:lstStyle/>
          <a:p>
            <a:pPr>
              <a:buNone/>
            </a:pPr>
            <a:r>
              <a:rPr lang="en-US" sz="3200" b="1" dirty="0" smtClean="0">
                <a:solidFill>
                  <a:srgbClr val="C00000"/>
                </a:solidFill>
              </a:rPr>
              <a:t>Standard Specifications:</a:t>
            </a:r>
          </a:p>
          <a:p>
            <a:r>
              <a:rPr lang="en-US" sz="2800" b="1" dirty="0" smtClean="0"/>
              <a:t>Total Ash – </a:t>
            </a:r>
            <a:r>
              <a:rPr lang="en-US" sz="2800" dirty="0" smtClean="0"/>
              <a:t>maximum 10%</a:t>
            </a:r>
          </a:p>
          <a:p>
            <a:r>
              <a:rPr lang="en-US" sz="2800" b="1" dirty="0" smtClean="0"/>
              <a:t>Moisture content– </a:t>
            </a:r>
            <a:r>
              <a:rPr lang="en-US" sz="2800" dirty="0" smtClean="0"/>
              <a:t>maximum 5%</a:t>
            </a:r>
          </a:p>
          <a:p>
            <a:r>
              <a:rPr lang="en-US" sz="2800" b="1" dirty="0" smtClean="0"/>
              <a:t> pH of 1% solution- </a:t>
            </a:r>
            <a:r>
              <a:rPr lang="en-US" sz="2800" dirty="0" smtClean="0"/>
              <a:t>5-7</a:t>
            </a:r>
            <a:endParaRPr lang="en-US" sz="2800" b="1" dirty="0" smtClean="0"/>
          </a:p>
          <a:p>
            <a:r>
              <a:rPr lang="en-US" sz="2800" b="1" dirty="0" smtClean="0"/>
              <a:t>Solubility </a:t>
            </a:r>
          </a:p>
          <a:p>
            <a:pPr lvl="1"/>
            <a:r>
              <a:rPr lang="en-US" sz="2500" b="1" dirty="0" smtClean="0"/>
              <a:t>Water	   : </a:t>
            </a:r>
            <a:r>
              <a:rPr lang="en-US" sz="2500" dirty="0" smtClean="0"/>
              <a:t>minimum 80%</a:t>
            </a:r>
          </a:p>
          <a:p>
            <a:pPr lvl="1"/>
            <a:r>
              <a:rPr lang="en-US" sz="2500" b="1" dirty="0" smtClean="0"/>
              <a:t>50% alcohol: </a:t>
            </a:r>
            <a:r>
              <a:rPr lang="en-US" sz="2500" dirty="0" smtClean="0"/>
              <a:t>Minimum 70%</a:t>
            </a:r>
          </a:p>
          <a:p>
            <a:r>
              <a:rPr lang="en-US" sz="2800" b="1" dirty="0" err="1" smtClean="0"/>
              <a:t>Pesticidal</a:t>
            </a:r>
            <a:r>
              <a:rPr lang="en-US" sz="2800" b="1" dirty="0" smtClean="0"/>
              <a:t> residue- </a:t>
            </a:r>
            <a:r>
              <a:rPr lang="en-US" sz="2800" dirty="0" smtClean="0"/>
              <a:t>Nil</a:t>
            </a:r>
          </a:p>
          <a:p>
            <a:r>
              <a:rPr lang="en-US" sz="2800" b="1" dirty="0" smtClean="0"/>
              <a:t>Heavy metals – </a:t>
            </a:r>
            <a:r>
              <a:rPr lang="en-US" sz="2800" dirty="0" smtClean="0"/>
              <a:t>Maximum 20 </a:t>
            </a:r>
            <a:r>
              <a:rPr lang="en-US" sz="2800" dirty="0" err="1" smtClean="0"/>
              <a:t>ppm</a:t>
            </a:r>
            <a:endParaRPr lang="en-US" sz="2800" dirty="0" smtClean="0"/>
          </a:p>
          <a:p>
            <a:r>
              <a:rPr lang="en-US" sz="2800" b="1" dirty="0" err="1" smtClean="0"/>
              <a:t>Aflatoxin</a:t>
            </a:r>
            <a:r>
              <a:rPr lang="en-US" sz="2800" b="1" dirty="0" smtClean="0"/>
              <a:t> – </a:t>
            </a:r>
            <a:r>
              <a:rPr lang="en-US" sz="2800" dirty="0" smtClean="0"/>
              <a:t>Negative</a:t>
            </a:r>
          </a:p>
          <a:p>
            <a:pPr>
              <a:buNone/>
            </a:pPr>
            <a:endParaRPr lang="en-IN" sz="28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smtClean="0"/>
              <a:t>Yeast and moulds- </a:t>
            </a:r>
            <a:r>
              <a:rPr lang="en-US" dirty="0" smtClean="0"/>
              <a:t>&lt;100 </a:t>
            </a:r>
            <a:r>
              <a:rPr lang="en-US" dirty="0" err="1" smtClean="0"/>
              <a:t>cfu</a:t>
            </a:r>
            <a:r>
              <a:rPr lang="en-US" dirty="0" smtClean="0"/>
              <a:t>/g</a:t>
            </a:r>
          </a:p>
          <a:p>
            <a:pPr lvl="1"/>
            <a:r>
              <a:rPr lang="en-US" b="1" dirty="0" err="1" smtClean="0"/>
              <a:t>Coliform</a:t>
            </a:r>
            <a:r>
              <a:rPr lang="en-US" b="1" dirty="0" smtClean="0"/>
              <a:t>- </a:t>
            </a:r>
            <a:r>
              <a:rPr lang="en-US" dirty="0" smtClean="0"/>
              <a:t>Negative</a:t>
            </a:r>
          </a:p>
          <a:p>
            <a:pPr lvl="1"/>
            <a:r>
              <a:rPr lang="en-US" b="1" dirty="0" smtClean="0"/>
              <a:t>Salmonella and </a:t>
            </a:r>
            <a:r>
              <a:rPr lang="en-US" b="1" dirty="0" err="1" smtClean="0"/>
              <a:t>shigella</a:t>
            </a:r>
            <a:r>
              <a:rPr lang="en-US" b="1" dirty="0" smtClean="0"/>
              <a:t> – </a:t>
            </a:r>
            <a:r>
              <a:rPr lang="en-US" dirty="0" smtClean="0"/>
              <a:t>Negative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marL="320040" lvl="1" indent="-320040">
              <a:buClr>
                <a:schemeClr val="accent2"/>
              </a:buClr>
              <a:buSzPct val="60000"/>
              <a:buFont typeface="Wingdings"/>
              <a:buChar char=""/>
            </a:pPr>
            <a:r>
              <a:rPr lang="en-US" sz="2900" b="1" dirty="0" smtClean="0">
                <a:solidFill>
                  <a:srgbClr val="7030A0"/>
                </a:solidFill>
              </a:rPr>
              <a:t>Identification of </a:t>
            </a:r>
            <a:r>
              <a:rPr lang="en-US" sz="2900" b="1" dirty="0" err="1" smtClean="0">
                <a:solidFill>
                  <a:srgbClr val="7030A0"/>
                </a:solidFill>
              </a:rPr>
              <a:t>alakloid</a:t>
            </a:r>
            <a:r>
              <a:rPr lang="en-US" sz="2900" b="1" dirty="0" smtClean="0">
                <a:solidFill>
                  <a:srgbClr val="7030A0"/>
                </a:solidFill>
              </a:rPr>
              <a:t> by H.P.T.L.C.</a:t>
            </a:r>
          </a:p>
          <a:p>
            <a:pPr lvl="1"/>
            <a:r>
              <a:rPr lang="en-US" dirty="0" smtClean="0"/>
              <a:t>System: CAMAG instrument</a:t>
            </a:r>
          </a:p>
          <a:p>
            <a:pPr lvl="1"/>
            <a:r>
              <a:rPr lang="en-US" dirty="0" smtClean="0"/>
              <a:t>Adsorbent : </a:t>
            </a:r>
            <a:r>
              <a:rPr lang="en-US" dirty="0" err="1" smtClean="0"/>
              <a:t>Precoated</a:t>
            </a:r>
            <a:r>
              <a:rPr lang="en-US" dirty="0" smtClean="0"/>
              <a:t> Silica gel G plate (Merck)</a:t>
            </a:r>
          </a:p>
          <a:p>
            <a:pPr lvl="1"/>
            <a:r>
              <a:rPr lang="en-US" dirty="0" smtClean="0"/>
              <a:t>Solvent System Chloroform : Methanol : toluene: </a:t>
            </a:r>
            <a:r>
              <a:rPr lang="en-US" dirty="0" err="1" smtClean="0"/>
              <a:t>dioxane</a:t>
            </a:r>
            <a:r>
              <a:rPr lang="en-US" dirty="0" smtClean="0"/>
              <a:t>: </a:t>
            </a:r>
            <a:r>
              <a:rPr lang="en-US" dirty="0" err="1" smtClean="0"/>
              <a:t>ammoni</a:t>
            </a:r>
            <a:r>
              <a:rPr lang="en-US" dirty="0" smtClean="0"/>
              <a:t> (2:2:5:1) </a:t>
            </a:r>
          </a:p>
          <a:p>
            <a:pPr lvl="1"/>
            <a:r>
              <a:rPr lang="en-US" dirty="0" smtClean="0"/>
              <a:t>Wavelength: 270 nm</a:t>
            </a:r>
          </a:p>
          <a:p>
            <a:pPr lvl="1"/>
            <a:r>
              <a:rPr lang="en-US" dirty="0" smtClean="0"/>
              <a:t>Identification: </a:t>
            </a:r>
          </a:p>
          <a:p>
            <a:pPr lvl="2"/>
            <a:r>
              <a:rPr lang="en-US" dirty="0" smtClean="0"/>
              <a:t>HPTLC fingerprinting shows five peaks, two peak correspond to </a:t>
            </a:r>
            <a:r>
              <a:rPr lang="en-US" dirty="0" err="1" smtClean="0"/>
              <a:t>vasicine</a:t>
            </a:r>
            <a:r>
              <a:rPr lang="en-US" dirty="0" smtClean="0"/>
              <a:t> and </a:t>
            </a:r>
            <a:r>
              <a:rPr lang="en-US" dirty="0" err="1" smtClean="0"/>
              <a:t>vasicinone</a:t>
            </a:r>
            <a:endParaRPr lang="en-US" dirty="0" smtClean="0"/>
          </a:p>
          <a:p>
            <a:pPr lvl="1"/>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1600200"/>
            <a:ext cx="8153400" cy="5043510"/>
          </a:xfrm>
        </p:spPr>
        <p:txBody>
          <a:bodyPr>
            <a:normAutofit/>
          </a:bodyPr>
          <a:lstStyle/>
          <a:p>
            <a:r>
              <a:rPr lang="en-US" dirty="0" smtClean="0"/>
              <a:t>HPLC method for estimation of </a:t>
            </a:r>
            <a:r>
              <a:rPr lang="en-US" dirty="0" err="1" smtClean="0"/>
              <a:t>Vasicine</a:t>
            </a:r>
            <a:endParaRPr lang="en-US" dirty="0" smtClean="0"/>
          </a:p>
          <a:p>
            <a:pPr lvl="1"/>
            <a:r>
              <a:rPr lang="en-US" dirty="0" smtClean="0"/>
              <a:t>Column: C</a:t>
            </a:r>
            <a:r>
              <a:rPr lang="en-US" baseline="-25000" dirty="0" smtClean="0"/>
              <a:t>18</a:t>
            </a:r>
            <a:r>
              <a:rPr lang="en-US" dirty="0" smtClean="0"/>
              <a:t> spherical(3.9 mm X 15 cm )</a:t>
            </a:r>
          </a:p>
          <a:p>
            <a:pPr lvl="1"/>
            <a:r>
              <a:rPr lang="en-US" dirty="0" smtClean="0"/>
              <a:t>Mobile Phase: Methanol: water (2:3)</a:t>
            </a:r>
          </a:p>
          <a:p>
            <a:pPr lvl="1"/>
            <a:r>
              <a:rPr lang="en-US" dirty="0" smtClean="0"/>
              <a:t>Detection: UV 298 nm</a:t>
            </a:r>
          </a:p>
          <a:p>
            <a:pPr lvl="1"/>
            <a:r>
              <a:rPr lang="en-US" dirty="0" smtClean="0"/>
              <a:t>Flow rate:0.7 ml/min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lvl="1"/>
            <a:r>
              <a:rPr lang="en-US" dirty="0" smtClean="0"/>
              <a:t>Reference : Dissolve known amount of </a:t>
            </a:r>
            <a:r>
              <a:rPr lang="en-US" dirty="0" err="1" smtClean="0"/>
              <a:t>vasicine</a:t>
            </a:r>
            <a:r>
              <a:rPr lang="en-US" dirty="0" smtClean="0"/>
              <a:t> in methanol to obtain 50-80 µg/ml of </a:t>
            </a:r>
            <a:r>
              <a:rPr lang="en-US" dirty="0" err="1" smtClean="0"/>
              <a:t>vasicinephyllanthin</a:t>
            </a:r>
            <a:r>
              <a:rPr lang="en-US" dirty="0" smtClean="0"/>
              <a:t> and </a:t>
            </a:r>
            <a:r>
              <a:rPr lang="en-US" dirty="0" err="1" smtClean="0"/>
              <a:t>hypophyllanthin</a:t>
            </a:r>
            <a:r>
              <a:rPr lang="en-US" dirty="0" smtClean="0"/>
              <a:t> in methanol</a:t>
            </a:r>
          </a:p>
          <a:p>
            <a:pPr lvl="1"/>
            <a:r>
              <a:rPr lang="en-US" dirty="0" smtClean="0"/>
              <a:t>Test sample: Dissolve 250 gm dry extract in 25 ml water by warming on water bath, cool and acidify with </a:t>
            </a:r>
            <a:r>
              <a:rPr lang="en-US" dirty="0" err="1" smtClean="0"/>
              <a:t>dil</a:t>
            </a:r>
            <a:r>
              <a:rPr lang="en-US" dirty="0" smtClean="0"/>
              <a:t> </a:t>
            </a:r>
            <a:r>
              <a:rPr lang="en-US" dirty="0" err="1" smtClean="0"/>
              <a:t>HCl</a:t>
            </a:r>
            <a:r>
              <a:rPr lang="en-US" dirty="0" smtClean="0"/>
              <a:t> extract with chloroform (15 mlX2) and reject. Basify the aqueous solution with dilute ammonia solution and extract with chloroform. Chloroform extract was evaporate to dryness. Dissolve the residue in 10 ml </a:t>
            </a:r>
            <a:r>
              <a:rPr lang="en-US" dirty="0" err="1" smtClean="0"/>
              <a:t>methnaol</a:t>
            </a:r>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err="1" smtClean="0"/>
              <a:t>Coliform</a:t>
            </a:r>
            <a:r>
              <a:rPr lang="en-US" b="1" dirty="0" smtClean="0"/>
              <a:t> - </a:t>
            </a:r>
            <a:r>
              <a:rPr lang="en-US" dirty="0" smtClean="0"/>
              <a:t>&lt; 100</a:t>
            </a:r>
          </a:p>
          <a:p>
            <a:pPr lvl="1"/>
            <a:r>
              <a:rPr lang="en-US" b="1" dirty="0" smtClean="0"/>
              <a:t>Salmonella and </a:t>
            </a:r>
            <a:r>
              <a:rPr lang="en-US" b="1" dirty="0" err="1" smtClean="0"/>
              <a:t>shigella</a:t>
            </a:r>
            <a:r>
              <a:rPr lang="en-US" b="1" dirty="0" smtClean="0"/>
              <a:t> – </a:t>
            </a:r>
            <a:r>
              <a:rPr lang="en-US" dirty="0" smtClean="0"/>
              <a:t>Negative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Standardization of </a:t>
            </a:r>
            <a:r>
              <a:rPr lang="en-US" smtClean="0"/>
              <a:t>punarnava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en-IN" dirty="0"/>
          </a:p>
        </p:txBody>
      </p:sp>
      <p:sp>
        <p:nvSpPr>
          <p:cNvPr id="5" name="Content Placeholder 4"/>
          <p:cNvSpPr>
            <a:spLocks noGrp="1"/>
          </p:cNvSpPr>
          <p:nvPr>
            <p:ph sz="quarter" idx="1"/>
          </p:nvPr>
        </p:nvSpPr>
        <p:spPr/>
        <p:txBody>
          <a:bodyPr>
            <a:normAutofit fontScale="70000" lnSpcReduction="20000"/>
          </a:bodyPr>
          <a:lstStyle/>
          <a:p>
            <a:pPr>
              <a:buNone/>
            </a:pPr>
            <a:r>
              <a:rPr lang="en-US" sz="3200" b="1" dirty="0" smtClean="0">
                <a:solidFill>
                  <a:srgbClr val="C00000"/>
                </a:solidFill>
              </a:rPr>
              <a:t>Standard Specifications:</a:t>
            </a:r>
          </a:p>
          <a:p>
            <a:r>
              <a:rPr lang="en-US" sz="2800" b="1" dirty="0" smtClean="0"/>
              <a:t>Total Ash – </a:t>
            </a:r>
            <a:r>
              <a:rPr lang="en-US" sz="2800" dirty="0" smtClean="0"/>
              <a:t>maximum 10%</a:t>
            </a:r>
          </a:p>
          <a:p>
            <a:r>
              <a:rPr lang="en-US" sz="2800" b="1" dirty="0" smtClean="0"/>
              <a:t>Acid insoluble Ash- </a:t>
            </a:r>
            <a:r>
              <a:rPr lang="en-US" sz="2800" dirty="0" smtClean="0"/>
              <a:t>maximum 3%</a:t>
            </a:r>
          </a:p>
          <a:p>
            <a:r>
              <a:rPr lang="en-US" sz="2800" b="1" dirty="0" smtClean="0"/>
              <a:t>Foreign matter – </a:t>
            </a:r>
            <a:r>
              <a:rPr lang="en-US" sz="2800" dirty="0" smtClean="0"/>
              <a:t>maximum 2%</a:t>
            </a:r>
          </a:p>
          <a:p>
            <a:r>
              <a:rPr lang="en-US" sz="2800" b="1" dirty="0" smtClean="0"/>
              <a:t> Water soluble extractive- </a:t>
            </a:r>
            <a:r>
              <a:rPr lang="en-US" sz="2800" dirty="0" smtClean="0"/>
              <a:t>maximum 9%</a:t>
            </a:r>
          </a:p>
          <a:p>
            <a:r>
              <a:rPr lang="en-US" sz="2800" b="1" dirty="0" smtClean="0"/>
              <a:t>Ethanol Soluble extractive- </a:t>
            </a:r>
            <a:r>
              <a:rPr lang="en-US" sz="2800" dirty="0" smtClean="0"/>
              <a:t>maximum 5%</a:t>
            </a:r>
          </a:p>
          <a:p>
            <a:r>
              <a:rPr lang="en-US" sz="2800" b="1" dirty="0" smtClean="0"/>
              <a:t>LOD- </a:t>
            </a:r>
            <a:r>
              <a:rPr lang="en-US" sz="2800" dirty="0" smtClean="0"/>
              <a:t>maximum 10%</a:t>
            </a:r>
            <a:endParaRPr lang="en-US" sz="2800" b="1" dirty="0" smtClean="0"/>
          </a:p>
          <a:p>
            <a:r>
              <a:rPr lang="en-US" sz="2800" b="1" dirty="0" err="1" smtClean="0"/>
              <a:t>Pesticidal</a:t>
            </a:r>
            <a:r>
              <a:rPr lang="en-US" sz="2800" b="1" dirty="0" smtClean="0"/>
              <a:t> residue- </a:t>
            </a:r>
            <a:r>
              <a:rPr lang="en-US" sz="2800" dirty="0" smtClean="0"/>
              <a:t>Nil</a:t>
            </a:r>
          </a:p>
          <a:p>
            <a:r>
              <a:rPr lang="en-US" sz="2800" b="1" dirty="0" smtClean="0"/>
              <a:t>Heavy metals – </a:t>
            </a:r>
            <a:r>
              <a:rPr lang="en-US" sz="2800" dirty="0" smtClean="0"/>
              <a:t>Maximum 20 </a:t>
            </a:r>
            <a:r>
              <a:rPr lang="en-US" sz="2800" dirty="0" err="1" smtClean="0"/>
              <a:t>ppm</a:t>
            </a:r>
            <a:endParaRPr lang="en-US" sz="2800" dirty="0" smtClean="0"/>
          </a:p>
          <a:p>
            <a:r>
              <a:rPr lang="en-US" sz="2800" b="1" dirty="0" err="1" smtClean="0"/>
              <a:t>Aflatoxin</a:t>
            </a:r>
            <a:r>
              <a:rPr lang="en-US" sz="2800" b="1" dirty="0" smtClean="0"/>
              <a:t> – </a:t>
            </a:r>
            <a:r>
              <a:rPr lang="en-US" sz="2800" dirty="0" smtClean="0"/>
              <a:t>Negative</a:t>
            </a:r>
          </a:p>
          <a:p>
            <a:pPr>
              <a:buNone/>
            </a:pPr>
            <a:endParaRPr lang="en-IN" sz="28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smtClean="0"/>
              <a:t>Yeast and moulds- </a:t>
            </a:r>
            <a:r>
              <a:rPr lang="en-US" dirty="0" smtClean="0"/>
              <a:t>&lt;100 </a:t>
            </a:r>
            <a:r>
              <a:rPr lang="en-US" dirty="0" err="1" smtClean="0"/>
              <a:t>cfu</a:t>
            </a:r>
            <a:r>
              <a:rPr lang="en-US" dirty="0" smtClean="0"/>
              <a:t>/g</a:t>
            </a:r>
          </a:p>
          <a:p>
            <a:pPr lvl="1"/>
            <a:r>
              <a:rPr lang="en-US" b="1" dirty="0" err="1" smtClean="0"/>
              <a:t>Coliform</a:t>
            </a:r>
            <a:r>
              <a:rPr lang="en-US" b="1" dirty="0" smtClean="0"/>
              <a:t>- </a:t>
            </a:r>
            <a:r>
              <a:rPr lang="en-US" dirty="0" smtClean="0"/>
              <a:t>Negative</a:t>
            </a:r>
          </a:p>
          <a:p>
            <a:pPr lvl="1"/>
            <a:r>
              <a:rPr lang="en-US" b="1" dirty="0" smtClean="0"/>
              <a:t>Salmonella and </a:t>
            </a:r>
            <a:r>
              <a:rPr lang="en-US" b="1" dirty="0" err="1" smtClean="0"/>
              <a:t>shigella</a:t>
            </a:r>
            <a:r>
              <a:rPr lang="en-US" b="1" dirty="0" smtClean="0"/>
              <a:t> – </a:t>
            </a:r>
            <a:r>
              <a:rPr lang="en-US" dirty="0" smtClean="0"/>
              <a:t>Negative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b="1" dirty="0" smtClean="0">
                <a:solidFill>
                  <a:srgbClr val="7030A0"/>
                </a:solidFill>
              </a:rPr>
              <a:t>Identification by TLC</a:t>
            </a:r>
          </a:p>
          <a:p>
            <a:pPr lvl="1"/>
            <a:r>
              <a:rPr lang="en-US" i="1" dirty="0" smtClean="0"/>
              <a:t>Mobile phase. A mixture of 35 volumes of chloroform, </a:t>
            </a:r>
            <a:r>
              <a:rPr lang="en-US" dirty="0" smtClean="0"/>
              <a:t>6 volumes of </a:t>
            </a:r>
            <a:r>
              <a:rPr lang="en-US" i="1" dirty="0" smtClean="0"/>
              <a:t>methanol and 1 volume of glacial acetic acid.</a:t>
            </a:r>
          </a:p>
          <a:p>
            <a:pPr lvl="1"/>
            <a:r>
              <a:rPr lang="en-US" i="1" dirty="0" smtClean="0"/>
              <a:t>Test solution. Reflux 2 g of the coarsely powdered substance </a:t>
            </a:r>
            <a:r>
              <a:rPr lang="en-US" dirty="0" smtClean="0"/>
              <a:t>under examination with 25 ml of </a:t>
            </a:r>
            <a:r>
              <a:rPr lang="en-US" i="1" dirty="0" smtClean="0"/>
              <a:t>methanol for 15 minutes, cool </a:t>
            </a:r>
            <a:r>
              <a:rPr lang="en-US" dirty="0" smtClean="0"/>
              <a:t>and filter. Reflux the residue further with 2 × 25 ml of </a:t>
            </a:r>
            <a:r>
              <a:rPr lang="en-US" i="1" dirty="0" smtClean="0"/>
              <a:t>methanol, </a:t>
            </a:r>
            <a:r>
              <a:rPr lang="en-US" dirty="0" smtClean="0"/>
              <a:t>cool and filter. Combine all the filtrates and concentrate under vacuum to 5 ml.</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1"/>
            <a:r>
              <a:rPr lang="en-US" i="1" dirty="0" smtClean="0"/>
              <a:t>Reference solution. Reflux 2 g of the </a:t>
            </a:r>
            <a:r>
              <a:rPr lang="en-US" i="1" dirty="0" err="1" smtClean="0"/>
              <a:t>punarnava</a:t>
            </a:r>
            <a:r>
              <a:rPr lang="en-US" i="1" dirty="0" smtClean="0"/>
              <a:t> RS with 25 ml </a:t>
            </a:r>
            <a:r>
              <a:rPr lang="en-US" dirty="0" smtClean="0"/>
              <a:t>of </a:t>
            </a:r>
            <a:r>
              <a:rPr lang="en-US" i="1" dirty="0" smtClean="0"/>
              <a:t>methanol for 15 minutes, cool and filter. Reflux the residue </a:t>
            </a:r>
            <a:r>
              <a:rPr lang="en-US" dirty="0" smtClean="0"/>
              <a:t>further with 2 × 25 ml of </a:t>
            </a:r>
            <a:r>
              <a:rPr lang="en-US" i="1" dirty="0" smtClean="0"/>
              <a:t>methanol, cool and filter. Combine all </a:t>
            </a:r>
            <a:r>
              <a:rPr lang="en-US" dirty="0" smtClean="0"/>
              <a:t>the filtrates and concentrate under vacuum to 5 ml.</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1"/>
            <a:r>
              <a:rPr lang="en-US" dirty="0" smtClean="0"/>
              <a:t>Apply to the plate 10 </a:t>
            </a:r>
            <a:r>
              <a:rPr lang="en-US" dirty="0" err="1" smtClean="0"/>
              <a:t>μl</a:t>
            </a:r>
            <a:r>
              <a:rPr lang="en-US" dirty="0" smtClean="0"/>
              <a:t> of each solution as bands 10 mm by 2 mm. Allow the mobile phase to rise 8 cm. Dry the plate in air, spray with a </a:t>
            </a:r>
            <a:r>
              <a:rPr lang="en-US" i="1" dirty="0" err="1" smtClean="0"/>
              <a:t>anisaldehyde</a:t>
            </a:r>
            <a:r>
              <a:rPr lang="en-US" i="1" dirty="0" smtClean="0"/>
              <a:t> solution. Heat at 110° for 10 minutes </a:t>
            </a:r>
            <a:r>
              <a:rPr lang="en-US" dirty="0" smtClean="0"/>
              <a:t>and examine the plate in day light. The chromatographic profile of the test solution is similar to that of the reference solution.</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b="1" dirty="0" smtClean="0">
                <a:solidFill>
                  <a:srgbClr val="7030A0"/>
                </a:solidFill>
              </a:rPr>
              <a:t>Estimation by HPLC</a:t>
            </a:r>
          </a:p>
          <a:p>
            <a:pPr lvl="1"/>
            <a:r>
              <a:rPr lang="en-US" i="1" dirty="0" smtClean="0"/>
              <a:t>Test solution. Reflux 2 g of the coarsely powdered substance </a:t>
            </a:r>
            <a:r>
              <a:rPr lang="en-US" dirty="0" smtClean="0"/>
              <a:t>under examination with 50 ml of </a:t>
            </a:r>
            <a:r>
              <a:rPr lang="en-US" i="1" dirty="0" smtClean="0"/>
              <a:t>methanol on a water-bath for </a:t>
            </a:r>
            <a:r>
              <a:rPr lang="en-US" dirty="0" smtClean="0"/>
              <a:t>15 minutes, cool and filter. Reflux the residue further with </a:t>
            </a:r>
            <a:r>
              <a:rPr lang="en-US" i="1" dirty="0" smtClean="0"/>
              <a:t>methanol till the extract turns </a:t>
            </a:r>
            <a:r>
              <a:rPr lang="en-US" i="1" dirty="0" err="1" smtClean="0"/>
              <a:t>colourless</a:t>
            </a:r>
            <a:r>
              <a:rPr lang="en-US" i="1" dirty="0" smtClean="0"/>
              <a:t>, cool and filter. </a:t>
            </a:r>
            <a:r>
              <a:rPr lang="en-US" dirty="0" smtClean="0"/>
              <a:t>Combine all the filtrates and concentrate to a volume slightly less than 25 ml. Dilute to 25.0 ml with </a:t>
            </a:r>
            <a:r>
              <a:rPr lang="en-US" i="1" dirty="0" smtClean="0"/>
              <a:t>methanol.</a:t>
            </a:r>
          </a:p>
          <a:p>
            <a:pPr lvl="1"/>
            <a:r>
              <a:rPr lang="en-US" i="1" dirty="0" smtClean="0"/>
              <a:t>Reference solution. A 0.002 per cent w/v solution of </a:t>
            </a:r>
            <a:r>
              <a:rPr lang="en-US" i="1" dirty="0" err="1" smtClean="0"/>
              <a:t>boeravinone</a:t>
            </a:r>
            <a:r>
              <a:rPr lang="en-US" i="1" dirty="0" smtClean="0"/>
              <a:t> B RS in methanol.</a:t>
            </a:r>
          </a:p>
          <a:p>
            <a:endParaRPr lang="en-US" dirty="0" smtClean="0"/>
          </a:p>
          <a:p>
            <a:endParaRPr lang="en-US"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1"/>
            <a:r>
              <a:rPr lang="en-US" dirty="0" smtClean="0"/>
              <a:t>Chromatographic system</a:t>
            </a:r>
          </a:p>
          <a:p>
            <a:pPr lvl="2"/>
            <a:r>
              <a:rPr lang="en-US" dirty="0" smtClean="0"/>
              <a:t>a stainless steel column 25 cm × 4.6 mm packed with </a:t>
            </a:r>
            <a:r>
              <a:rPr lang="en-US" dirty="0" err="1" smtClean="0"/>
              <a:t>octadecylsilane</a:t>
            </a:r>
            <a:r>
              <a:rPr lang="en-US" dirty="0" smtClean="0"/>
              <a:t> bonded to porous silica (5 </a:t>
            </a:r>
            <a:r>
              <a:rPr lang="en-US" dirty="0" err="1" smtClean="0"/>
              <a:t>μm</a:t>
            </a:r>
            <a:r>
              <a:rPr lang="en-US" dirty="0" smtClean="0"/>
              <a:t>),</a:t>
            </a:r>
          </a:p>
          <a:p>
            <a:pPr lvl="2"/>
            <a:r>
              <a:rPr lang="en-US" dirty="0" smtClean="0"/>
              <a:t>mobile phase: a gradient mixtures of </a:t>
            </a:r>
            <a:r>
              <a:rPr lang="en-US" i="1" dirty="0" smtClean="0"/>
              <a:t>water and </a:t>
            </a:r>
            <a:r>
              <a:rPr lang="en-US" i="1" dirty="0" err="1" smtClean="0"/>
              <a:t>acetonitrile</a:t>
            </a:r>
            <a:r>
              <a:rPr lang="en-US" i="1" dirty="0" smtClean="0"/>
              <a:t>,</a:t>
            </a:r>
          </a:p>
          <a:p>
            <a:pPr lvl="2"/>
            <a:r>
              <a:rPr lang="en-US" dirty="0" smtClean="0"/>
              <a:t>flow rate. 1 ml per minute,</a:t>
            </a:r>
          </a:p>
          <a:p>
            <a:pPr lvl="2"/>
            <a:r>
              <a:rPr lang="da-DK" dirty="0" smtClean="0"/>
              <a:t>spectrophotometer set at 272 nm,</a:t>
            </a:r>
          </a:p>
          <a:p>
            <a:pPr lvl="2"/>
            <a:r>
              <a:rPr lang="en-US" dirty="0" smtClean="0"/>
              <a:t>a 20 </a:t>
            </a:r>
            <a:r>
              <a:rPr lang="en-US" dirty="0" err="1" smtClean="0"/>
              <a:t>μl</a:t>
            </a:r>
            <a:r>
              <a:rPr lang="en-US" dirty="0" smtClean="0"/>
              <a:t> loop injector.</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1428728" y="1928802"/>
            <a:ext cx="4437358" cy="1838334"/>
          </a:xfrm>
          <a:prstGeom prst="rect">
            <a:avLst/>
          </a:prstGeom>
          <a:noFill/>
          <a:ln w="9525">
            <a:noFill/>
            <a:miter lim="800000"/>
            <a:headEnd/>
            <a:tailEnd/>
          </a:ln>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Inject the reference solution. The test is not valid unless the relative standard deviation for the replicate injections is not more than 2.0 per cent.</a:t>
            </a:r>
          </a:p>
          <a:p>
            <a:r>
              <a:rPr lang="en-US" dirty="0" smtClean="0"/>
              <a:t>Inject the test solution and reference solution. Calculate the content of </a:t>
            </a:r>
            <a:r>
              <a:rPr lang="en-US" dirty="0" err="1" smtClean="0"/>
              <a:t>boeravinone</a:t>
            </a:r>
            <a:r>
              <a:rPr lang="en-US" dirty="0" smtClean="0"/>
              <a:t> B.</a:t>
            </a:r>
            <a:endParaRPr lang="en-US" b="1" dirty="0" smtClean="0">
              <a:solidFill>
                <a:srgbClr val="7030A0"/>
              </a:solidFill>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829196"/>
          </a:xfrm>
        </p:spPr>
        <p:txBody>
          <a:bodyPr>
            <a:normAutofit fontScale="85000" lnSpcReduction="20000"/>
          </a:bodyPr>
          <a:lstStyle/>
          <a:p>
            <a:r>
              <a:rPr lang="en-US" b="1" dirty="0" smtClean="0">
                <a:solidFill>
                  <a:srgbClr val="7030A0"/>
                </a:solidFill>
              </a:rPr>
              <a:t>Identification by TLC</a:t>
            </a:r>
            <a:endParaRPr lang="en-IN" b="1" dirty="0" smtClean="0">
              <a:solidFill>
                <a:srgbClr val="7030A0"/>
              </a:solidFill>
            </a:endParaRPr>
          </a:p>
          <a:p>
            <a:pPr lvl="1"/>
            <a:r>
              <a:rPr lang="en-US" dirty="0" smtClean="0"/>
              <a:t>Adsorbent : Silica gel G</a:t>
            </a:r>
          </a:p>
          <a:p>
            <a:pPr lvl="1"/>
            <a:r>
              <a:rPr lang="en-US" dirty="0" smtClean="0"/>
              <a:t>Solvent System : Chloroform : Methanol (95:5)</a:t>
            </a:r>
          </a:p>
          <a:p>
            <a:pPr lvl="1"/>
            <a:r>
              <a:rPr lang="en-US" dirty="0" smtClean="0"/>
              <a:t>Detection : Vanillin – H</a:t>
            </a:r>
            <a:r>
              <a:rPr lang="en-US" baseline="-25000" dirty="0" smtClean="0"/>
              <a:t>2</a:t>
            </a:r>
            <a:r>
              <a:rPr lang="en-US" dirty="0" smtClean="0"/>
              <a:t>SO</a:t>
            </a:r>
            <a:r>
              <a:rPr lang="en-US" baseline="-25000" dirty="0" smtClean="0"/>
              <a:t>4</a:t>
            </a:r>
          </a:p>
          <a:p>
            <a:pPr lvl="1"/>
            <a:r>
              <a:rPr lang="en-US" dirty="0" smtClean="0"/>
              <a:t>Test solution: Take 500 mg extract and dissolve in 10 ml methanol by warming.</a:t>
            </a:r>
            <a:r>
              <a:rPr lang="en-IN" dirty="0" smtClean="0"/>
              <a:t> Filter and concentrate the filtrate to 2.5 ml</a:t>
            </a:r>
          </a:p>
          <a:p>
            <a:pPr lvl="1"/>
            <a:r>
              <a:rPr lang="en-US" dirty="0" smtClean="0"/>
              <a:t>Standard Solution: 10 mg of </a:t>
            </a:r>
            <a:r>
              <a:rPr lang="en-US" dirty="0" err="1" smtClean="0"/>
              <a:t>andrographolide</a:t>
            </a:r>
            <a:r>
              <a:rPr lang="en-US" dirty="0" smtClean="0"/>
              <a:t> In 1ml of pure </a:t>
            </a:r>
            <a:r>
              <a:rPr lang="en-US" dirty="0" err="1" smtClean="0"/>
              <a:t>methnaol</a:t>
            </a:r>
            <a:endParaRPr lang="en-US" dirty="0" smtClean="0"/>
          </a:p>
          <a:p>
            <a:pPr lvl="1"/>
            <a:r>
              <a:rPr lang="en-US" dirty="0" smtClean="0"/>
              <a:t>Identification: Purple spot with </a:t>
            </a:r>
            <a:r>
              <a:rPr lang="en-US" dirty="0" err="1" smtClean="0"/>
              <a:t>R</a:t>
            </a:r>
            <a:r>
              <a:rPr lang="en-US" baseline="-25000" dirty="0" err="1" smtClean="0"/>
              <a:t>f</a:t>
            </a:r>
            <a:r>
              <a:rPr lang="en-US" dirty="0" smtClean="0"/>
              <a:t> value both in standard and test sample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normAutofit fontScale="90000"/>
          </a:bodyPr>
          <a:lstStyle/>
          <a:p>
            <a:r>
              <a:rPr lang="en-US" dirty="0" smtClean="0"/>
              <a:t>Standardization of </a:t>
            </a:r>
            <a:r>
              <a:rPr lang="en-US" dirty="0" err="1" smtClean="0"/>
              <a:t>Rubia</a:t>
            </a:r>
            <a:r>
              <a:rPr lang="en-US" dirty="0" smtClean="0"/>
              <a:t> </a:t>
            </a:r>
            <a:r>
              <a:rPr lang="en-US" dirty="0" err="1" smtClean="0"/>
              <a:t>cordifolia</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p:txBody>
          <a:bodyPr>
            <a:normAutofit fontScale="70000" lnSpcReduction="20000"/>
          </a:bodyPr>
          <a:lstStyle/>
          <a:p>
            <a:pPr>
              <a:buNone/>
            </a:pPr>
            <a:r>
              <a:rPr lang="en-US" sz="3200" b="1" dirty="0" smtClean="0">
                <a:solidFill>
                  <a:srgbClr val="C00000"/>
                </a:solidFill>
              </a:rPr>
              <a:t>Standard Specifications:</a:t>
            </a:r>
          </a:p>
          <a:p>
            <a:r>
              <a:rPr lang="en-US" sz="2800" b="1" dirty="0" smtClean="0"/>
              <a:t>Total Ash – </a:t>
            </a:r>
            <a:r>
              <a:rPr lang="en-US" sz="2800" dirty="0" smtClean="0"/>
              <a:t>maximum 10%</a:t>
            </a:r>
          </a:p>
          <a:p>
            <a:r>
              <a:rPr lang="en-US" sz="2800" b="1" dirty="0" smtClean="0"/>
              <a:t>Acid insoluble Ash- </a:t>
            </a:r>
            <a:r>
              <a:rPr lang="en-US" sz="2800" dirty="0" smtClean="0"/>
              <a:t>maximum 0.5%</a:t>
            </a:r>
          </a:p>
          <a:p>
            <a:r>
              <a:rPr lang="en-US" sz="2800" b="1" dirty="0" smtClean="0"/>
              <a:t>Foreign matter – </a:t>
            </a:r>
            <a:r>
              <a:rPr lang="en-US" sz="2800" dirty="0" smtClean="0"/>
              <a:t>maximum 2%</a:t>
            </a:r>
          </a:p>
          <a:p>
            <a:r>
              <a:rPr lang="en-US" sz="2800" b="1" dirty="0" smtClean="0"/>
              <a:t> Water soluble extractive- </a:t>
            </a:r>
            <a:r>
              <a:rPr lang="en-US" sz="2800" dirty="0" smtClean="0"/>
              <a:t>maximum 20%</a:t>
            </a:r>
          </a:p>
          <a:p>
            <a:r>
              <a:rPr lang="en-US" sz="2800" b="1" dirty="0" smtClean="0"/>
              <a:t>Ethanol Soluble extractive- </a:t>
            </a:r>
            <a:r>
              <a:rPr lang="en-US" sz="2800" dirty="0" smtClean="0"/>
              <a:t>maximum 4%</a:t>
            </a:r>
          </a:p>
          <a:p>
            <a:r>
              <a:rPr lang="en-US" sz="2800" b="1" dirty="0" smtClean="0"/>
              <a:t>LOD- </a:t>
            </a:r>
            <a:r>
              <a:rPr lang="en-US" sz="2800" dirty="0" smtClean="0"/>
              <a:t>maximum 5%</a:t>
            </a:r>
            <a:endParaRPr lang="en-US" sz="2800" b="1" dirty="0" smtClean="0"/>
          </a:p>
          <a:p>
            <a:r>
              <a:rPr lang="en-US" sz="2800" b="1" dirty="0" err="1" smtClean="0"/>
              <a:t>Pesticidal</a:t>
            </a:r>
            <a:r>
              <a:rPr lang="en-US" sz="2800" b="1" dirty="0" smtClean="0"/>
              <a:t> residue- </a:t>
            </a:r>
            <a:r>
              <a:rPr lang="en-US" sz="2800" dirty="0" smtClean="0"/>
              <a:t>Nil</a:t>
            </a:r>
          </a:p>
          <a:p>
            <a:r>
              <a:rPr lang="en-US" sz="2800" b="1" dirty="0" smtClean="0"/>
              <a:t>Heavy metals – </a:t>
            </a:r>
            <a:r>
              <a:rPr lang="en-US" sz="2800" dirty="0" smtClean="0"/>
              <a:t>Maximum 20 </a:t>
            </a:r>
            <a:r>
              <a:rPr lang="en-US" sz="2800" dirty="0" err="1" smtClean="0"/>
              <a:t>ppm</a:t>
            </a:r>
            <a:endParaRPr lang="en-US" sz="2800" dirty="0" smtClean="0"/>
          </a:p>
          <a:p>
            <a:r>
              <a:rPr lang="en-US" sz="2800" b="1" dirty="0" err="1" smtClean="0"/>
              <a:t>Aflatoxin</a:t>
            </a:r>
            <a:r>
              <a:rPr lang="en-US" sz="2800" b="1" dirty="0" smtClean="0"/>
              <a:t> – </a:t>
            </a:r>
            <a:r>
              <a:rPr lang="en-US" sz="2800" dirty="0" smtClean="0"/>
              <a:t>Negative</a:t>
            </a:r>
          </a:p>
          <a:p>
            <a:pPr>
              <a:buNone/>
            </a:pPr>
            <a:endParaRPr lang="en-IN" sz="2800" b="1"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Microbial Tests</a:t>
            </a:r>
          </a:p>
          <a:p>
            <a:pPr lvl="1"/>
            <a:r>
              <a:rPr lang="en-US" b="1" dirty="0" smtClean="0"/>
              <a:t>Total plate count - </a:t>
            </a:r>
            <a:r>
              <a:rPr lang="en-US" dirty="0" smtClean="0"/>
              <a:t>&lt; 1000 </a:t>
            </a:r>
            <a:r>
              <a:rPr lang="en-US" dirty="0" err="1" smtClean="0"/>
              <a:t>cfu</a:t>
            </a:r>
            <a:r>
              <a:rPr lang="en-US" dirty="0" smtClean="0"/>
              <a:t>/gm</a:t>
            </a:r>
          </a:p>
          <a:p>
            <a:pPr lvl="1"/>
            <a:r>
              <a:rPr lang="en-US" b="1" dirty="0" smtClean="0"/>
              <a:t>Yeast and moulds- </a:t>
            </a:r>
            <a:r>
              <a:rPr lang="en-US" dirty="0" smtClean="0"/>
              <a:t>&lt;100 </a:t>
            </a:r>
            <a:r>
              <a:rPr lang="en-US" dirty="0" err="1" smtClean="0"/>
              <a:t>cfu</a:t>
            </a:r>
            <a:r>
              <a:rPr lang="en-US" dirty="0" smtClean="0"/>
              <a:t>/g</a:t>
            </a:r>
          </a:p>
          <a:p>
            <a:pPr lvl="1"/>
            <a:r>
              <a:rPr lang="en-US" b="1" dirty="0" err="1" smtClean="0"/>
              <a:t>Coliform</a:t>
            </a:r>
            <a:r>
              <a:rPr lang="en-US" b="1" dirty="0" smtClean="0"/>
              <a:t>- </a:t>
            </a:r>
            <a:r>
              <a:rPr lang="en-US" dirty="0" smtClean="0"/>
              <a:t>Negative</a:t>
            </a:r>
          </a:p>
          <a:p>
            <a:pPr lvl="1"/>
            <a:r>
              <a:rPr lang="en-US" b="1" dirty="0" smtClean="0"/>
              <a:t>Salmonella and </a:t>
            </a:r>
            <a:r>
              <a:rPr lang="en-US" b="1" dirty="0" err="1" smtClean="0"/>
              <a:t>shigella</a:t>
            </a:r>
            <a:r>
              <a:rPr lang="en-US" b="1" dirty="0" smtClean="0"/>
              <a:t> – </a:t>
            </a:r>
            <a:r>
              <a:rPr lang="en-US" dirty="0" smtClean="0"/>
              <a:t>Negative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b="1" dirty="0" smtClean="0">
                <a:solidFill>
                  <a:srgbClr val="7030A0"/>
                </a:solidFill>
              </a:rPr>
              <a:t>Identification by TLC</a:t>
            </a:r>
          </a:p>
          <a:p>
            <a:pPr lvl="1"/>
            <a:r>
              <a:rPr lang="en-US" dirty="0" smtClean="0"/>
              <a:t>Mobile phase. A mixture of 7 volumes of toluene, 25 volumes of ethyl acetate and 0.5 volumes glacial acetic acid.</a:t>
            </a:r>
          </a:p>
          <a:p>
            <a:pPr lvl="1"/>
            <a:r>
              <a:rPr lang="en-US" dirty="0" smtClean="0"/>
              <a:t>Test solution. To 4 g of coarsely powdered substance under examination, add 100 ml of methanol, reflux for 15 minutes, cool and filter. Reflux the residue further for two times with 50 ml methanol, cool and filter. Combine all the filtrates and concentrate under vacuum to 100 ml.</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320040" lvl="1" indent="-320040">
              <a:buClr>
                <a:schemeClr val="accent2"/>
              </a:buClr>
              <a:buSzPct val="60000"/>
              <a:buFont typeface="Wingdings"/>
              <a:buChar char=""/>
            </a:pPr>
            <a:r>
              <a:rPr lang="en-US" dirty="0" smtClean="0"/>
              <a:t>Reference solution. To 1 g of coarsely powdered </a:t>
            </a:r>
            <a:r>
              <a:rPr lang="en-US" dirty="0" err="1" smtClean="0"/>
              <a:t>manjistha</a:t>
            </a:r>
            <a:r>
              <a:rPr lang="en-US" dirty="0" smtClean="0"/>
              <a:t>, add 100 ml of methanol, reflux for 15 minutes, cool and filter. Reflux the residue further for two times with 50 ml methanol, cool and filter. Combine all the filtrates and concentrate under vacuum to 25 ml.</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Apply to the plate 20 </a:t>
            </a:r>
            <a:r>
              <a:rPr lang="en-US" dirty="0" err="1" smtClean="0"/>
              <a:t>μl</a:t>
            </a:r>
            <a:r>
              <a:rPr lang="en-US" dirty="0" smtClean="0"/>
              <a:t> of each solution as bands 10 mm by 2 mm. Allow the mobile phase to rise 8 cm. Dry the plate in air and examine in the 254 nm, 366 nm and spray the plate with </a:t>
            </a:r>
            <a:r>
              <a:rPr lang="en-US" dirty="0" err="1" smtClean="0"/>
              <a:t>anisaldehyde</a:t>
            </a:r>
            <a:r>
              <a:rPr lang="en-US" dirty="0" smtClean="0"/>
              <a:t> sulphuric acid. The chromatographic profile of the test solution is similar to that of the reference solution</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b="1" dirty="0" smtClean="0">
                <a:solidFill>
                  <a:srgbClr val="7030A0"/>
                </a:solidFill>
              </a:rPr>
              <a:t>Estimation by HPLC</a:t>
            </a:r>
          </a:p>
          <a:p>
            <a:pPr lvl="1"/>
            <a:r>
              <a:rPr lang="en-US" i="1" dirty="0" smtClean="0"/>
              <a:t>Test solution. Weigh 4 g of coarsely powdered substance </a:t>
            </a:r>
            <a:r>
              <a:rPr lang="en-US" dirty="0" smtClean="0"/>
              <a:t>under examination, add 100 ml of </a:t>
            </a:r>
            <a:r>
              <a:rPr lang="en-US" i="1" dirty="0" smtClean="0"/>
              <a:t>methanol, reflux on a </a:t>
            </a:r>
            <a:r>
              <a:rPr lang="en-US" i="1" dirty="0" err="1" smtClean="0"/>
              <a:t>waterbath</a:t>
            </a:r>
            <a:r>
              <a:rPr lang="en-US" i="1" dirty="0" smtClean="0"/>
              <a:t> </a:t>
            </a:r>
            <a:r>
              <a:rPr lang="en-US" dirty="0" smtClean="0"/>
              <a:t>15 minutes, cool and filter. Reflux the residue 2 x 50 ml </a:t>
            </a:r>
            <a:r>
              <a:rPr lang="en-US" i="1" dirty="0" smtClean="0"/>
              <a:t>methanol, cool and filter. Combine all the filtrates and </a:t>
            </a:r>
            <a:r>
              <a:rPr lang="en-US" dirty="0" smtClean="0"/>
              <a:t>concentrate under vacuum to 100.0 ml.</a:t>
            </a:r>
          </a:p>
          <a:p>
            <a:pPr lvl="1"/>
            <a:r>
              <a:rPr lang="en-US" i="1" dirty="0" smtClean="0"/>
              <a:t>Reference solution. A 0.002 per cent w/v solution of </a:t>
            </a:r>
            <a:r>
              <a:rPr lang="en-US" i="1" dirty="0" err="1" smtClean="0"/>
              <a:t>rubiadin</a:t>
            </a:r>
            <a:r>
              <a:rPr lang="en-US" i="1" dirty="0" smtClean="0"/>
              <a:t> RS in methanol.</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lvl="1"/>
            <a:r>
              <a:rPr lang="en-US" dirty="0" smtClean="0"/>
              <a:t>HPLC condition</a:t>
            </a:r>
          </a:p>
          <a:p>
            <a:pPr lvl="2"/>
            <a:r>
              <a:rPr lang="en-US" dirty="0" err="1" smtClean="0"/>
              <a:t>octadecylsilane</a:t>
            </a:r>
            <a:r>
              <a:rPr lang="en-US" dirty="0" smtClean="0"/>
              <a:t> bonded to porous silica (5 </a:t>
            </a:r>
            <a:r>
              <a:rPr lang="en-US" dirty="0" err="1" smtClean="0"/>
              <a:t>μm</a:t>
            </a:r>
            <a:r>
              <a:rPr lang="en-US" dirty="0" smtClean="0"/>
              <a:t>),</a:t>
            </a:r>
          </a:p>
          <a:p>
            <a:pPr lvl="2"/>
            <a:r>
              <a:rPr lang="en-US" dirty="0" smtClean="0"/>
              <a:t>mobile phase: filtered and degassed gradient mixtures of </a:t>
            </a:r>
            <a:r>
              <a:rPr lang="en-US" i="1" dirty="0" err="1" smtClean="0"/>
              <a:t>acetonitrile</a:t>
            </a:r>
            <a:r>
              <a:rPr lang="en-US" i="1" dirty="0" smtClean="0"/>
              <a:t> and a buffer solution pH 2.5 prepared by </a:t>
            </a:r>
            <a:r>
              <a:rPr lang="en-US" dirty="0" smtClean="0"/>
              <a:t>dissolving 0.136 g of </a:t>
            </a:r>
            <a:r>
              <a:rPr lang="en-US" i="1" dirty="0" smtClean="0"/>
              <a:t>potassium </a:t>
            </a:r>
            <a:r>
              <a:rPr lang="en-US" i="1" dirty="0" err="1" smtClean="0"/>
              <a:t>di</a:t>
            </a:r>
            <a:r>
              <a:rPr lang="en-US" i="1" dirty="0" smtClean="0"/>
              <a:t>-hydrogen orthophosphate in 900 ml of water, add 0.5 ml of </a:t>
            </a:r>
            <a:r>
              <a:rPr lang="en-US" i="1" dirty="0" err="1" smtClean="0"/>
              <a:t>orthophosphoric</a:t>
            </a:r>
            <a:r>
              <a:rPr lang="en-US" i="1" dirty="0" smtClean="0"/>
              <a:t> acid and dilute to 1000 ml with water,</a:t>
            </a:r>
          </a:p>
          <a:p>
            <a:pPr lvl="2"/>
            <a:r>
              <a:rPr lang="en-US" dirty="0" smtClean="0"/>
              <a:t>flow rate. 1.5 ml per minute,</a:t>
            </a:r>
          </a:p>
          <a:p>
            <a:pPr lvl="2"/>
            <a:r>
              <a:rPr lang="da-DK" dirty="0" smtClean="0"/>
              <a:t>spectrophotometer set at 278 nm,</a:t>
            </a:r>
          </a:p>
          <a:p>
            <a:pPr lvl="2"/>
            <a:r>
              <a:rPr lang="en-US" dirty="0" smtClean="0"/>
              <a:t>a 20 </a:t>
            </a:r>
            <a:r>
              <a:rPr lang="en-US" dirty="0" err="1" smtClean="0"/>
              <a:t>μl</a:t>
            </a:r>
            <a:r>
              <a:rPr lang="en-US" dirty="0" smtClean="0"/>
              <a:t> loop injector</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357158" y="1857364"/>
            <a:ext cx="8448675" cy="4581525"/>
          </a:xfrm>
          <a:prstGeom prst="rect">
            <a:avLst/>
          </a:prstGeom>
          <a:noFill/>
          <a:ln w="9525">
            <a:noFill/>
            <a:miter lim="800000"/>
            <a:headEnd/>
            <a:tailEnd/>
          </a:ln>
          <a:effec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Inject the reference solution. The relative </a:t>
            </a:r>
            <a:r>
              <a:rPr lang="en-US" smtClean="0"/>
              <a:t>standard deviation for </a:t>
            </a:r>
            <a:r>
              <a:rPr lang="en-US" dirty="0" smtClean="0"/>
              <a:t>the replicate injections is not more than 2.0 per cent.</a:t>
            </a:r>
          </a:p>
          <a:p>
            <a:r>
              <a:rPr lang="en-US" dirty="0" smtClean="0"/>
              <a:t>Inject the test solution and reference solution.</a:t>
            </a:r>
          </a:p>
          <a:p>
            <a:r>
              <a:rPr lang="en-US" dirty="0" smtClean="0"/>
              <a:t>Calculate the content of </a:t>
            </a:r>
            <a:r>
              <a:rPr lang="en-US" i="1" dirty="0" err="1" smtClean="0"/>
              <a:t>rubiadin</a:t>
            </a:r>
            <a:r>
              <a:rPr lang="en-US" i="1"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r>
              <a:rPr lang="en-US" b="1" dirty="0" smtClean="0"/>
              <a:t>Estimation: </a:t>
            </a:r>
            <a:r>
              <a:rPr lang="en-US" dirty="0" smtClean="0"/>
              <a:t>Not less than 8%</a:t>
            </a:r>
            <a:endParaRPr lang="en-IN" dirty="0" smtClean="0"/>
          </a:p>
          <a:p>
            <a:r>
              <a:rPr lang="en-US" dirty="0" smtClean="0"/>
              <a:t>HPLC method</a:t>
            </a:r>
          </a:p>
          <a:p>
            <a:pPr lvl="1"/>
            <a:r>
              <a:rPr lang="en-US" dirty="0" smtClean="0"/>
              <a:t>Column: %µm spherical silica (3 mm X 15 cm)</a:t>
            </a:r>
          </a:p>
          <a:p>
            <a:pPr lvl="1"/>
            <a:r>
              <a:rPr lang="en-US" dirty="0" smtClean="0"/>
              <a:t>Mobile Phase: Chloroform: Methanol (9:1)</a:t>
            </a:r>
          </a:p>
          <a:p>
            <a:pPr lvl="1"/>
            <a:r>
              <a:rPr lang="en-US" dirty="0" smtClean="0"/>
              <a:t>Detection: UV 254 nm</a:t>
            </a:r>
          </a:p>
          <a:p>
            <a:pPr lvl="1"/>
            <a:r>
              <a:rPr lang="en-US" dirty="0" smtClean="0"/>
              <a:t>Flow rate: 0.7 ml/</a:t>
            </a:r>
            <a:r>
              <a:rPr lang="en-US" dirty="0" err="1" smtClean="0"/>
              <a:t>mt</a:t>
            </a:r>
            <a:endParaRPr lang="en-US" dirty="0" smtClean="0"/>
          </a:p>
          <a:p>
            <a:pPr lvl="1"/>
            <a:r>
              <a:rPr lang="en-US" dirty="0" smtClean="0"/>
              <a:t>Standard sample: Known concentration of </a:t>
            </a:r>
            <a:r>
              <a:rPr lang="en-US" dirty="0" err="1" smtClean="0"/>
              <a:t>andrographolide</a:t>
            </a:r>
            <a:r>
              <a:rPr lang="en-US" dirty="0" smtClean="0"/>
              <a:t> (0.8 to 1mg/ml)</a:t>
            </a:r>
          </a:p>
          <a:p>
            <a:endParaRPr lang="en-US"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endParaRPr lang="en-IN"/>
          </a:p>
        </p:txBody>
      </p:sp>
      <p:sp>
        <p:nvSpPr>
          <p:cNvPr id="6" name="Title 5"/>
          <p:cNvSpPr>
            <a:spLocks noGrp="1"/>
          </p:cNvSpPr>
          <p:nvPr>
            <p:ph type="title"/>
          </p:nvPr>
        </p:nvSpPr>
        <p:spPr/>
        <p:txBody>
          <a:bodyPr/>
          <a:lstStyle/>
          <a:p>
            <a:endParaRPr lang="en-IN"/>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25144"/>
          </a:xfrm>
        </p:spPr>
        <p:txBody>
          <a:bodyPr>
            <a:normAutofit fontScale="77500" lnSpcReduction="20000"/>
          </a:bodyPr>
          <a:lstStyle/>
          <a:p>
            <a:r>
              <a:rPr lang="en-IN" dirty="0" smtClean="0"/>
              <a:t>After a marker has been identified, it needs to be quantified or assayed in the test material for the purpose of quality control.</a:t>
            </a:r>
          </a:p>
          <a:p>
            <a:r>
              <a:rPr lang="en-IN" dirty="0" smtClean="0"/>
              <a:t>Any of the major analytical techniques, including high performance liquid chromatography (HPLC), high performance thin layer chromatography (HPTLC), gas chromatography (GC), radioimmunoassay, ultraviolet or infrared spectrometry, and mass spectrometry, can be used to determine the quantities of marker in the test samples. </a:t>
            </a:r>
          </a:p>
          <a:p>
            <a:r>
              <a:rPr lang="en-IN" dirty="0" smtClean="0"/>
              <a:t>These techniques possess some advantages and disadvantages.</a:t>
            </a:r>
          </a:p>
          <a:p>
            <a:r>
              <a:rPr lang="en-IN" dirty="0" smtClean="0"/>
              <a:t>The assay method requires the procedure and technique to be simple, quick, specific, economical and robust.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10000"/>
          </a:bodyPr>
          <a:lstStyle/>
          <a:p>
            <a:r>
              <a:rPr lang="en-IN" dirty="0" smtClean="0"/>
              <a:t>Development of the assay method is followed by its validation.</a:t>
            </a:r>
          </a:p>
          <a:p>
            <a:r>
              <a:rPr lang="en-IN" dirty="0" smtClean="0"/>
              <a:t>The validation procedure considers issues of </a:t>
            </a:r>
            <a:r>
              <a:rPr lang="en-IN" dirty="0" err="1" smtClean="0"/>
              <a:t>specifi</a:t>
            </a:r>
            <a:r>
              <a:rPr lang="en-IN" dirty="0" smtClean="0"/>
              <a:t> city, linearity, range, accuracy, precision, detection limit, </a:t>
            </a:r>
            <a:r>
              <a:rPr lang="en-IN" dirty="0" err="1" smtClean="0"/>
              <a:t>quantitation</a:t>
            </a:r>
            <a:r>
              <a:rPr lang="en-IN" dirty="0" smtClean="0"/>
              <a:t> limit, robustness and system suitability. </a:t>
            </a:r>
          </a:p>
          <a:p>
            <a:r>
              <a:rPr lang="en-IN" dirty="0" smtClean="0"/>
              <a:t>The International Conference on Harmonisation (ICH) has issued guidelines on validating analytical procedures, which are widely accepted and commonly used.</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a:p>
        </p:txBody>
      </p:sp>
      <p:sp>
        <p:nvSpPr>
          <p:cNvPr id="4" name="Title 3"/>
          <p:cNvSpPr>
            <a:spLocks noGrp="1"/>
          </p:cNvSpPr>
          <p:nvPr>
            <p:ph type="title"/>
          </p:nvPr>
        </p:nvSpPr>
        <p:spPr/>
        <p:txBody>
          <a:bodyPr/>
          <a:lstStyle/>
          <a:p>
            <a:r>
              <a:rPr lang="en-US" dirty="0" smtClean="0"/>
              <a:t>TLC</a:t>
            </a:r>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IN"/>
          </a:p>
        </p:txBody>
      </p:sp>
      <p:sp>
        <p:nvSpPr>
          <p:cNvPr id="5" name="Content Placeholder 4"/>
          <p:cNvSpPr>
            <a:spLocks noGrp="1"/>
          </p:cNvSpPr>
          <p:nvPr>
            <p:ph sz="quarter" idx="1"/>
          </p:nvPr>
        </p:nvSpPr>
        <p:spPr>
          <a:xfrm>
            <a:off x="612648" y="1600200"/>
            <a:ext cx="8153400" cy="4853136"/>
          </a:xfrm>
        </p:spPr>
        <p:txBody>
          <a:bodyPr>
            <a:normAutofit fontScale="85000" lnSpcReduction="20000"/>
          </a:bodyPr>
          <a:lstStyle/>
          <a:p>
            <a:r>
              <a:rPr lang="en-IN" dirty="0" smtClean="0"/>
              <a:t>Thin layer chromatography (TLC), also called planar chromatography, is a widely accepted and extensively used separation technique that is over 65 years old. </a:t>
            </a:r>
          </a:p>
          <a:p>
            <a:r>
              <a:rPr lang="en-IN" dirty="0" smtClean="0"/>
              <a:t>The technique is simple, cost effective, versatile, and useable in all laboratories around the globe. It can be easily adapted to any given situation of qualitative, quantitative or preparative separation. </a:t>
            </a:r>
          </a:p>
          <a:p>
            <a:r>
              <a:rPr lang="en-IN" dirty="0" smtClean="0"/>
              <a:t>There is no substitute for this technique for situations requiring qualitative analyses of plant extracts.</a:t>
            </a:r>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7500" lnSpcReduction="20000"/>
          </a:bodyPr>
          <a:lstStyle/>
          <a:p>
            <a:r>
              <a:rPr lang="en-IN" dirty="0" smtClean="0"/>
              <a:t>TLC has nearly become indispensable for the standardization of plant materials, be it the fingerprint profiling or analysis of a marker. </a:t>
            </a:r>
          </a:p>
          <a:p>
            <a:r>
              <a:rPr lang="en-IN" dirty="0" smtClean="0"/>
              <a:t>The advantages of the technique over other analytical techniques are many when handling plant materials. </a:t>
            </a:r>
          </a:p>
          <a:p>
            <a:r>
              <a:rPr lang="en-IN" dirty="0" smtClean="0"/>
              <a:t>The samples can be applied without undertaking tedious, time-consuming processes of sample preparation. The loss in sensitivity is far compensated by the gain on several fronts, including ease of assays, multiple sample analyses and low cost per sample.</a:t>
            </a:r>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0000" lnSpcReduction="20000"/>
          </a:bodyPr>
          <a:lstStyle/>
          <a:p>
            <a:r>
              <a:rPr lang="en-IN" dirty="0" smtClean="0"/>
              <a:t>The two prominent uses of TLC in the standardization of plant materials include </a:t>
            </a:r>
          </a:p>
          <a:p>
            <a:pPr lvl="1"/>
            <a:r>
              <a:rPr lang="en-IN" dirty="0" smtClean="0"/>
              <a:t>Fingerprint profiling for the assessment of chemical constituents of a drug </a:t>
            </a:r>
          </a:p>
          <a:p>
            <a:pPr lvl="1"/>
            <a:r>
              <a:rPr lang="en-IN" dirty="0" smtClean="0"/>
              <a:t>Quantitative analysis of markers in plant drugs. </a:t>
            </a:r>
          </a:p>
          <a:p>
            <a:r>
              <a:rPr lang="en-IN" dirty="0" smtClean="0"/>
              <a:t>TLC procedure involves </a:t>
            </a:r>
          </a:p>
          <a:p>
            <a:pPr lvl="1"/>
            <a:r>
              <a:rPr lang="en-IN" dirty="0" smtClean="0"/>
              <a:t>Sample preparation </a:t>
            </a:r>
          </a:p>
          <a:p>
            <a:pPr lvl="1"/>
            <a:r>
              <a:rPr lang="en-IN" dirty="0" smtClean="0"/>
              <a:t>Selection of the chromatographic layer and the mobile phase</a:t>
            </a:r>
          </a:p>
          <a:p>
            <a:pPr lvl="1"/>
            <a:r>
              <a:rPr lang="en-IN" dirty="0" smtClean="0"/>
              <a:t>Sample application</a:t>
            </a:r>
          </a:p>
          <a:p>
            <a:pPr lvl="1"/>
            <a:r>
              <a:rPr lang="en-IN" dirty="0" smtClean="0"/>
              <a:t>Development and drying of the plate</a:t>
            </a:r>
          </a:p>
          <a:p>
            <a:pPr lvl="1"/>
            <a:r>
              <a:rPr lang="en-IN" dirty="0" err="1" smtClean="0"/>
              <a:t>Derivatization</a:t>
            </a:r>
            <a:r>
              <a:rPr lang="en-IN" dirty="0" smtClean="0"/>
              <a:t> (if required)</a:t>
            </a:r>
          </a:p>
          <a:p>
            <a:pPr lvl="1"/>
            <a:r>
              <a:rPr lang="en-IN" dirty="0" smtClean="0"/>
              <a:t>Chromatogram evaluation.</a:t>
            </a:r>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a:p>
        </p:txBody>
      </p:sp>
      <p:sp>
        <p:nvSpPr>
          <p:cNvPr id="4" name="Title 3"/>
          <p:cNvSpPr>
            <a:spLocks noGrp="1"/>
          </p:cNvSpPr>
          <p:nvPr>
            <p:ph type="title"/>
          </p:nvPr>
        </p:nvSpPr>
        <p:spPr/>
        <p:txBody>
          <a:bodyPr/>
          <a:lstStyle/>
          <a:p>
            <a:r>
              <a:rPr lang="en-US" dirty="0" smtClean="0"/>
              <a:t>HPLC</a:t>
            </a:r>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5069160"/>
          </a:xfrm>
        </p:spPr>
        <p:txBody>
          <a:bodyPr>
            <a:normAutofit fontScale="77500" lnSpcReduction="20000"/>
          </a:bodyPr>
          <a:lstStyle/>
          <a:p>
            <a:r>
              <a:rPr lang="en-IN" dirty="0" smtClean="0"/>
              <a:t>In a period of less than 50 years, HPLC has become the most widely used analytical tool in most laboratories of the world. </a:t>
            </a:r>
          </a:p>
          <a:p>
            <a:r>
              <a:rPr lang="en-IN" dirty="0" smtClean="0"/>
              <a:t>The technique has received great attention for innovations leading to its overall development, regarding both consumables and equipment. </a:t>
            </a:r>
          </a:p>
          <a:p>
            <a:r>
              <a:rPr lang="en-IN" dirty="0" smtClean="0"/>
              <a:t>HPLC separations are achieved using any of the five basic chromatographic modes: liquid-solid (adsorption), liquid-liquid (partition), bonded-phase (partition), ion exchange, and size exclusion chromatography. </a:t>
            </a:r>
          </a:p>
          <a:p>
            <a:r>
              <a:rPr lang="en-IN" dirty="0" smtClean="0"/>
              <a:t>The selected mode depends on the nature and properties of the </a:t>
            </a:r>
            <a:r>
              <a:rPr lang="en-IN" dirty="0" err="1" smtClean="0"/>
              <a:t>analyte</a:t>
            </a:r>
            <a:r>
              <a:rPr lang="en-IN" dirty="0" smtClean="0"/>
              <a:t>.</a:t>
            </a:r>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5069160"/>
          </a:xfrm>
        </p:spPr>
        <p:txBody>
          <a:bodyPr>
            <a:normAutofit fontScale="77500" lnSpcReduction="20000"/>
          </a:bodyPr>
          <a:lstStyle/>
          <a:p>
            <a:r>
              <a:rPr lang="en-IN" dirty="0" smtClean="0"/>
              <a:t>Bonded-phase chromatography, in which a stationary phase of </a:t>
            </a:r>
            <a:r>
              <a:rPr lang="en-IN" dirty="0" err="1" smtClean="0"/>
              <a:t>organosilanes</a:t>
            </a:r>
            <a:r>
              <a:rPr lang="en-IN" dirty="0" smtClean="0"/>
              <a:t> of varying carbon lengths is chemically bonded to </a:t>
            </a:r>
            <a:r>
              <a:rPr lang="en-IN" dirty="0" err="1" smtClean="0"/>
              <a:t>silanol</a:t>
            </a:r>
            <a:r>
              <a:rPr lang="en-IN" dirty="0" smtClean="0"/>
              <a:t> groups, is the most commonly used mode of separation.</a:t>
            </a:r>
          </a:p>
          <a:p>
            <a:r>
              <a:rPr lang="en-IN" dirty="0" smtClean="0"/>
              <a:t>In liquid-liquid chromatography, the solid support (usually silica or </a:t>
            </a:r>
            <a:r>
              <a:rPr lang="en-IN" dirty="0" err="1" smtClean="0"/>
              <a:t>kieselguhr</a:t>
            </a:r>
            <a:r>
              <a:rPr lang="en-IN" dirty="0" smtClean="0"/>
              <a:t>) is mechanically coated with a film of high boiling point organic liquid, unlike bonded-phase chromatography where non-polar hydrocarbon chains are chemically bonded to hydroxyls of the silica support. </a:t>
            </a:r>
          </a:p>
          <a:p>
            <a:r>
              <a:rPr lang="en-IN" dirty="0" smtClean="0"/>
              <a:t>Liquid-liquid chromatography, by virtue of its mechanism, is more susceptible to changes by interaction with mobile phase than bonded-phase chromatography.</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lvl="1"/>
            <a:r>
              <a:rPr lang="en-US" dirty="0" smtClean="0"/>
              <a:t>Test Sample: Extract the known quantity of drug with methanol. Evaporate the extract to dryness. Dissolve in methanol to a known strength</a:t>
            </a:r>
          </a:p>
          <a:p>
            <a:pPr lvl="1"/>
            <a:r>
              <a:rPr lang="en-US" dirty="0" smtClean="0"/>
              <a:t>Procedure: 1µl of test sample and standard sample</a:t>
            </a:r>
          </a:p>
          <a:p>
            <a:pPr lvl="1"/>
            <a:r>
              <a:rPr lang="en-US" dirty="0" smtClean="0"/>
              <a:t>Estimation: From the recorded peak areas, the amount of </a:t>
            </a:r>
            <a:r>
              <a:rPr lang="en-US" dirty="0" err="1" smtClean="0"/>
              <a:t>andrographolide</a:t>
            </a:r>
            <a:r>
              <a:rPr lang="en-US" dirty="0" smtClean="0"/>
              <a:t> in test sample can be calculated</a:t>
            </a:r>
            <a:endParaRPr lang="en-I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25144"/>
          </a:xfrm>
        </p:spPr>
        <p:txBody>
          <a:bodyPr>
            <a:normAutofit fontScale="70000" lnSpcReduction="20000"/>
          </a:bodyPr>
          <a:lstStyle/>
          <a:p>
            <a:r>
              <a:rPr lang="en-IN" dirty="0" smtClean="0"/>
              <a:t>A typical HPLC operation includes pumping of mobile phase at moderately high pressure through a narrow-bore column containing adsorbent.</a:t>
            </a:r>
          </a:p>
          <a:p>
            <a:r>
              <a:rPr lang="en-IN" dirty="0" smtClean="0"/>
              <a:t>The separation of the mixture takes place in the column and separated components are detected by employing a suitable detector. </a:t>
            </a:r>
          </a:p>
          <a:p>
            <a:r>
              <a:rPr lang="en-IN" dirty="0" smtClean="0"/>
              <a:t>As the mobile phase is being pumped at high pressures, a system is required to inject the mixture into the system without dropping the pressure and disturbing the flow characteristics, i.e. rate and pressure. To accomplish these requirements, an HPLC system requires a pump to push the mobile phase against high pressure, an injector to insert a solution of standard substance or test mixture, a column to effect separation, a detector to reveal the presence of </a:t>
            </a:r>
            <a:r>
              <a:rPr lang="en-IN" dirty="0" err="1" smtClean="0"/>
              <a:t>analyte</a:t>
            </a:r>
            <a:r>
              <a:rPr lang="en-IN" dirty="0" smtClean="0"/>
              <a:t> in the </a:t>
            </a:r>
            <a:r>
              <a:rPr lang="en-IN" dirty="0" err="1" smtClean="0"/>
              <a:t>eluate</a:t>
            </a:r>
            <a:r>
              <a:rPr lang="en-IN" dirty="0" smtClean="0"/>
              <a:t>, and a suitable data processing unit.</a:t>
            </a:r>
            <a:endParaRPr lang="en-IN"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HPLC in quality control</a:t>
            </a:r>
            <a:endParaRPr lang="en-IN" dirty="0"/>
          </a:p>
        </p:txBody>
      </p:sp>
      <p:sp>
        <p:nvSpPr>
          <p:cNvPr id="3" name="Content Placeholder 2"/>
          <p:cNvSpPr>
            <a:spLocks noGrp="1"/>
          </p:cNvSpPr>
          <p:nvPr>
            <p:ph sz="quarter" idx="1"/>
          </p:nvPr>
        </p:nvSpPr>
        <p:spPr/>
        <p:txBody>
          <a:bodyPr>
            <a:normAutofit fontScale="62500" lnSpcReduction="20000"/>
          </a:bodyPr>
          <a:lstStyle/>
          <a:p>
            <a:r>
              <a:rPr lang="en-IN" dirty="0" smtClean="0"/>
              <a:t>HPLC is the most popular technique among all the analytical techniques used today. It is therefore understandable that most happenings are taking place in the modernization of this technique. </a:t>
            </a:r>
          </a:p>
          <a:p>
            <a:r>
              <a:rPr lang="en-IN" dirty="0" smtClean="0"/>
              <a:t>As discussed in the section on TLC, HPLC can be used for similar purposes. </a:t>
            </a:r>
          </a:p>
          <a:p>
            <a:r>
              <a:rPr lang="en-IN" dirty="0" smtClean="0"/>
              <a:t>There are two applications of HPLC: one to generate the profile, for which TLC is preferred, and one to estimate the quantity of markers, where HPLC is preferred. </a:t>
            </a:r>
          </a:p>
          <a:p>
            <a:r>
              <a:rPr lang="en-IN" dirty="0" smtClean="0"/>
              <a:t>The initial steps of sample preparation are similar to those for TLC with the exception that the samples for HPLC are filtered through a filter of 0.45 </a:t>
            </a:r>
            <a:r>
              <a:rPr lang="en-IN" dirty="0" err="1" smtClean="0"/>
              <a:t>μm</a:t>
            </a:r>
            <a:r>
              <a:rPr lang="en-IN" dirty="0" smtClean="0"/>
              <a:t> or less. </a:t>
            </a:r>
          </a:p>
          <a:p>
            <a:r>
              <a:rPr lang="en-IN" dirty="0" smtClean="0"/>
              <a:t>Furthermore, it is assured that the test sample does not contain substances which are permanently retained on the HPLC column, which means in most cases purification procedures are applied to extracts before injecting them onto the column.</a:t>
            </a:r>
            <a:endParaRPr lang="en-IN"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25144"/>
          </a:xfrm>
        </p:spPr>
        <p:txBody>
          <a:bodyPr>
            <a:normAutofit fontScale="62500" lnSpcReduction="20000"/>
          </a:bodyPr>
          <a:lstStyle/>
          <a:p>
            <a:r>
              <a:rPr lang="en-IN" dirty="0" smtClean="0"/>
              <a:t>After the sample has been prepared, it is injected onto the column and the response is recorded preferably using a variable wavelength ultraviolet detector. </a:t>
            </a:r>
          </a:p>
          <a:p>
            <a:r>
              <a:rPr lang="en-IN" dirty="0" smtClean="0"/>
              <a:t>As the nature of all the compounds of the extract cannot be known beforehand, the photodiode array detector is useful, especially when constructing profiles of plant extracts. </a:t>
            </a:r>
          </a:p>
          <a:p>
            <a:r>
              <a:rPr lang="en-IN" dirty="0" smtClean="0"/>
              <a:t>The fingerprint profile of plant extracts can be used for identification purposes and also for obtaining </a:t>
            </a:r>
            <a:r>
              <a:rPr lang="en-IN" dirty="0" err="1" smtClean="0"/>
              <a:t>semiquantitative</a:t>
            </a:r>
            <a:r>
              <a:rPr lang="en-IN" dirty="0" smtClean="0"/>
              <a:t> information if the sample preparation was not done for quantitative analysis. </a:t>
            </a:r>
          </a:p>
          <a:p>
            <a:r>
              <a:rPr lang="en-IN" dirty="0" smtClean="0"/>
              <a:t>Similarly, the profile can be generated for the finished product and used to record batch to batch variations. </a:t>
            </a:r>
          </a:p>
          <a:p>
            <a:r>
              <a:rPr lang="en-IN" dirty="0" smtClean="0"/>
              <a:t>The fingerprint profile can be used to study changes in the composition of the finished product or, in other terms, to indicate the stability of the product.</a:t>
            </a:r>
            <a:endParaRPr lang="en-IN"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97152"/>
          </a:xfrm>
        </p:spPr>
        <p:txBody>
          <a:bodyPr>
            <a:normAutofit fontScale="62500" lnSpcReduction="20000"/>
          </a:bodyPr>
          <a:lstStyle/>
          <a:p>
            <a:r>
              <a:rPr lang="en-IN" dirty="0" smtClean="0"/>
              <a:t>The most important use of HPLC is in estimation of markers in plant drugs. </a:t>
            </a:r>
          </a:p>
          <a:p>
            <a:r>
              <a:rPr lang="en-IN" dirty="0" smtClean="0"/>
              <a:t>The steps in HPLC analysis are fundamentally the same as used for any other analytical technique. </a:t>
            </a:r>
          </a:p>
          <a:p>
            <a:r>
              <a:rPr lang="en-IN" dirty="0" smtClean="0"/>
              <a:t>The response of the test sample is compared to that of a known quantity of the marker to quantify the marker in the test substance. </a:t>
            </a:r>
          </a:p>
          <a:p>
            <a:r>
              <a:rPr lang="en-IN" dirty="0" smtClean="0"/>
              <a:t>The HPLC method is developed from knowledge of the technique and chemistry of the marker. </a:t>
            </a:r>
          </a:p>
          <a:p>
            <a:r>
              <a:rPr lang="en-IN" dirty="0" smtClean="0"/>
              <a:t>In chemical analysis, HPLC has no parallel and can be customized to produce the most precise and accurate results. </a:t>
            </a:r>
          </a:p>
          <a:p>
            <a:r>
              <a:rPr lang="en-IN" dirty="0" smtClean="0"/>
              <a:t>The HPLC analysis is vital in the analysis of a finished product and the expected results are superior to those from TLC, as the separations in HPLC are better.</a:t>
            </a:r>
          </a:p>
          <a:p>
            <a:r>
              <a:rPr lang="en-IN" dirty="0" smtClean="0"/>
              <a:t>However, run time of HPLC analyses usually varies from 15 to 30 min, which restricts its use if large numbers of samples are to be analyzed.</a:t>
            </a:r>
            <a:endParaRPr lang="en-IN"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a:p>
        </p:txBody>
      </p:sp>
      <p:sp>
        <p:nvSpPr>
          <p:cNvPr id="4" name="Title 3"/>
          <p:cNvSpPr>
            <a:spLocks noGrp="1"/>
          </p:cNvSpPr>
          <p:nvPr>
            <p:ph type="title"/>
          </p:nvPr>
        </p:nvSpPr>
        <p:spPr/>
        <p:txBody>
          <a:bodyPr/>
          <a:lstStyle/>
          <a:p>
            <a:r>
              <a:rPr lang="en-US" dirty="0" smtClean="0"/>
              <a:t>TLC </a:t>
            </a:r>
            <a:r>
              <a:rPr lang="en-US" dirty="0" err="1" smtClean="0"/>
              <a:t>vs</a:t>
            </a:r>
            <a:r>
              <a:rPr lang="en-US" dirty="0" smtClean="0"/>
              <a:t> HPLC</a:t>
            </a:r>
            <a:endParaRPr lang="en-IN"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5257800"/>
          </a:xfrm>
        </p:spPr>
        <p:txBody>
          <a:bodyPr>
            <a:normAutofit fontScale="62500" lnSpcReduction="20000"/>
          </a:bodyPr>
          <a:lstStyle/>
          <a:p>
            <a:r>
              <a:rPr lang="en-IN" dirty="0" smtClean="0"/>
              <a:t>TLC has emerged as a major tool in standardization of plant materials. The advancement and automation of the technique has made it a first choice for plant drugs. Its use has become more popular in developing countries where advancements of HPLC are not cost efficient. </a:t>
            </a:r>
          </a:p>
          <a:p>
            <a:r>
              <a:rPr lang="en-IN" dirty="0" smtClean="0"/>
              <a:t>TLC offers several advantages over HPLC. </a:t>
            </a:r>
          </a:p>
          <a:p>
            <a:pPr lvl="1"/>
            <a:r>
              <a:rPr lang="en-IN" dirty="0" smtClean="0"/>
              <a:t>Sample and mobile phase preparation do not require elaborated steps of purification, degassing, and filtration, which are essential to protect expensive columns from deterioration. </a:t>
            </a:r>
          </a:p>
          <a:p>
            <a:pPr lvl="1"/>
            <a:r>
              <a:rPr lang="en-IN" dirty="0" smtClean="0"/>
              <a:t>Several samples(up to 18) can be accommodated on a single 20 x 20 cm2 plate. </a:t>
            </a:r>
          </a:p>
          <a:p>
            <a:pPr lvl="1"/>
            <a:r>
              <a:rPr lang="en-IN" dirty="0" smtClean="0"/>
              <a:t>The test samples and standards are analyzed simultaneously under the same conditions. </a:t>
            </a:r>
          </a:p>
          <a:p>
            <a:pPr lvl="1"/>
            <a:r>
              <a:rPr lang="en-IN" dirty="0" smtClean="0"/>
              <a:t>Several analysts can work simultaneously as each step in analysis is carried out independently using separate equipment. </a:t>
            </a:r>
          </a:p>
          <a:p>
            <a:pPr lvl="1"/>
            <a:r>
              <a:rPr lang="en-IN" dirty="0" smtClean="0"/>
              <a:t>The choice of solvent systems is unlimited, unlike for HPLC where column chemistry disallows the use of extremes of pH in mobile phase.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10000"/>
          </a:bodyPr>
          <a:lstStyle/>
          <a:p>
            <a:pPr lvl="1"/>
            <a:r>
              <a:rPr lang="en-IN" dirty="0" smtClean="0"/>
              <a:t>The technique allows enormous flexibility of </a:t>
            </a:r>
            <a:r>
              <a:rPr lang="en-IN" dirty="0" err="1" smtClean="0"/>
              <a:t>derivatization</a:t>
            </a:r>
            <a:r>
              <a:rPr lang="en-IN" dirty="0" smtClean="0"/>
              <a:t> with </a:t>
            </a:r>
            <a:r>
              <a:rPr lang="en-IN" dirty="0" err="1" smtClean="0"/>
              <a:t>chromogenic</a:t>
            </a:r>
            <a:r>
              <a:rPr lang="en-IN" dirty="0" smtClean="0"/>
              <a:t> spray reagents, making possible the detection of an </a:t>
            </a:r>
            <a:r>
              <a:rPr lang="en-IN" dirty="0" err="1" smtClean="0"/>
              <a:t>analyte</a:t>
            </a:r>
            <a:r>
              <a:rPr lang="en-IN" dirty="0" smtClean="0"/>
              <a:t> that is transparent to ultraviolet light.</a:t>
            </a:r>
          </a:p>
          <a:p>
            <a:pPr lvl="1"/>
            <a:r>
              <a:rPr lang="en-IN" dirty="0" smtClean="0"/>
              <a:t>It also allows multiple evaluations of the developed chromatogram, which is not possible in HPLC.</a:t>
            </a:r>
          </a:p>
          <a:p>
            <a:pPr lvl="1"/>
            <a:r>
              <a:rPr lang="en-IN" dirty="0" smtClean="0"/>
              <a:t>There is no leftover from the previous analysis to interfere in the next, as each time a fresh plate is employed. </a:t>
            </a:r>
          </a:p>
          <a:p>
            <a:pPr lvl="1"/>
            <a:r>
              <a:rPr lang="en-IN" dirty="0" smtClean="0"/>
              <a:t>Lastly, it saves tremendously on the time and cost of the analysis.</a:t>
            </a:r>
          </a:p>
          <a:p>
            <a:endParaRPr lang="en-IN"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r>
              <a:rPr lang="en-IN" dirty="0" smtClean="0"/>
              <a:t>TLC offers many advantages but also has some disadvantages.</a:t>
            </a:r>
          </a:p>
          <a:p>
            <a:pPr lvl="1"/>
            <a:r>
              <a:rPr lang="en-IN" dirty="0" smtClean="0"/>
              <a:t>It fails to match the sensitivity of HPLC and has not kept with the pace of developments and advancements happening in the area of HPLC. </a:t>
            </a:r>
          </a:p>
          <a:p>
            <a:pPr lvl="1"/>
            <a:r>
              <a:rPr lang="en-IN" dirty="0" smtClean="0"/>
              <a:t>TLC is an open system and hastens the degradation of compounds sensitive to light and air, which in the case of HPLC pass through an enclosed environment.</a:t>
            </a:r>
          </a:p>
          <a:p>
            <a:pPr lvl="1"/>
            <a:endParaRPr lang="en-IN"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smtClean="0"/>
              <a:t>Detection of the </a:t>
            </a:r>
            <a:r>
              <a:rPr lang="en-IN" dirty="0" err="1" smtClean="0"/>
              <a:t>analyte</a:t>
            </a:r>
            <a:r>
              <a:rPr lang="en-IN" dirty="0" smtClean="0"/>
              <a:t> in HPLC occurs in solution, permitting high sensitivity, whereas in TLC the solid phase interaction makes detection less sensitive. </a:t>
            </a:r>
          </a:p>
          <a:p>
            <a:r>
              <a:rPr lang="en-IN" dirty="0" smtClean="0"/>
              <a:t>Finally, recent advances and efficient flow kinetics of </a:t>
            </a:r>
            <a:r>
              <a:rPr lang="en-IN" smtClean="0"/>
              <a:t>HPLC allow more </a:t>
            </a:r>
            <a:r>
              <a:rPr lang="en-IN" dirty="0" smtClean="0"/>
              <a:t>complex separations than TLC.</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a:p>
        </p:txBody>
      </p:sp>
      <p:sp>
        <p:nvSpPr>
          <p:cNvPr id="4" name="Title 3"/>
          <p:cNvSpPr>
            <a:spLocks noGrp="1"/>
          </p:cNvSpPr>
          <p:nvPr>
            <p:ph type="title"/>
          </p:nvPr>
        </p:nvSpPr>
        <p:spPr/>
        <p:txBody>
          <a:bodyPr/>
          <a:lstStyle/>
          <a:p>
            <a:r>
              <a:rPr lang="en-US" dirty="0" smtClean="0"/>
              <a:t>Standardization of </a:t>
            </a:r>
            <a:r>
              <a:rPr lang="en-US" dirty="0" err="1" smtClean="0"/>
              <a:t>Brahmi</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0000" lnSpcReduction="20000"/>
          </a:bodyPr>
          <a:lstStyle/>
          <a:p>
            <a:pPr>
              <a:buNone/>
            </a:pPr>
            <a:r>
              <a:rPr lang="en-US" sz="3600" b="1" dirty="0" smtClean="0">
                <a:solidFill>
                  <a:srgbClr val="C00000"/>
                </a:solidFill>
              </a:rPr>
              <a:t>Standard Specifications:</a:t>
            </a:r>
          </a:p>
          <a:p>
            <a:r>
              <a:rPr lang="en-US" sz="3200" b="1" dirty="0" smtClean="0"/>
              <a:t>Total Ash – </a:t>
            </a:r>
            <a:r>
              <a:rPr lang="en-US" sz="3200" dirty="0" smtClean="0"/>
              <a:t>maximum 105</a:t>
            </a:r>
          </a:p>
          <a:p>
            <a:r>
              <a:rPr lang="en-US" sz="3200" b="1" dirty="0" smtClean="0"/>
              <a:t>Moisture Content – </a:t>
            </a:r>
            <a:r>
              <a:rPr lang="en-US" sz="3200" dirty="0" smtClean="0"/>
              <a:t>10%</a:t>
            </a:r>
          </a:p>
          <a:p>
            <a:r>
              <a:rPr lang="en-US" sz="3200" b="1" dirty="0" smtClean="0"/>
              <a:t>Bulk Density – </a:t>
            </a:r>
            <a:r>
              <a:rPr lang="en-US" sz="3200" dirty="0" smtClean="0"/>
              <a:t>0.5 to 0.8</a:t>
            </a:r>
          </a:p>
          <a:p>
            <a:r>
              <a:rPr lang="en-US" sz="3200" b="1" dirty="0" smtClean="0"/>
              <a:t>Extractive Values</a:t>
            </a:r>
          </a:p>
          <a:p>
            <a:pPr lvl="1"/>
            <a:r>
              <a:rPr lang="en-US" dirty="0" smtClean="0"/>
              <a:t>Water soluble – minimum 75%</a:t>
            </a:r>
          </a:p>
          <a:p>
            <a:pPr lvl="1"/>
            <a:r>
              <a:rPr lang="en-US" dirty="0" smtClean="0"/>
              <a:t>Alcohol soluble – minimum 50 %</a:t>
            </a:r>
          </a:p>
          <a:p>
            <a:r>
              <a:rPr lang="en-US" sz="3200" b="1" dirty="0" err="1" smtClean="0"/>
              <a:t>Pesticidal</a:t>
            </a:r>
            <a:r>
              <a:rPr lang="en-US" sz="3200" b="1" dirty="0" smtClean="0"/>
              <a:t> residue- </a:t>
            </a:r>
            <a:r>
              <a:rPr lang="en-US" sz="3200" dirty="0" smtClean="0"/>
              <a:t>Nil</a:t>
            </a:r>
          </a:p>
          <a:p>
            <a:r>
              <a:rPr lang="en-US" sz="3200" b="1" dirty="0" smtClean="0"/>
              <a:t>Heavy metals – </a:t>
            </a:r>
            <a:r>
              <a:rPr lang="en-US" sz="3200" dirty="0" smtClean="0"/>
              <a:t>Maximum 20 </a:t>
            </a:r>
            <a:r>
              <a:rPr lang="en-US" sz="3200" dirty="0" err="1" smtClean="0"/>
              <a:t>ppm</a:t>
            </a:r>
            <a:endParaRPr lang="en-US" sz="3200" dirty="0" smtClean="0"/>
          </a:p>
          <a:p>
            <a:r>
              <a:rPr lang="en-US" sz="3200" b="1" dirty="0" err="1" smtClean="0"/>
              <a:t>Aflatoxin</a:t>
            </a:r>
            <a:r>
              <a:rPr lang="en-US" sz="3200" b="1" dirty="0" smtClean="0"/>
              <a:t> – </a:t>
            </a:r>
            <a:r>
              <a:rPr lang="en-US" sz="3200" dirty="0" smtClean="0"/>
              <a:t>Negative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168</TotalTime>
  <Words>3837</Words>
  <Application>Microsoft Office PowerPoint</Application>
  <PresentationFormat>On-screen Show (4:3)</PresentationFormat>
  <Paragraphs>344</Paragraphs>
  <Slides>78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78</vt:i4>
      </vt:variant>
    </vt:vector>
  </HeadingPairs>
  <TitlesOfParts>
    <vt:vector size="83" baseType="lpstr">
      <vt:lpstr>Calibri</vt:lpstr>
      <vt:lpstr>Tw Cen MT</vt:lpstr>
      <vt:lpstr>Wingdings</vt:lpstr>
      <vt:lpstr>Wingdings 2</vt:lpstr>
      <vt:lpstr>Median</vt:lpstr>
      <vt:lpstr>Standardization of plant extract</vt:lpstr>
      <vt:lpstr>Standardization of Kalmegh Extract</vt:lpstr>
      <vt:lpstr>Dry extract of Kalmegh (Andrographis paniculata)</vt:lpstr>
      <vt:lpstr>PowerPoint Presentation</vt:lpstr>
      <vt:lpstr>PowerPoint Presentation</vt:lpstr>
      <vt:lpstr>PowerPoint Presentation</vt:lpstr>
      <vt:lpstr>PowerPoint Presentation</vt:lpstr>
      <vt:lpstr>Standardization of Brahmi</vt:lpstr>
      <vt:lpstr>PowerPoint Presentation</vt:lpstr>
      <vt:lpstr>PowerPoint Presentation</vt:lpstr>
      <vt:lpstr>PowerPoint Presentation</vt:lpstr>
      <vt:lpstr>PowerPoint Presentation</vt:lpstr>
      <vt:lpstr>PowerPoint Presentation</vt:lpstr>
      <vt:lpstr>PowerPoint Presentation</vt:lpstr>
      <vt:lpstr>Standardization of Ashwagandha </vt:lpstr>
      <vt:lpstr>Dry extract of Ashwagandhac (Withnia somnifera)</vt:lpstr>
      <vt:lpstr>PowerPoint Presentation</vt:lpstr>
      <vt:lpstr>PowerPoint Presentation</vt:lpstr>
      <vt:lpstr>PowerPoint Presentation</vt:lpstr>
      <vt:lpstr>PowerPoint Presentation</vt:lpstr>
      <vt:lpstr>PowerPoint Presentation</vt:lpstr>
      <vt:lpstr>Standardization of Tinospora cordifolia</vt:lpstr>
      <vt:lpstr>Dry extract of Tinospora cordifolia</vt:lpstr>
      <vt:lpstr>PowerPoint Presentation</vt:lpstr>
      <vt:lpstr>PowerPoint Presentation</vt:lpstr>
      <vt:lpstr>PowerPoint Presentation</vt:lpstr>
      <vt:lpstr>PowerPoint Presentation</vt:lpstr>
      <vt:lpstr>PowerPoint Presentation</vt:lpstr>
      <vt:lpstr>Standardization of Phyllanthus</vt:lpstr>
      <vt:lpstr>Soft extract of Phyllanthus</vt:lpstr>
      <vt:lpstr>PowerPoint Presentation</vt:lpstr>
      <vt:lpstr>PowerPoint Presentation</vt:lpstr>
      <vt:lpstr>PowerPoint Presentation</vt:lpstr>
      <vt:lpstr>Standardization of Vasaka</vt:lpstr>
      <vt:lpstr>Soft extract of Phyllanthus</vt:lpstr>
      <vt:lpstr>PowerPoint Presentation</vt:lpstr>
      <vt:lpstr>PowerPoint Presentation</vt:lpstr>
      <vt:lpstr>PowerPoint Presentation</vt:lpstr>
      <vt:lpstr>PowerPoint Presentation</vt:lpstr>
      <vt:lpstr>Standardization of punarnava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Standardization of Rubia cordifolia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TLC</vt:lpstr>
      <vt:lpstr>PowerPoint Presentation</vt:lpstr>
      <vt:lpstr>PowerPoint Presentation</vt:lpstr>
      <vt:lpstr>PowerPoint Presentation</vt:lpstr>
      <vt:lpstr>HPLC</vt:lpstr>
      <vt:lpstr>PowerPoint Presentation</vt:lpstr>
      <vt:lpstr>PowerPoint Presentation</vt:lpstr>
      <vt:lpstr>PowerPoint Presentation</vt:lpstr>
      <vt:lpstr>HPLC in quality control</vt:lpstr>
      <vt:lpstr>PowerPoint Presentation</vt:lpstr>
      <vt:lpstr>PowerPoint Presentation</vt:lpstr>
      <vt:lpstr>TLC vs HPLC</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Standardization of plant extract</dc:title>
  <dc:creator>Girish</dc:creator>
  <cp:lastModifiedBy>Microsoft account</cp:lastModifiedBy>
  <cp:revision>44</cp:revision>
  <dcterms:created xsi:type="dcterms:W3CDTF">2012-02-05T18:40:57Z</dcterms:created>
  <dcterms:modified xsi:type="dcterms:W3CDTF">2020-08-27T05:08:49Z</dcterms:modified>
</cp:coreProperties>
</file>