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83" autoAdjust="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064887D-EF0F-4EE8-ABAB-0B07C994BABC}" type="datetimeFigureOut">
              <a:rPr lang="en-US" smtClean="0"/>
              <a:t>8/5/2016</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248499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4887D-EF0F-4EE8-ABAB-0B07C994BABC}"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394948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4887D-EF0F-4EE8-ABAB-0B07C994BABC}"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1935816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4887D-EF0F-4EE8-ABAB-0B07C994BABC}"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75373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4887D-EF0F-4EE8-ABAB-0B07C994BABC}"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59653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64887D-EF0F-4EE8-ABAB-0B07C994BABC}"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4053905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64887D-EF0F-4EE8-ABAB-0B07C994BABC}" type="datetimeFigureOut">
              <a:rPr lang="en-US" smtClean="0"/>
              <a:t>8/5/2016</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298347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064887D-EF0F-4EE8-ABAB-0B07C994BABC}"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148540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064887D-EF0F-4EE8-ABAB-0B07C994BABC}"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58164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64887D-EF0F-4EE8-ABAB-0B07C994BABC}"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162848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4887D-EF0F-4EE8-ABAB-0B07C994BABC}"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143400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64887D-EF0F-4EE8-ABAB-0B07C994BABC}"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13252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64887D-EF0F-4EE8-ABAB-0B07C994BABC}"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341099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64887D-EF0F-4EE8-ABAB-0B07C994BABC}"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212829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4887D-EF0F-4EE8-ABAB-0B07C994BABC}"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374294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4887D-EF0F-4EE8-ABAB-0B07C994BABC}"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393738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4887D-EF0F-4EE8-ABAB-0B07C994BABC}"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E60679-E12A-453C-80DA-5E49F56F9733}" type="slidenum">
              <a:rPr lang="en-US" smtClean="0"/>
              <a:t>‹#›</a:t>
            </a:fld>
            <a:endParaRPr lang="en-US"/>
          </a:p>
        </p:txBody>
      </p:sp>
    </p:spTree>
    <p:extLst>
      <p:ext uri="{BB962C8B-B14F-4D97-AF65-F5344CB8AC3E}">
        <p14:creationId xmlns:p14="http://schemas.microsoft.com/office/powerpoint/2010/main" val="89020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064887D-EF0F-4EE8-ABAB-0B07C994BABC}" type="datetimeFigureOut">
              <a:rPr lang="en-US" smtClean="0"/>
              <a:t>8/5/2016</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AE60679-E12A-453C-80DA-5E49F56F9733}" type="slidenum">
              <a:rPr lang="en-US" smtClean="0"/>
              <a:t>‹#›</a:t>
            </a:fld>
            <a:endParaRPr lang="en-US"/>
          </a:p>
        </p:txBody>
      </p:sp>
    </p:spTree>
    <p:extLst>
      <p:ext uri="{BB962C8B-B14F-4D97-AF65-F5344CB8AC3E}">
        <p14:creationId xmlns:p14="http://schemas.microsoft.com/office/powerpoint/2010/main" val="3586390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 involved in the management of poisoning</a:t>
            </a:r>
            <a:endParaRPr lang="en-US" dirty="0"/>
          </a:p>
        </p:txBody>
      </p:sp>
      <p:sp>
        <p:nvSpPr>
          <p:cNvPr id="3" name="Subtitle 2"/>
          <p:cNvSpPr>
            <a:spLocks noGrp="1"/>
          </p:cNvSpPr>
          <p:nvPr>
            <p:ph type="subTitle" idx="1"/>
          </p:nvPr>
        </p:nvSpPr>
        <p:spPr/>
        <p:txBody>
          <a:bodyPr/>
          <a:lstStyle/>
          <a:p>
            <a:r>
              <a:rPr lang="en-US" dirty="0" smtClean="0"/>
              <a:t>										Presented by: DR. hemraj singh</a:t>
            </a:r>
            <a:endParaRPr lang="en-US" dirty="0"/>
          </a:p>
        </p:txBody>
      </p:sp>
    </p:spTree>
    <p:extLst>
      <p:ext uri="{BB962C8B-B14F-4D97-AF65-F5344CB8AC3E}">
        <p14:creationId xmlns:p14="http://schemas.microsoft.com/office/powerpoint/2010/main" val="39108624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663" y="457200"/>
            <a:ext cx="10315575" cy="5909310"/>
          </a:xfrm>
          <a:prstGeom prst="rect">
            <a:avLst/>
          </a:prstGeom>
          <a:noFill/>
        </p:spPr>
        <p:txBody>
          <a:bodyPr wrap="square" rtlCol="0">
            <a:spAutoFit/>
          </a:bodyPr>
          <a:lstStyle/>
          <a:p>
            <a:r>
              <a:rPr lang="en-US" b="1" dirty="0" smtClean="0">
                <a:solidFill>
                  <a:schemeClr val="accent1"/>
                </a:solidFill>
              </a:rPr>
              <a:t>b) Emesis: </a:t>
            </a:r>
          </a:p>
          <a:p>
            <a:pPr marL="285750" indent="-285750">
              <a:buFont typeface="Arial" panose="020B0604020202020204" pitchFamily="34" charset="0"/>
              <a:buChar char="•"/>
            </a:pPr>
            <a:r>
              <a:rPr lang="en-US" dirty="0"/>
              <a:t>The only recommended method of inducing a poisoned </a:t>
            </a:r>
            <a:r>
              <a:rPr lang="en-US" dirty="0" smtClean="0"/>
              <a:t>patient to </a:t>
            </a:r>
            <a:r>
              <a:rPr lang="en-US" dirty="0"/>
              <a:t>vomit is administration of </a:t>
            </a:r>
            <a:r>
              <a:rPr lang="en-US" b="1" dirty="0"/>
              <a:t>syrup of </a:t>
            </a:r>
            <a:r>
              <a:rPr lang="en-US" b="1" dirty="0" err="1"/>
              <a:t>ipecacuanha</a:t>
            </a:r>
            <a:r>
              <a:rPr lang="en-US" b="1" dirty="0"/>
              <a:t> </a:t>
            </a:r>
            <a:r>
              <a:rPr lang="en-US" dirty="0"/>
              <a:t>(or </a:t>
            </a:r>
            <a:r>
              <a:rPr lang="en-US" b="1" dirty="0" smtClean="0"/>
              <a:t>ipecac)</a:t>
            </a:r>
            <a:endParaRPr lang="en-US" b="1" dirty="0" smtClean="0">
              <a:solidFill>
                <a:schemeClr val="accent1"/>
              </a:solidFill>
            </a:endParaRPr>
          </a:p>
          <a:p>
            <a:pPr marL="285750" indent="-285750">
              <a:buFont typeface="Arial" panose="020B0604020202020204" pitchFamily="34" charset="0"/>
              <a:buChar char="•"/>
            </a:pPr>
            <a:r>
              <a:rPr lang="en-US" dirty="0"/>
              <a:t>The current consensus is </a:t>
            </a:r>
            <a:r>
              <a:rPr lang="en-US" dirty="0" smtClean="0"/>
              <a:t>that syrup </a:t>
            </a:r>
            <a:r>
              <a:rPr lang="en-US" dirty="0"/>
              <a:t>of ipecac must NOT be used, except in </a:t>
            </a:r>
            <a:r>
              <a:rPr lang="en-US" dirty="0" smtClean="0"/>
              <a:t>justifiable circumstances</a:t>
            </a:r>
            <a:r>
              <a:rPr lang="en-US" dirty="0"/>
              <a:t>.</a:t>
            </a:r>
            <a:r>
              <a:rPr lang="en-US" dirty="0" smtClean="0">
                <a:solidFill>
                  <a:schemeClr val="accent1"/>
                </a:solidFill>
              </a:rPr>
              <a:t> </a:t>
            </a:r>
          </a:p>
          <a:p>
            <a:pPr marL="285750" indent="-285750">
              <a:buFont typeface="Arial" panose="020B0604020202020204" pitchFamily="34" charset="0"/>
              <a:buChar char="•"/>
            </a:pPr>
            <a:r>
              <a:rPr lang="en-US" dirty="0"/>
              <a:t>Source—Root of a small shrub (</a:t>
            </a:r>
            <a:r>
              <a:rPr lang="en-US" i="1" dirty="0" err="1"/>
              <a:t>Cephaelis</a:t>
            </a:r>
            <a:r>
              <a:rPr lang="en-US" i="1" dirty="0"/>
              <a:t> </a:t>
            </a:r>
            <a:r>
              <a:rPr lang="en-US" i="1" dirty="0" err="1"/>
              <a:t>ipecacuanha</a:t>
            </a:r>
            <a:r>
              <a:rPr lang="en-US" i="1" dirty="0"/>
              <a:t> </a:t>
            </a:r>
            <a:r>
              <a:rPr lang="en-US" dirty="0" smtClean="0"/>
              <a:t>or </a:t>
            </a:r>
            <a:r>
              <a:rPr lang="en-US" i="1" dirty="0" smtClean="0"/>
              <a:t>C</a:t>
            </a:r>
            <a:r>
              <a:rPr lang="en-US" i="1" dirty="0"/>
              <a:t>. </a:t>
            </a:r>
            <a:r>
              <a:rPr lang="en-US" i="1" dirty="0" err="1"/>
              <a:t>acuminata</a:t>
            </a:r>
            <a:r>
              <a:rPr lang="en-US" dirty="0"/>
              <a:t>) which grows well in West </a:t>
            </a:r>
            <a:r>
              <a:rPr lang="en-US" dirty="0" smtClean="0"/>
              <a:t>Bengal</a:t>
            </a:r>
            <a:endParaRPr lang="en-US" dirty="0"/>
          </a:p>
          <a:p>
            <a:pPr marL="285750" indent="-285750">
              <a:buFont typeface="Arial" panose="020B0604020202020204" pitchFamily="34" charset="0"/>
              <a:buChar char="•"/>
            </a:pPr>
            <a:r>
              <a:rPr lang="en-US" dirty="0" smtClean="0"/>
              <a:t>Active </a:t>
            </a:r>
            <a:r>
              <a:rPr lang="en-US" dirty="0"/>
              <a:t>principles: </a:t>
            </a:r>
            <a:r>
              <a:rPr lang="en-US" dirty="0" err="1"/>
              <a:t>Cephaeline</a:t>
            </a:r>
            <a:r>
              <a:rPr lang="en-US" dirty="0"/>
              <a:t>, emetine, and traces </a:t>
            </a:r>
            <a:r>
              <a:rPr lang="en-US" dirty="0" smtClean="0"/>
              <a:t>of </a:t>
            </a:r>
            <a:r>
              <a:rPr lang="en-US" dirty="0" err="1" smtClean="0"/>
              <a:t>psychotrine</a:t>
            </a:r>
            <a:r>
              <a:rPr lang="en-US" dirty="0"/>
              <a:t>.</a:t>
            </a:r>
          </a:p>
          <a:p>
            <a:pPr marL="285750" indent="-285750">
              <a:buFont typeface="Arial" panose="020B0604020202020204" pitchFamily="34" charset="0"/>
              <a:buChar char="•"/>
            </a:pPr>
            <a:r>
              <a:rPr lang="en-US" dirty="0" smtClean="0"/>
              <a:t>Indications</a:t>
            </a:r>
            <a:r>
              <a:rPr lang="en-US" dirty="0"/>
              <a:t>: Conscious and alert poisoned patient who </a:t>
            </a:r>
            <a:r>
              <a:rPr lang="en-US" dirty="0" smtClean="0"/>
              <a:t>has ingested </a:t>
            </a:r>
            <a:r>
              <a:rPr lang="en-US" dirty="0"/>
              <a:t>a poison not more than 4 to 6 hours earlier.</a:t>
            </a:r>
          </a:p>
          <a:p>
            <a:pPr marL="285750" indent="-285750">
              <a:buFont typeface="Arial" panose="020B0604020202020204" pitchFamily="34" charset="0"/>
              <a:buChar char="•"/>
            </a:pPr>
            <a:r>
              <a:rPr lang="en-US" dirty="0" smtClean="0"/>
              <a:t>Mode </a:t>
            </a:r>
            <a:r>
              <a:rPr lang="en-US" dirty="0"/>
              <a:t>of action:</a:t>
            </a:r>
          </a:p>
          <a:p>
            <a:r>
              <a:rPr lang="en-US" dirty="0"/>
              <a:t>	</a:t>
            </a:r>
            <a:r>
              <a:rPr lang="en-US" dirty="0" smtClean="0"/>
              <a:t>a) Local </a:t>
            </a:r>
            <a:r>
              <a:rPr lang="en-US" dirty="0"/>
              <a:t>activation of peripheral sensory receptors in </a:t>
            </a:r>
            <a:r>
              <a:rPr lang="en-US" dirty="0" smtClean="0"/>
              <a:t>the gastrointestinal </a:t>
            </a:r>
            <a:r>
              <a:rPr lang="en-US" dirty="0"/>
              <a:t>tract.</a:t>
            </a:r>
          </a:p>
          <a:p>
            <a:r>
              <a:rPr lang="en-US" dirty="0"/>
              <a:t>	</a:t>
            </a:r>
            <a:r>
              <a:rPr lang="en-US" dirty="0" smtClean="0"/>
              <a:t>b) Central </a:t>
            </a:r>
            <a:r>
              <a:rPr lang="en-US" dirty="0"/>
              <a:t>stimulation of the chemoreceptor trigger </a:t>
            </a:r>
            <a:r>
              <a:rPr lang="en-US" dirty="0" smtClean="0"/>
              <a:t>zone with </a:t>
            </a:r>
            <a:r>
              <a:rPr lang="en-US" dirty="0"/>
              <a:t>subsequent </a:t>
            </a:r>
            <a:r>
              <a:rPr lang="en-US" dirty="0" smtClean="0"/>
              <a:t>		   	     activation </a:t>
            </a:r>
            <a:r>
              <a:rPr lang="en-US" dirty="0"/>
              <a:t>of the central </a:t>
            </a:r>
            <a:r>
              <a:rPr lang="en-US" dirty="0" smtClean="0"/>
              <a:t>vomiting center.</a:t>
            </a:r>
            <a:endParaRPr lang="en-US" dirty="0"/>
          </a:p>
          <a:p>
            <a:pPr marL="285750" indent="-285750">
              <a:buFont typeface="Arial" panose="020B0604020202020204" pitchFamily="34" charset="0"/>
              <a:buChar char="•"/>
            </a:pPr>
            <a:r>
              <a:rPr lang="en-US" dirty="0" smtClean="0"/>
              <a:t>Dose: 30 </a:t>
            </a:r>
            <a:r>
              <a:rPr lang="en-US" dirty="0"/>
              <a:t>ml (adult), or 15 ml (child), followed by 8 to </a:t>
            </a:r>
            <a:r>
              <a:rPr lang="en-US" dirty="0" smtClean="0"/>
              <a:t>16 ounces</a:t>
            </a:r>
            <a:r>
              <a:rPr lang="en-US" dirty="0"/>
              <a:t>, i.e. 250 to 500 </a:t>
            </a:r>
            <a:r>
              <a:rPr lang="en-US" dirty="0" smtClean="0"/>
              <a:t>ml approximately</a:t>
            </a:r>
            <a:r>
              <a:rPr lang="en-US" dirty="0"/>
              <a:t>, of </a:t>
            </a:r>
            <a:r>
              <a:rPr lang="en-US" dirty="0" smtClean="0"/>
              <a:t>water.</a:t>
            </a:r>
          </a:p>
          <a:p>
            <a:pPr marL="285750" indent="-285750">
              <a:buFont typeface="Arial" panose="020B0604020202020204" pitchFamily="34" charset="0"/>
              <a:buChar char="•"/>
            </a:pPr>
            <a:r>
              <a:rPr lang="en-US" dirty="0" smtClean="0"/>
              <a:t>The </a:t>
            </a:r>
            <a:r>
              <a:rPr lang="en-US" dirty="0"/>
              <a:t>patient should be sitting </a:t>
            </a:r>
            <a:r>
              <a:rPr lang="en-US" dirty="0" smtClean="0"/>
              <a:t>up.</a:t>
            </a:r>
          </a:p>
          <a:p>
            <a:pPr marL="285750" indent="-285750">
              <a:buFont typeface="Arial" panose="020B0604020202020204" pitchFamily="34" charset="0"/>
              <a:buChar char="•"/>
            </a:pPr>
            <a:r>
              <a:rPr lang="en-US" dirty="0" smtClean="0"/>
              <a:t>If </a:t>
            </a:r>
            <a:r>
              <a:rPr lang="en-US" dirty="0"/>
              <a:t>vomiting does not occur within 30 minutes, </a:t>
            </a:r>
            <a:r>
              <a:rPr lang="en-US" dirty="0" smtClean="0"/>
              <a:t>repeat the </a:t>
            </a:r>
            <a:r>
              <a:rPr lang="en-US" dirty="0"/>
              <a:t>same dose once more. If there is still no </a:t>
            </a:r>
            <a:r>
              <a:rPr lang="en-US" dirty="0" smtClean="0"/>
              <a:t>effect, perform </a:t>
            </a:r>
            <a:r>
              <a:rPr lang="en-US" dirty="0"/>
              <a:t>stomach wash to remove not only the </a:t>
            </a:r>
            <a:r>
              <a:rPr lang="en-US" dirty="0" smtClean="0"/>
              <a:t>ingested poison </a:t>
            </a:r>
            <a:r>
              <a:rPr lang="en-US" dirty="0"/>
              <a:t>but also the ipecac consumed. However </a:t>
            </a:r>
            <a:r>
              <a:rPr lang="en-US" dirty="0" smtClean="0"/>
              <a:t>the </a:t>
            </a:r>
            <a:r>
              <a:rPr lang="en-US" dirty="0"/>
              <a:t>therapeutic doses of ipecac recommended above </a:t>
            </a:r>
            <a:r>
              <a:rPr lang="en-US" dirty="0" smtClean="0"/>
              <a:t>are not </a:t>
            </a:r>
            <a:r>
              <a:rPr lang="en-US" dirty="0"/>
              <a:t>really harmful.</a:t>
            </a:r>
            <a:endParaRPr lang="en-US" dirty="0">
              <a:solidFill>
                <a:schemeClr val="accent1"/>
              </a:solidFill>
            </a:endParaRPr>
          </a:p>
        </p:txBody>
      </p:sp>
    </p:spTree>
    <p:extLst>
      <p:ext uri="{BB962C8B-B14F-4D97-AF65-F5344CB8AC3E}">
        <p14:creationId xmlns:p14="http://schemas.microsoft.com/office/powerpoint/2010/main" val="265533794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957263"/>
            <a:ext cx="10044112" cy="535531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accent1"/>
                </a:solidFill>
              </a:rPr>
              <a:t>Contraindications: </a:t>
            </a:r>
          </a:p>
          <a:p>
            <a:pPr marL="285750" indent="-285750">
              <a:buFont typeface="Arial" panose="020B0604020202020204" pitchFamily="34" charset="0"/>
              <a:buChar char="•"/>
            </a:pPr>
            <a:r>
              <a:rPr lang="en-US" dirty="0" smtClean="0">
                <a:solidFill>
                  <a:schemeClr val="accent1"/>
                </a:solidFill>
              </a:rPr>
              <a:t>Relative: </a:t>
            </a:r>
          </a:p>
          <a:p>
            <a:pPr marL="285750" indent="-285750">
              <a:buFont typeface="Arial" panose="020B0604020202020204" pitchFamily="34" charset="0"/>
              <a:buChar char="•"/>
            </a:pPr>
            <a:r>
              <a:rPr lang="en-US" dirty="0"/>
              <a:t>Very young (less than 1 year), or very old patient</a:t>
            </a:r>
          </a:p>
          <a:p>
            <a:pPr marL="285750" indent="-285750">
              <a:buFont typeface="Arial" panose="020B0604020202020204" pitchFamily="34" charset="0"/>
              <a:buChar char="•"/>
            </a:pPr>
            <a:r>
              <a:rPr lang="en-US" dirty="0" smtClean="0"/>
              <a:t>Pregnancy</a:t>
            </a:r>
            <a:endParaRPr lang="en-US" dirty="0"/>
          </a:p>
          <a:p>
            <a:pPr marL="285750" indent="-285750">
              <a:buFont typeface="Arial" panose="020B0604020202020204" pitchFamily="34" charset="0"/>
              <a:buChar char="•"/>
            </a:pPr>
            <a:r>
              <a:rPr lang="en-US" dirty="0" smtClean="0"/>
              <a:t>Heart </a:t>
            </a:r>
            <a:r>
              <a:rPr lang="en-US" dirty="0"/>
              <a:t>disease</a:t>
            </a:r>
          </a:p>
          <a:p>
            <a:pPr marL="285750" indent="-285750">
              <a:buFont typeface="Arial" panose="020B0604020202020204" pitchFamily="34" charset="0"/>
              <a:buChar char="•"/>
            </a:pPr>
            <a:r>
              <a:rPr lang="en-US" dirty="0" smtClean="0"/>
              <a:t>Bleeding </a:t>
            </a:r>
            <a:r>
              <a:rPr lang="en-US" dirty="0"/>
              <a:t>diathesis</a:t>
            </a:r>
          </a:p>
          <a:p>
            <a:pPr marL="285750" indent="-285750">
              <a:buFont typeface="Arial" panose="020B0604020202020204" pitchFamily="34" charset="0"/>
              <a:buChar char="•"/>
            </a:pPr>
            <a:r>
              <a:rPr lang="en-US" dirty="0" smtClean="0"/>
              <a:t>Ingestion </a:t>
            </a:r>
            <a:r>
              <a:rPr lang="en-US" dirty="0"/>
              <a:t>of </a:t>
            </a:r>
            <a:r>
              <a:rPr lang="en-US" dirty="0" err="1"/>
              <a:t>cardiotoxic</a:t>
            </a:r>
            <a:r>
              <a:rPr lang="en-US" dirty="0"/>
              <a:t> poison</a:t>
            </a:r>
          </a:p>
          <a:p>
            <a:pPr marL="285750" indent="-285750">
              <a:buFont typeface="Arial" panose="020B0604020202020204" pitchFamily="34" charset="0"/>
              <a:buChar char="•"/>
            </a:pPr>
            <a:r>
              <a:rPr lang="en-US" dirty="0" smtClean="0"/>
              <a:t>Time </a:t>
            </a:r>
            <a:r>
              <a:rPr lang="en-US" dirty="0"/>
              <a:t>lapse of more than 6 to 8 </a:t>
            </a:r>
            <a:r>
              <a:rPr lang="en-US" dirty="0" smtClean="0"/>
              <a:t>hours</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smtClean="0">
                <a:solidFill>
                  <a:schemeClr val="accent1"/>
                </a:solidFill>
              </a:rPr>
              <a:t>Absolute:</a:t>
            </a:r>
          </a:p>
          <a:p>
            <a:pPr marL="285750" indent="-285750">
              <a:buFont typeface="Arial" panose="020B0604020202020204" pitchFamily="34" charset="0"/>
              <a:buChar char="•"/>
            </a:pPr>
            <a:r>
              <a:rPr lang="en-US" dirty="0"/>
              <a:t>Convulsions, or ingestion of a </a:t>
            </a:r>
            <a:r>
              <a:rPr lang="en-US" dirty="0" err="1"/>
              <a:t>convulsant</a:t>
            </a:r>
            <a:r>
              <a:rPr lang="en-US" dirty="0"/>
              <a:t> </a:t>
            </a:r>
            <a:r>
              <a:rPr lang="en-US" dirty="0" smtClean="0"/>
              <a:t>poison</a:t>
            </a:r>
          </a:p>
          <a:p>
            <a:pPr marL="285750" indent="-285750">
              <a:buFont typeface="Arial" panose="020B0604020202020204" pitchFamily="34" charset="0"/>
              <a:buChar char="•"/>
            </a:pPr>
            <a:r>
              <a:rPr lang="en-US" dirty="0" smtClean="0"/>
              <a:t>Impaired </a:t>
            </a:r>
            <a:r>
              <a:rPr lang="en-US" dirty="0"/>
              <a:t>gag </a:t>
            </a:r>
            <a:r>
              <a:rPr lang="en-US" dirty="0" smtClean="0"/>
              <a:t>reflex</a:t>
            </a:r>
          </a:p>
          <a:p>
            <a:pPr marL="285750" indent="-285750">
              <a:buFont typeface="Arial" panose="020B0604020202020204" pitchFamily="34" charset="0"/>
              <a:buChar char="•"/>
            </a:pPr>
            <a:r>
              <a:rPr lang="en-US" dirty="0" smtClean="0"/>
              <a:t>Coma</a:t>
            </a:r>
            <a:endParaRPr lang="en-US" dirty="0"/>
          </a:p>
          <a:p>
            <a:pPr marL="285750" indent="-285750">
              <a:buFont typeface="Arial" panose="020B0604020202020204" pitchFamily="34" charset="0"/>
              <a:buChar char="•"/>
            </a:pPr>
            <a:r>
              <a:rPr lang="en-US" dirty="0" smtClean="0"/>
              <a:t>Foreign </a:t>
            </a:r>
            <a:r>
              <a:rPr lang="en-US" dirty="0"/>
              <a:t>body </a:t>
            </a:r>
            <a:r>
              <a:rPr lang="en-US" dirty="0" smtClean="0"/>
              <a:t>ingestion</a:t>
            </a:r>
          </a:p>
          <a:p>
            <a:pPr marL="285750" indent="-285750">
              <a:buFont typeface="Arial" panose="020B0604020202020204" pitchFamily="34" charset="0"/>
              <a:buChar char="•"/>
            </a:pPr>
            <a:r>
              <a:rPr lang="en-US" dirty="0" smtClean="0"/>
              <a:t>Corrosive ingestion</a:t>
            </a:r>
          </a:p>
          <a:p>
            <a:pPr marL="285750" indent="-285750">
              <a:buFont typeface="Arial" panose="020B0604020202020204" pitchFamily="34" charset="0"/>
              <a:buChar char="•"/>
            </a:pPr>
            <a:r>
              <a:rPr lang="en-US" dirty="0"/>
              <a:t>I</a:t>
            </a:r>
            <a:r>
              <a:rPr lang="en-US" dirty="0" smtClean="0"/>
              <a:t>ngestion </a:t>
            </a:r>
            <a:r>
              <a:rPr lang="en-US" dirty="0"/>
              <a:t>of petroleum distillates, or those </a:t>
            </a:r>
            <a:r>
              <a:rPr lang="en-US" dirty="0" smtClean="0"/>
              <a:t>drugs which </a:t>
            </a:r>
            <a:r>
              <a:rPr lang="en-US" dirty="0"/>
              <a:t>cause altered mental status (</a:t>
            </a:r>
            <a:r>
              <a:rPr lang="en-US" dirty="0" err="1" smtClean="0"/>
              <a:t>phenothiazines</a:t>
            </a:r>
            <a:r>
              <a:rPr lang="en-US" dirty="0" smtClean="0"/>
              <a:t>, antihistamines</a:t>
            </a:r>
            <a:r>
              <a:rPr lang="en-US" dirty="0"/>
              <a:t>, opiates, ethanol, </a:t>
            </a:r>
            <a:r>
              <a:rPr lang="en-US" dirty="0" err="1" smtClean="0"/>
              <a:t>benzodiazepines,tricyclics</a:t>
            </a:r>
            <a:r>
              <a:rPr lang="en-US" dirty="0"/>
              <a:t>).</a:t>
            </a:r>
          </a:p>
          <a:p>
            <a:pPr marL="285750" indent="-285750">
              <a:buFont typeface="Arial" panose="020B0604020202020204" pitchFamily="34" charset="0"/>
              <a:buChar char="•"/>
            </a:pPr>
            <a:r>
              <a:rPr lang="en-US" dirty="0" smtClean="0"/>
              <a:t>All </a:t>
            </a:r>
            <a:r>
              <a:rPr lang="en-US" dirty="0"/>
              <a:t>poisons which are themselves emetic in nature</a:t>
            </a:r>
            <a:endParaRPr lang="en-US" dirty="0" smtClean="0">
              <a:solidFill>
                <a:schemeClr val="accent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80867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088" y="628651"/>
            <a:ext cx="10415587" cy="1200329"/>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accent1"/>
                </a:solidFill>
              </a:rPr>
              <a:t>Complications: </a:t>
            </a:r>
          </a:p>
          <a:p>
            <a:pPr marL="285750" indent="-285750">
              <a:buFont typeface="Arial" panose="020B0604020202020204" pitchFamily="34" charset="0"/>
              <a:buChar char="•"/>
            </a:pPr>
            <a:r>
              <a:rPr lang="en-US" dirty="0" err="1"/>
              <a:t>Cardiotoxicity</a:t>
            </a:r>
            <a:r>
              <a:rPr lang="en-US" dirty="0"/>
              <a:t> (bradycardia, atrial fibrillation, myocarditis</a:t>
            </a:r>
            <a:r>
              <a:rPr lang="en-US" dirty="0" smtClean="0"/>
              <a:t>).</a:t>
            </a:r>
          </a:p>
          <a:p>
            <a:pPr marL="285750" indent="-285750">
              <a:buFont typeface="Arial" panose="020B0604020202020204" pitchFamily="34" charset="0"/>
              <a:buChar char="•"/>
            </a:pPr>
            <a:r>
              <a:rPr lang="en-US" dirty="0" smtClean="0"/>
              <a:t>Aspiration pneumonia.</a:t>
            </a:r>
          </a:p>
          <a:p>
            <a:pPr marL="285750" indent="-285750">
              <a:buFont typeface="Arial" panose="020B0604020202020204" pitchFamily="34" charset="0"/>
              <a:buChar char="•"/>
            </a:pPr>
            <a:r>
              <a:rPr lang="en-US" dirty="0" smtClean="0"/>
              <a:t>Oesophageal </a:t>
            </a:r>
            <a:r>
              <a:rPr lang="en-US" dirty="0"/>
              <a:t>mucosal or Mallory Weiss tears (due </a:t>
            </a:r>
            <a:r>
              <a:rPr lang="en-US" dirty="0" smtClean="0"/>
              <a:t>to protracted </a:t>
            </a:r>
            <a:r>
              <a:rPr lang="en-US" dirty="0"/>
              <a:t>vomiting).</a:t>
            </a:r>
            <a:endParaRPr lang="en-US" b="1" dirty="0">
              <a:solidFill>
                <a:schemeClr val="accent1"/>
              </a:solidFill>
            </a:endParaRPr>
          </a:p>
        </p:txBody>
      </p:sp>
    </p:spTree>
    <p:extLst>
      <p:ext uri="{BB962C8B-B14F-4D97-AF65-F5344CB8AC3E}">
        <p14:creationId xmlns:p14="http://schemas.microsoft.com/office/powerpoint/2010/main" val="204624377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839" y="200722"/>
            <a:ext cx="10727473" cy="6278642"/>
          </a:xfrm>
          <a:prstGeom prst="rect">
            <a:avLst/>
          </a:prstGeom>
          <a:noFill/>
        </p:spPr>
        <p:txBody>
          <a:bodyPr wrap="square" rtlCol="0">
            <a:spAutoFit/>
          </a:bodyPr>
          <a:lstStyle/>
          <a:p>
            <a:pPr algn="just">
              <a:lnSpc>
                <a:spcPct val="150000"/>
              </a:lnSpc>
            </a:pPr>
            <a:endParaRPr lang="en-US" sz="3200" dirty="0" smtClean="0"/>
          </a:p>
          <a:p>
            <a:pPr algn="just">
              <a:lnSpc>
                <a:spcPct val="150000"/>
              </a:lnSpc>
            </a:pPr>
            <a:r>
              <a:rPr lang="en-US" sz="3200" dirty="0" smtClean="0"/>
              <a:t>			</a:t>
            </a:r>
            <a:r>
              <a:rPr lang="en-US" sz="3200" b="1" dirty="0" smtClean="0">
                <a:solidFill>
                  <a:schemeClr val="accent1"/>
                </a:solidFill>
              </a:rPr>
              <a:t>The </a:t>
            </a:r>
            <a:r>
              <a:rPr lang="en-US" sz="3200" b="1" dirty="0">
                <a:solidFill>
                  <a:schemeClr val="accent1"/>
                </a:solidFill>
              </a:rPr>
              <a:t>Basic principles are</a:t>
            </a:r>
          </a:p>
          <a:p>
            <a:pPr marL="742950" indent="-742950" algn="just">
              <a:lnSpc>
                <a:spcPct val="150000"/>
              </a:lnSpc>
              <a:buFont typeface="+mj-lt"/>
              <a:buAutoNum type="arabicPeriod"/>
            </a:pPr>
            <a:r>
              <a:rPr lang="en-US" sz="3200" dirty="0"/>
              <a:t>Resuscitation of the patient</a:t>
            </a:r>
            <a:endParaRPr lang="en-US" sz="3200" b="1" dirty="0"/>
          </a:p>
          <a:p>
            <a:pPr marL="742950" indent="-742950" algn="just">
              <a:lnSpc>
                <a:spcPct val="150000"/>
              </a:lnSpc>
              <a:buFont typeface="+mj-lt"/>
              <a:buAutoNum type="arabicPeriod"/>
            </a:pPr>
            <a:r>
              <a:rPr lang="en-US" sz="3200" dirty="0">
                <a:solidFill>
                  <a:schemeClr val="accent1"/>
                </a:solidFill>
              </a:rPr>
              <a:t>Assessment</a:t>
            </a:r>
            <a:endParaRPr lang="en-US" sz="3200" b="1" dirty="0">
              <a:solidFill>
                <a:schemeClr val="accent1"/>
              </a:solidFill>
            </a:endParaRPr>
          </a:p>
          <a:p>
            <a:pPr marL="742950" indent="-742950" algn="just">
              <a:lnSpc>
                <a:spcPct val="150000"/>
              </a:lnSpc>
              <a:buFont typeface="+mj-lt"/>
              <a:buAutoNum type="arabicPeriod"/>
            </a:pPr>
            <a:r>
              <a:rPr lang="en-US" sz="3200" dirty="0" smtClean="0"/>
              <a:t>Removal of unabsorbed poison from the body</a:t>
            </a:r>
            <a:endParaRPr lang="en-US" sz="3200" b="1" dirty="0"/>
          </a:p>
          <a:p>
            <a:pPr marL="742950" indent="-742950" algn="just">
              <a:lnSpc>
                <a:spcPct val="150000"/>
              </a:lnSpc>
              <a:buFont typeface="+mj-lt"/>
              <a:buAutoNum type="arabicPeriod"/>
            </a:pPr>
            <a:r>
              <a:rPr lang="en-US" sz="3200" dirty="0">
                <a:solidFill>
                  <a:schemeClr val="accent1"/>
                </a:solidFill>
              </a:rPr>
              <a:t>Increase excretion of poison</a:t>
            </a:r>
            <a:endParaRPr lang="en-US" sz="3200" b="1" dirty="0">
              <a:solidFill>
                <a:schemeClr val="accent1"/>
              </a:solidFill>
            </a:endParaRPr>
          </a:p>
          <a:p>
            <a:pPr marL="742950" indent="-742950" algn="just">
              <a:lnSpc>
                <a:spcPct val="150000"/>
              </a:lnSpc>
              <a:buFont typeface="+mj-lt"/>
              <a:buAutoNum type="arabicPeriod"/>
            </a:pPr>
            <a:r>
              <a:rPr lang="en-US" sz="3200" dirty="0"/>
              <a:t>Use specific antidotes where indicated</a:t>
            </a:r>
            <a:endParaRPr lang="en-US" sz="3200" b="1" dirty="0"/>
          </a:p>
          <a:p>
            <a:pPr marL="742950" indent="-742950" algn="just">
              <a:lnSpc>
                <a:spcPct val="150000"/>
              </a:lnSpc>
              <a:buFont typeface="+mj-lt"/>
              <a:buAutoNum type="arabicPeriod"/>
            </a:pPr>
            <a:r>
              <a:rPr lang="en-US" sz="3200" dirty="0">
                <a:solidFill>
                  <a:schemeClr val="accent1"/>
                </a:solidFill>
              </a:rPr>
              <a:t>Treat specific clinical effects</a:t>
            </a:r>
            <a:endParaRPr lang="en-US" sz="3200" b="1" dirty="0">
              <a:solidFill>
                <a:schemeClr val="accent1"/>
              </a:solidFill>
            </a:endParaRPr>
          </a:p>
          <a:p>
            <a:endParaRPr lang="en-US" dirty="0"/>
          </a:p>
        </p:txBody>
      </p:sp>
    </p:spTree>
    <p:extLst>
      <p:ext uri="{BB962C8B-B14F-4D97-AF65-F5344CB8AC3E}">
        <p14:creationId xmlns:p14="http://schemas.microsoft.com/office/powerpoint/2010/main" val="1120721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100" y="286270"/>
            <a:ext cx="10555711" cy="6155531"/>
          </a:xfrm>
          <a:prstGeom prst="rect">
            <a:avLst/>
          </a:prstGeom>
          <a:noFill/>
        </p:spPr>
        <p:txBody>
          <a:bodyPr wrap="square" rtlCol="0">
            <a:spAutoFit/>
          </a:bodyPr>
          <a:lstStyle/>
          <a:p>
            <a:r>
              <a:rPr lang="en-US" sz="3200" b="1" dirty="0" smtClean="0">
                <a:solidFill>
                  <a:schemeClr val="accent1"/>
                </a:solidFill>
              </a:rPr>
              <a:t>			Resuscitative measures</a:t>
            </a:r>
          </a:p>
          <a:p>
            <a:endParaRPr lang="en-US" sz="3200" b="1" dirty="0" smtClean="0">
              <a:solidFill>
                <a:schemeClr val="accent1"/>
              </a:solidFill>
            </a:endParaRPr>
          </a:p>
          <a:p>
            <a:pPr marL="457200" indent="-457200">
              <a:buFont typeface="Wingdings" panose="05000000000000000000" pitchFamily="2" charset="2"/>
              <a:buChar char="Ø"/>
            </a:pPr>
            <a:r>
              <a:rPr lang="en-US" dirty="0" smtClean="0">
                <a:solidFill>
                  <a:schemeClr val="accent1"/>
                </a:solidFill>
              </a:rPr>
              <a:t>The </a:t>
            </a:r>
            <a:r>
              <a:rPr lang="en-US" dirty="0">
                <a:solidFill>
                  <a:schemeClr val="accent1"/>
                </a:solidFill>
              </a:rPr>
              <a:t>initial survey should always be directed at </a:t>
            </a:r>
            <a:r>
              <a:rPr lang="en-US" dirty="0" smtClean="0">
                <a:solidFill>
                  <a:schemeClr val="accent1"/>
                </a:solidFill>
              </a:rPr>
              <a:t>the assessment </a:t>
            </a:r>
            <a:r>
              <a:rPr lang="en-US" dirty="0">
                <a:solidFill>
                  <a:schemeClr val="accent1"/>
                </a:solidFill>
              </a:rPr>
              <a:t>and correction of life-threatening </a:t>
            </a:r>
            <a:r>
              <a:rPr lang="en-US" dirty="0" smtClean="0">
                <a:solidFill>
                  <a:schemeClr val="accent1"/>
                </a:solidFill>
              </a:rPr>
              <a:t>problems, if </a:t>
            </a:r>
            <a:r>
              <a:rPr lang="en-US" dirty="0">
                <a:solidFill>
                  <a:schemeClr val="accent1"/>
                </a:solidFill>
              </a:rPr>
              <a:t>present. Attention must be paid to the airway, </a:t>
            </a:r>
            <a:r>
              <a:rPr lang="en-US" dirty="0" smtClean="0">
                <a:solidFill>
                  <a:schemeClr val="accent1"/>
                </a:solidFill>
              </a:rPr>
              <a:t>breathing, circulation</a:t>
            </a:r>
            <a:r>
              <a:rPr lang="en-US" dirty="0">
                <a:solidFill>
                  <a:schemeClr val="accent1"/>
                </a:solidFill>
              </a:rPr>
              <a:t>, and depression of the CNS (the </a:t>
            </a:r>
            <a:r>
              <a:rPr lang="en-US" b="1" dirty="0">
                <a:solidFill>
                  <a:schemeClr val="accent1"/>
                </a:solidFill>
              </a:rPr>
              <a:t>ABCD </a:t>
            </a:r>
            <a:r>
              <a:rPr lang="en-US" dirty="0" smtClean="0">
                <a:solidFill>
                  <a:schemeClr val="accent1"/>
                </a:solidFill>
              </a:rPr>
              <a:t>of resuscitation</a:t>
            </a:r>
            <a:r>
              <a:rPr lang="en-US" dirty="0">
                <a:solidFill>
                  <a:schemeClr val="accent1"/>
                </a:solidFill>
              </a:rPr>
              <a:t>).</a:t>
            </a:r>
            <a:r>
              <a:rPr lang="en-US" b="1" dirty="0" smtClean="0">
                <a:solidFill>
                  <a:schemeClr val="accent1"/>
                </a:solidFill>
              </a:rPr>
              <a:t> </a:t>
            </a:r>
          </a:p>
          <a:p>
            <a:endParaRPr lang="en-US" b="1" dirty="0" smtClean="0">
              <a:solidFill>
                <a:schemeClr val="accent1"/>
              </a:solidFill>
            </a:endParaRPr>
          </a:p>
          <a:p>
            <a:r>
              <a:rPr lang="en-US" b="1" dirty="0">
                <a:solidFill>
                  <a:schemeClr val="accent1"/>
                </a:solidFill>
              </a:rPr>
              <a:t>	</a:t>
            </a:r>
            <a:r>
              <a:rPr lang="en-US" b="1" dirty="0" smtClean="0">
                <a:solidFill>
                  <a:schemeClr val="accent1"/>
                </a:solidFill>
              </a:rPr>
              <a:t>A) Airway: </a:t>
            </a:r>
            <a:r>
              <a:rPr lang="en-US" dirty="0" smtClean="0"/>
              <a:t>Opening up and cleaning up the airway (oral cavity, nostrils) of 	secretions, vomit or any other foreign body might be life saving. Protecting 	and securing the airway by means of endotracheal intubation may be necessary.</a:t>
            </a:r>
          </a:p>
          <a:p>
            <a:r>
              <a:rPr lang="en-US" dirty="0"/>
              <a:t>	</a:t>
            </a:r>
          </a:p>
          <a:p>
            <a:r>
              <a:rPr lang="en-US" dirty="0" smtClean="0"/>
              <a:t>	</a:t>
            </a:r>
            <a:r>
              <a:rPr lang="en-US" b="1" dirty="0" smtClean="0">
                <a:solidFill>
                  <a:schemeClr val="accent1"/>
                </a:solidFill>
              </a:rPr>
              <a:t>B) Breathing: </a:t>
            </a:r>
            <a:r>
              <a:rPr lang="en-US" dirty="0" smtClean="0"/>
              <a:t>If the arterial blood gas cannot be maintained </a:t>
            </a:r>
            <a:r>
              <a:rPr lang="en-US" dirty="0" err="1" smtClean="0"/>
              <a:t>inspite</a:t>
            </a:r>
            <a:r>
              <a:rPr lang="en-US" dirty="0" smtClean="0"/>
              <a:t> of establishing an 	effective airway, then graduated supplemental oxygen therapy either by a 	</a:t>
            </a:r>
            <a:r>
              <a:rPr lang="en-US" dirty="0" err="1" smtClean="0"/>
              <a:t>ventimask</a:t>
            </a:r>
            <a:r>
              <a:rPr lang="en-US" dirty="0" smtClean="0"/>
              <a:t> or through endotracheal tube should be administered.</a:t>
            </a:r>
          </a:p>
          <a:p>
            <a:endParaRPr lang="en-US" dirty="0" smtClean="0"/>
          </a:p>
          <a:p>
            <a:r>
              <a:rPr lang="en-US" dirty="0"/>
              <a:t>	</a:t>
            </a:r>
            <a:r>
              <a:rPr lang="en-US" b="1" dirty="0" smtClean="0">
                <a:solidFill>
                  <a:schemeClr val="accent1"/>
                </a:solidFill>
              </a:rPr>
              <a:t>C) Circulation: </a:t>
            </a:r>
            <a:r>
              <a:rPr lang="en-US" dirty="0" smtClean="0"/>
              <a:t>I.V. fluid administration may be life sustaining line.</a:t>
            </a:r>
          </a:p>
          <a:p>
            <a:endParaRPr lang="en-US" dirty="0" smtClean="0"/>
          </a:p>
          <a:p>
            <a:r>
              <a:rPr lang="en-US" dirty="0"/>
              <a:t>	</a:t>
            </a:r>
            <a:r>
              <a:rPr lang="en-US" b="1" dirty="0" smtClean="0">
                <a:solidFill>
                  <a:schemeClr val="accent1"/>
                </a:solidFill>
              </a:rPr>
              <a:t>D) Depression of CNS: </a:t>
            </a:r>
            <a:r>
              <a:rPr lang="en-US" dirty="0" smtClean="0"/>
              <a:t>Should be corrected. An unconscious patient should be turned 	to lie on one side to stop the tongue blocking the throat and to allow fluid to come 	out of the mouth ( recovery position) . Most of the poisoning cases, whether they are 	conscious or unconscious recover with supportive care alone</a:t>
            </a:r>
            <a:r>
              <a:rPr lang="en-US" sz="2400" b="1" dirty="0" smtClean="0">
                <a:solidFill>
                  <a:schemeClr val="accent1"/>
                </a:solidFill>
              </a:rPr>
              <a:t>.</a:t>
            </a:r>
            <a:endParaRPr lang="en-US" dirty="0" smtClean="0"/>
          </a:p>
        </p:txBody>
      </p:sp>
    </p:spTree>
    <p:extLst>
      <p:ext uri="{BB962C8B-B14F-4D97-AF65-F5344CB8AC3E}">
        <p14:creationId xmlns:p14="http://schemas.microsoft.com/office/powerpoint/2010/main" val="790326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457" y="832513"/>
            <a:ext cx="10235821" cy="5016758"/>
          </a:xfrm>
          <a:prstGeom prst="rect">
            <a:avLst/>
          </a:prstGeom>
          <a:noFill/>
        </p:spPr>
        <p:txBody>
          <a:bodyPr wrap="square" rtlCol="0">
            <a:spAutoFit/>
          </a:bodyPr>
          <a:lstStyle/>
          <a:p>
            <a:r>
              <a:rPr lang="en-US" sz="2000" b="1" dirty="0" smtClean="0">
                <a:solidFill>
                  <a:schemeClr val="accent1"/>
                </a:solidFill>
              </a:rPr>
              <a:t>				</a:t>
            </a:r>
            <a:r>
              <a:rPr lang="en-US" sz="2800" b="1" dirty="0" smtClean="0">
                <a:solidFill>
                  <a:schemeClr val="accent1"/>
                </a:solidFill>
              </a:rPr>
              <a:t>ASSESSMENT</a:t>
            </a:r>
          </a:p>
          <a:p>
            <a:pPr marL="342900" indent="-342900">
              <a:lnSpc>
                <a:spcPct val="150000"/>
              </a:lnSpc>
              <a:buFont typeface="Wingdings" panose="05000000000000000000" pitchFamily="2" charset="2"/>
              <a:buChar char="Ø"/>
            </a:pPr>
            <a:endParaRPr lang="en-US" sz="2400" b="1" dirty="0">
              <a:solidFill>
                <a:schemeClr val="accent1"/>
              </a:solidFill>
            </a:endParaRPr>
          </a:p>
          <a:p>
            <a:pPr marL="342900" indent="-342900">
              <a:lnSpc>
                <a:spcPct val="150000"/>
              </a:lnSpc>
              <a:buFont typeface="Wingdings" panose="05000000000000000000" pitchFamily="2" charset="2"/>
              <a:buChar char="Ø"/>
            </a:pPr>
            <a:r>
              <a:rPr lang="en-US" sz="2400" b="1" dirty="0" smtClean="0"/>
              <a:t>Name , strength, manufacturer of product</a:t>
            </a:r>
          </a:p>
          <a:p>
            <a:pPr marL="342900" indent="-342900">
              <a:lnSpc>
                <a:spcPct val="150000"/>
              </a:lnSpc>
              <a:buFont typeface="Wingdings" panose="05000000000000000000" pitchFamily="2" charset="2"/>
              <a:buChar char="Ø"/>
            </a:pPr>
            <a:r>
              <a:rPr lang="en-US" sz="2400" b="1" dirty="0" smtClean="0">
                <a:solidFill>
                  <a:schemeClr val="accent1"/>
                </a:solidFill>
              </a:rPr>
              <a:t>Amount of poison to which patient was exposed </a:t>
            </a:r>
          </a:p>
          <a:p>
            <a:pPr marL="342900" indent="-342900">
              <a:lnSpc>
                <a:spcPct val="150000"/>
              </a:lnSpc>
              <a:buFont typeface="Wingdings" panose="05000000000000000000" pitchFamily="2" charset="2"/>
              <a:buChar char="Ø"/>
            </a:pPr>
            <a:r>
              <a:rPr lang="en-US" sz="2400" b="1" dirty="0" smtClean="0"/>
              <a:t>Time of exposure</a:t>
            </a:r>
          </a:p>
          <a:p>
            <a:pPr marL="342900" indent="-342900">
              <a:lnSpc>
                <a:spcPct val="150000"/>
              </a:lnSpc>
              <a:buFont typeface="Wingdings" panose="05000000000000000000" pitchFamily="2" charset="2"/>
              <a:buChar char="Ø"/>
            </a:pPr>
            <a:r>
              <a:rPr lang="en-US" sz="2400" b="1" dirty="0" smtClean="0">
                <a:solidFill>
                  <a:schemeClr val="accent1"/>
                </a:solidFill>
              </a:rPr>
              <a:t>Patient details: Age, weight, existing medical conditions, allergies.</a:t>
            </a:r>
          </a:p>
          <a:p>
            <a:pPr marL="342900" indent="-342900">
              <a:lnSpc>
                <a:spcPct val="150000"/>
              </a:lnSpc>
              <a:buFont typeface="Wingdings" panose="05000000000000000000" pitchFamily="2" charset="2"/>
              <a:buChar char="Ø"/>
            </a:pPr>
            <a:r>
              <a:rPr lang="en-US" sz="2400" b="1" dirty="0" smtClean="0"/>
              <a:t>Treatment already given at home, or at other hospital.</a:t>
            </a:r>
          </a:p>
          <a:p>
            <a:pPr marL="342900" indent="-342900">
              <a:lnSpc>
                <a:spcPct val="150000"/>
              </a:lnSpc>
              <a:buFont typeface="Wingdings" panose="05000000000000000000" pitchFamily="2" charset="2"/>
              <a:buChar char="Ø"/>
            </a:pPr>
            <a:r>
              <a:rPr lang="en-US" sz="2400" b="1" dirty="0" smtClean="0">
                <a:solidFill>
                  <a:schemeClr val="accent1"/>
                </a:solidFill>
              </a:rPr>
              <a:t>Episodes of vomiting  </a:t>
            </a:r>
            <a:endParaRPr lang="en-US" sz="2400" b="1" dirty="0">
              <a:solidFill>
                <a:schemeClr val="accent1"/>
              </a:solidFill>
            </a:endParaRPr>
          </a:p>
        </p:txBody>
      </p:sp>
    </p:spTree>
    <p:extLst>
      <p:ext uri="{BB962C8B-B14F-4D97-AF65-F5344CB8AC3E}">
        <p14:creationId xmlns:p14="http://schemas.microsoft.com/office/powerpoint/2010/main" val="508399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6984"/>
            <a:ext cx="10614991" cy="6370975"/>
          </a:xfrm>
          <a:prstGeom prst="rect">
            <a:avLst/>
          </a:prstGeom>
          <a:noFill/>
        </p:spPr>
        <p:txBody>
          <a:bodyPr wrap="square" rtlCol="0">
            <a:spAutoFit/>
          </a:bodyPr>
          <a:lstStyle/>
          <a:p>
            <a:r>
              <a:rPr lang="en-US" sz="2800" b="1" dirty="0" smtClean="0">
                <a:solidFill>
                  <a:schemeClr val="accent1"/>
                </a:solidFill>
              </a:rPr>
              <a:t>	Removal of unabsorbed poison from the body</a:t>
            </a:r>
          </a:p>
          <a:p>
            <a:endParaRPr lang="en-US" sz="2000" b="1" dirty="0">
              <a:solidFill>
                <a:schemeClr val="accent1"/>
              </a:solidFill>
            </a:endParaRPr>
          </a:p>
          <a:p>
            <a:pPr marL="457200" indent="-457200">
              <a:buFont typeface="+mj-lt"/>
              <a:buAutoNum type="arabicPeriod"/>
            </a:pPr>
            <a:r>
              <a:rPr lang="en-US" b="1" dirty="0" smtClean="0">
                <a:solidFill>
                  <a:schemeClr val="accent1"/>
                </a:solidFill>
              </a:rPr>
              <a:t>Inhaled poisons: </a:t>
            </a:r>
            <a:r>
              <a:rPr lang="en-US" dirty="0" smtClean="0"/>
              <a:t>If the poison is inhaled as a gas, the patient must be removed into fresh air, artificial respiration and oxygen (6 to 8 liters per minute) should be given. The air passages should be kept free from mucus by postural drainage or by aspiration. Nikethamide 2 ml </a:t>
            </a:r>
            <a:r>
              <a:rPr lang="en-US" dirty="0" err="1" smtClean="0"/>
              <a:t>i.v.</a:t>
            </a:r>
            <a:r>
              <a:rPr lang="en-US" dirty="0" smtClean="0"/>
              <a:t> should be given if necessary. Give aminophylline 250 to 500 mg, if there is severe bronchospasm and diuretics if there is pulmonary edema. </a:t>
            </a:r>
          </a:p>
          <a:p>
            <a:pPr marL="457200" indent="-457200">
              <a:buFont typeface="+mj-lt"/>
              <a:buAutoNum type="arabicPeriod"/>
            </a:pPr>
            <a:endParaRPr lang="en-US" b="1" dirty="0">
              <a:solidFill>
                <a:schemeClr val="accent1"/>
              </a:solidFill>
            </a:endParaRPr>
          </a:p>
          <a:p>
            <a:pPr marL="457200" indent="-457200">
              <a:buFont typeface="+mj-lt"/>
              <a:buAutoNum type="arabicPeriod"/>
            </a:pPr>
            <a:r>
              <a:rPr lang="en-US" b="1" dirty="0" smtClean="0">
                <a:solidFill>
                  <a:schemeClr val="accent1"/>
                </a:solidFill>
              </a:rPr>
              <a:t>Injected poisons: </a:t>
            </a:r>
            <a:r>
              <a:rPr lang="en-US" dirty="0" smtClean="0"/>
              <a:t>If the poison has been injected subcutaneously from a bite or an injection, a tight ligature should be applied immediately above the wound, which must be loosened for one minute after every ten minutes, to prevent gangrene. </a:t>
            </a:r>
            <a:r>
              <a:rPr lang="en-US" dirty="0"/>
              <a:t> </a:t>
            </a:r>
            <a:r>
              <a:rPr lang="en-US" dirty="0" smtClean="0"/>
              <a:t>The wound should be excised, the poison sucked out, and the poison neutralized by suitable chemical substance. Local vasoconstriction can be produced by injection of adrenaline. Immersion of the extremity in water of 10 degree Celsius. Slows capillary blood flow and limits absorption.</a:t>
            </a:r>
          </a:p>
          <a:p>
            <a:pPr marL="457200" indent="-457200">
              <a:buFont typeface="+mj-lt"/>
              <a:buAutoNum type="arabicPeriod"/>
            </a:pPr>
            <a:endParaRPr lang="en-US" b="1" dirty="0" smtClean="0">
              <a:solidFill>
                <a:schemeClr val="accent1"/>
              </a:solidFill>
            </a:endParaRPr>
          </a:p>
          <a:p>
            <a:pPr marL="457200" indent="-457200">
              <a:buFont typeface="+mj-lt"/>
              <a:buAutoNum type="arabicPeriod"/>
            </a:pPr>
            <a:r>
              <a:rPr lang="en-US" b="1" dirty="0" smtClean="0">
                <a:solidFill>
                  <a:schemeClr val="accent1"/>
                </a:solidFill>
              </a:rPr>
              <a:t>Contact poisons: </a:t>
            </a:r>
            <a:r>
              <a:rPr lang="en-US" dirty="0" smtClean="0"/>
              <a:t>patient’s contaminated clothes, contact lenses and jewelry should be removed immediately. If poison is applied to skin or wound, or is inserted into the vagina, rectum or urinary orifice it should be removed by washing with water for 30 minutes or should be neutralized by specific chemical, eyes should be irrigated with normal saline for at least 15 minutes.</a:t>
            </a:r>
            <a:endParaRPr lang="en-US" b="1" dirty="0">
              <a:solidFill>
                <a:schemeClr val="accent1"/>
              </a:solidFill>
            </a:endParaRPr>
          </a:p>
          <a:p>
            <a:pPr marL="457200" indent="-457200">
              <a:buFont typeface="+mj-lt"/>
              <a:buAutoNum type="arabicPeriod"/>
            </a:pPr>
            <a:endParaRPr lang="en-US" b="1" dirty="0" smtClean="0">
              <a:solidFill>
                <a:schemeClr val="accent1"/>
              </a:solidFill>
            </a:endParaRPr>
          </a:p>
        </p:txBody>
      </p:sp>
    </p:spTree>
    <p:extLst>
      <p:ext uri="{BB962C8B-B14F-4D97-AF65-F5344CB8AC3E}">
        <p14:creationId xmlns:p14="http://schemas.microsoft.com/office/powerpoint/2010/main" val="2947397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5923" y="847171"/>
            <a:ext cx="10422627" cy="5970865"/>
          </a:xfrm>
          <a:prstGeom prst="rect">
            <a:avLst/>
          </a:prstGeom>
          <a:noFill/>
        </p:spPr>
        <p:txBody>
          <a:bodyPr wrap="square" rtlCol="0">
            <a:spAutoFit/>
          </a:bodyPr>
          <a:lstStyle/>
          <a:p>
            <a:pPr marL="342900" indent="-342900">
              <a:buFont typeface="+mj-lt"/>
              <a:buAutoNum type="arabicPeriod" startAt="4"/>
            </a:pPr>
            <a:r>
              <a:rPr lang="en-US" b="1" dirty="0" smtClean="0">
                <a:solidFill>
                  <a:schemeClr val="accent1"/>
                </a:solidFill>
              </a:rPr>
              <a:t>Ingested poisons: </a:t>
            </a:r>
            <a:endParaRPr lang="en-US" dirty="0" smtClean="0"/>
          </a:p>
          <a:p>
            <a:endParaRPr lang="en-US" b="1" dirty="0">
              <a:solidFill>
                <a:schemeClr val="accent1"/>
              </a:solidFill>
            </a:endParaRPr>
          </a:p>
          <a:p>
            <a:pPr marL="342900" indent="-342900">
              <a:buAutoNum type="alphaLcParenR"/>
            </a:pPr>
            <a:r>
              <a:rPr lang="en-US" b="1" dirty="0" smtClean="0">
                <a:solidFill>
                  <a:schemeClr val="accent1"/>
                </a:solidFill>
              </a:rPr>
              <a:t>Gastric lavage: </a:t>
            </a:r>
          </a:p>
          <a:p>
            <a:endParaRPr lang="en-US" b="1" dirty="0" smtClean="0">
              <a:solidFill>
                <a:schemeClr val="accent1"/>
              </a:solidFill>
            </a:endParaRPr>
          </a:p>
          <a:p>
            <a:pPr marL="285750" indent="-285750">
              <a:buFont typeface="Wingdings" panose="05000000000000000000" pitchFamily="2" charset="2"/>
              <a:buChar char="Ø"/>
            </a:pPr>
            <a:r>
              <a:rPr lang="en-US" b="1" dirty="0" smtClean="0">
                <a:solidFill>
                  <a:schemeClr val="accent1"/>
                </a:solidFill>
              </a:rPr>
              <a:t>Indications</a:t>
            </a:r>
          </a:p>
          <a:p>
            <a:pPr marL="285750" indent="-285750">
              <a:buFont typeface="Arial" panose="020B0604020202020204" pitchFamily="34" charset="0"/>
              <a:buChar char="•"/>
            </a:pPr>
            <a:r>
              <a:rPr lang="en-US" dirty="0" smtClean="0"/>
              <a:t>Gastric </a:t>
            </a:r>
            <a:r>
              <a:rPr lang="en-US" dirty="0"/>
              <a:t>lavage is recommended mainly for </a:t>
            </a:r>
            <a:r>
              <a:rPr lang="en-US" dirty="0" smtClean="0"/>
              <a:t>patients</a:t>
            </a:r>
          </a:p>
          <a:p>
            <a:r>
              <a:rPr lang="en-US" dirty="0" smtClean="0"/>
              <a:t>who have </a:t>
            </a:r>
            <a:r>
              <a:rPr lang="en-US" dirty="0"/>
              <a:t>ingested a life-threatening dose, </a:t>
            </a:r>
            <a:r>
              <a:rPr lang="en-US" dirty="0" smtClean="0"/>
              <a:t>or </a:t>
            </a:r>
          </a:p>
          <a:p>
            <a:r>
              <a:rPr lang="en-US" dirty="0" smtClean="0"/>
              <a:t>Who </a:t>
            </a:r>
            <a:r>
              <a:rPr lang="en-US" dirty="0"/>
              <a:t>exhibit significant morbidity and present within</a:t>
            </a:r>
          </a:p>
          <a:p>
            <a:r>
              <a:rPr lang="en-US" dirty="0"/>
              <a:t>1 to 2 hours of ingestion. </a:t>
            </a:r>
            <a:endParaRPr lang="en-US" dirty="0" smtClean="0"/>
          </a:p>
          <a:p>
            <a:pPr marL="285750" indent="-285750">
              <a:buFont typeface="Arial" panose="020B0604020202020204" pitchFamily="34" charset="0"/>
              <a:buChar char="•"/>
            </a:pPr>
            <a:r>
              <a:rPr lang="en-US" dirty="0" smtClean="0"/>
              <a:t>Lavage </a:t>
            </a:r>
            <a:r>
              <a:rPr lang="en-US" dirty="0"/>
              <a:t>beyond this </a:t>
            </a:r>
            <a:r>
              <a:rPr lang="en-US" dirty="0" smtClean="0"/>
              <a:t>period may </a:t>
            </a:r>
            <a:r>
              <a:rPr lang="en-US" dirty="0"/>
              <a:t>be appropriate </a:t>
            </a:r>
            <a:r>
              <a:rPr lang="en-US" dirty="0" smtClean="0"/>
              <a:t>only</a:t>
            </a:r>
          </a:p>
          <a:p>
            <a:r>
              <a:rPr lang="en-US" dirty="0" smtClean="0"/>
              <a:t> </a:t>
            </a:r>
            <a:r>
              <a:rPr lang="en-US" dirty="0"/>
              <a:t>in </a:t>
            </a:r>
            <a:r>
              <a:rPr lang="en-US" dirty="0" smtClean="0"/>
              <a:t>the </a:t>
            </a:r>
            <a:r>
              <a:rPr lang="en-US" dirty="0"/>
              <a:t>presence of </a:t>
            </a:r>
            <a:r>
              <a:rPr lang="en-US" dirty="0" smtClean="0"/>
              <a:t>gastric concretions</a:t>
            </a:r>
            <a:r>
              <a:rPr lang="en-US" dirty="0"/>
              <a:t>, delayed gastric </a:t>
            </a:r>
            <a:endParaRPr lang="en-US" dirty="0" smtClean="0"/>
          </a:p>
          <a:p>
            <a:r>
              <a:rPr lang="en-US" dirty="0" smtClean="0"/>
              <a:t>emptying</a:t>
            </a:r>
            <a:r>
              <a:rPr lang="en-US" dirty="0"/>
              <a:t>, or </a:t>
            </a:r>
            <a:r>
              <a:rPr lang="en-US" dirty="0" smtClean="0"/>
              <a:t>sustained release </a:t>
            </a:r>
            <a:r>
              <a:rPr lang="en-US" dirty="0"/>
              <a:t>preparations. Some </a:t>
            </a:r>
            <a:endParaRPr lang="en-US" dirty="0" smtClean="0"/>
          </a:p>
          <a:p>
            <a:r>
              <a:rPr lang="en-US" dirty="0" smtClean="0"/>
              <a:t>authorities </a:t>
            </a:r>
            <a:r>
              <a:rPr lang="en-US" dirty="0"/>
              <a:t>still </a:t>
            </a:r>
            <a:r>
              <a:rPr lang="en-US" dirty="0" smtClean="0"/>
              <a:t>recommend lavage </a:t>
            </a:r>
            <a:r>
              <a:rPr lang="en-US" dirty="0" err="1"/>
              <a:t>upto</a:t>
            </a:r>
            <a:r>
              <a:rPr lang="en-US" dirty="0"/>
              <a:t> 6 to 12 </a:t>
            </a:r>
            <a:r>
              <a:rPr lang="en-US" dirty="0" smtClean="0"/>
              <a:t>hour</a:t>
            </a:r>
          </a:p>
          <a:p>
            <a:r>
              <a:rPr lang="en-US" dirty="0" smtClean="0"/>
              <a:t>post-ingestion </a:t>
            </a:r>
            <a:r>
              <a:rPr lang="en-US" dirty="0"/>
              <a:t>in the case </a:t>
            </a:r>
            <a:r>
              <a:rPr lang="en-US" dirty="0" smtClean="0"/>
              <a:t>of salicylates</a:t>
            </a:r>
            <a:r>
              <a:rPr lang="en-US" dirty="0"/>
              <a:t>, </a:t>
            </a:r>
            <a:r>
              <a:rPr lang="en-US" dirty="0" err="1"/>
              <a:t>tricyclics</a:t>
            </a:r>
            <a:r>
              <a:rPr lang="en-US" dirty="0"/>
              <a:t>, carbamazepine, and </a:t>
            </a:r>
            <a:r>
              <a:rPr lang="en-US" dirty="0" smtClean="0"/>
              <a:t>barbiturates</a:t>
            </a:r>
            <a:r>
              <a:rPr lang="en-US" sz="2000" b="1" dirty="0" smtClean="0">
                <a:solidFill>
                  <a:schemeClr val="accent1"/>
                </a:solidFill>
              </a:rPr>
              <a:t>.</a:t>
            </a:r>
          </a:p>
          <a:p>
            <a:endParaRPr lang="en-US" sz="2000" b="1" dirty="0">
              <a:solidFill>
                <a:schemeClr val="accent1"/>
              </a:solidFill>
            </a:endParaRPr>
          </a:p>
          <a:p>
            <a:pPr marL="285750" indent="-285750">
              <a:buFont typeface="Wingdings" panose="05000000000000000000" pitchFamily="2" charset="2"/>
              <a:buChar char="Ø"/>
            </a:pPr>
            <a:r>
              <a:rPr lang="en-US" b="1" dirty="0" smtClean="0">
                <a:solidFill>
                  <a:schemeClr val="accent1"/>
                </a:solidFill>
              </a:rPr>
              <a:t>Precaution</a:t>
            </a:r>
          </a:p>
          <a:p>
            <a:pPr marL="285750" indent="-285750">
              <a:buFont typeface="Arial" panose="020B0604020202020204" pitchFamily="34" charset="0"/>
              <a:buChar char="•"/>
            </a:pPr>
            <a:r>
              <a:rPr lang="en-US" dirty="0" smtClean="0"/>
              <a:t>Never </a:t>
            </a:r>
            <a:r>
              <a:rPr lang="en-US" dirty="0"/>
              <a:t>undertake lavage in a patient who has ingested</a:t>
            </a:r>
          </a:p>
          <a:p>
            <a:r>
              <a:rPr lang="en-US" dirty="0"/>
              <a:t> </a:t>
            </a:r>
            <a:r>
              <a:rPr lang="en-US" dirty="0" smtClean="0"/>
              <a:t>   a </a:t>
            </a:r>
            <a:r>
              <a:rPr lang="en-US" dirty="0"/>
              <a:t>non-toxic agent, or a non-toxic amount of a toxic</a:t>
            </a:r>
          </a:p>
          <a:p>
            <a:r>
              <a:rPr lang="en-US" dirty="0" smtClean="0"/>
              <a:t>    agent</a:t>
            </a:r>
            <a:r>
              <a:rPr lang="en-US" dirty="0"/>
              <a:t>.</a:t>
            </a:r>
          </a:p>
          <a:p>
            <a:pPr marL="285750" indent="-285750">
              <a:buFont typeface="Arial" panose="020B0604020202020204" pitchFamily="34" charset="0"/>
              <a:buChar char="•"/>
            </a:pPr>
            <a:r>
              <a:rPr lang="en-US" dirty="0" smtClean="0"/>
              <a:t>Never </a:t>
            </a:r>
            <a:r>
              <a:rPr lang="en-US" dirty="0"/>
              <a:t>use lavage as a deterrent to subsequent ingestions.</a:t>
            </a:r>
          </a:p>
          <a:p>
            <a:r>
              <a:rPr lang="en-US" dirty="0" smtClean="0"/>
              <a:t>     Such </a:t>
            </a:r>
            <a:r>
              <a:rPr lang="en-US" dirty="0"/>
              <a:t>a notion is barbaric, besides being incorrect.</a:t>
            </a:r>
            <a:endParaRPr lang="en-US" b="1" dirty="0">
              <a:solidFill>
                <a:schemeClr val="accent1"/>
              </a:solidFill>
            </a:endParaRPr>
          </a:p>
        </p:txBody>
      </p:sp>
      <p:pic>
        <p:nvPicPr>
          <p:cNvPr id="4" name="Picture 3"/>
          <p:cNvPicPr>
            <a:picLocks noChangeAspect="1"/>
          </p:cNvPicPr>
          <p:nvPr/>
        </p:nvPicPr>
        <p:blipFill>
          <a:blip r:embed="rId2"/>
          <a:stretch>
            <a:fillRect/>
          </a:stretch>
        </p:blipFill>
        <p:spPr>
          <a:xfrm>
            <a:off x="7181919" y="847171"/>
            <a:ext cx="3949908" cy="3578087"/>
          </a:xfrm>
          <a:prstGeom prst="rect">
            <a:avLst/>
          </a:prstGeom>
        </p:spPr>
      </p:pic>
    </p:spTree>
    <p:extLst>
      <p:ext uri="{BB962C8B-B14F-4D97-AF65-F5344CB8AC3E}">
        <p14:creationId xmlns:p14="http://schemas.microsoft.com/office/powerpoint/2010/main" val="1305412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1526" y="614362"/>
            <a:ext cx="10186988" cy="5693866"/>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smtClean="0">
                <a:solidFill>
                  <a:schemeClr val="accent1"/>
                </a:solidFill>
              </a:rPr>
              <a:t>Contraindications</a:t>
            </a:r>
          </a:p>
          <a:p>
            <a:endParaRPr lang="en-US" sz="2000" b="1" dirty="0" smtClean="0">
              <a:solidFill>
                <a:schemeClr val="accent1"/>
              </a:solidFill>
            </a:endParaRPr>
          </a:p>
          <a:p>
            <a:pPr marL="285750" indent="-285750">
              <a:buFont typeface="Arial" panose="020B0604020202020204" pitchFamily="34" charset="0"/>
              <a:buChar char="•"/>
            </a:pPr>
            <a:r>
              <a:rPr lang="en-US" i="1" dirty="0">
                <a:solidFill>
                  <a:schemeClr val="accent1"/>
                </a:solidFill>
              </a:rPr>
              <a:t>Relative</a:t>
            </a:r>
            <a:r>
              <a:rPr lang="en-US" dirty="0">
                <a:solidFill>
                  <a:schemeClr val="accent1"/>
                </a:solidFill>
              </a:rPr>
              <a:t>:</a:t>
            </a:r>
            <a:r>
              <a:rPr lang="en-US" dirty="0"/>
              <a:t> Haemorrhagic diathesis, oesophageal </a:t>
            </a:r>
            <a:r>
              <a:rPr lang="en-US" dirty="0" smtClean="0"/>
              <a:t>varices, recent </a:t>
            </a:r>
            <a:r>
              <a:rPr lang="en-US" dirty="0"/>
              <a:t>surgery, advanced pregnancy, ingestion of </a:t>
            </a:r>
            <a:r>
              <a:rPr lang="en-US" dirty="0" smtClean="0"/>
              <a:t>alkali, coma.</a:t>
            </a:r>
          </a:p>
          <a:p>
            <a:endParaRPr lang="en-US" dirty="0"/>
          </a:p>
          <a:p>
            <a:pPr marL="285750" indent="-285750">
              <a:buFont typeface="Arial" panose="020B0604020202020204" pitchFamily="34" charset="0"/>
              <a:buChar char="•"/>
            </a:pPr>
            <a:r>
              <a:rPr lang="en-US" i="1" dirty="0" smtClean="0">
                <a:solidFill>
                  <a:schemeClr val="accent1"/>
                </a:solidFill>
              </a:rPr>
              <a:t>Absolute</a:t>
            </a:r>
            <a:r>
              <a:rPr lang="en-US" dirty="0">
                <a:solidFill>
                  <a:schemeClr val="accent1"/>
                </a:solidFill>
              </a:rPr>
              <a:t>:</a:t>
            </a:r>
            <a:r>
              <a:rPr lang="en-US" dirty="0"/>
              <a:t> Marked hypothermia, prior </a:t>
            </a:r>
            <a:r>
              <a:rPr lang="en-US" dirty="0" smtClean="0"/>
              <a:t>significant vomiting</a:t>
            </a:r>
            <a:r>
              <a:rPr lang="en-US" dirty="0"/>
              <a:t>, unprotected airway in coma, and </a:t>
            </a:r>
            <a:r>
              <a:rPr lang="en-US" dirty="0" smtClean="0"/>
              <a:t>ingestion of </a:t>
            </a:r>
            <a:r>
              <a:rPr lang="en-US" dirty="0"/>
              <a:t>acid or </a:t>
            </a:r>
            <a:r>
              <a:rPr lang="en-US" dirty="0" err="1"/>
              <a:t>convulsant</a:t>
            </a:r>
            <a:r>
              <a:rPr lang="en-US" dirty="0"/>
              <a:t> or petroleum distillate, and </a:t>
            </a:r>
            <a:r>
              <a:rPr lang="en-US" dirty="0" smtClean="0"/>
              <a:t>sharp substances.</a:t>
            </a:r>
          </a:p>
          <a:p>
            <a:pPr marL="285750" indent="-285750">
              <a:buFont typeface="Wingdings" panose="05000000000000000000" pitchFamily="2" charset="2"/>
              <a:buChar char="Ø"/>
            </a:pPr>
            <a:endParaRPr lang="en-US" b="1" dirty="0">
              <a:solidFill>
                <a:schemeClr val="accent1"/>
              </a:solidFill>
            </a:endParaRPr>
          </a:p>
          <a:p>
            <a:pPr marL="285750" indent="-285750">
              <a:buFont typeface="Wingdings" panose="05000000000000000000" pitchFamily="2" charset="2"/>
              <a:buChar char="Ø"/>
            </a:pPr>
            <a:r>
              <a:rPr lang="en-US" b="1" dirty="0" smtClean="0">
                <a:solidFill>
                  <a:schemeClr val="accent1"/>
                </a:solidFill>
              </a:rPr>
              <a:t>Complications</a:t>
            </a:r>
          </a:p>
          <a:p>
            <a:endParaRPr lang="en-US" b="1" dirty="0" smtClean="0">
              <a:solidFill>
                <a:schemeClr val="accent1"/>
              </a:solidFill>
            </a:endParaRPr>
          </a:p>
          <a:p>
            <a:pPr marL="285750" indent="-285750">
              <a:buFont typeface="Arial" panose="020B0604020202020204" pitchFamily="34" charset="0"/>
              <a:buChar char="•"/>
            </a:pPr>
            <a:r>
              <a:rPr lang="en-US" dirty="0"/>
              <a:t>Aspiration pneumonia</a:t>
            </a:r>
            <a:r>
              <a:rPr lang="en-US" dirty="0" smtClean="0"/>
              <a:t>.</a:t>
            </a:r>
          </a:p>
          <a:p>
            <a:pPr marL="285750" indent="-285750">
              <a:buFont typeface="Arial" panose="020B0604020202020204" pitchFamily="34" charset="0"/>
              <a:buChar char="•"/>
            </a:pPr>
            <a:r>
              <a:rPr lang="en-US" dirty="0" smtClean="0"/>
              <a:t>Laryngospasm.</a:t>
            </a:r>
          </a:p>
          <a:p>
            <a:pPr marL="285750" indent="-285750">
              <a:buFont typeface="Arial" panose="020B0604020202020204" pitchFamily="34" charset="0"/>
              <a:buChar char="•"/>
            </a:pPr>
            <a:r>
              <a:rPr lang="en-US" dirty="0" smtClean="0"/>
              <a:t>Sinus bradycardia and ST elevation on the ECG.</a:t>
            </a:r>
          </a:p>
          <a:p>
            <a:pPr marL="285750" indent="-285750">
              <a:buFont typeface="Arial" panose="020B0604020202020204" pitchFamily="34" charset="0"/>
              <a:buChar char="•"/>
            </a:pPr>
            <a:r>
              <a:rPr lang="en-US" dirty="0" smtClean="0"/>
              <a:t>Perforation </a:t>
            </a:r>
            <a:r>
              <a:rPr lang="en-US" dirty="0"/>
              <a:t>of stomach or </a:t>
            </a:r>
            <a:r>
              <a:rPr lang="en-US" dirty="0" err="1"/>
              <a:t>oesophagus</a:t>
            </a:r>
            <a:r>
              <a:rPr lang="en-US" dirty="0"/>
              <a:t> (rare</a:t>
            </a:r>
            <a:r>
              <a:rPr lang="en-US" dirty="0" smtClean="0"/>
              <a:t>).</a:t>
            </a:r>
          </a:p>
          <a:p>
            <a:pPr marL="285750" indent="-285750">
              <a:buFont typeface="Arial" panose="020B0604020202020204" pitchFamily="34" charset="0"/>
              <a:buChar char="•"/>
            </a:pPr>
            <a:endParaRPr lang="en-US" b="1" dirty="0"/>
          </a:p>
          <a:p>
            <a:pPr marL="285750" indent="-285750">
              <a:buFont typeface="Wingdings" panose="05000000000000000000" pitchFamily="2" charset="2"/>
              <a:buChar char="Ø"/>
            </a:pPr>
            <a:r>
              <a:rPr lang="en-US" b="1" dirty="0" smtClean="0">
                <a:solidFill>
                  <a:schemeClr val="accent1"/>
                </a:solidFill>
              </a:rPr>
              <a:t>Procedure</a:t>
            </a:r>
          </a:p>
          <a:p>
            <a:pPr marL="285750" indent="-285750">
              <a:buFont typeface="Arial" panose="020B0604020202020204" pitchFamily="34" charset="0"/>
              <a:buChar char="•"/>
            </a:pPr>
            <a:r>
              <a:rPr lang="en-US" dirty="0"/>
              <a:t>Endotracheal intubation must be done prior to </a:t>
            </a:r>
            <a:r>
              <a:rPr lang="en-US" dirty="0" smtClean="0"/>
              <a:t>lavage in </a:t>
            </a:r>
            <a:r>
              <a:rPr lang="en-US" dirty="0"/>
              <a:t>the comatose </a:t>
            </a:r>
            <a:r>
              <a:rPr lang="en-US" dirty="0" smtClean="0"/>
              <a:t>patient.</a:t>
            </a:r>
          </a:p>
          <a:p>
            <a:pPr marL="285750" indent="-285750">
              <a:buFont typeface="Arial" panose="020B0604020202020204" pitchFamily="34" charset="0"/>
              <a:buChar char="•"/>
            </a:pPr>
            <a:r>
              <a:rPr lang="en-US" dirty="0"/>
              <a:t>Place the patient head down on his left lateral side (</a:t>
            </a:r>
            <a:r>
              <a:rPr lang="en-US" dirty="0" smtClean="0"/>
              <a:t>20 degree tilt </a:t>
            </a:r>
            <a:r>
              <a:rPr lang="en-US" dirty="0"/>
              <a:t>on the </a:t>
            </a:r>
            <a:r>
              <a:rPr lang="en-US" dirty="0" smtClean="0"/>
              <a:t>table).</a:t>
            </a:r>
          </a:p>
          <a:p>
            <a:pPr marL="285750" indent="-285750">
              <a:buFont typeface="Arial" panose="020B0604020202020204" pitchFamily="34" charset="0"/>
              <a:buChar char="•"/>
            </a:pPr>
            <a:r>
              <a:rPr lang="en-US" dirty="0"/>
              <a:t>Mark the length of tube to be inserted (50 cm for </a:t>
            </a:r>
            <a:r>
              <a:rPr lang="en-US" dirty="0" smtClean="0"/>
              <a:t>an adult</a:t>
            </a:r>
            <a:r>
              <a:rPr lang="en-US" dirty="0"/>
              <a:t>, 25 cm for a child</a:t>
            </a:r>
            <a:r>
              <a:rPr lang="en-US" dirty="0" smtClean="0"/>
              <a:t>).</a:t>
            </a:r>
          </a:p>
          <a:p>
            <a:pPr marL="285750" indent="-285750">
              <a:buFont typeface="Arial" panose="020B0604020202020204" pitchFamily="34" charset="0"/>
              <a:buChar char="•"/>
            </a:pPr>
            <a:r>
              <a:rPr lang="en-US" dirty="0"/>
              <a:t>The ideal tube for lavage is the </a:t>
            </a:r>
            <a:r>
              <a:rPr lang="en-US" b="1" dirty="0" err="1"/>
              <a:t>lavacuator</a:t>
            </a:r>
            <a:r>
              <a:rPr lang="en-US" b="1" dirty="0"/>
              <a:t> </a:t>
            </a:r>
            <a:r>
              <a:rPr lang="en-US" dirty="0"/>
              <a:t>(clear </a:t>
            </a:r>
            <a:r>
              <a:rPr lang="en-US" dirty="0" smtClean="0"/>
              <a:t>plastic or </a:t>
            </a:r>
            <a:r>
              <a:rPr lang="en-US" dirty="0"/>
              <a:t>gastric hose).</a:t>
            </a:r>
            <a:endParaRPr lang="en-US" b="1" dirty="0">
              <a:solidFill>
                <a:schemeClr val="accent1"/>
              </a:solidFill>
            </a:endParaRPr>
          </a:p>
        </p:txBody>
      </p:sp>
    </p:spTree>
    <p:extLst>
      <p:ext uri="{BB962C8B-B14F-4D97-AF65-F5344CB8AC3E}">
        <p14:creationId xmlns:p14="http://schemas.microsoft.com/office/powerpoint/2010/main" val="33147999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1" y="1128713"/>
            <a:ext cx="10372725"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b="1" dirty="0" err="1"/>
              <a:t>Ewald</a:t>
            </a:r>
            <a:r>
              <a:rPr lang="en-US" b="1" dirty="0"/>
              <a:t> tube </a:t>
            </a:r>
            <a:r>
              <a:rPr lang="en-US" dirty="0"/>
              <a:t>is most often </a:t>
            </a:r>
            <a:r>
              <a:rPr lang="en-US" dirty="0" smtClean="0"/>
              <a:t>used which </a:t>
            </a:r>
            <a:r>
              <a:rPr lang="en-US" dirty="0"/>
              <a:t>is a soft rubber </a:t>
            </a:r>
            <a:r>
              <a:rPr lang="en-US" dirty="0" smtClean="0"/>
              <a:t>tube with size 1cm in diameter for adult and 0.5 cm in diameter for children.</a:t>
            </a:r>
          </a:p>
          <a:p>
            <a:pPr marL="285750" indent="-285750">
              <a:buFont typeface="Arial" panose="020B0604020202020204" pitchFamily="34" charset="0"/>
              <a:buChar char="•"/>
            </a:pPr>
            <a:r>
              <a:rPr lang="en-US" dirty="0" smtClean="0"/>
              <a:t>Lubricate </a:t>
            </a:r>
            <a:r>
              <a:rPr lang="en-US" dirty="0"/>
              <a:t>the inserting end </a:t>
            </a:r>
            <a:r>
              <a:rPr lang="en-US" dirty="0" smtClean="0"/>
              <a:t>of the </a:t>
            </a:r>
            <a:r>
              <a:rPr lang="en-US" dirty="0"/>
              <a:t>tube with </a:t>
            </a:r>
            <a:r>
              <a:rPr lang="en-US" dirty="0" err="1"/>
              <a:t>vaseline</a:t>
            </a:r>
            <a:r>
              <a:rPr lang="en-US" dirty="0"/>
              <a:t> or </a:t>
            </a:r>
            <a:r>
              <a:rPr lang="en-US" dirty="0" err="1"/>
              <a:t>glycerine</a:t>
            </a:r>
            <a:r>
              <a:rPr lang="en-US" dirty="0"/>
              <a:t>, and pass it to </a:t>
            </a:r>
            <a:r>
              <a:rPr lang="en-US" dirty="0" smtClean="0"/>
              <a:t>the desired </a:t>
            </a:r>
            <a:r>
              <a:rPr lang="en-US" dirty="0"/>
              <a:t>extent. Use a mouth gag so that the patient </a:t>
            </a:r>
            <a:r>
              <a:rPr lang="en-US" dirty="0" smtClean="0"/>
              <a:t>will not </a:t>
            </a:r>
            <a:r>
              <a:rPr lang="en-US" dirty="0"/>
              <a:t>bite on the tube</a:t>
            </a:r>
            <a:r>
              <a:rPr lang="en-US" dirty="0" smtClean="0"/>
              <a:t>.</a:t>
            </a:r>
          </a:p>
          <a:p>
            <a:pPr marL="285750" indent="-285750">
              <a:buFont typeface="Arial" panose="020B0604020202020204" pitchFamily="34" charset="0"/>
              <a:buChar char="•"/>
            </a:pPr>
            <a:r>
              <a:rPr lang="en-US" dirty="0"/>
              <a:t>Once the tube has been inserted, its position should </a:t>
            </a:r>
            <a:r>
              <a:rPr lang="en-US" dirty="0" smtClean="0"/>
              <a:t>be checked </a:t>
            </a:r>
            <a:r>
              <a:rPr lang="en-US" dirty="0"/>
              <a:t>either by air insufflation while listening </a:t>
            </a:r>
            <a:r>
              <a:rPr lang="en-US" dirty="0" smtClean="0"/>
              <a:t>over the </a:t>
            </a:r>
            <a:r>
              <a:rPr lang="en-US" dirty="0"/>
              <a:t>stomach, or by aspiration with pH testing of </a:t>
            </a:r>
            <a:r>
              <a:rPr lang="en-US" dirty="0" smtClean="0"/>
              <a:t>the aspirate</a:t>
            </a:r>
            <a:r>
              <a:rPr lang="en-US" dirty="0"/>
              <a:t>, (acidic if properly positioned</a:t>
            </a:r>
            <a:r>
              <a:rPr lang="en-US" dirty="0" smtClean="0"/>
              <a:t>).</a:t>
            </a:r>
          </a:p>
          <a:p>
            <a:pPr marL="285750" indent="-285750">
              <a:buFont typeface="Arial" panose="020B0604020202020204" pitchFamily="34" charset="0"/>
              <a:buChar char="•"/>
            </a:pPr>
            <a:r>
              <a:rPr lang="en-US" dirty="0"/>
              <a:t>Lavage is carried out using small aliquots (</a:t>
            </a:r>
            <a:r>
              <a:rPr lang="en-US" dirty="0" smtClean="0"/>
              <a:t>quantities) of </a:t>
            </a:r>
            <a:r>
              <a:rPr lang="en-US" dirty="0"/>
              <a:t>liquid. In an adult, 200 to 300 ml aliquots of </a:t>
            </a:r>
            <a:r>
              <a:rPr lang="en-US" dirty="0" smtClean="0"/>
              <a:t>warm (38 ºC) </a:t>
            </a:r>
            <a:r>
              <a:rPr lang="en-US" dirty="0"/>
              <a:t>saline or plain water are used. In a child, 10 </a:t>
            </a:r>
            <a:r>
              <a:rPr lang="en-US" dirty="0" smtClean="0"/>
              <a:t>to 15 </a:t>
            </a:r>
            <a:r>
              <a:rPr lang="en-US" dirty="0"/>
              <a:t>ml/kg body weight of warm saline is used each </a:t>
            </a:r>
            <a:r>
              <a:rPr lang="en-US" dirty="0" smtClean="0"/>
              <a:t>time. Water </a:t>
            </a:r>
            <a:r>
              <a:rPr lang="en-US" dirty="0"/>
              <a:t>should preferably be avoided in young </a:t>
            </a:r>
            <a:r>
              <a:rPr lang="en-US" dirty="0" smtClean="0"/>
              <a:t>children because </a:t>
            </a:r>
            <a:r>
              <a:rPr lang="en-US" dirty="0"/>
              <a:t>of the risk of inducing </a:t>
            </a:r>
            <a:r>
              <a:rPr lang="en-US" dirty="0" err="1"/>
              <a:t>hyponatraemia</a:t>
            </a:r>
            <a:r>
              <a:rPr lang="en-US" dirty="0"/>
              <a:t> and </a:t>
            </a:r>
            <a:r>
              <a:rPr lang="en-US" dirty="0" smtClean="0"/>
              <a:t>water intoxication</a:t>
            </a:r>
            <a:r>
              <a:rPr lang="en-US" dirty="0"/>
              <a:t>. It </a:t>
            </a:r>
            <a:r>
              <a:rPr lang="en-US" dirty="0" smtClean="0"/>
              <a:t>is advisable </a:t>
            </a:r>
            <a:r>
              <a:rPr lang="en-US" dirty="0"/>
              <a:t>to hold back the first </a:t>
            </a:r>
            <a:r>
              <a:rPr lang="en-US" dirty="0" smtClean="0"/>
              <a:t>aliquot of </a:t>
            </a:r>
            <a:r>
              <a:rPr lang="en-US" dirty="0"/>
              <a:t>washing for chemical </a:t>
            </a:r>
            <a:r>
              <a:rPr lang="en-US" dirty="0" smtClean="0"/>
              <a:t>analysis.</a:t>
            </a:r>
          </a:p>
          <a:p>
            <a:pPr marL="285750" indent="-285750">
              <a:buFont typeface="Arial" panose="020B0604020202020204" pitchFamily="34" charset="0"/>
              <a:buChar char="•"/>
            </a:pPr>
            <a:r>
              <a:rPr lang="en-US" dirty="0"/>
              <a:t>In certain specific types of poisoning, special </a:t>
            </a:r>
            <a:r>
              <a:rPr lang="en-US" dirty="0" smtClean="0"/>
              <a:t>solutions may be </a:t>
            </a:r>
            <a:r>
              <a:rPr lang="en-US" dirty="0"/>
              <a:t>used in place of water or </a:t>
            </a:r>
            <a:r>
              <a:rPr lang="en-US" dirty="0" smtClean="0"/>
              <a:t>saline. </a:t>
            </a:r>
          </a:p>
          <a:p>
            <a:r>
              <a:rPr lang="en-US" dirty="0" smtClean="0"/>
              <a:t>1. </a:t>
            </a:r>
            <a:r>
              <a:rPr lang="en-US" dirty="0"/>
              <a:t>Oxidizable poisons (</a:t>
            </a:r>
            <a:r>
              <a:rPr lang="en-US" dirty="0" smtClean="0"/>
              <a:t>alkaloids, salicylates</a:t>
            </a:r>
            <a:r>
              <a:rPr lang="en-US" dirty="0"/>
              <a:t>, etc</a:t>
            </a:r>
            <a:r>
              <a:rPr lang="en-US" dirty="0" smtClean="0"/>
              <a:t>.)</a:t>
            </a:r>
            <a:r>
              <a:rPr lang="en-US" dirty="0" smtClean="0">
                <a:sym typeface="Wingdings" panose="05000000000000000000" pitchFamily="2" charset="2"/>
              </a:rPr>
              <a:t> </a:t>
            </a:r>
            <a:r>
              <a:rPr lang="en-US" dirty="0"/>
              <a:t>Potassium </a:t>
            </a:r>
            <a:r>
              <a:rPr lang="en-US" dirty="0" smtClean="0"/>
              <a:t>permanganate </a:t>
            </a:r>
          </a:p>
          <a:p>
            <a:r>
              <a:rPr lang="en-US" dirty="0" smtClean="0"/>
              <a:t>						(1 </a:t>
            </a:r>
            <a:r>
              <a:rPr lang="en-US" dirty="0"/>
              <a:t>: 5000 </a:t>
            </a:r>
            <a:r>
              <a:rPr lang="en-US" dirty="0" smtClean="0"/>
              <a:t>or 1 </a:t>
            </a:r>
            <a:r>
              <a:rPr lang="en-US" dirty="0"/>
              <a:t>: 10000</a:t>
            </a:r>
            <a:r>
              <a:rPr lang="en-US" dirty="0" smtClean="0"/>
              <a:t>)</a:t>
            </a:r>
          </a:p>
          <a:p>
            <a:r>
              <a:rPr lang="en-US" dirty="0" smtClean="0"/>
              <a:t>2. Cyanides   </a:t>
            </a:r>
            <a:r>
              <a:rPr lang="en-US" dirty="0" smtClean="0">
                <a:sym typeface="Wingdings" panose="05000000000000000000" pitchFamily="2" charset="2"/>
              </a:rPr>
              <a:t> </a:t>
            </a:r>
            <a:r>
              <a:rPr lang="en-US" dirty="0"/>
              <a:t>Sodium thiosulfate (25</a:t>
            </a:r>
            <a:r>
              <a:rPr lang="en-US" dirty="0" smtClean="0"/>
              <a:t>%)</a:t>
            </a:r>
          </a:p>
          <a:p>
            <a:r>
              <a:rPr lang="en-US" dirty="0" smtClean="0"/>
              <a:t>3. Oxalate   </a:t>
            </a:r>
            <a:r>
              <a:rPr lang="en-US" dirty="0" smtClean="0">
                <a:sym typeface="Wingdings" panose="05000000000000000000" pitchFamily="2" charset="2"/>
              </a:rPr>
              <a:t>   Calcium gluconate</a:t>
            </a:r>
            <a:endParaRPr lang="en-US" dirty="0"/>
          </a:p>
        </p:txBody>
      </p:sp>
    </p:spTree>
    <p:extLst>
      <p:ext uri="{BB962C8B-B14F-4D97-AF65-F5344CB8AC3E}">
        <p14:creationId xmlns:p14="http://schemas.microsoft.com/office/powerpoint/2010/main" val="3627967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50" y="1085850"/>
            <a:ext cx="1035843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Lavage should be continued until no further </a:t>
            </a:r>
            <a:r>
              <a:rPr lang="en-US" dirty="0" smtClean="0"/>
              <a:t>particulate matter </a:t>
            </a:r>
            <a:r>
              <a:rPr lang="en-US" dirty="0"/>
              <a:t>is seen, and the efferent lavage solution is </a:t>
            </a:r>
            <a:r>
              <a:rPr lang="en-US" dirty="0" smtClean="0"/>
              <a:t>clear. At </a:t>
            </a:r>
            <a:r>
              <a:rPr lang="en-US" dirty="0"/>
              <a:t>the end of lavage, pour a slurry of activated </a:t>
            </a:r>
            <a:r>
              <a:rPr lang="en-US" dirty="0" smtClean="0"/>
              <a:t>charcoal in </a:t>
            </a:r>
            <a:r>
              <a:rPr lang="en-US" dirty="0"/>
              <a:t>water (1 </a:t>
            </a:r>
            <a:r>
              <a:rPr lang="en-US" dirty="0" err="1"/>
              <a:t>gm</a:t>
            </a:r>
            <a:r>
              <a:rPr lang="en-US" dirty="0"/>
              <a:t>/kg), and an appropriate dose of an </a:t>
            </a:r>
            <a:r>
              <a:rPr lang="en-US" dirty="0" smtClean="0"/>
              <a:t>ionic cathartic </a:t>
            </a:r>
            <a:r>
              <a:rPr lang="en-US" dirty="0"/>
              <a:t>into the stomach, and then remove the tube.</a:t>
            </a:r>
            <a:endParaRPr lang="en-US" dirty="0"/>
          </a:p>
        </p:txBody>
      </p:sp>
    </p:spTree>
    <p:extLst>
      <p:ext uri="{BB962C8B-B14F-4D97-AF65-F5344CB8AC3E}">
        <p14:creationId xmlns:p14="http://schemas.microsoft.com/office/powerpoint/2010/main" val="7536814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231</TotalTime>
  <Words>765</Words>
  <Application>Microsoft Office PowerPoint</Application>
  <PresentationFormat>Widescreen</PresentationFormat>
  <Paragraphs>118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Wingdings</vt:lpstr>
      <vt:lpstr>Wingdings 3</vt:lpstr>
      <vt:lpstr>Ion Boardroom</vt:lpstr>
      <vt:lpstr>Principle involved in the management of poisoning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hemraj singh</dc:creator>
  <cp:lastModifiedBy>hemraj singh</cp:lastModifiedBy>
  <cp:revision>23</cp:revision>
  <dcterms:created xsi:type="dcterms:W3CDTF">2016-08-04T16:40:17Z</dcterms:created>
  <dcterms:modified xsi:type="dcterms:W3CDTF">2016-08-05T07:10:39Z</dcterms:modified>
</cp:coreProperties>
</file>