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010111-B1DA-4B9B-BBBE-9225B934A012}" type="doc">
      <dgm:prSet loTypeId="urn:microsoft.com/office/officeart/2005/8/layout/vList4#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F0DC4D3-ACBE-4350-B59F-A4D12B15F1EB}">
      <dgm:prSet phldrT="[Text]"/>
      <dgm:spPr/>
      <dgm:t>
        <a:bodyPr/>
        <a:lstStyle/>
        <a:p>
          <a:r>
            <a:rPr lang="en-US" b="1" dirty="0">
              <a:solidFill>
                <a:schemeClr val="tx2">
                  <a:lumMod val="10000"/>
                </a:schemeClr>
              </a:solidFill>
            </a:rPr>
            <a:t>Primary dentition </a:t>
          </a:r>
        </a:p>
      </dgm:t>
    </dgm:pt>
    <dgm:pt modelId="{8A0B266F-6A2A-481E-9178-02EE359B671F}" type="parTrans" cxnId="{20275E98-18A1-4C9E-87EE-EF560FF84EF0}">
      <dgm:prSet/>
      <dgm:spPr/>
      <dgm:t>
        <a:bodyPr/>
        <a:lstStyle/>
        <a:p>
          <a:endParaRPr lang="en-US"/>
        </a:p>
      </dgm:t>
    </dgm:pt>
    <dgm:pt modelId="{6BA05793-9FD8-4FA1-8C78-68DF090D8240}" type="sibTrans" cxnId="{20275E98-18A1-4C9E-87EE-EF560FF84EF0}">
      <dgm:prSet/>
      <dgm:spPr/>
      <dgm:t>
        <a:bodyPr/>
        <a:lstStyle/>
        <a:p>
          <a:endParaRPr lang="en-US"/>
        </a:p>
      </dgm:t>
    </dgm:pt>
    <dgm:pt modelId="{A057890E-C443-46FC-9FE1-55E08F3F4838}">
      <dgm:prSet phldrT="[Text]"/>
      <dgm:spPr/>
      <dgm:t>
        <a:bodyPr/>
        <a:lstStyle/>
        <a:p>
          <a:r>
            <a:rPr lang="en-US" dirty="0">
              <a:solidFill>
                <a:schemeClr val="tx2">
                  <a:lumMod val="10000"/>
                </a:schemeClr>
              </a:solidFill>
            </a:rPr>
            <a:t>0-2yrs – 8% - sites lingual,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interproximal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areas of maxillary incisors,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occlusal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surfaces of 1</a:t>
          </a:r>
          <a:r>
            <a:rPr lang="en-US" baseline="30000" dirty="0">
              <a:solidFill>
                <a:schemeClr val="tx2">
                  <a:lumMod val="10000"/>
                </a:schemeClr>
              </a:solidFill>
            </a:rPr>
            <a:t>st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primary molars</a:t>
          </a:r>
        </a:p>
      </dgm:t>
    </dgm:pt>
    <dgm:pt modelId="{392F2BB6-8EF5-4A50-A54E-E4A50D0B67B8}" type="parTrans" cxnId="{343706BB-13BD-480F-9D47-3C0920728B0D}">
      <dgm:prSet/>
      <dgm:spPr/>
      <dgm:t>
        <a:bodyPr/>
        <a:lstStyle/>
        <a:p>
          <a:endParaRPr lang="en-US"/>
        </a:p>
      </dgm:t>
    </dgm:pt>
    <dgm:pt modelId="{00A119A2-3AEE-42E7-99CE-86C8F8B0E500}" type="sibTrans" cxnId="{343706BB-13BD-480F-9D47-3C0920728B0D}">
      <dgm:prSet/>
      <dgm:spPr/>
      <dgm:t>
        <a:bodyPr/>
        <a:lstStyle/>
        <a:p>
          <a:endParaRPr lang="en-US"/>
        </a:p>
      </dgm:t>
    </dgm:pt>
    <dgm:pt modelId="{F9ACBB57-783B-4BF8-A4E9-1FDB59B002EF}">
      <dgm:prSet phldrT="[Text]"/>
      <dgm:spPr/>
      <dgm:t>
        <a:bodyPr/>
        <a:lstStyle/>
        <a:p>
          <a:r>
            <a:rPr lang="en-US" dirty="0">
              <a:solidFill>
                <a:schemeClr val="tx2">
                  <a:lumMod val="10000"/>
                </a:schemeClr>
              </a:solidFill>
            </a:rPr>
            <a:t>3 yrs-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occlusal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surfaces of 2</a:t>
          </a:r>
          <a:r>
            <a:rPr lang="en-US" baseline="30000" dirty="0">
              <a:solidFill>
                <a:schemeClr val="tx2">
                  <a:lumMod val="10000"/>
                </a:schemeClr>
              </a:solidFill>
            </a:rPr>
            <a:t>nd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primary molars &gt; 1</a:t>
          </a:r>
          <a:r>
            <a:rPr lang="en-US" baseline="30000" dirty="0">
              <a:solidFill>
                <a:schemeClr val="tx2">
                  <a:lumMod val="10000"/>
                </a:schemeClr>
              </a:solidFill>
            </a:rPr>
            <a:t>st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primary molars;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mand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&gt; maxillary </a:t>
          </a:r>
        </a:p>
      </dgm:t>
    </dgm:pt>
    <dgm:pt modelId="{B7FB47CD-9DA2-4013-97F4-130FD8D91CD0}" type="parTrans" cxnId="{5663D3DF-F5B0-40C9-A1CD-444F0306308E}">
      <dgm:prSet/>
      <dgm:spPr/>
      <dgm:t>
        <a:bodyPr/>
        <a:lstStyle/>
        <a:p>
          <a:endParaRPr lang="en-US"/>
        </a:p>
      </dgm:t>
    </dgm:pt>
    <dgm:pt modelId="{9DF43626-DB95-4CD5-9FE9-26A0CA646FE6}" type="sibTrans" cxnId="{5663D3DF-F5B0-40C9-A1CD-444F0306308E}">
      <dgm:prSet/>
      <dgm:spPr/>
      <dgm:t>
        <a:bodyPr/>
        <a:lstStyle/>
        <a:p>
          <a:endParaRPr lang="en-US"/>
        </a:p>
      </dgm:t>
    </dgm:pt>
    <dgm:pt modelId="{37E163AC-8F09-483A-AEBD-68FC6B93A5DE}">
      <dgm:prSet phldrT="[Text]"/>
      <dgm:spPr/>
      <dgm:t>
        <a:bodyPr/>
        <a:lstStyle/>
        <a:p>
          <a:r>
            <a:rPr lang="en-US" sz="2000" b="1" dirty="0">
              <a:solidFill>
                <a:schemeClr val="tx2">
                  <a:lumMod val="10000"/>
                </a:schemeClr>
              </a:solidFill>
            </a:rPr>
            <a:t>Mixed dentition </a:t>
          </a:r>
        </a:p>
      </dgm:t>
    </dgm:pt>
    <dgm:pt modelId="{724DE2C1-677D-4FC5-85D7-CD766DA2DD30}" type="parTrans" cxnId="{25763370-9E3A-4D2E-8C36-51BD3C6E84AB}">
      <dgm:prSet/>
      <dgm:spPr/>
      <dgm:t>
        <a:bodyPr/>
        <a:lstStyle/>
        <a:p>
          <a:endParaRPr lang="en-US"/>
        </a:p>
      </dgm:t>
    </dgm:pt>
    <dgm:pt modelId="{EB8D09B5-1018-433D-BD3B-80E46B04BF73}" type="sibTrans" cxnId="{25763370-9E3A-4D2E-8C36-51BD3C6E84AB}">
      <dgm:prSet/>
      <dgm:spPr/>
      <dgm:t>
        <a:bodyPr/>
        <a:lstStyle/>
        <a:p>
          <a:endParaRPr lang="en-US"/>
        </a:p>
      </dgm:t>
    </dgm:pt>
    <dgm:pt modelId="{04E085D5-76EB-4BB3-8566-0EFFB8B26ED8}">
      <dgm:prSet phldrT="[Text]" custT="1"/>
      <dgm:spPr/>
      <dgm:t>
        <a:bodyPr/>
        <a:lstStyle/>
        <a:p>
          <a:r>
            <a:rPr lang="en-US" sz="1800" dirty="0" err="1">
              <a:solidFill>
                <a:schemeClr val="tx2">
                  <a:lumMod val="10000"/>
                </a:schemeClr>
              </a:solidFill>
            </a:rPr>
            <a:t>Occlusal</a:t>
          </a:r>
          <a:r>
            <a:rPr lang="en-US" sz="1800" dirty="0">
              <a:solidFill>
                <a:schemeClr val="tx2">
                  <a:lumMod val="10000"/>
                </a:schemeClr>
              </a:solidFill>
            </a:rPr>
            <a:t> surfaces of permanent molars</a:t>
          </a:r>
        </a:p>
      </dgm:t>
    </dgm:pt>
    <dgm:pt modelId="{D2BB214A-F7B3-4E7C-B849-BDDE1415A163}" type="parTrans" cxnId="{0F1B17FD-B928-4B23-9E7D-F7F0ED854A80}">
      <dgm:prSet/>
      <dgm:spPr/>
      <dgm:t>
        <a:bodyPr/>
        <a:lstStyle/>
        <a:p>
          <a:endParaRPr lang="en-US"/>
        </a:p>
      </dgm:t>
    </dgm:pt>
    <dgm:pt modelId="{C4587548-1F49-49D8-9953-5EE256282E2B}" type="sibTrans" cxnId="{0F1B17FD-B928-4B23-9E7D-F7F0ED854A80}">
      <dgm:prSet/>
      <dgm:spPr/>
      <dgm:t>
        <a:bodyPr/>
        <a:lstStyle/>
        <a:p>
          <a:endParaRPr lang="en-US"/>
        </a:p>
      </dgm:t>
    </dgm:pt>
    <dgm:pt modelId="{CD47C9BC-DE5E-4BB9-A173-878EC19951EB}">
      <dgm:prSet phldrT="[Text]" custT="1"/>
      <dgm:spPr/>
      <dgm:t>
        <a:bodyPr/>
        <a:lstStyle/>
        <a:p>
          <a:r>
            <a:rPr lang="en-US" sz="1800" dirty="0">
              <a:solidFill>
                <a:schemeClr val="tx2">
                  <a:lumMod val="10000"/>
                </a:schemeClr>
              </a:solidFill>
            </a:rPr>
            <a:t>Lingual pits in maxillary permanent incisors – lateral incisors</a:t>
          </a:r>
        </a:p>
      </dgm:t>
    </dgm:pt>
    <dgm:pt modelId="{48E0D3BC-ABDE-4865-8A23-8B0503697B6B}" type="parTrans" cxnId="{3FEBA2A3-4822-41AF-A44F-8EDA3DA0EC58}">
      <dgm:prSet/>
      <dgm:spPr/>
      <dgm:t>
        <a:bodyPr/>
        <a:lstStyle/>
        <a:p>
          <a:endParaRPr lang="en-US"/>
        </a:p>
      </dgm:t>
    </dgm:pt>
    <dgm:pt modelId="{A833CA04-25F8-4359-B57A-29CE4D6DE3DF}" type="sibTrans" cxnId="{3FEBA2A3-4822-41AF-A44F-8EDA3DA0EC58}">
      <dgm:prSet/>
      <dgm:spPr/>
      <dgm:t>
        <a:bodyPr/>
        <a:lstStyle/>
        <a:p>
          <a:endParaRPr lang="en-US"/>
        </a:p>
      </dgm:t>
    </dgm:pt>
    <dgm:pt modelId="{C886A818-A4BD-44FF-A22A-59AFBF6681BC}">
      <dgm:prSet phldrT="[Text]"/>
      <dgm:spPr/>
      <dgm:t>
        <a:bodyPr/>
        <a:lstStyle/>
        <a:p>
          <a:r>
            <a:rPr lang="en-US" b="1" dirty="0">
              <a:solidFill>
                <a:schemeClr val="tx2">
                  <a:lumMod val="10000"/>
                </a:schemeClr>
              </a:solidFill>
            </a:rPr>
            <a:t>Early permanent dentition</a:t>
          </a:r>
        </a:p>
      </dgm:t>
    </dgm:pt>
    <dgm:pt modelId="{CC496E8F-7F43-4A15-929A-672B2D9B3446}" type="parTrans" cxnId="{23B6B0B6-7A44-4DB5-87C0-F010925A371D}">
      <dgm:prSet/>
      <dgm:spPr/>
      <dgm:t>
        <a:bodyPr/>
        <a:lstStyle/>
        <a:p>
          <a:endParaRPr lang="en-US"/>
        </a:p>
      </dgm:t>
    </dgm:pt>
    <dgm:pt modelId="{43A32A86-D2E8-4AA5-A654-223E33961374}" type="sibTrans" cxnId="{23B6B0B6-7A44-4DB5-87C0-F010925A371D}">
      <dgm:prSet/>
      <dgm:spPr/>
      <dgm:t>
        <a:bodyPr/>
        <a:lstStyle/>
        <a:p>
          <a:endParaRPr lang="en-US"/>
        </a:p>
      </dgm:t>
    </dgm:pt>
    <dgm:pt modelId="{59EBBDE7-2D47-4835-A1BA-CDB8E92FC087}">
      <dgm:prSet phldrT="[Text]"/>
      <dgm:spPr/>
      <dgm:t>
        <a:bodyPr/>
        <a:lstStyle/>
        <a:p>
          <a:r>
            <a:rPr lang="en-US" dirty="0">
              <a:solidFill>
                <a:schemeClr val="tx2">
                  <a:lumMod val="10000"/>
                </a:schemeClr>
              </a:solidFill>
            </a:rPr>
            <a:t>1</a:t>
          </a:r>
          <a:r>
            <a:rPr lang="en-US" baseline="30000" dirty="0">
              <a:solidFill>
                <a:schemeClr val="tx2">
                  <a:lumMod val="10000"/>
                </a:schemeClr>
              </a:solidFill>
            </a:rPr>
            <a:t>st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permanent molar &gt; 2</a:t>
          </a:r>
          <a:r>
            <a:rPr lang="en-US" baseline="30000" dirty="0">
              <a:solidFill>
                <a:schemeClr val="tx2">
                  <a:lumMod val="10000"/>
                </a:schemeClr>
              </a:solidFill>
            </a:rPr>
            <a:t>nd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permanent molar &gt; premolars &gt; maxillary anterior teeth &gt; canine and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mandibular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incisors </a:t>
          </a:r>
        </a:p>
      </dgm:t>
    </dgm:pt>
    <dgm:pt modelId="{D5B85290-45B2-46EC-A623-E07C199A0E7C}" type="parTrans" cxnId="{52103A55-F8B7-4469-8CF7-B2CD67CAEAB8}">
      <dgm:prSet/>
      <dgm:spPr/>
      <dgm:t>
        <a:bodyPr/>
        <a:lstStyle/>
        <a:p>
          <a:endParaRPr lang="en-US"/>
        </a:p>
      </dgm:t>
    </dgm:pt>
    <dgm:pt modelId="{0BA4EDCF-7CD0-4E99-AE90-955EF1AE4F0B}" type="sibTrans" cxnId="{52103A55-F8B7-4469-8CF7-B2CD67CAEAB8}">
      <dgm:prSet/>
      <dgm:spPr/>
      <dgm:t>
        <a:bodyPr/>
        <a:lstStyle/>
        <a:p>
          <a:endParaRPr lang="en-US"/>
        </a:p>
      </dgm:t>
    </dgm:pt>
    <dgm:pt modelId="{686366D0-6B5E-4F1A-8B31-4218DEFC6135}" type="pres">
      <dgm:prSet presAssocID="{73010111-B1DA-4B9B-BBBE-9225B934A012}" presName="linear" presStyleCnt="0">
        <dgm:presLayoutVars>
          <dgm:dir/>
          <dgm:resizeHandles val="exact"/>
        </dgm:presLayoutVars>
      </dgm:prSet>
      <dgm:spPr/>
    </dgm:pt>
    <dgm:pt modelId="{658C45E9-0BEE-4739-BBFE-8017A955871E}" type="pres">
      <dgm:prSet presAssocID="{FF0DC4D3-ACBE-4350-B59F-A4D12B15F1EB}" presName="comp" presStyleCnt="0"/>
      <dgm:spPr/>
    </dgm:pt>
    <dgm:pt modelId="{5400DAA4-AF85-4F9A-AC78-E591B2891AAE}" type="pres">
      <dgm:prSet presAssocID="{FF0DC4D3-ACBE-4350-B59F-A4D12B15F1EB}" presName="box" presStyleLbl="node1" presStyleIdx="0" presStyleCnt="3"/>
      <dgm:spPr/>
    </dgm:pt>
    <dgm:pt modelId="{6CFBA841-99F5-4D71-8FE0-56BD7DD6B16B}" type="pres">
      <dgm:prSet presAssocID="{FF0DC4D3-ACBE-4350-B59F-A4D12B15F1E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408128-1B0D-46D0-B274-B94FA0321FCE}" type="pres">
      <dgm:prSet presAssocID="{FF0DC4D3-ACBE-4350-B59F-A4D12B15F1EB}" presName="text" presStyleLbl="node1" presStyleIdx="0" presStyleCnt="3">
        <dgm:presLayoutVars>
          <dgm:bulletEnabled val="1"/>
        </dgm:presLayoutVars>
      </dgm:prSet>
      <dgm:spPr/>
    </dgm:pt>
    <dgm:pt modelId="{1BAB35E2-93C5-4DBB-9E6D-4ABF3A0158DD}" type="pres">
      <dgm:prSet presAssocID="{6BA05793-9FD8-4FA1-8C78-68DF090D8240}" presName="spacer" presStyleCnt="0"/>
      <dgm:spPr/>
    </dgm:pt>
    <dgm:pt modelId="{16B9D89A-2A66-4EDF-9F97-99E06B0296B2}" type="pres">
      <dgm:prSet presAssocID="{37E163AC-8F09-483A-AEBD-68FC6B93A5DE}" presName="comp" presStyleCnt="0"/>
      <dgm:spPr/>
    </dgm:pt>
    <dgm:pt modelId="{E05FE4C2-EC81-4B16-A76C-794D9ED6A7A5}" type="pres">
      <dgm:prSet presAssocID="{37E163AC-8F09-483A-AEBD-68FC6B93A5DE}" presName="box" presStyleLbl="node1" presStyleIdx="1" presStyleCnt="3" custScaleY="103207" custLinFactNeighborY="-2248"/>
      <dgm:spPr/>
    </dgm:pt>
    <dgm:pt modelId="{E94A1B9A-22C6-4A06-8CFD-863CD2167FD4}" type="pres">
      <dgm:prSet presAssocID="{37E163AC-8F09-483A-AEBD-68FC6B93A5DE}" presName="img" presStyleLbl="fgImgPlace1" presStyleIdx="1" presStyleCnt="3" custScaleX="100363" custScaleY="109883" custLinFactNeighborY="-612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BDC26FD-C747-4E9F-ACCC-C1355D8346E2}" type="pres">
      <dgm:prSet presAssocID="{37E163AC-8F09-483A-AEBD-68FC6B93A5DE}" presName="text" presStyleLbl="node1" presStyleIdx="1" presStyleCnt="3">
        <dgm:presLayoutVars>
          <dgm:bulletEnabled val="1"/>
        </dgm:presLayoutVars>
      </dgm:prSet>
      <dgm:spPr/>
    </dgm:pt>
    <dgm:pt modelId="{9ADE7655-167B-4F60-9537-A8EDF2A58EA4}" type="pres">
      <dgm:prSet presAssocID="{EB8D09B5-1018-433D-BD3B-80E46B04BF73}" presName="spacer" presStyleCnt="0"/>
      <dgm:spPr/>
    </dgm:pt>
    <dgm:pt modelId="{99E42114-9561-410F-BB09-61E00502741A}" type="pres">
      <dgm:prSet presAssocID="{C886A818-A4BD-44FF-A22A-59AFBF6681BC}" presName="comp" presStyleCnt="0"/>
      <dgm:spPr/>
    </dgm:pt>
    <dgm:pt modelId="{E0E75725-8961-419D-9F04-98BF61A1A4D2}" type="pres">
      <dgm:prSet presAssocID="{C886A818-A4BD-44FF-A22A-59AFBF6681BC}" presName="box" presStyleLbl="node1" presStyleIdx="2" presStyleCnt="3"/>
      <dgm:spPr/>
    </dgm:pt>
    <dgm:pt modelId="{780BC916-0B9B-43C1-BE6B-EE21F884E3E4}" type="pres">
      <dgm:prSet presAssocID="{C886A818-A4BD-44FF-A22A-59AFBF6681BC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1D5078F-9C5C-4E9E-B40D-FE0E71ECB361}" type="pres">
      <dgm:prSet presAssocID="{C886A818-A4BD-44FF-A22A-59AFBF6681BC}" presName="text" presStyleLbl="node1" presStyleIdx="2" presStyleCnt="3">
        <dgm:presLayoutVars>
          <dgm:bulletEnabled val="1"/>
        </dgm:presLayoutVars>
      </dgm:prSet>
      <dgm:spPr/>
    </dgm:pt>
  </dgm:ptLst>
  <dgm:cxnLst>
    <dgm:cxn modelId="{37B21209-118D-4EE2-BBD5-63242E3A3AEA}" type="presOf" srcId="{73010111-B1DA-4B9B-BBBE-9225B934A012}" destId="{686366D0-6B5E-4F1A-8B31-4218DEFC6135}" srcOrd="0" destOrd="0" presId="urn:microsoft.com/office/officeart/2005/8/layout/vList4#2"/>
    <dgm:cxn modelId="{C0EFE328-D7D5-48BE-AB41-4AEA28EA83B5}" type="presOf" srcId="{F9ACBB57-783B-4BF8-A4E9-1FDB59B002EF}" destId="{5400DAA4-AF85-4F9A-AC78-E591B2891AAE}" srcOrd="0" destOrd="2" presId="urn:microsoft.com/office/officeart/2005/8/layout/vList4#2"/>
    <dgm:cxn modelId="{E8F1913A-1C98-422E-8CAF-E45C78B8A1CC}" type="presOf" srcId="{04E085D5-76EB-4BB3-8566-0EFFB8B26ED8}" destId="{E05FE4C2-EC81-4B16-A76C-794D9ED6A7A5}" srcOrd="0" destOrd="1" presId="urn:microsoft.com/office/officeart/2005/8/layout/vList4#2"/>
    <dgm:cxn modelId="{E77FAE62-2ADB-44AE-B635-10E4BCD51E63}" type="presOf" srcId="{59EBBDE7-2D47-4835-A1BA-CDB8E92FC087}" destId="{E0E75725-8961-419D-9F04-98BF61A1A4D2}" srcOrd="0" destOrd="1" presId="urn:microsoft.com/office/officeart/2005/8/layout/vList4#2"/>
    <dgm:cxn modelId="{4808EF65-AA89-4AAC-82DB-B0405FBD2206}" type="presOf" srcId="{A057890E-C443-46FC-9FE1-55E08F3F4838}" destId="{5400DAA4-AF85-4F9A-AC78-E591B2891AAE}" srcOrd="0" destOrd="1" presId="urn:microsoft.com/office/officeart/2005/8/layout/vList4#2"/>
    <dgm:cxn modelId="{25763370-9E3A-4D2E-8C36-51BD3C6E84AB}" srcId="{73010111-B1DA-4B9B-BBBE-9225B934A012}" destId="{37E163AC-8F09-483A-AEBD-68FC6B93A5DE}" srcOrd="1" destOrd="0" parTransId="{724DE2C1-677D-4FC5-85D7-CD766DA2DD30}" sibTransId="{EB8D09B5-1018-433D-BD3B-80E46B04BF73}"/>
    <dgm:cxn modelId="{22F4FD51-25D7-4482-868C-96E697A07AFD}" type="presOf" srcId="{59EBBDE7-2D47-4835-A1BA-CDB8E92FC087}" destId="{21D5078F-9C5C-4E9E-B40D-FE0E71ECB361}" srcOrd="1" destOrd="1" presId="urn:microsoft.com/office/officeart/2005/8/layout/vList4#2"/>
    <dgm:cxn modelId="{52103A55-F8B7-4469-8CF7-B2CD67CAEAB8}" srcId="{C886A818-A4BD-44FF-A22A-59AFBF6681BC}" destId="{59EBBDE7-2D47-4835-A1BA-CDB8E92FC087}" srcOrd="0" destOrd="0" parTransId="{D5B85290-45B2-46EC-A623-E07C199A0E7C}" sibTransId="{0BA4EDCF-7CD0-4E99-AE90-955EF1AE4F0B}"/>
    <dgm:cxn modelId="{3FA68B56-CC7E-4E13-BB9A-C58910DD70A9}" type="presOf" srcId="{04E085D5-76EB-4BB3-8566-0EFFB8B26ED8}" destId="{0BDC26FD-C747-4E9F-ACCC-C1355D8346E2}" srcOrd="1" destOrd="1" presId="urn:microsoft.com/office/officeart/2005/8/layout/vList4#2"/>
    <dgm:cxn modelId="{06BADD7B-8AB5-4123-82DB-743514449194}" type="presOf" srcId="{37E163AC-8F09-483A-AEBD-68FC6B93A5DE}" destId="{E05FE4C2-EC81-4B16-A76C-794D9ED6A7A5}" srcOrd="0" destOrd="0" presId="urn:microsoft.com/office/officeart/2005/8/layout/vList4#2"/>
    <dgm:cxn modelId="{6E632587-0FF0-4D54-A01B-8CED0067E8D9}" type="presOf" srcId="{37E163AC-8F09-483A-AEBD-68FC6B93A5DE}" destId="{0BDC26FD-C747-4E9F-ACCC-C1355D8346E2}" srcOrd="1" destOrd="0" presId="urn:microsoft.com/office/officeart/2005/8/layout/vList4#2"/>
    <dgm:cxn modelId="{20275E98-18A1-4C9E-87EE-EF560FF84EF0}" srcId="{73010111-B1DA-4B9B-BBBE-9225B934A012}" destId="{FF0DC4D3-ACBE-4350-B59F-A4D12B15F1EB}" srcOrd="0" destOrd="0" parTransId="{8A0B266F-6A2A-481E-9178-02EE359B671F}" sibTransId="{6BA05793-9FD8-4FA1-8C78-68DF090D8240}"/>
    <dgm:cxn modelId="{3FEBA2A3-4822-41AF-A44F-8EDA3DA0EC58}" srcId="{37E163AC-8F09-483A-AEBD-68FC6B93A5DE}" destId="{CD47C9BC-DE5E-4BB9-A173-878EC19951EB}" srcOrd="1" destOrd="0" parTransId="{48E0D3BC-ABDE-4865-8A23-8B0503697B6B}" sibTransId="{A833CA04-25F8-4359-B57A-29CE4D6DE3DF}"/>
    <dgm:cxn modelId="{591059AA-093E-43E9-82F6-F3242DCFA489}" type="presOf" srcId="{C886A818-A4BD-44FF-A22A-59AFBF6681BC}" destId="{21D5078F-9C5C-4E9E-B40D-FE0E71ECB361}" srcOrd="1" destOrd="0" presId="urn:microsoft.com/office/officeart/2005/8/layout/vList4#2"/>
    <dgm:cxn modelId="{A1DE1DAB-068E-4E6C-AB4E-7CD7FCDF08BB}" type="presOf" srcId="{CD47C9BC-DE5E-4BB9-A173-878EC19951EB}" destId="{E05FE4C2-EC81-4B16-A76C-794D9ED6A7A5}" srcOrd="0" destOrd="2" presId="urn:microsoft.com/office/officeart/2005/8/layout/vList4#2"/>
    <dgm:cxn modelId="{499526B5-F6EE-4B5E-A1A0-7F8F7E211455}" type="presOf" srcId="{FF0DC4D3-ACBE-4350-B59F-A4D12B15F1EB}" destId="{0B408128-1B0D-46D0-B274-B94FA0321FCE}" srcOrd="1" destOrd="0" presId="urn:microsoft.com/office/officeart/2005/8/layout/vList4#2"/>
    <dgm:cxn modelId="{23B6B0B6-7A44-4DB5-87C0-F010925A371D}" srcId="{73010111-B1DA-4B9B-BBBE-9225B934A012}" destId="{C886A818-A4BD-44FF-A22A-59AFBF6681BC}" srcOrd="2" destOrd="0" parTransId="{CC496E8F-7F43-4A15-929A-672B2D9B3446}" sibTransId="{43A32A86-D2E8-4AA5-A654-223E33961374}"/>
    <dgm:cxn modelId="{343706BB-13BD-480F-9D47-3C0920728B0D}" srcId="{FF0DC4D3-ACBE-4350-B59F-A4D12B15F1EB}" destId="{A057890E-C443-46FC-9FE1-55E08F3F4838}" srcOrd="0" destOrd="0" parTransId="{392F2BB6-8EF5-4A50-A54E-E4A50D0B67B8}" sibTransId="{00A119A2-3AEE-42E7-99CE-86C8F8B0E500}"/>
    <dgm:cxn modelId="{E023BDBE-9C86-43A9-AE5E-5F1458CE33B1}" type="presOf" srcId="{FF0DC4D3-ACBE-4350-B59F-A4D12B15F1EB}" destId="{5400DAA4-AF85-4F9A-AC78-E591B2891AAE}" srcOrd="0" destOrd="0" presId="urn:microsoft.com/office/officeart/2005/8/layout/vList4#2"/>
    <dgm:cxn modelId="{3D3653C5-0BCE-4967-A275-0D90B6DB3ECB}" type="presOf" srcId="{C886A818-A4BD-44FF-A22A-59AFBF6681BC}" destId="{E0E75725-8961-419D-9F04-98BF61A1A4D2}" srcOrd="0" destOrd="0" presId="urn:microsoft.com/office/officeart/2005/8/layout/vList4#2"/>
    <dgm:cxn modelId="{E78704D5-6FDA-489F-B6AB-85DA695F0F83}" type="presOf" srcId="{A057890E-C443-46FC-9FE1-55E08F3F4838}" destId="{0B408128-1B0D-46D0-B274-B94FA0321FCE}" srcOrd="1" destOrd="1" presId="urn:microsoft.com/office/officeart/2005/8/layout/vList4#2"/>
    <dgm:cxn modelId="{3796F6DA-0F0E-4DD7-AD6A-8D41AC6A0856}" type="presOf" srcId="{F9ACBB57-783B-4BF8-A4E9-1FDB59B002EF}" destId="{0B408128-1B0D-46D0-B274-B94FA0321FCE}" srcOrd="1" destOrd="2" presId="urn:microsoft.com/office/officeart/2005/8/layout/vList4#2"/>
    <dgm:cxn modelId="{5663D3DF-F5B0-40C9-A1CD-444F0306308E}" srcId="{FF0DC4D3-ACBE-4350-B59F-A4D12B15F1EB}" destId="{F9ACBB57-783B-4BF8-A4E9-1FDB59B002EF}" srcOrd="1" destOrd="0" parTransId="{B7FB47CD-9DA2-4013-97F4-130FD8D91CD0}" sibTransId="{9DF43626-DB95-4CD5-9FE9-26A0CA646FE6}"/>
    <dgm:cxn modelId="{D52691ED-9174-43F0-B61D-C081FE9A3115}" type="presOf" srcId="{CD47C9BC-DE5E-4BB9-A173-878EC19951EB}" destId="{0BDC26FD-C747-4E9F-ACCC-C1355D8346E2}" srcOrd="1" destOrd="2" presId="urn:microsoft.com/office/officeart/2005/8/layout/vList4#2"/>
    <dgm:cxn modelId="{0F1B17FD-B928-4B23-9E7D-F7F0ED854A80}" srcId="{37E163AC-8F09-483A-AEBD-68FC6B93A5DE}" destId="{04E085D5-76EB-4BB3-8566-0EFFB8B26ED8}" srcOrd="0" destOrd="0" parTransId="{D2BB214A-F7B3-4E7C-B849-BDDE1415A163}" sibTransId="{C4587548-1F49-49D8-9953-5EE256282E2B}"/>
    <dgm:cxn modelId="{48B022A8-A4C6-4DD3-A5AB-F0FB84EF317E}" type="presParOf" srcId="{686366D0-6B5E-4F1A-8B31-4218DEFC6135}" destId="{658C45E9-0BEE-4739-BBFE-8017A955871E}" srcOrd="0" destOrd="0" presId="urn:microsoft.com/office/officeart/2005/8/layout/vList4#2"/>
    <dgm:cxn modelId="{AB3D1881-87FF-4F25-9384-F83306AED9E0}" type="presParOf" srcId="{658C45E9-0BEE-4739-BBFE-8017A955871E}" destId="{5400DAA4-AF85-4F9A-AC78-E591B2891AAE}" srcOrd="0" destOrd="0" presId="urn:microsoft.com/office/officeart/2005/8/layout/vList4#2"/>
    <dgm:cxn modelId="{8908BC5A-8441-45E1-83BD-BD1A3032DCF4}" type="presParOf" srcId="{658C45E9-0BEE-4739-BBFE-8017A955871E}" destId="{6CFBA841-99F5-4D71-8FE0-56BD7DD6B16B}" srcOrd="1" destOrd="0" presId="urn:microsoft.com/office/officeart/2005/8/layout/vList4#2"/>
    <dgm:cxn modelId="{875E9C95-05E7-442E-B7B0-1F678E2738B7}" type="presParOf" srcId="{658C45E9-0BEE-4739-BBFE-8017A955871E}" destId="{0B408128-1B0D-46D0-B274-B94FA0321FCE}" srcOrd="2" destOrd="0" presId="urn:microsoft.com/office/officeart/2005/8/layout/vList4#2"/>
    <dgm:cxn modelId="{F8DE8E7C-7775-4AB7-9151-58411DC8F3A1}" type="presParOf" srcId="{686366D0-6B5E-4F1A-8B31-4218DEFC6135}" destId="{1BAB35E2-93C5-4DBB-9E6D-4ABF3A0158DD}" srcOrd="1" destOrd="0" presId="urn:microsoft.com/office/officeart/2005/8/layout/vList4#2"/>
    <dgm:cxn modelId="{25AFBA14-759C-4FFB-B5A2-CA9EA41BE4CC}" type="presParOf" srcId="{686366D0-6B5E-4F1A-8B31-4218DEFC6135}" destId="{16B9D89A-2A66-4EDF-9F97-99E06B0296B2}" srcOrd="2" destOrd="0" presId="urn:microsoft.com/office/officeart/2005/8/layout/vList4#2"/>
    <dgm:cxn modelId="{A3336931-C9B2-4E8C-BD18-9F473C61C17D}" type="presParOf" srcId="{16B9D89A-2A66-4EDF-9F97-99E06B0296B2}" destId="{E05FE4C2-EC81-4B16-A76C-794D9ED6A7A5}" srcOrd="0" destOrd="0" presId="urn:microsoft.com/office/officeart/2005/8/layout/vList4#2"/>
    <dgm:cxn modelId="{CCC7CD55-7941-4B35-9A52-048B7BBBA146}" type="presParOf" srcId="{16B9D89A-2A66-4EDF-9F97-99E06B0296B2}" destId="{E94A1B9A-22C6-4A06-8CFD-863CD2167FD4}" srcOrd="1" destOrd="0" presId="urn:microsoft.com/office/officeart/2005/8/layout/vList4#2"/>
    <dgm:cxn modelId="{1B121A8B-88D9-4ABB-9D6B-900947F16030}" type="presParOf" srcId="{16B9D89A-2A66-4EDF-9F97-99E06B0296B2}" destId="{0BDC26FD-C747-4E9F-ACCC-C1355D8346E2}" srcOrd="2" destOrd="0" presId="urn:microsoft.com/office/officeart/2005/8/layout/vList4#2"/>
    <dgm:cxn modelId="{D3A7F7B3-E36B-4A55-8937-811B5699CEFA}" type="presParOf" srcId="{686366D0-6B5E-4F1A-8B31-4218DEFC6135}" destId="{9ADE7655-167B-4F60-9537-A8EDF2A58EA4}" srcOrd="3" destOrd="0" presId="urn:microsoft.com/office/officeart/2005/8/layout/vList4#2"/>
    <dgm:cxn modelId="{D81634B2-C9AA-4F7B-9BC1-91C0DE024A43}" type="presParOf" srcId="{686366D0-6B5E-4F1A-8B31-4218DEFC6135}" destId="{99E42114-9561-410F-BB09-61E00502741A}" srcOrd="4" destOrd="0" presId="urn:microsoft.com/office/officeart/2005/8/layout/vList4#2"/>
    <dgm:cxn modelId="{D8D8B51F-1A94-496F-8EE4-814FF770432F}" type="presParOf" srcId="{99E42114-9561-410F-BB09-61E00502741A}" destId="{E0E75725-8961-419D-9F04-98BF61A1A4D2}" srcOrd="0" destOrd="0" presId="urn:microsoft.com/office/officeart/2005/8/layout/vList4#2"/>
    <dgm:cxn modelId="{40E917FD-9589-49E0-8A37-7D64CA002970}" type="presParOf" srcId="{99E42114-9561-410F-BB09-61E00502741A}" destId="{780BC916-0B9B-43C1-BE6B-EE21F884E3E4}" srcOrd="1" destOrd="0" presId="urn:microsoft.com/office/officeart/2005/8/layout/vList4#2"/>
    <dgm:cxn modelId="{E90F9D1C-41D5-4890-85E9-4B5964BCF08E}" type="presParOf" srcId="{99E42114-9561-410F-BB09-61E00502741A}" destId="{21D5078F-9C5C-4E9E-B40D-FE0E71ECB36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0DAA4-AF85-4F9A-AC78-E591B2891AAE}">
      <dsp:nvSpPr>
        <dsp:cNvPr id="0" name=""/>
        <dsp:cNvSpPr/>
      </dsp:nvSpPr>
      <dsp:spPr>
        <a:xfrm>
          <a:off x="0" y="0"/>
          <a:ext cx="10345122" cy="124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2">
                  <a:lumMod val="10000"/>
                </a:schemeClr>
              </a:solidFill>
            </a:rPr>
            <a:t>Primary dentition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0-2yrs – 8% - sites lingual,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interproximal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areas of maxillary incisors,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occlusal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surfaces of 1</a:t>
          </a:r>
          <a:r>
            <a:rPr lang="en-US" sz="1600" kern="1200" baseline="30000" dirty="0">
              <a:solidFill>
                <a:schemeClr val="tx2">
                  <a:lumMod val="10000"/>
                </a:schemeClr>
              </a:solidFill>
            </a:rPr>
            <a:t>st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primary molars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3 yrs-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occlusal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surfaces of 2</a:t>
          </a:r>
          <a:r>
            <a:rPr lang="en-US" sz="1600" kern="1200" baseline="30000" dirty="0">
              <a:solidFill>
                <a:schemeClr val="tx2">
                  <a:lumMod val="10000"/>
                </a:schemeClr>
              </a:solidFill>
            </a:rPr>
            <a:t>nd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primary molars &gt; 1</a:t>
          </a:r>
          <a:r>
            <a:rPr lang="en-US" sz="1600" kern="1200" baseline="30000" dirty="0">
              <a:solidFill>
                <a:schemeClr val="tx2">
                  <a:lumMod val="10000"/>
                </a:schemeClr>
              </a:solidFill>
            </a:rPr>
            <a:t>st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primary molars;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mand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&gt; maxillary </a:t>
          </a:r>
        </a:p>
      </dsp:txBody>
      <dsp:txXfrm>
        <a:off x="2193893" y="0"/>
        <a:ext cx="8151228" cy="1248689"/>
      </dsp:txXfrm>
    </dsp:sp>
    <dsp:sp modelId="{6CFBA841-99F5-4D71-8FE0-56BD7DD6B16B}">
      <dsp:nvSpPr>
        <dsp:cNvPr id="0" name=""/>
        <dsp:cNvSpPr/>
      </dsp:nvSpPr>
      <dsp:spPr>
        <a:xfrm>
          <a:off x="124868" y="124868"/>
          <a:ext cx="2069024" cy="9989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5FE4C2-EC81-4B16-A76C-794D9ED6A7A5}">
      <dsp:nvSpPr>
        <dsp:cNvPr id="0" name=""/>
        <dsp:cNvSpPr/>
      </dsp:nvSpPr>
      <dsp:spPr>
        <a:xfrm>
          <a:off x="0" y="1345487"/>
          <a:ext cx="10345122" cy="12887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-252775"/>
                <a:satOff val="-27500"/>
                <a:lumOff val="1822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shade val="80000"/>
                <a:hueOff val="-252775"/>
                <a:satOff val="-27500"/>
                <a:lumOff val="18225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>
                  <a:lumMod val="10000"/>
                </a:schemeClr>
              </a:solidFill>
            </a:rPr>
            <a:t>Mixed dentition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tx2">
                  <a:lumMod val="10000"/>
                </a:schemeClr>
              </a:solidFill>
            </a:rPr>
            <a:t>Occlusal</a:t>
          </a:r>
          <a:r>
            <a:rPr lang="en-US" sz="1800" kern="1200" dirty="0">
              <a:solidFill>
                <a:schemeClr val="tx2">
                  <a:lumMod val="10000"/>
                </a:schemeClr>
              </a:solidFill>
            </a:rPr>
            <a:t> surfaces of permanent molars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>
                  <a:lumMod val="10000"/>
                </a:schemeClr>
              </a:solidFill>
            </a:rPr>
            <a:t>Lingual pits in maxillary permanent incisors – lateral incisors</a:t>
          </a:r>
        </a:p>
      </dsp:txBody>
      <dsp:txXfrm>
        <a:off x="2193893" y="1345487"/>
        <a:ext cx="8151228" cy="1288735"/>
      </dsp:txXfrm>
    </dsp:sp>
    <dsp:sp modelId="{E94A1B9A-22C6-4A06-8CFD-863CD2167FD4}">
      <dsp:nvSpPr>
        <dsp:cNvPr id="0" name=""/>
        <dsp:cNvSpPr/>
      </dsp:nvSpPr>
      <dsp:spPr>
        <a:xfrm>
          <a:off x="121113" y="1407881"/>
          <a:ext cx="2076534" cy="10976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E75725-8961-419D-9F04-98BF61A1A4D2}">
      <dsp:nvSpPr>
        <dsp:cNvPr id="0" name=""/>
        <dsp:cNvSpPr/>
      </dsp:nvSpPr>
      <dsp:spPr>
        <a:xfrm>
          <a:off x="0" y="2787162"/>
          <a:ext cx="10345122" cy="124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-505550"/>
                <a:satOff val="-55001"/>
                <a:lumOff val="36451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shade val="80000"/>
                <a:hueOff val="-505550"/>
                <a:satOff val="-55001"/>
                <a:lumOff val="36451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2">
                  <a:lumMod val="10000"/>
                </a:schemeClr>
              </a:solidFill>
            </a:rPr>
            <a:t>Early permanent dentition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1</a:t>
          </a:r>
          <a:r>
            <a:rPr lang="en-US" sz="1600" kern="1200" baseline="30000" dirty="0">
              <a:solidFill>
                <a:schemeClr val="tx2">
                  <a:lumMod val="10000"/>
                </a:schemeClr>
              </a:solidFill>
            </a:rPr>
            <a:t>st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permanent molar &gt; 2</a:t>
          </a:r>
          <a:r>
            <a:rPr lang="en-US" sz="1600" kern="1200" baseline="30000" dirty="0">
              <a:solidFill>
                <a:schemeClr val="tx2">
                  <a:lumMod val="10000"/>
                </a:schemeClr>
              </a:solidFill>
            </a:rPr>
            <a:t>nd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permanent molar &gt; premolars &gt; maxillary anterior teeth &gt; canine and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mandibular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incisors </a:t>
          </a:r>
        </a:p>
      </dsp:txBody>
      <dsp:txXfrm>
        <a:off x="2193893" y="2787162"/>
        <a:ext cx="8151228" cy="1248689"/>
      </dsp:txXfrm>
    </dsp:sp>
    <dsp:sp modelId="{780BC916-0B9B-43C1-BE6B-EE21F884E3E4}">
      <dsp:nvSpPr>
        <dsp:cNvPr id="0" name=""/>
        <dsp:cNvSpPr/>
      </dsp:nvSpPr>
      <dsp:spPr>
        <a:xfrm>
          <a:off x="124868" y="2912031"/>
          <a:ext cx="2069024" cy="9989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32273D-10C9-4558-9297-136EE3BE8820}"/>
              </a:ext>
            </a:extLst>
          </p:cNvPr>
          <p:cNvSpPr/>
          <p:nvPr/>
        </p:nvSpPr>
        <p:spPr>
          <a:xfrm>
            <a:off x="1989631" y="702503"/>
            <a:ext cx="8176672" cy="13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2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2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5F232C-6065-4242-BD38-2F02059CFE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5811" y="2014207"/>
            <a:ext cx="1450690" cy="121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E4BCF119-75E4-459C-86B3-E635982A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45" y="702502"/>
            <a:ext cx="1486756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6D4F2F-1200-4B3B-A728-73C9AD2C86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702502"/>
            <a:ext cx="1450690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65F625-BFE1-417E-9B3C-55F35A032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192" y="3527423"/>
            <a:ext cx="6727825" cy="222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3BF60FB-2ADE-4C28-AD1D-ACE652A4BD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3457" y="3527423"/>
            <a:ext cx="1643063" cy="2116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726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8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0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8DF969C-934C-4536-AF22-3496A4000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6741" y="3316203"/>
            <a:ext cx="2039983" cy="23401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E76E769-B1B3-4B1A-BF59-41BF985B56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192" y="3393194"/>
            <a:ext cx="6346533" cy="23401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AAC8AC1F-9B1D-4232-8855-BD85BD1740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FC404A29-072D-4167-A60C-8598AA2987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040C3CA-84E5-4F82-9EA4-92FAC96C8D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387FDB-1746-44F0-8EB7-054AD0458781}"/>
              </a:ext>
            </a:extLst>
          </p:cNvPr>
          <p:cNvSpPr/>
          <p:nvPr/>
        </p:nvSpPr>
        <p:spPr>
          <a:xfrm>
            <a:off x="2007664" y="609848"/>
            <a:ext cx="8176672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4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4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E9883-9A8E-4F6A-8A4D-E51398096E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7466" y="208204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B6E25C8E-EF96-4A32-B34C-1494CF96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41" y="666659"/>
            <a:ext cx="1297067" cy="114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F8C96-A448-4A0C-87CB-90BCFE8100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9352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72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6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0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21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C7CB87-95A2-4FCB-BDE6-31EAAC9F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192" y="3527423"/>
            <a:ext cx="8179749" cy="2220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Arial Black" panose="020B0A04020102020204" pitchFamily="34" charset="0"/>
              </a:rPr>
              <a:t>Introduction to Pediatric Operative Dentistry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Arial Black" panose="020B0A04020102020204" pitchFamily="34" charset="0"/>
              </a:rPr>
              <a:t>Dr  Seema Bargale </a:t>
            </a:r>
          </a:p>
          <a:p>
            <a:pPr marL="0" indent="0">
              <a:buNone/>
            </a:pPr>
            <a:r>
              <a:rPr lang="en-US" dirty="0"/>
              <a:t>Professor and Guide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10D91-97E8-45AE-84EC-18C5308384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3456" y="3632198"/>
            <a:ext cx="1643063" cy="2116138"/>
          </a:xfrm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4FDDF9-F6D4-424D-B662-A3C043C63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55" y="3632197"/>
            <a:ext cx="1643063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856871-414C-449D-9C2C-7D5A4D738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9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4"/>
    </mc:Choice>
    <mc:Fallback>
      <p:transition spd="slow" advTm="1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E5EE-E45F-4EE7-B1B2-8F12A40E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C927F-7684-4BB8-9F2E-4F6BC480F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70540"/>
            <a:ext cx="4504159" cy="200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284163">
              <a:buFont typeface="Arial" charset="0"/>
              <a:buNone/>
              <a:defRPr/>
            </a:pPr>
            <a:r>
              <a:rPr lang="en-US" dirty="0"/>
              <a:t>-  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Thinner enamel and dentin layers, (1mm)                                  </a:t>
            </a:r>
          </a:p>
          <a:p>
            <a:pPr marL="344488" indent="-284163">
              <a:buFont typeface="Arial" charset="0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Enamel rods in the cervical area directed</a:t>
            </a:r>
          </a:p>
          <a:p>
            <a:pPr marL="344488" indent="-284163">
              <a:buFont typeface="Arial" charset="0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Occlusally.</a:t>
            </a:r>
          </a:p>
          <a:p>
            <a:pPr marL="344488" indent="-284163">
              <a:buFont typeface="Arial" charset="0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Broad and flat contacts.</a:t>
            </a:r>
          </a:p>
          <a:p>
            <a:pPr marL="344488" indent="-284163">
              <a:buFontTx/>
              <a:buChar char="-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is usually lighter.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A1ED7A-5EFE-4B27-88AF-AB9D497852A5}"/>
              </a:ext>
            </a:extLst>
          </p:cNvPr>
          <p:cNvSpPr/>
          <p:nvPr/>
        </p:nvSpPr>
        <p:spPr>
          <a:xfrm>
            <a:off x="5721177" y="2077616"/>
            <a:ext cx="32251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 enamel and dentin layer</a:t>
            </a:r>
          </a:p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 rod in the cervical area directed Gingivally</a:t>
            </a:r>
          </a:p>
          <a:p>
            <a:pPr>
              <a:buFontTx/>
              <a:buChar char="-"/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contacts</a:t>
            </a:r>
          </a:p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is much darker</a:t>
            </a:r>
            <a:endParaRPr lang="en-IN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SCN0161">
            <a:extLst>
              <a:ext uri="{FF2B5EF4-FFF2-40B4-BE49-F238E27FC236}">
                <a16:creationId xmlns:a16="http://schemas.microsoft.com/office/drawing/2014/main" id="{D3427F93-0638-4321-A987-F4BB1C4E0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52829"/>
          <a:stretch>
            <a:fillRect/>
          </a:stretch>
        </p:blipFill>
        <p:spPr bwMode="auto">
          <a:xfrm>
            <a:off x="1191047" y="4620417"/>
            <a:ext cx="1751205" cy="208620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7" descr="DSCN0161">
            <a:extLst>
              <a:ext uri="{FF2B5EF4-FFF2-40B4-BE49-F238E27FC236}">
                <a16:creationId xmlns:a16="http://schemas.microsoft.com/office/drawing/2014/main" id="{4DC9737C-07DA-4191-AAFC-E8EABD32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0957"/>
          <a:stretch>
            <a:fillRect/>
          </a:stretch>
        </p:blipFill>
        <p:spPr bwMode="auto">
          <a:xfrm>
            <a:off x="9900682" y="3740055"/>
            <a:ext cx="1751205" cy="239799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947255B-E7EF-4975-AB77-563760C60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8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44"/>
    </mc:Choice>
    <mc:Fallback>
      <p:transition spd="slow" advTm="5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7989F-E93A-4ECB-BABD-A89E4B23F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E1D16-169E-448E-8882-3B19761D3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6600" dirty="0">
                <a:solidFill>
                  <a:schemeClr val="bg1">
                    <a:lumMod val="50000"/>
                  </a:schemeClr>
                </a:solidFill>
              </a:rPr>
              <a:t>Thank you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388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10D76-071F-47D4-8886-AF5E2EB11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" pitchFamily="34" charset="0"/>
              </a:rPr>
              <a:t>Content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erlin Sans FB" pitchFamily="34" charset="0"/>
              </a:rPr>
              <a:t>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45143-0294-458A-AF50-9182E27F0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History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Objectives 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Epidemiology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Importance of primary teeth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Primary v/s permanent teeth differences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C4F812-EB58-4ACC-9368-FC5FA56E4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22"/>
    </mc:Choice>
    <mc:Fallback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F169-22D3-409C-AD38-887575C5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" pitchFamily="34" charset="0"/>
              </a:rPr>
              <a:t>Introduction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erlin Sans FB" pitchFamily="34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0B997-1DF3-4D9D-B29F-F0FC5FF8F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Operative dentistry is the 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art and science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of the 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diagnosis, treatment, and prognosis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of defects of teeth that do not require full coverage restorations for correction. Such treatment should result in the 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restoration of proper tooth form, function, and esthetics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while maintaining the 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physiologic integrity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of the 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teeth in harmonious relationship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with the adjacent hard and soft tissues, all of which should 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enhance the general health and welfare of the patient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                                                               - </a:t>
            </a:r>
            <a:r>
              <a:rPr lang="en-US" b="1" dirty="0" err="1">
                <a:solidFill>
                  <a:schemeClr val="tx2">
                    <a:lumMod val="10000"/>
                  </a:schemeClr>
                </a:solidFill>
              </a:rPr>
              <a:t>Sturdevant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36108D-6CF0-4D48-9543-E8D12613D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7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93"/>
    </mc:Choice>
    <mc:Fallback>
      <p:transition spd="slow" advTm="4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38D42-7D0D-4552-A269-E1E65138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" pitchFamily="34" charset="0"/>
              </a:rPr>
              <a:t>History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erlin Sans FB" pitchFamily="34" charset="0"/>
              </a:rPr>
              <a:t>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D7A59-C1DE-4A9D-B9A6-A922CCAF7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Early dentists- barbers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Later, cavity preparation and tooth restoration became widely popular.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The first successful tooth restorations were developed in the United States.</a:t>
            </a:r>
          </a:p>
          <a:p>
            <a:r>
              <a:rPr lang="en-US" dirty="0" err="1">
                <a:solidFill>
                  <a:schemeClr val="tx2">
                    <a:lumMod val="10000"/>
                  </a:schemeClr>
                </a:solidFill>
              </a:rPr>
              <a:t>G.V.Black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(1924) –” Father of operative dentistry”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Charles E. Woodbury, E.K.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</a:rPr>
              <a:t>Wedelstaedt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, Waldon Ferrier and George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</a:rPr>
              <a:t>Hollenback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made significant contributions to the early development of operative dentistry.</a:t>
            </a:r>
          </a:p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404056" y="58587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M.E.J.Curzon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J.F.Roberts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D.B.Kennedy.Kennedy’s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Paediatric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Operative Dentistry.4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edition. Reed publishing house;1996.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0CBB07-2038-44DF-8564-CCF93BAB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2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71"/>
    </mc:Choice>
    <mc:Fallback>
      <p:transition spd="slow" advTm="6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8D76-09E4-4F9F-94B2-AFCD0BE5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" pitchFamily="34" charset="0"/>
              </a:rPr>
              <a:t>Objectives  (AAPD)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D0F14-E7BA-4918-8012-77E16B768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To repair or limit the damage from caries, 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To protect and preserve the tooth structure,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To reestablish adequate function, restore esthetics (where applicable), 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To provide ease in maintaining good oral hygiene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Pulp vitality should be maintained whenever possible</a:t>
            </a:r>
          </a:p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455572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AAPD Guideline On Restorative Dentistry. American Academy Of Pediatric Dentistry . V 36 / NO 6 14 / 15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479A831-8C5A-443C-B92F-64E3FCB3A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2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4"/>
    </mc:Choice>
    <mc:Fallback>
      <p:transition spd="slow" advTm="2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EBE6-1B66-44B0-91D1-D0F3BF32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" pitchFamily="34" charset="0"/>
              </a:rPr>
              <a:t>Epidemiology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2A5AC1F-64CA-4E4F-9333-185795CCF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571383"/>
              </p:ext>
            </p:extLst>
          </p:nvPr>
        </p:nvGraphicFramePr>
        <p:xfrm>
          <a:off x="581192" y="2043404"/>
          <a:ext cx="10345122" cy="4039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2895600" y="6216032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M.E.J.Curzon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J.F.Roberts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D.B.Kennedy.Kennedy’s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Paediatric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Operative Dentistry.4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edition. Reed publishing house;1996.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ED5545-CB7D-4777-8D76-F37609D80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4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26"/>
    </mc:Choice>
    <mc:Fallback>
      <p:transition spd="slow" advTm="6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7934-DABC-4021-B91F-66A2C6248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" pitchFamily="34" charset="0"/>
              </a:rPr>
              <a:t>Importance of primary teeth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D467-1F0C-44CD-A056-81CA61EFE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Help in Mastication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Impairment of speech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Maintenance and importance of appearance (Esthetics)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Maintenance of arch length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Prevents development of oral habits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Prevent associated psychological effects with premature  tooth loss </a:t>
            </a:r>
          </a:p>
          <a:p>
            <a:endParaRPr lang="en-IN" dirty="0"/>
          </a:p>
        </p:txBody>
      </p:sp>
      <p:pic>
        <p:nvPicPr>
          <p:cNvPr id="4" name="Picture 3" descr="download (1).jpg">
            <a:extLst>
              <a:ext uri="{FF2B5EF4-FFF2-40B4-BE49-F238E27FC236}">
                <a16:creationId xmlns:a16="http://schemas.microsoft.com/office/drawing/2014/main" id="{7863B806-BA5D-434B-8A1C-CAA6159B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910" y="5134899"/>
            <a:ext cx="4456509" cy="1447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39720" y="6396335"/>
            <a:ext cx="82816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Nikhil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Marwah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. Textbook of Pediatric Dentistry.4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rd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 edition. Jaypee Brothers Medical Publishers Private Limited;2019</a:t>
            </a:r>
            <a:endParaRPr lang="en-US" sz="1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699C024-30D4-4522-BE58-F1FAF585A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34"/>
    </mc:Choice>
    <mc:Fallback>
      <p:transition spd="slow" advTm="5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294F1-F8CA-47B3-B133-C88FC36E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Morphological &amp; Anatomical Difference b/w Primary &amp; Permanent Tooth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4CE57-51D3-438B-A90F-DA2C55A8D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401167"/>
            <a:ext cx="2973938" cy="523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Narrow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bucco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-lingual occlusal table.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dirty="0"/>
              <a:t>Shorter</a:t>
            </a: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Contact areas in primary teeth Broader, flatter, situated farther  gingivally</a:t>
            </a:r>
          </a:p>
          <a:p>
            <a:pPr marL="0" indent="0">
              <a:buNone/>
            </a:pPr>
            <a:r>
              <a:rPr lang="en-US" altLang="en-US" dirty="0"/>
              <a:t>    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Constricted in cervical      portion.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   </a:t>
            </a:r>
            <a:endParaRPr lang="en-IN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6F994-C6E3-4EC0-A1D9-B6FA08A6F2A4}"/>
              </a:ext>
            </a:extLst>
          </p:cNvPr>
          <p:cNvSpPr/>
          <p:nvPr/>
        </p:nvSpPr>
        <p:spPr>
          <a:xfrm>
            <a:off x="6987073" y="2379307"/>
            <a:ext cx="388620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Occlusal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 table is not narrow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Broader</a:t>
            </a:r>
          </a:p>
          <a:p>
            <a:endParaRPr lang="en-US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endParaRPr lang="en-US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Contact points in permanent teeth are placed more occlusally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Cervical constriction is not well marked.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itchFamily="18" charset="0"/>
            </a:endParaRPr>
          </a:p>
          <a:p>
            <a:pPr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                                                        </a:t>
            </a:r>
          </a:p>
          <a:p>
            <a:endParaRPr lang="en-IN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4775B57-5452-44D5-AA9A-FFEA3FE2B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-18000"/>
          </a:blip>
          <a:stretch>
            <a:fillRect/>
          </a:stretch>
        </p:blipFill>
        <p:spPr bwMode="auto">
          <a:xfrm>
            <a:off x="3704467" y="2486504"/>
            <a:ext cx="3000921" cy="3669340"/>
          </a:xfrm>
          <a:prstGeom prst="rect">
            <a:avLst/>
          </a:prstGeom>
          <a:solidFill>
            <a:srgbClr val="F5EEA9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81200" y="617220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M. S.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Duggal,M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. E. J.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Curzon,S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. A.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Fayle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 K. J.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Toynba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Restorative Techniques in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Paediatric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Dentistry: An Illustrated Guide to the Restoration of Extensive Carious Primary Teeth.2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nd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edition. CRC Press:2002.</a:t>
            </a:r>
          </a:p>
          <a:p>
            <a:endParaRPr lang="en-US" sz="12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E1FF18C-AC65-45C6-B618-821C6AE2B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4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94"/>
    </mc:Choice>
    <mc:Fallback>
      <p:transition spd="slow" advTm="6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F710A-8FB8-4949-A371-1EE73BAA9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47A3E-6506-4C70-9DCE-AD4A64008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86" y="1915298"/>
            <a:ext cx="11178321" cy="3943502"/>
          </a:xfrm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726625-8975-4496-A40E-7AEC651C5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235707"/>
              </p:ext>
            </p:extLst>
          </p:nvPr>
        </p:nvGraphicFramePr>
        <p:xfrm>
          <a:off x="581025" y="2014151"/>
          <a:ext cx="11178321" cy="4448783"/>
        </p:xfrm>
        <a:graphic>
          <a:graphicData uri="http://schemas.openxmlformats.org/drawingml/2006/table">
            <a:tbl>
              <a:tblPr/>
              <a:tblGrid>
                <a:gridCol w="2858384">
                  <a:extLst>
                    <a:ext uri="{9D8B030D-6E8A-4147-A177-3AD203B41FA5}">
                      <a16:colId xmlns:a16="http://schemas.microsoft.com/office/drawing/2014/main" val="2956078582"/>
                    </a:ext>
                  </a:extLst>
                </a:gridCol>
                <a:gridCol w="3955797">
                  <a:extLst>
                    <a:ext uri="{9D8B030D-6E8A-4147-A177-3AD203B41FA5}">
                      <a16:colId xmlns:a16="http://schemas.microsoft.com/office/drawing/2014/main" val="2526479497"/>
                    </a:ext>
                  </a:extLst>
                </a:gridCol>
                <a:gridCol w="4364140">
                  <a:extLst>
                    <a:ext uri="{9D8B030D-6E8A-4147-A177-3AD203B41FA5}">
                      <a16:colId xmlns:a16="http://schemas.microsoft.com/office/drawing/2014/main" val="3513131094"/>
                    </a:ext>
                  </a:extLst>
                </a:gridCol>
              </a:tblGrid>
              <a:tr h="412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490" marB="454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anose="02020603050405020304" pitchFamily="18" charset="0"/>
                        </a:rPr>
                        <a:t>DECIDUOUS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</a:rPr>
                        <a:t>PERMANENT 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584166"/>
                  </a:ext>
                </a:extLst>
              </a:tr>
              <a:tr h="9109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</a:rPr>
                        <a:t>Crown Dimension </a:t>
                      </a:r>
                    </a:p>
                  </a:txBody>
                  <a:tcPr marT="45490" marB="454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anose="02020603050405020304" pitchFamily="18" charset="0"/>
                        </a:rPr>
                        <a:t>Longer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anose="02020603050405020304" pitchFamily="18" charset="0"/>
                        </a:rPr>
                        <a:t>Mesiodistally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anose="02020603050405020304" pitchFamily="18" charset="0"/>
                        </a:rPr>
                        <a:t> than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anose="02020603050405020304" pitchFamily="18" charset="0"/>
                        </a:rPr>
                        <a:t>incisocervically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</a:rPr>
                        <a:t>Longer Incisocervically than mesiodistally 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873580"/>
                  </a:ext>
                </a:extLst>
              </a:tr>
              <a:tr h="17578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</a:rPr>
                        <a:t>Developmental lines</a:t>
                      </a: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T="45490" marB="454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anose="02020603050405020304" pitchFamily="18" charset="0"/>
                        </a:rPr>
                        <a:t>Labial Surface of incisors are smooth they don’t show any depression and developmental lines 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</a:rPr>
                        <a:t>Labial Surface of incisors smooth and convex with to faint vertical development lines &amp; grooves 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566881"/>
                  </a:ext>
                </a:extLst>
              </a:tr>
              <a:tr h="4569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</a:rPr>
                        <a:t>Cingulum </a:t>
                      </a:r>
                    </a:p>
                  </a:txBody>
                  <a:tcPr marT="45490" marB="454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anose="02020603050405020304" pitchFamily="18" charset="0"/>
                        </a:rPr>
                        <a:t>More prominent 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</a:rPr>
                        <a:t>Less Prominent 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34000"/>
                  </a:ext>
                </a:extLst>
              </a:tr>
              <a:tr h="9109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</a:rPr>
                        <a:t>Mamelons </a:t>
                      </a:r>
                    </a:p>
                  </a:txBody>
                  <a:tcPr marT="45490" marB="454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anose="02020603050405020304" pitchFamily="18" charset="0"/>
                        </a:rPr>
                        <a:t>Absent 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</a:rPr>
                        <a:t>Incisal ridge consist of three prominent 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</a:rPr>
                        <a:t>mamelons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T="45490" marB="454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408190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05F2457-6BB4-4CF2-B495-104CCB4EA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9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01"/>
    </mc:Choice>
    <mc:Fallback>
      <p:transition spd="slow" advTm="5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 content 1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 content 1" id="{74D14E47-2E3C-4B79-9FE2-F6219F46CCB3}" vid="{6244D4B0-BB29-4589-87C5-5A75BD877B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 content 1</Template>
  <TotalTime>142</TotalTime>
  <Words>666</Words>
  <Application>Microsoft Office PowerPoint</Application>
  <PresentationFormat>Widescreen</PresentationFormat>
  <Paragraphs>95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Baskerville Old Face</vt:lpstr>
      <vt:lpstr>Berlin Sans FB</vt:lpstr>
      <vt:lpstr>Gill Sans MT</vt:lpstr>
      <vt:lpstr>Symbol</vt:lpstr>
      <vt:lpstr>Times New Roman</vt:lpstr>
      <vt:lpstr>Wingdings</vt:lpstr>
      <vt:lpstr>Wingdings 2</vt:lpstr>
      <vt:lpstr>E content 1</vt:lpstr>
      <vt:lpstr>PowerPoint Presentation</vt:lpstr>
      <vt:lpstr>Content </vt:lpstr>
      <vt:lpstr>Introduction </vt:lpstr>
      <vt:lpstr>History </vt:lpstr>
      <vt:lpstr>Objectives  (AAPD)</vt:lpstr>
      <vt:lpstr>Epidemiology</vt:lpstr>
      <vt:lpstr>Importance of primary teeth</vt:lpstr>
      <vt:lpstr>Morphological &amp; Anatomical Difference b/w Primary &amp; Permanent Tooth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Shital</dc:creator>
  <cp:lastModifiedBy>Kiran Shital</cp:lastModifiedBy>
  <cp:revision>21</cp:revision>
  <dcterms:created xsi:type="dcterms:W3CDTF">2020-08-24T15:29:28Z</dcterms:created>
  <dcterms:modified xsi:type="dcterms:W3CDTF">2020-08-27T15:42:46Z</dcterms:modified>
</cp:coreProperties>
</file>