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0" r:id="rId5"/>
    <p:sldId id="293" r:id="rId6"/>
    <p:sldId id="261" r:id="rId7"/>
    <p:sldId id="279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99" r:id="rId16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32273D-10C9-4558-9297-136EE3BE8820}"/>
              </a:ext>
            </a:extLst>
          </p:cNvPr>
          <p:cNvSpPr/>
          <p:nvPr/>
        </p:nvSpPr>
        <p:spPr>
          <a:xfrm>
            <a:off x="1989631" y="702503"/>
            <a:ext cx="8176672" cy="13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PEDIATRIC AND PREVENTIVE DENTISTRY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M. SHAH DENTAL COLLEGE AND HOSPITAL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SUMANDEEP VIDHYAPEETH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200" b="1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Institution Deemed to be University </a:t>
            </a:r>
            <a:endParaRPr lang="en-US" sz="12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VADODARA, GUJARAT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5F232C-6065-4242-BD38-2F02059CFE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5811" y="2014207"/>
            <a:ext cx="1450690" cy="121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K.M. SHAH DENTAL COLLEGE AND HOSPITAL VADODARA Reviews | Address ...">
            <a:extLst>
              <a:ext uri="{FF2B5EF4-FFF2-40B4-BE49-F238E27FC236}">
                <a16:creationId xmlns:a16="http://schemas.microsoft.com/office/drawing/2014/main" id="{E4BCF119-75E4-459C-86B3-E635982A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45" y="702502"/>
            <a:ext cx="1486756" cy="131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6D4F2F-1200-4B3B-A728-73C9AD2C86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702502"/>
            <a:ext cx="1450690" cy="131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865F625-BFE1-417E-9B3C-55F35A032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192" y="3527423"/>
            <a:ext cx="6727825" cy="222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3BF60FB-2ADE-4C28-AD1D-ACE652A4BD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23457" y="3527423"/>
            <a:ext cx="1643063" cy="21161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726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8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2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8DF969C-934C-4536-AF22-3496A4000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36741" y="3316203"/>
            <a:ext cx="2039983" cy="23401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E76E769-B1B3-4B1A-BF59-41BF985B56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192" y="3393194"/>
            <a:ext cx="6346533" cy="23401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AAC8AC1F-9B1D-4232-8855-BD85BD1740B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C404A29-072D-4167-A60C-8598AA2987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040C3CA-84E5-4F82-9EA4-92FAC96C8D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387FDB-1746-44F0-8EB7-054AD0458781}"/>
              </a:ext>
            </a:extLst>
          </p:cNvPr>
          <p:cNvSpPr/>
          <p:nvPr/>
        </p:nvSpPr>
        <p:spPr>
          <a:xfrm>
            <a:off x="2007664" y="609848"/>
            <a:ext cx="8176672" cy="147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PEDIATRIC AND PREVENTIVE DENTISTRY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M. SHAH DENTAL COLLEGE AND HOSPITAL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SUMANDEEP VIDHYAPEETH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400" b="1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Institution Deemed to be University </a:t>
            </a:r>
            <a:endParaRPr lang="en-US" sz="14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VADODARA, GUJARAT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E9883-9A8E-4F6A-8A4D-E51398096E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7466" y="2082046"/>
            <a:ext cx="1297067" cy="114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K.M. SHAH DENTAL COLLEGE AND HOSPITAL VADODARA Reviews | Address ...">
            <a:extLst>
              <a:ext uri="{FF2B5EF4-FFF2-40B4-BE49-F238E27FC236}">
                <a16:creationId xmlns:a16="http://schemas.microsoft.com/office/drawing/2014/main" id="{B6E25C8E-EF96-4A32-B34C-1494CF96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41" y="666659"/>
            <a:ext cx="1297067" cy="114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F8C96-A448-4A0C-87CB-90BCFE8100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693526"/>
            <a:ext cx="1297067" cy="114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72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5092" y="329309"/>
            <a:ext cx="4115056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2938" y="798973"/>
            <a:ext cx="1069340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95093" y="3528542"/>
            <a:ext cx="749135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91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0668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954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7648-B038-464F-A99D-3FF55C48E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85377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8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6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0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0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6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DE4C2DA-121C-4D93-972E-CC2F2A0A545A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21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ACED6E-E667-4FB2-9BD1-1C1EF3D74E3D}"/>
              </a:ext>
            </a:extLst>
          </p:cNvPr>
          <p:cNvSpPr txBox="1">
            <a:spLocks/>
          </p:cNvSpPr>
          <p:nvPr/>
        </p:nvSpPr>
        <p:spPr>
          <a:xfrm>
            <a:off x="491740" y="4302919"/>
            <a:ext cx="6727825" cy="2220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Dr Pratik Kariya</a:t>
            </a:r>
          </a:p>
          <a:p>
            <a:pPr marL="324000" lvl="1" indent="0">
              <a:buFont typeface="Wingdings 2" panose="05020102010507070707" pitchFamily="18" charset="2"/>
              <a:buNone/>
            </a:pPr>
            <a:r>
              <a:rPr lang="en-IN" dirty="0"/>
              <a:t>Associate Professor</a:t>
            </a:r>
          </a:p>
          <a:p>
            <a:pPr marL="324000" lvl="1" indent="0">
              <a:buFont typeface="Wingdings 2" panose="05020102010507070707" pitchFamily="18" charset="2"/>
              <a:buNone/>
            </a:pPr>
            <a:r>
              <a:rPr lang="en-IN" dirty="0"/>
              <a:t>Dept of Pediatric and Preventive Dentistry</a:t>
            </a:r>
          </a:p>
          <a:p>
            <a:pPr marL="324000" lvl="1" indent="0">
              <a:buFont typeface="Wingdings 2" panose="05020102010507070707" pitchFamily="18" charset="2"/>
              <a:buNone/>
            </a:pPr>
            <a:r>
              <a:rPr lang="en-IN" dirty="0"/>
              <a:t>K M Shah Dental College and Hospital, SVDU</a:t>
            </a:r>
          </a:p>
          <a:p>
            <a:pPr marL="324000" lvl="1" indent="0">
              <a:buFont typeface="Wingdings 2" panose="05020102010507070707" pitchFamily="18" charset="2"/>
              <a:buNone/>
            </a:pPr>
            <a:r>
              <a:rPr lang="en-IN" dirty="0"/>
              <a:t>Vadodara, Gujarat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379FD25-312D-4CCC-9ACA-0425F1671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2" r="4602"/>
          <a:stretch>
            <a:fillRect/>
          </a:stretch>
        </p:blipFill>
        <p:spPr>
          <a:xfrm>
            <a:off x="1361662" y="2474234"/>
            <a:ext cx="1560443" cy="1909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F6BBE0-3752-4344-A912-48597D1C21B8}"/>
              </a:ext>
            </a:extLst>
          </p:cNvPr>
          <p:cNvSpPr txBox="1"/>
          <p:nvPr/>
        </p:nvSpPr>
        <p:spPr>
          <a:xfrm>
            <a:off x="5493854" y="4118253"/>
            <a:ext cx="6097656" cy="1077218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Traumatic Dental Injuries (TDI) to Anterior Teeth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8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EB12593-C3EC-4C61-BE8D-442A66156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ELLIS AND DAVEY CLASSIFICATION </a:t>
            </a:r>
            <a:r>
              <a:rPr lang="en-US" altLang="en-US" b="1">
                <a:solidFill>
                  <a:srgbClr val="C00000"/>
                </a:solidFill>
              </a:rPr>
              <a:t>(1970</a:t>
            </a:r>
            <a:r>
              <a:rPr lang="en-US" altLang="en-US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6" name="Picture 2" descr="P4250702">
            <a:extLst>
              <a:ext uri="{FF2B5EF4-FFF2-40B4-BE49-F238E27FC236}">
                <a16:creationId xmlns:a16="http://schemas.microsoft.com/office/drawing/2014/main" id="{4A0C9F6F-00B5-4BA1-8405-AD59F63CA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70221" t="50300" r="2251" b="1334"/>
          <a:stretch/>
        </p:blipFill>
        <p:spPr bwMode="auto">
          <a:xfrm>
            <a:off x="7517296" y="1467679"/>
            <a:ext cx="3594652" cy="4755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CEF6CA7-FF58-4925-AE60-A239DF191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graphicFrame>
        <p:nvGraphicFramePr>
          <p:cNvPr id="2" name="Group 58">
            <a:extLst>
              <a:ext uri="{FF2B5EF4-FFF2-40B4-BE49-F238E27FC236}">
                <a16:creationId xmlns:a16="http://schemas.microsoft.com/office/drawing/2014/main" id="{819BCF7F-201A-4711-94A4-702EC858F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740291"/>
              </p:ext>
            </p:extLst>
          </p:nvPr>
        </p:nvGraphicFramePr>
        <p:xfrm>
          <a:off x="944217" y="3007192"/>
          <a:ext cx="6351105" cy="838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5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CLASS V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Teeth lost as a result of trauma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955151"/>
      </p:ext>
    </p:extLst>
  </p:cSld>
  <p:clrMapOvr>
    <a:masterClrMapping/>
  </p:clrMapOvr>
  <p:transition spd="slow" advTm="1333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800B0E3-55A8-4F40-B5DB-AF42F5818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ELLIS AND DAVEY CLASSIFICATION (1970)</a:t>
            </a:r>
          </a:p>
        </p:txBody>
      </p:sp>
      <p:pic>
        <p:nvPicPr>
          <p:cNvPr id="6" name="Picture 4" descr="P4250703">
            <a:extLst>
              <a:ext uri="{FF2B5EF4-FFF2-40B4-BE49-F238E27FC236}">
                <a16:creationId xmlns:a16="http://schemas.microsoft.com/office/drawing/2014/main" id="{CA2524CF-2A42-4126-90AA-78B9F8A7E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0050" t="5333" r="30499" b="48976"/>
          <a:stretch/>
        </p:blipFill>
        <p:spPr bwMode="auto">
          <a:xfrm>
            <a:off x="7475037" y="2753139"/>
            <a:ext cx="3451384" cy="3723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P4250703">
            <a:extLst>
              <a:ext uri="{FF2B5EF4-FFF2-40B4-BE49-F238E27FC236}">
                <a16:creationId xmlns:a16="http://schemas.microsoft.com/office/drawing/2014/main" id="{8E2DF3BE-80A0-4F4E-83C9-7DBC8EFDE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7500" t="5333" r="63049" b="47833"/>
          <a:stretch/>
        </p:blipFill>
        <p:spPr bwMode="auto">
          <a:xfrm>
            <a:off x="1904999" y="2895599"/>
            <a:ext cx="3451383" cy="3723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56E064D-69D4-4DC3-9BD4-93FA7EF73418}"/>
              </a:ext>
            </a:extLst>
          </p:cNvPr>
          <p:cNvSpPr/>
          <p:nvPr/>
        </p:nvSpPr>
        <p:spPr>
          <a:xfrm rot="11895545">
            <a:off x="9217001" y="5193141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B3BE505-2D5B-4436-85E2-33B03DA0FFB7}"/>
              </a:ext>
            </a:extLst>
          </p:cNvPr>
          <p:cNvSpPr/>
          <p:nvPr/>
        </p:nvSpPr>
        <p:spPr>
          <a:xfrm rot="11895545">
            <a:off x="3671876" y="4331751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69271E8-6DE5-48C2-BB39-DDE09D7A7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graphicFrame>
        <p:nvGraphicFramePr>
          <p:cNvPr id="2" name="Group 58">
            <a:extLst>
              <a:ext uri="{FF2B5EF4-FFF2-40B4-BE49-F238E27FC236}">
                <a16:creationId xmlns:a16="http://schemas.microsoft.com/office/drawing/2014/main" id="{06EA3F76-AF58-485E-8517-E907B4EC4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537606"/>
              </p:ext>
            </p:extLst>
          </p:nvPr>
        </p:nvGraphicFramePr>
        <p:xfrm>
          <a:off x="629046" y="1377654"/>
          <a:ext cx="10423267" cy="10872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88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CLASS VI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Fracture of the root with or without loss of crown structure  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425197"/>
      </p:ext>
    </p:extLst>
  </p:cSld>
  <p:clrMapOvr>
    <a:masterClrMapping/>
  </p:clrMapOvr>
  <p:transition spd="slow" advTm="1680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7F6CD9A-1846-4D19-AF29-A58DF6AB3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ELLIS AND DAVEY CLASSIFICATION (1970)</a:t>
            </a:r>
          </a:p>
        </p:txBody>
      </p:sp>
      <p:pic>
        <p:nvPicPr>
          <p:cNvPr id="6" name="Picture 5" descr="P4250703">
            <a:extLst>
              <a:ext uri="{FF2B5EF4-FFF2-40B4-BE49-F238E27FC236}">
                <a16:creationId xmlns:a16="http://schemas.microsoft.com/office/drawing/2014/main" id="{064146A7-FF9A-4B31-8293-B20B8998D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71050" t="5333" r="7249" b="50118"/>
          <a:stretch/>
        </p:blipFill>
        <p:spPr bwMode="auto">
          <a:xfrm>
            <a:off x="6991934" y="1674266"/>
            <a:ext cx="3320466" cy="4624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9CF43B3-70CF-499E-BA6E-1205FC9C1D94}"/>
              </a:ext>
            </a:extLst>
          </p:cNvPr>
          <p:cNvSpPr/>
          <p:nvPr/>
        </p:nvSpPr>
        <p:spPr>
          <a:xfrm rot="1669483">
            <a:off x="4321865" y="3418000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7978847-AD4B-4CF5-88B9-853FDB8B8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graphicFrame>
        <p:nvGraphicFramePr>
          <p:cNvPr id="2" name="Group 58">
            <a:extLst>
              <a:ext uri="{FF2B5EF4-FFF2-40B4-BE49-F238E27FC236}">
                <a16:creationId xmlns:a16="http://schemas.microsoft.com/office/drawing/2014/main" id="{98BE8565-6963-42B5-A004-0A3B20F14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116257"/>
              </p:ext>
            </p:extLst>
          </p:nvPr>
        </p:nvGraphicFramePr>
        <p:xfrm>
          <a:off x="648496" y="2302598"/>
          <a:ext cx="5424314" cy="183959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8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4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9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CLASS VII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Displacement of tooth without fracture of crown or root 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567077"/>
      </p:ext>
    </p:extLst>
  </p:cSld>
  <p:clrMapOvr>
    <a:masterClrMapping/>
  </p:clrMapOvr>
  <p:transition spd="slow" advTm="1504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CC68C89-5CDF-40E9-B251-38BB819E6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ELLIS AND DAVEY CLASSIFICATION (1970)</a:t>
            </a:r>
          </a:p>
        </p:txBody>
      </p:sp>
      <p:pic>
        <p:nvPicPr>
          <p:cNvPr id="6" name="Picture 5" descr="P4250703">
            <a:extLst>
              <a:ext uri="{FF2B5EF4-FFF2-40B4-BE49-F238E27FC236}">
                <a16:creationId xmlns:a16="http://schemas.microsoft.com/office/drawing/2014/main" id="{3C36E5F6-E235-492D-821F-F26EE2BD5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9125" t="51023" r="46775" b="-35"/>
          <a:stretch/>
        </p:blipFill>
        <p:spPr bwMode="auto">
          <a:xfrm>
            <a:off x="6756400" y="1660294"/>
            <a:ext cx="4468722" cy="41640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968D95D-7D9C-4D16-BC5D-956503780F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graphicFrame>
        <p:nvGraphicFramePr>
          <p:cNvPr id="2" name="Group 58">
            <a:extLst>
              <a:ext uri="{FF2B5EF4-FFF2-40B4-BE49-F238E27FC236}">
                <a16:creationId xmlns:a16="http://schemas.microsoft.com/office/drawing/2014/main" id="{EEEF9D1F-7082-4C69-BF4D-CEC62E1D8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071983"/>
              </p:ext>
            </p:extLst>
          </p:nvPr>
        </p:nvGraphicFramePr>
        <p:xfrm>
          <a:off x="648495" y="2302598"/>
          <a:ext cx="5662853" cy="183959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3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9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CLASS VIII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Fracture of the crown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-mass and its replacement  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467344"/>
      </p:ext>
    </p:extLst>
  </p:cSld>
  <p:clrMapOvr>
    <a:masterClrMapping/>
  </p:clrMapOvr>
  <p:transition spd="slow" advTm="1489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52712F0-64D6-464C-BC71-C93C65E5C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ELLIS AND DAVEY CLASSIFICATION (1970)</a:t>
            </a:r>
          </a:p>
        </p:txBody>
      </p:sp>
      <p:pic>
        <p:nvPicPr>
          <p:cNvPr id="6" name="Picture 5" descr="P4250703">
            <a:extLst>
              <a:ext uri="{FF2B5EF4-FFF2-40B4-BE49-F238E27FC236}">
                <a16:creationId xmlns:a16="http://schemas.microsoft.com/office/drawing/2014/main" id="{2A8C46C6-4DF8-495E-9D2B-3F3195E7F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2450" t="49882" r="10349" b="667"/>
          <a:stretch/>
        </p:blipFill>
        <p:spPr bwMode="auto">
          <a:xfrm>
            <a:off x="7068378" y="1572981"/>
            <a:ext cx="4938092" cy="4453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A055B0B-AC00-4745-BE6F-609099E6D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graphicFrame>
        <p:nvGraphicFramePr>
          <p:cNvPr id="2" name="Group 58">
            <a:extLst>
              <a:ext uri="{FF2B5EF4-FFF2-40B4-BE49-F238E27FC236}">
                <a16:creationId xmlns:a16="http://schemas.microsoft.com/office/drawing/2014/main" id="{16D72669-576B-4D1D-941A-90CC8B64F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707608"/>
              </p:ext>
            </p:extLst>
          </p:nvPr>
        </p:nvGraphicFramePr>
        <p:xfrm>
          <a:off x="648495" y="2302598"/>
          <a:ext cx="5447505" cy="102701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0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CLASS IX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Traumatic injuries of primary teeth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484585"/>
      </p:ext>
    </p:extLst>
  </p:cSld>
  <p:clrMapOvr>
    <a:masterClrMapping/>
  </p:clrMapOvr>
  <p:transition spd="slow" advTm="1265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8820-0DC5-4781-AD23-366A18A6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895600"/>
            <a:ext cx="8001000" cy="838200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>
                <a:solidFill>
                  <a:srgbClr val="C00000"/>
                </a:solidFill>
              </a:rPr>
              <a:t>Thank You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3A99E66-3EA8-4AC6-A5D9-468D252E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91" y="4568687"/>
            <a:ext cx="1703217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pt. of Paedodontics and Preventive Dentistry, KMSDCH - Home ...">
            <a:extLst>
              <a:ext uri="{FF2B5EF4-FFF2-40B4-BE49-F238E27FC236}">
                <a16:creationId xmlns:a16="http://schemas.microsoft.com/office/drawing/2014/main" id="{C0400C46-46B0-43C7-BAC5-D28E4873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764495"/>
            <a:ext cx="1828800" cy="1836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.M. SHAH DENTAL COLLEGE AND HOSPITAL VADODARA Reviews | Address ...">
            <a:extLst>
              <a:ext uri="{FF2B5EF4-FFF2-40B4-BE49-F238E27FC236}">
                <a16:creationId xmlns:a16="http://schemas.microsoft.com/office/drawing/2014/main" id="{ECE3D912-C4CB-4846-AA44-B259AC61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2" y="764495"/>
            <a:ext cx="2301986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7F3653E-9712-4A08-BD1F-6BE5265D9F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59277"/>
      </p:ext>
    </p:extLst>
  </p:cSld>
  <p:clrMapOvr>
    <a:masterClrMapping/>
  </p:clrMapOvr>
  <p:transition spd="slow" advTm="270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4E2BD4-224A-4DF2-83A0-C7706A5390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1C99EF-9BBC-4D9A-98E0-29C2C4F2EC1B}"/>
              </a:ext>
            </a:extLst>
          </p:cNvPr>
          <p:cNvSpPr txBox="1">
            <a:spLocks/>
          </p:cNvSpPr>
          <p:nvPr/>
        </p:nvSpPr>
        <p:spPr>
          <a:xfrm>
            <a:off x="720340" y="2550835"/>
            <a:ext cx="11029616" cy="1464574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4000" b="1" dirty="0">
                <a:solidFill>
                  <a:srgbClr val="C00000"/>
                </a:solidFill>
              </a:rPr>
              <a:t>Traumatic Dental Injuries (TDI) to Anterior Teeth</a:t>
            </a:r>
            <a:br>
              <a:rPr lang="en-IN" dirty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D65FC2-8971-4785-B0C7-E5000CB2D1DC}"/>
              </a:ext>
            </a:extLst>
          </p:cNvPr>
          <p:cNvSpPr txBox="1">
            <a:spLocks/>
          </p:cNvSpPr>
          <p:nvPr/>
        </p:nvSpPr>
        <p:spPr>
          <a:xfrm>
            <a:off x="5078897" y="4124738"/>
            <a:ext cx="6873154" cy="13351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3200" b="1" dirty="0">
                <a:solidFill>
                  <a:srgbClr val="002060"/>
                </a:solidFill>
              </a:rPr>
              <a:t>Ellis &amp; Davey</a:t>
            </a:r>
            <a:r>
              <a:rPr lang="en-IN" sz="3200" b="1" dirty="0">
                <a:solidFill>
                  <a:srgbClr val="FFFF00"/>
                </a:solidFill>
              </a:rPr>
              <a:t> </a:t>
            </a:r>
            <a:r>
              <a:rPr lang="en-IN" sz="3200" b="1" dirty="0">
                <a:solidFill>
                  <a:srgbClr val="002060"/>
                </a:solidFill>
              </a:rPr>
              <a:t>classification</a:t>
            </a:r>
          </a:p>
          <a:p>
            <a:pPr algn="ctr"/>
            <a:r>
              <a:rPr lang="en-US" altLang="en-US" sz="2700" b="1" dirty="0">
                <a:solidFill>
                  <a:srgbClr val="002060"/>
                </a:solidFill>
              </a:rPr>
              <a:t>(1970)</a:t>
            </a:r>
            <a:br>
              <a:rPr lang="en-IN" sz="2000" dirty="0">
                <a:solidFill>
                  <a:srgbClr val="002060"/>
                </a:solidFill>
              </a:rPr>
            </a:br>
            <a:endParaRPr lang="en-IN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614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8001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FFFF00"/>
                </a:solidFill>
                <a:latin typeface="Comic Sans MS" pitchFamily="66" charset="0"/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7772400" cy="53340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endParaRPr lang="en-US" altLang="en-US" sz="2400" dirty="0">
              <a:latin typeface="Georgia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r>
              <a:rPr lang="en-US" altLang="en-US" sz="2400" b="1" dirty="0">
                <a:solidFill>
                  <a:srgbClr val="C00000"/>
                </a:solidFill>
                <a:latin typeface="Georgia" pitchFamily="18" charset="0"/>
              </a:rPr>
              <a:t>Injury </a:t>
            </a:r>
            <a:r>
              <a:rPr lang="en-US" altLang="en-US" sz="2400" dirty="0">
                <a:latin typeface="Georgia" pitchFamily="18" charset="0"/>
              </a:rPr>
              <a:t>can be defined as an interruption in the continuity of tissues.</a:t>
            </a: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endParaRPr lang="en-US" altLang="en-US" sz="2400" b="1" dirty="0">
              <a:solidFill>
                <a:srgbClr val="C00000"/>
              </a:solidFill>
              <a:latin typeface="Georgia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r>
              <a:rPr lang="en-US" altLang="en-US" sz="2400" b="1" dirty="0">
                <a:solidFill>
                  <a:srgbClr val="C00000"/>
                </a:solidFill>
                <a:latin typeface="Georgia" pitchFamily="18" charset="0"/>
              </a:rPr>
              <a:t>Traumatic injury </a:t>
            </a:r>
            <a:r>
              <a:rPr lang="en-US" altLang="en-US" sz="2400" dirty="0">
                <a:latin typeface="Georgia" pitchFamily="18" charset="0"/>
              </a:rPr>
              <a:t>can be defined as a damage to a part of body tissue due to external forces.</a:t>
            </a: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endParaRPr lang="en-US" altLang="en-US" sz="2400" dirty="0">
              <a:latin typeface="Georgia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r>
              <a:rPr lang="en-US" altLang="en-US" sz="2400" dirty="0">
                <a:latin typeface="Georgia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Georgia" pitchFamily="18" charset="0"/>
              </a:rPr>
              <a:t>Traumatic Dental Injury (Dental trauma) </a:t>
            </a:r>
            <a:r>
              <a:rPr lang="en-US" altLang="en-US" sz="2400" dirty="0">
                <a:latin typeface="Georgia" pitchFamily="18" charset="0"/>
              </a:rPr>
              <a:t>is an impact injury to the teeth and/or other hard and soft tissues within and around the vicinity of the mouth and oral cavity. </a:t>
            </a: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r>
              <a:rPr lang="en-US" altLang="en-US" sz="2400" dirty="0">
                <a:latin typeface="Georgia" pitchFamily="18" charset="0"/>
              </a:rPr>
              <a:t>It is usually sudden, circumstantial, unexpected, accidental and often requires emergency attention.</a:t>
            </a:r>
          </a:p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400" dirty="0">
                <a:latin typeface="Georgia" pitchFamily="18" charset="0"/>
              </a:rPr>
              <a:t>	</a:t>
            </a:r>
            <a:endParaRPr lang="en-US" altLang="en-US" sz="2400" dirty="0">
              <a:solidFill>
                <a:srgbClr val="CC0099"/>
              </a:solidFill>
              <a:latin typeface="Georgia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3ED7598-305D-4446-9097-33C30D5C8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44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6000" b="1" dirty="0">
                <a:solidFill>
                  <a:srgbClr val="C00000"/>
                </a:solidFill>
                <a:latin typeface="Sylfaen" pitchFamily="18" charset="0"/>
              </a:rPr>
              <a:t>CLASSIFICATION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5E3C45C-BBF8-41F7-8358-29877348FF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96.167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24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1C07-9F58-4B6C-A28E-6F2408DE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1114"/>
            <a:ext cx="10992677" cy="71793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FFFF00"/>
                </a:solidFill>
              </a:rPr>
              <a:t>Ellis &amp; Davey Classification </a:t>
            </a:r>
            <a:br>
              <a:rPr lang="en-IN" sz="4000" b="1" dirty="0">
                <a:solidFill>
                  <a:srgbClr val="FFFF00"/>
                </a:solidFill>
              </a:rPr>
            </a:br>
            <a:r>
              <a:rPr lang="en-IN" sz="4000" b="1" dirty="0">
                <a:solidFill>
                  <a:srgbClr val="FFFF00"/>
                </a:solidFill>
              </a:rPr>
              <a:t>1970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15AB6AB-7FCE-4E00-BB4E-6ECAF2040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1"/>
    </mc:Choice>
    <mc:Fallback xmlns="">
      <p:transition spd="slow" advTm="10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ELLIS AND DAVEY CLASSIFICATION (1970)</a:t>
            </a:r>
          </a:p>
        </p:txBody>
      </p:sp>
      <p:pic>
        <p:nvPicPr>
          <p:cNvPr id="2" name="Picture 2" descr="P4250702">
            <a:extLst>
              <a:ext uri="{FF2B5EF4-FFF2-40B4-BE49-F238E27FC236}">
                <a16:creationId xmlns:a16="http://schemas.microsoft.com/office/drawing/2014/main" id="{696EF07D-D9EF-4A03-8F92-157BA5FFA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9500" t="12665" r="57305" b="48625"/>
          <a:stretch/>
        </p:blipFill>
        <p:spPr bwMode="auto">
          <a:xfrm>
            <a:off x="6376194" y="1401418"/>
            <a:ext cx="5048526" cy="44328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0B89366-ADC7-4B88-BF1B-FB284EF9E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graphicFrame>
        <p:nvGraphicFramePr>
          <p:cNvPr id="3" name="Group 58">
            <a:extLst>
              <a:ext uri="{FF2B5EF4-FFF2-40B4-BE49-F238E27FC236}">
                <a16:creationId xmlns:a16="http://schemas.microsoft.com/office/drawing/2014/main" id="{ED44DB8E-9323-459F-A9EF-9588E9C84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632500"/>
              </p:ext>
            </p:extLst>
          </p:nvPr>
        </p:nvGraphicFramePr>
        <p:xfrm>
          <a:off x="575365" y="2783886"/>
          <a:ext cx="5266635" cy="100801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30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CLASS I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Simple fracture of crown, involving little or no dentin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2113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ELLIS AND DAVEY CLASSIFICATION (1970)</a:t>
            </a:r>
          </a:p>
        </p:txBody>
      </p:sp>
      <p:pic>
        <p:nvPicPr>
          <p:cNvPr id="2" name="Picture 2" descr="P4250702">
            <a:extLst>
              <a:ext uri="{FF2B5EF4-FFF2-40B4-BE49-F238E27FC236}">
                <a16:creationId xmlns:a16="http://schemas.microsoft.com/office/drawing/2014/main" id="{10EA7C29-7700-4D07-B6BB-BA633486F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1885" t="12665" r="32207" b="49700"/>
          <a:stretch/>
        </p:blipFill>
        <p:spPr bwMode="auto">
          <a:xfrm>
            <a:off x="6771862" y="1378227"/>
            <a:ext cx="4404138" cy="4817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2A5D4C0-3BA2-4B06-9718-47C88D432416}"/>
              </a:ext>
            </a:extLst>
          </p:cNvPr>
          <p:cNvSpPr/>
          <p:nvPr/>
        </p:nvSpPr>
        <p:spPr>
          <a:xfrm rot="11895545">
            <a:off x="9664700" y="5286014"/>
            <a:ext cx="1295400" cy="2286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ED0AC9C-42B2-4FD9-9471-DEEAAB286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graphicFrame>
        <p:nvGraphicFramePr>
          <p:cNvPr id="3" name="Group 58">
            <a:extLst>
              <a:ext uri="{FF2B5EF4-FFF2-40B4-BE49-F238E27FC236}">
                <a16:creationId xmlns:a16="http://schemas.microsoft.com/office/drawing/2014/main" id="{27499C73-4755-4C8A-B3C4-C68DDF46E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107931"/>
              </p:ext>
            </p:extLst>
          </p:nvPr>
        </p:nvGraphicFramePr>
        <p:xfrm>
          <a:off x="648494" y="2116182"/>
          <a:ext cx="5447505" cy="183959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0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9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CLASS II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Extensive fracture of the crown involving considerable dentin, but not the dental pulp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646201"/>
      </p:ext>
    </p:extLst>
  </p:cSld>
  <p:clrMapOvr>
    <a:masterClrMapping/>
  </p:clrMapOvr>
  <p:transition spd="slow" advTm="1823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ELLIS AND DAVEY CLASSIFICATION (1970)</a:t>
            </a:r>
          </a:p>
        </p:txBody>
      </p:sp>
      <p:pic>
        <p:nvPicPr>
          <p:cNvPr id="2" name="Picture 2" descr="P4250702">
            <a:extLst>
              <a:ext uri="{FF2B5EF4-FFF2-40B4-BE49-F238E27FC236}">
                <a16:creationId xmlns:a16="http://schemas.microsoft.com/office/drawing/2014/main" id="{2D643F9B-0136-4C51-A768-AB9435713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66173" t="12665" r="2251" b="48625"/>
          <a:stretch/>
        </p:blipFill>
        <p:spPr bwMode="auto">
          <a:xfrm>
            <a:off x="7136296" y="1527323"/>
            <a:ext cx="4551122" cy="4201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78E39AB-4C8B-4D1C-9DDB-2925B5FDA9CC}"/>
              </a:ext>
            </a:extLst>
          </p:cNvPr>
          <p:cNvSpPr/>
          <p:nvPr/>
        </p:nvSpPr>
        <p:spPr>
          <a:xfrm rot="11895545">
            <a:off x="9755215" y="4904898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B7F0078-D652-4394-8BBE-C150738F79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graphicFrame>
        <p:nvGraphicFramePr>
          <p:cNvPr id="3" name="Group 58">
            <a:extLst>
              <a:ext uri="{FF2B5EF4-FFF2-40B4-BE49-F238E27FC236}">
                <a16:creationId xmlns:a16="http://schemas.microsoft.com/office/drawing/2014/main" id="{36096D26-CC81-4D48-BACB-BFEC2DC0F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323629"/>
              </p:ext>
            </p:extLst>
          </p:nvPr>
        </p:nvGraphicFramePr>
        <p:xfrm>
          <a:off x="648495" y="2302598"/>
          <a:ext cx="5447505" cy="183959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0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9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CLASS III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Extensive fracture of the crown involving considerable dentin, and exposing the pulp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876393"/>
      </p:ext>
    </p:extLst>
  </p:cSld>
  <p:clrMapOvr>
    <a:masterClrMapping/>
  </p:clrMapOvr>
  <p:transition spd="slow" advTm="2302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97C0426-9809-4AE9-B77F-8C1DE3C42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ELLIS AND DAVEY CLASSIFICATION (1970)</a:t>
            </a:r>
          </a:p>
        </p:txBody>
      </p:sp>
      <p:pic>
        <p:nvPicPr>
          <p:cNvPr id="6" name="Picture 2" descr="P4250702">
            <a:extLst>
              <a:ext uri="{FF2B5EF4-FFF2-40B4-BE49-F238E27FC236}">
                <a16:creationId xmlns:a16="http://schemas.microsoft.com/office/drawing/2014/main" id="{56E6131F-C071-45C6-AA8C-1CD689151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9500" t="49513" r="58925" b="1335"/>
          <a:stretch/>
        </p:blipFill>
        <p:spPr bwMode="auto">
          <a:xfrm>
            <a:off x="1358354" y="2779488"/>
            <a:ext cx="2819400" cy="3304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P4250702">
            <a:extLst>
              <a:ext uri="{FF2B5EF4-FFF2-40B4-BE49-F238E27FC236}">
                <a16:creationId xmlns:a16="http://schemas.microsoft.com/office/drawing/2014/main" id="{A36EF967-0EE8-4FC4-A789-AF11C149E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0265" t="49513" r="28969" b="1335"/>
          <a:stretch/>
        </p:blipFill>
        <p:spPr bwMode="auto">
          <a:xfrm>
            <a:off x="7021213" y="2819245"/>
            <a:ext cx="2787244" cy="330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1A917AC-527C-4ACC-B29D-B12FB3128AE8}"/>
              </a:ext>
            </a:extLst>
          </p:cNvPr>
          <p:cNvSpPr/>
          <p:nvPr/>
        </p:nvSpPr>
        <p:spPr>
          <a:xfrm rot="11895545">
            <a:off x="8747652" y="5177527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6889807-8497-468B-A28B-074156B91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graphicFrame>
        <p:nvGraphicFramePr>
          <p:cNvPr id="3" name="Group 58">
            <a:extLst>
              <a:ext uri="{FF2B5EF4-FFF2-40B4-BE49-F238E27FC236}">
                <a16:creationId xmlns:a16="http://schemas.microsoft.com/office/drawing/2014/main" id="{92D32AD8-8653-4676-8E2C-E57A2519B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796693"/>
              </p:ext>
            </p:extLst>
          </p:nvPr>
        </p:nvGraphicFramePr>
        <p:xfrm>
          <a:off x="1055999" y="1378259"/>
          <a:ext cx="10085766" cy="118603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92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6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CLASS IV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Traumatized tooth which becomes non vital with or without loss of crown structure 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109377"/>
      </p:ext>
    </p:extLst>
  </p:cSld>
  <p:clrMapOvr>
    <a:masterClrMapping/>
  </p:clrMapOvr>
  <p:transition spd="slow" advTm="1634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E content 1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 content 1" id="{74D14E47-2E3C-4B79-9FE2-F6219F46CCB3}" vid="{6244D4B0-BB29-4589-87C5-5A75BD877B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 content 1</Template>
  <TotalTime>26</TotalTime>
  <Words>315</Words>
  <Application>Microsoft Office PowerPoint</Application>
  <PresentationFormat>Widescreen</PresentationFormat>
  <Paragraphs>48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Baskerville Old Face</vt:lpstr>
      <vt:lpstr>Comic Sans MS</vt:lpstr>
      <vt:lpstr>Georgia</vt:lpstr>
      <vt:lpstr>Gill Sans MT</vt:lpstr>
      <vt:lpstr>Sylfaen</vt:lpstr>
      <vt:lpstr>Tahoma</vt:lpstr>
      <vt:lpstr>Wingdings</vt:lpstr>
      <vt:lpstr>Wingdings 2</vt:lpstr>
      <vt:lpstr>E content 1</vt:lpstr>
      <vt:lpstr>PowerPoint Presentation</vt:lpstr>
      <vt:lpstr>PowerPoint Presentation</vt:lpstr>
      <vt:lpstr>INTRODUCTION</vt:lpstr>
      <vt:lpstr>PowerPoint Presentation</vt:lpstr>
      <vt:lpstr>Ellis &amp; Davey Classification  1970</vt:lpstr>
      <vt:lpstr>ELLIS AND DAVEY CLASSIFICATION (1970)</vt:lpstr>
      <vt:lpstr>ELLIS AND DAVEY CLASSIFICATION (1970)</vt:lpstr>
      <vt:lpstr>ELLIS AND DAVEY CLASSIFICATION (1970)</vt:lpstr>
      <vt:lpstr>ELLIS AND DAVEY CLASSIFICATION (1970)</vt:lpstr>
      <vt:lpstr>ELLIS AND DAVEY CLASSIFICATION (1970)</vt:lpstr>
      <vt:lpstr>ELLIS AND DAVEY CLASSIFICATION (1970)</vt:lpstr>
      <vt:lpstr>ELLIS AND DAVEY CLASSIFICATION (1970)</vt:lpstr>
      <vt:lpstr>ELLIS AND DAVEY CLASSIFICATION (1970)</vt:lpstr>
      <vt:lpstr>ELLIS AND DAVEY CLASSIFICATION (1970)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prateek</dc:creator>
  <cp:lastModifiedBy>prateek</cp:lastModifiedBy>
  <cp:revision>5</cp:revision>
  <dcterms:created xsi:type="dcterms:W3CDTF">2020-08-25T07:35:11Z</dcterms:created>
  <dcterms:modified xsi:type="dcterms:W3CDTF">2020-08-31T16:52:05Z</dcterms:modified>
</cp:coreProperties>
</file>