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76" r:id="rId3"/>
    <p:sldId id="258" r:id="rId4"/>
    <p:sldId id="259" r:id="rId5"/>
    <p:sldId id="304" r:id="rId6"/>
    <p:sldId id="266" r:id="rId7"/>
    <p:sldId id="267" r:id="rId8"/>
    <p:sldId id="280" r:id="rId9"/>
    <p:sldId id="268" r:id="rId10"/>
    <p:sldId id="278" r:id="rId11"/>
    <p:sldId id="279" r:id="rId12"/>
    <p:sldId id="299" r:id="rId13"/>
    <p:sldId id="300" r:id="rId14"/>
    <p:sldId id="281" r:id="rId15"/>
    <p:sldId id="282" r:id="rId16"/>
    <p:sldId id="284" r:id="rId17"/>
    <p:sldId id="301" r:id="rId18"/>
    <p:sldId id="286" r:id="rId19"/>
    <p:sldId id="302" r:id="rId20"/>
    <p:sldId id="285" r:id="rId21"/>
    <p:sldId id="287" r:id="rId22"/>
    <p:sldId id="271" r:id="rId23"/>
    <p:sldId id="288" r:id="rId24"/>
    <p:sldId id="289" r:id="rId25"/>
    <p:sldId id="291" r:id="rId26"/>
    <p:sldId id="292" r:id="rId27"/>
    <p:sldId id="295" r:id="rId28"/>
    <p:sldId id="294" r:id="rId29"/>
    <p:sldId id="296" r:id="rId30"/>
    <p:sldId id="297" r:id="rId31"/>
    <p:sldId id="275" r:id="rId32"/>
    <p:sldId id="303" r:id="rId33"/>
  </p:sldIdLst>
  <p:sldSz cx="12192000" cy="6858000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32273D-10C9-4558-9297-136EE3BE8820}"/>
              </a:ext>
            </a:extLst>
          </p:cNvPr>
          <p:cNvSpPr/>
          <p:nvPr/>
        </p:nvSpPr>
        <p:spPr>
          <a:xfrm>
            <a:off x="1989631" y="702503"/>
            <a:ext cx="8176672" cy="13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2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2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6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6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5F232C-6065-4242-BD38-2F02059CFE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5811" y="2014207"/>
            <a:ext cx="1450690" cy="1212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E4BCF119-75E4-459C-86B3-E635982A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45" y="702502"/>
            <a:ext cx="1486756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6D4F2F-1200-4B3B-A728-73C9AD2C86A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702502"/>
            <a:ext cx="1450690" cy="131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865F625-BFE1-417E-9B3C-55F35A032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192" y="3527423"/>
            <a:ext cx="6727825" cy="222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3BF60FB-2ADE-4C28-AD1D-ACE652A4BD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23457" y="3527423"/>
            <a:ext cx="1643063" cy="2116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726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85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0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78DF969C-934C-4536-AF22-3496A4000C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36741" y="3316203"/>
            <a:ext cx="2039983" cy="234019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E76E769-B1B3-4B1A-BF59-41BF985B56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192" y="3393194"/>
            <a:ext cx="6346533" cy="23401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AAC8AC1F-9B1D-4232-8855-BD85BD1740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8/31/2020</a:t>
            </a:fld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FC404A29-072D-4167-A60C-8598AA2987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040C3CA-84E5-4F82-9EA4-92FAC96C8D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387FDB-1746-44F0-8EB7-054AD0458781}"/>
              </a:ext>
            </a:extLst>
          </p:cNvPr>
          <p:cNvSpPr/>
          <p:nvPr/>
        </p:nvSpPr>
        <p:spPr>
          <a:xfrm>
            <a:off x="2007664" y="609848"/>
            <a:ext cx="8176672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PEDIATRIC AND PREVENTIVE DENTISTRY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K. M. SHAH DENTAL COLLEGE AND HOSPITAL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SUMANDEEP VIDHYAPEETH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400" b="1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Institution Deemed to be University </a:t>
            </a:r>
            <a:endParaRPr lang="en-US" sz="14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</a:pPr>
            <a:r>
              <a:rPr lang="en-IN" sz="1800" dirty="0">
                <a:solidFill>
                  <a:sysClr val="windowText" lastClr="000000"/>
                </a:solidFill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VADODARA, GUJARAT</a:t>
            </a:r>
            <a:endParaRPr lang="en-US" sz="1800" dirty="0">
              <a:solidFill>
                <a:sysClr val="windowText" lastClr="000000"/>
              </a:solidFill>
              <a:latin typeface="Baskerville Old Face" panose="0202060208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E9883-9A8E-4F6A-8A4D-E51398096E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7466" y="208204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K.M. SHAH DENTAL COLLEGE AND HOSPITAL VADODARA Reviews | Address ...">
            <a:extLst>
              <a:ext uri="{FF2B5EF4-FFF2-40B4-BE49-F238E27FC236}">
                <a16:creationId xmlns:a16="http://schemas.microsoft.com/office/drawing/2014/main" id="{B6E25C8E-EF96-4A32-B34C-1494CF96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41" y="666659"/>
            <a:ext cx="1297067" cy="114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F8C96-A448-4A0C-87CB-90BCFE8100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693526"/>
            <a:ext cx="1297067" cy="114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729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06680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95400"/>
            <a:ext cx="508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08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5ED58-5CEF-4371-8858-D89BEAA80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25151"/>
      </p:ext>
    </p:extLst>
  </p:cSld>
  <p:clrMapOvr>
    <a:masterClrMapping/>
  </p:clrMapOvr>
  <p:transition spd="slow"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08000" y="381000"/>
            <a:ext cx="107696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97C4B-0E13-490B-9DAB-7CD4620CA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03620"/>
      </p:ext>
    </p:extLst>
  </p:cSld>
  <p:clrMapOvr>
    <a:masterClrMapping/>
  </p:clrMapOvr>
  <p:transition spd="slow"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06680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295400"/>
            <a:ext cx="103632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27648-B038-464F-A99D-3FF55C48E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64364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8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6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0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5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0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C2DA-121C-4D93-972E-CC2F2A0A545A}" type="datetimeFigureOut">
              <a:rPr lang="en-US" smtClean="0"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DE4C2DA-121C-4D93-972E-CC2F2A0A545A}" type="datetimeFigureOut">
              <a:rPr lang="en-US" smtClean="0"/>
              <a:t>8/31/2020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D9B9E56-D632-49B2-9B42-574066FA4A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21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  <p:sldLayoutId id="2147483722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D96764-D822-45DD-BDDC-2D1FEC59C3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1496" y="4521336"/>
            <a:ext cx="6727825" cy="2220913"/>
          </a:xfrm>
        </p:spPr>
        <p:txBody>
          <a:bodyPr/>
          <a:lstStyle/>
          <a:p>
            <a:r>
              <a:rPr lang="en-IN" sz="2800" dirty="0"/>
              <a:t>Dr Pratik Kariya</a:t>
            </a:r>
          </a:p>
          <a:p>
            <a:pPr marL="324000" lvl="1" indent="0">
              <a:buNone/>
            </a:pPr>
            <a:r>
              <a:rPr lang="en-IN" dirty="0"/>
              <a:t>Associate Professor</a:t>
            </a:r>
          </a:p>
          <a:p>
            <a:pPr marL="324000" lvl="1" indent="0">
              <a:buNone/>
            </a:pPr>
            <a:r>
              <a:rPr lang="en-IN" dirty="0"/>
              <a:t>Dept of Pediatric and Preventive Dentistry</a:t>
            </a:r>
          </a:p>
          <a:p>
            <a:pPr marL="324000" lvl="1" indent="0">
              <a:buNone/>
            </a:pPr>
            <a:r>
              <a:rPr lang="en-IN" dirty="0"/>
              <a:t>K M Shah Dental College and Hospital, SVDU</a:t>
            </a:r>
          </a:p>
          <a:p>
            <a:pPr marL="324000" lvl="1" indent="0">
              <a:buNone/>
            </a:pPr>
            <a:r>
              <a:rPr lang="en-IN" dirty="0"/>
              <a:t>Vadodara, Gujarat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FAFD7A4-CE3D-46E7-B5D9-6FC7612646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2" r="4602"/>
          <a:stretch>
            <a:fillRect/>
          </a:stretch>
        </p:blipFill>
        <p:spPr>
          <a:xfrm>
            <a:off x="1381541" y="2796902"/>
            <a:ext cx="1490868" cy="1824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B1117C-DE66-42AB-85FC-8A62474B923E}"/>
              </a:ext>
            </a:extLst>
          </p:cNvPr>
          <p:cNvSpPr txBox="1"/>
          <p:nvPr/>
        </p:nvSpPr>
        <p:spPr>
          <a:xfrm>
            <a:off x="5742332" y="4774236"/>
            <a:ext cx="6097656" cy="1077218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solidFill>
                  <a:schemeClr val="bg1"/>
                </a:solidFill>
              </a:rPr>
              <a:t>Traumatic Dental Injuries (TDI) to Anterior Teeth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32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AAC10B52-3DD2-4504-B9BC-46FBA25426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045682"/>
              </p:ext>
            </p:extLst>
          </p:nvPr>
        </p:nvGraphicFramePr>
        <p:xfrm>
          <a:off x="775251" y="2237375"/>
          <a:ext cx="7484166" cy="294437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38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5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8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N 502.51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Enamel dentin fracture-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Uncomplicated crown fracture: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 fracture with loss of tooth substance confined to enamel and dentin, but not involving the pulp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4" descr="Pict0025">
            <a:extLst>
              <a:ext uri="{FF2B5EF4-FFF2-40B4-BE49-F238E27FC236}">
                <a16:creationId xmlns:a16="http://schemas.microsoft.com/office/drawing/2014/main" id="{C57E1F53-C833-4D52-89ED-AFB2227A9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2379" r="33555"/>
          <a:stretch/>
        </p:blipFill>
        <p:spPr bwMode="auto">
          <a:xfrm>
            <a:off x="8378687" y="1391478"/>
            <a:ext cx="3120888" cy="532966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FA2FC60-FA60-4362-8FCF-6843CC2395A6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A7832A4-D295-4606-93FA-451AAE72923A}"/>
              </a:ext>
            </a:extLst>
          </p:cNvPr>
          <p:cNvSpPr txBox="1">
            <a:spLocks noChangeArrowheads="1"/>
          </p:cNvSpPr>
          <p:nvPr/>
        </p:nvSpPr>
        <p:spPr>
          <a:xfrm>
            <a:off x="2985055" y="1000542"/>
            <a:ext cx="8077200" cy="609600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spcBef>
                <a:spcPct val="0"/>
              </a:spcBef>
              <a:buClrTx/>
              <a:buFontTx/>
              <a:buAutoNum type="alphaUcPeriod"/>
            </a:pPr>
            <a:r>
              <a:rPr lang="en-US" altLang="en-US" sz="2400" b="1" dirty="0">
                <a:solidFill>
                  <a:srgbClr val="C00000"/>
                </a:solidFill>
              </a:rPr>
              <a:t>INJURIES TO HARD DENTAL TISSUES AND PULP</a:t>
            </a:r>
          </a:p>
          <a:p>
            <a:pPr marL="609600" indent="-609600">
              <a:spcBef>
                <a:spcPct val="0"/>
              </a:spcBef>
              <a:buClrTx/>
              <a:buFont typeface="Wingdings 2" panose="05020102010507070707" pitchFamily="18" charset="2"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6E2DACA-0453-4721-9E0B-5BBA82C503E7}"/>
              </a:ext>
            </a:extLst>
          </p:cNvPr>
          <p:cNvSpPr/>
          <p:nvPr/>
        </p:nvSpPr>
        <p:spPr>
          <a:xfrm rot="13617295">
            <a:off x="10423777" y="6175246"/>
            <a:ext cx="973793" cy="2397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23D280-C695-4225-AAF8-478C34CD1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1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65"/>
    </mc:Choice>
    <mc:Fallback>
      <p:transition spd="slow" advTm="19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727468"/>
              </p:ext>
            </p:extLst>
          </p:nvPr>
        </p:nvGraphicFramePr>
        <p:xfrm>
          <a:off x="745434" y="2281030"/>
          <a:ext cx="7384774" cy="170079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1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6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N 502.52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Complicated crown facture: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 Fracture involving enamel and dentin, and exposing the pulp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4" descr="Pict0025">
            <a:extLst>
              <a:ext uri="{FF2B5EF4-FFF2-40B4-BE49-F238E27FC236}">
                <a16:creationId xmlns:a16="http://schemas.microsoft.com/office/drawing/2014/main" id="{31CE1DED-194C-4574-AAA4-DCA723B80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66701"/>
          <a:stretch/>
        </p:blipFill>
        <p:spPr bwMode="auto">
          <a:xfrm>
            <a:off x="8289235" y="1381539"/>
            <a:ext cx="3011555" cy="522170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2965177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spcBef>
                <a:spcPct val="0"/>
              </a:spcBef>
              <a:buClrTx/>
              <a:buFontTx/>
              <a:buAutoNum type="alphaUcPeriod"/>
            </a:pPr>
            <a:r>
              <a:rPr lang="en-US" altLang="en-US" sz="2400" b="1" dirty="0">
                <a:solidFill>
                  <a:srgbClr val="C00000"/>
                </a:solidFill>
              </a:rPr>
              <a:t>INJURIES TO HARD DENTAL TISSUES AND PULP</a:t>
            </a:r>
          </a:p>
          <a:p>
            <a:pPr marL="609600" indent="-609600">
              <a:spcBef>
                <a:spcPct val="0"/>
              </a:spcBef>
              <a:buClrTx/>
              <a:buFont typeface="Wingdings 2" panose="05020102010507070707" pitchFamily="18" charset="2"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8B1EECA-AB35-4B3F-9718-EA2A8DC3AB42}"/>
              </a:ext>
            </a:extLst>
          </p:cNvPr>
          <p:cNvSpPr/>
          <p:nvPr/>
        </p:nvSpPr>
        <p:spPr>
          <a:xfrm rot="12802898">
            <a:off x="10061474" y="5721891"/>
            <a:ext cx="980609" cy="29509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51BFE7-7430-43D1-80E0-FD7F300D2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2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2"/>
    </mc:Choice>
    <mc:Fallback>
      <p:transition spd="slow" advTm="1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214470"/>
              </p:ext>
            </p:extLst>
          </p:nvPr>
        </p:nvGraphicFramePr>
        <p:xfrm>
          <a:off x="715617" y="2082247"/>
          <a:ext cx="5625549" cy="243228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3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N 502.54</a:t>
                      </a:r>
                    </a:p>
                  </a:txBody>
                  <a:tcPr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Uncomplicated crown root fracture: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A Fracture involving enamel, dentin, and cementum but not exposing the pulp</a:t>
                      </a:r>
                    </a:p>
                  </a:txBody>
                  <a:tcPr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4917279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2965177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spcBef>
                <a:spcPct val="0"/>
              </a:spcBef>
              <a:buClrTx/>
              <a:buFontTx/>
              <a:buAutoNum type="alphaUcPeriod"/>
            </a:pPr>
            <a:r>
              <a:rPr lang="en-US" altLang="en-US" sz="2400" b="1" dirty="0">
                <a:solidFill>
                  <a:srgbClr val="C00000"/>
                </a:solidFill>
              </a:rPr>
              <a:t>INJURIES TO HARD DENTAL TISSUES AND PULP</a:t>
            </a:r>
          </a:p>
          <a:p>
            <a:pPr marL="609600" indent="-609600">
              <a:spcBef>
                <a:spcPct val="0"/>
              </a:spcBef>
              <a:buClrTx/>
              <a:buFont typeface="Wingdings 2" panose="05020102010507070707" pitchFamily="18" charset="2"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452BB8-BDA5-47D7-A402-3E841A4413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9" t="7344" b="65844"/>
          <a:stretch/>
        </p:blipFill>
        <p:spPr>
          <a:xfrm rot="16200000">
            <a:off x="7076527" y="2355655"/>
            <a:ext cx="5135491" cy="3591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66A3483F-34CD-4BE7-BF6C-332E83AC9680}"/>
              </a:ext>
            </a:extLst>
          </p:cNvPr>
          <p:cNvSpPr/>
          <p:nvPr/>
        </p:nvSpPr>
        <p:spPr>
          <a:xfrm rot="12858005">
            <a:off x="10094202" y="6120684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1BE070-F6AE-4627-90AF-F2BCF664E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5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49"/>
    </mc:Choice>
    <mc:Fallback>
      <p:transition spd="slow" advTm="17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0554868"/>
              </p:ext>
            </p:extLst>
          </p:nvPr>
        </p:nvGraphicFramePr>
        <p:xfrm>
          <a:off x="715617" y="2082247"/>
          <a:ext cx="5625549" cy="243228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3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N 502.54</a:t>
                      </a:r>
                    </a:p>
                  </a:txBody>
                  <a:tcPr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Complicated crown root fracture: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A Fracture involving  enamel, dentin, and cementum and exposing the pulp</a:t>
                      </a:r>
                    </a:p>
                  </a:txBody>
                  <a:tcPr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4917279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2965177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spcBef>
                <a:spcPct val="0"/>
              </a:spcBef>
              <a:buClrTx/>
              <a:buFontTx/>
              <a:buAutoNum type="alphaUcPeriod"/>
            </a:pPr>
            <a:r>
              <a:rPr lang="en-US" altLang="en-US" sz="2400" b="1" dirty="0">
                <a:solidFill>
                  <a:srgbClr val="C00000"/>
                </a:solidFill>
              </a:rPr>
              <a:t>INJURIES TO HARD DENTAL TISSUES AND PULP</a:t>
            </a:r>
          </a:p>
          <a:p>
            <a:pPr marL="609600" indent="-609600">
              <a:spcBef>
                <a:spcPct val="0"/>
              </a:spcBef>
              <a:buClrTx/>
              <a:buFont typeface="Wingdings 2" panose="05020102010507070707" pitchFamily="18" charset="2"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EB5BB-DB1E-4622-A00D-0CF9EBE7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5" t="33285" b="41933"/>
          <a:stretch/>
        </p:blipFill>
        <p:spPr>
          <a:xfrm rot="16200000">
            <a:off x="6431925" y="2224994"/>
            <a:ext cx="5261806" cy="3601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0AE8DBD-949A-45CA-98C1-F3DB8AFA59E4}"/>
              </a:ext>
            </a:extLst>
          </p:cNvPr>
          <p:cNvSpPr/>
          <p:nvPr/>
        </p:nvSpPr>
        <p:spPr>
          <a:xfrm rot="12858005">
            <a:off x="9318950" y="5660216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999464C-590A-4410-9833-BEB9AB946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0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2"/>
    </mc:Choice>
    <mc:Fallback>
      <p:transition spd="slow" advTm="14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485548"/>
              </p:ext>
            </p:extLst>
          </p:nvPr>
        </p:nvGraphicFramePr>
        <p:xfrm>
          <a:off x="791053" y="2705928"/>
          <a:ext cx="5625549" cy="144614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30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N 502.53</a:t>
                      </a:r>
                    </a:p>
                  </a:txBody>
                  <a:tcPr marT="45709" marB="45709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Root fracture: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A Fracture involving dentin, cementum and pulp</a:t>
                      </a:r>
                    </a:p>
                  </a:txBody>
                  <a:tcPr marT="45709" marB="45709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2965177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spcBef>
                <a:spcPct val="0"/>
              </a:spcBef>
              <a:buClrTx/>
              <a:buFontTx/>
              <a:buAutoNum type="alphaUcPeriod"/>
            </a:pPr>
            <a:r>
              <a:rPr lang="en-US" altLang="en-US" sz="2400" b="1" dirty="0">
                <a:solidFill>
                  <a:srgbClr val="C00000"/>
                </a:solidFill>
              </a:rPr>
              <a:t>INJURIES TO HARD DENTAL TISSUES AND PULP</a:t>
            </a:r>
          </a:p>
          <a:p>
            <a:pPr marL="609600" indent="-609600">
              <a:spcBef>
                <a:spcPct val="0"/>
              </a:spcBef>
              <a:buClrTx/>
              <a:buFont typeface="Wingdings 2" panose="05020102010507070707" pitchFamily="18" charset="2"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91AB93-9F12-46F7-8896-68BE264118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5" t="57053" b="14975"/>
          <a:stretch/>
        </p:blipFill>
        <p:spPr>
          <a:xfrm rot="16200000">
            <a:off x="6720180" y="2154841"/>
            <a:ext cx="4867523" cy="37768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F136421-F07B-461A-8085-797DAD4D43D6}"/>
              </a:ext>
            </a:extLst>
          </p:cNvPr>
          <p:cNvSpPr/>
          <p:nvPr/>
        </p:nvSpPr>
        <p:spPr>
          <a:xfrm rot="16011751">
            <a:off x="8802118" y="3379807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E28F66-E4D8-4500-835B-C3D225929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3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6"/>
    </mc:Choice>
    <mc:Fallback>
      <p:transition spd="slow" advTm="1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607391" y="1530624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507409" y="2143536"/>
            <a:ext cx="8077200" cy="8381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B) INJURIES TO THE PERIODONTAL TISSUES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28B691-CAF4-4089-8383-A3D373EAC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0"/>
    </mc:Choice>
    <mc:Fallback>
      <p:transition spd="slow" advTm="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181925"/>
              </p:ext>
            </p:extLst>
          </p:nvPr>
        </p:nvGraphicFramePr>
        <p:xfrm>
          <a:off x="745434" y="2290969"/>
          <a:ext cx="6440557" cy="243230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45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9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N 503.20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Concussion: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An injury to tooth supporting structure without abnormal loosening or displacement of tooth, but marked reaction to percussion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472069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B) INJURIES TO THE PERIODONTAL TISSUES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4" descr="Pict0031">
            <a:extLst>
              <a:ext uri="{FF2B5EF4-FFF2-40B4-BE49-F238E27FC236}">
                <a16:creationId xmlns:a16="http://schemas.microsoft.com/office/drawing/2014/main" id="{326B7F60-0261-4C4E-83DA-32340FA54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280" b="5135"/>
          <a:stretch>
            <a:fillRect/>
          </a:stretch>
        </p:blipFill>
        <p:spPr bwMode="auto">
          <a:xfrm>
            <a:off x="7812157" y="1575347"/>
            <a:ext cx="3071189" cy="507819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2C78B81-F70D-4C45-A756-7550AA7FE358}"/>
              </a:ext>
            </a:extLst>
          </p:cNvPr>
          <p:cNvSpPr/>
          <p:nvPr/>
        </p:nvSpPr>
        <p:spPr>
          <a:xfrm rot="9400046">
            <a:off x="10207487" y="3220277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173A963-B7E8-4102-95B0-4B860BAD3A2D}"/>
              </a:ext>
            </a:extLst>
          </p:cNvPr>
          <p:cNvSpPr/>
          <p:nvPr/>
        </p:nvSpPr>
        <p:spPr>
          <a:xfrm rot="3850203">
            <a:off x="9067799" y="2264935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9959762-D52E-4CF7-8F89-A51FFCD263B8}"/>
              </a:ext>
            </a:extLst>
          </p:cNvPr>
          <p:cNvSpPr/>
          <p:nvPr/>
        </p:nvSpPr>
        <p:spPr>
          <a:xfrm>
            <a:off x="8928652" y="3988904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F10D5E-8320-4497-AA72-F362A60C6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0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88"/>
    </mc:Choice>
    <mc:Fallback>
      <p:transition spd="slow" advTm="20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7700887"/>
              </p:ext>
            </p:extLst>
          </p:nvPr>
        </p:nvGraphicFramePr>
        <p:xfrm>
          <a:off x="745434" y="2290969"/>
          <a:ext cx="6440557" cy="206654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45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9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N 503.20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Subluxation: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An Injury to the tooth supporting structures with abnormal loosening, but without displacement of the tooth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472069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B) INJURIES TO THE PERIODONTAL TISSUES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4" descr="Pict0031">
            <a:extLst>
              <a:ext uri="{FF2B5EF4-FFF2-40B4-BE49-F238E27FC236}">
                <a16:creationId xmlns:a16="http://schemas.microsoft.com/office/drawing/2014/main" id="{326B7F60-0261-4C4E-83DA-32340FA54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4280" b="5135"/>
          <a:stretch>
            <a:fillRect/>
          </a:stretch>
        </p:blipFill>
        <p:spPr bwMode="auto">
          <a:xfrm>
            <a:off x="7812157" y="1575347"/>
            <a:ext cx="3071189" cy="507819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2C78B81-F70D-4C45-A756-7550AA7FE358}"/>
              </a:ext>
            </a:extLst>
          </p:cNvPr>
          <p:cNvSpPr/>
          <p:nvPr/>
        </p:nvSpPr>
        <p:spPr>
          <a:xfrm rot="9400046">
            <a:off x="10207487" y="3220277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173A963-B7E8-4102-95B0-4B860BAD3A2D}"/>
              </a:ext>
            </a:extLst>
          </p:cNvPr>
          <p:cNvSpPr/>
          <p:nvPr/>
        </p:nvSpPr>
        <p:spPr>
          <a:xfrm rot="3850203">
            <a:off x="9067799" y="2264935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9959762-D52E-4CF7-8F89-A51FFCD263B8}"/>
              </a:ext>
            </a:extLst>
          </p:cNvPr>
          <p:cNvSpPr/>
          <p:nvPr/>
        </p:nvSpPr>
        <p:spPr>
          <a:xfrm>
            <a:off x="8928652" y="3988904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DF58AAD-31C1-41A0-A3C8-1A522F359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1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7"/>
    </mc:Choice>
    <mc:Fallback>
      <p:transition spd="slow" advTm="1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11989"/>
              </p:ext>
            </p:extLst>
          </p:nvPr>
        </p:nvGraphicFramePr>
        <p:xfrm>
          <a:off x="745434" y="2281030"/>
          <a:ext cx="5744818" cy="250545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59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4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N 503.20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Extrusive luxation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(peripheral dislocation, partial avulsion):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Partial displacement of tooth out of its socket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472069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B) INJURIES TO THE PERIODONTAL TISSUES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3" descr="Pict0033">
            <a:extLst>
              <a:ext uri="{FF2B5EF4-FFF2-40B4-BE49-F238E27FC236}">
                <a16:creationId xmlns:a16="http://schemas.microsoft.com/office/drawing/2014/main" id="{5A0359C2-77A8-4822-8E89-4BB1E81E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817" r="4161" b="4750"/>
          <a:stretch>
            <a:fillRect/>
          </a:stretch>
        </p:blipFill>
        <p:spPr bwMode="auto">
          <a:xfrm>
            <a:off x="7629939" y="1981197"/>
            <a:ext cx="2845903" cy="4375196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7D97A41-695D-4FF4-A931-A2315BFD928F}"/>
              </a:ext>
            </a:extLst>
          </p:cNvPr>
          <p:cNvSpPr/>
          <p:nvPr/>
        </p:nvSpPr>
        <p:spPr>
          <a:xfrm rot="4684067" flipV="1">
            <a:off x="8960603" y="3981458"/>
            <a:ext cx="1060312" cy="4037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C090CE1-1058-4612-BA5F-599A5E5BCE48}"/>
              </a:ext>
            </a:extLst>
          </p:cNvPr>
          <p:cNvSpPr/>
          <p:nvPr/>
        </p:nvSpPr>
        <p:spPr>
          <a:xfrm rot="9400046">
            <a:off x="9760229" y="3230216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4E2745A-F920-47A8-8B91-AFAD13BB749C}"/>
              </a:ext>
            </a:extLst>
          </p:cNvPr>
          <p:cNvSpPr/>
          <p:nvPr/>
        </p:nvSpPr>
        <p:spPr>
          <a:xfrm>
            <a:off x="8481394" y="3998843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ED4259-5CFE-4F5E-8A4D-0F2E7AC27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05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53"/>
    </mc:Choice>
    <mc:Fallback>
      <p:transition spd="slow" advTm="2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650876"/>
              </p:ext>
            </p:extLst>
          </p:nvPr>
        </p:nvGraphicFramePr>
        <p:xfrm>
          <a:off x="745433" y="2281030"/>
          <a:ext cx="6620443" cy="243230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12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7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N 503.20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Lateral luxation: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Displacement of the tooth in a direction other than axially. This is accompanied by comminution of fracture of the alveolar socket.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371395458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472069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B) INJURIES TO THE PERIODONTAL TISSUES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3" descr="Pict0033">
            <a:extLst>
              <a:ext uri="{FF2B5EF4-FFF2-40B4-BE49-F238E27FC236}">
                <a16:creationId xmlns:a16="http://schemas.microsoft.com/office/drawing/2014/main" id="{5A0359C2-77A8-4822-8E89-4BB1E81E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817" r="4161" b="4750"/>
          <a:stretch>
            <a:fillRect/>
          </a:stretch>
        </p:blipFill>
        <p:spPr bwMode="auto">
          <a:xfrm>
            <a:off x="7629939" y="1981197"/>
            <a:ext cx="2845903" cy="4375196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7D97A41-695D-4FF4-A931-A2315BFD928F}"/>
              </a:ext>
            </a:extLst>
          </p:cNvPr>
          <p:cNvSpPr/>
          <p:nvPr/>
        </p:nvSpPr>
        <p:spPr>
          <a:xfrm rot="4684067" flipV="1">
            <a:off x="8960603" y="3981458"/>
            <a:ext cx="1060312" cy="4037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C090CE1-1058-4612-BA5F-599A5E5BCE48}"/>
              </a:ext>
            </a:extLst>
          </p:cNvPr>
          <p:cNvSpPr/>
          <p:nvPr/>
        </p:nvSpPr>
        <p:spPr>
          <a:xfrm rot="9400046">
            <a:off x="9760229" y="3230216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4E2745A-F920-47A8-8B91-AFAD13BB749C}"/>
              </a:ext>
            </a:extLst>
          </p:cNvPr>
          <p:cNvSpPr/>
          <p:nvPr/>
        </p:nvSpPr>
        <p:spPr>
          <a:xfrm>
            <a:off x="8481394" y="3998843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CDFDD0-8F75-4582-A164-53B41F318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9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8"/>
    </mc:Choice>
    <mc:Fallback>
      <p:transition spd="slow" advTm="20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C65B-2E30-4A8C-ADD7-555E5270D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40" y="2550835"/>
            <a:ext cx="11029616" cy="1464574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000" b="1" dirty="0">
                <a:solidFill>
                  <a:srgbClr val="C00000"/>
                </a:solidFill>
              </a:rPr>
              <a:t>Traumatic Dental Injuries (TDI) to Anterior Teeth</a:t>
            </a:r>
            <a:br>
              <a:rPr lang="en-IN" dirty="0">
                <a:solidFill>
                  <a:srgbClr val="C00000"/>
                </a:solidFill>
              </a:rPr>
            </a:b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668BB2-B6A8-4787-8A04-78660081D015}"/>
              </a:ext>
            </a:extLst>
          </p:cNvPr>
          <p:cNvSpPr txBox="1">
            <a:spLocks/>
          </p:cNvSpPr>
          <p:nvPr/>
        </p:nvSpPr>
        <p:spPr>
          <a:xfrm>
            <a:off x="5854147" y="4124738"/>
            <a:ext cx="6097903" cy="13351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</a:rPr>
              <a:t>Andreasen </a:t>
            </a:r>
            <a:r>
              <a:rPr lang="en-IN" sz="3200" b="1" dirty="0">
                <a:solidFill>
                  <a:srgbClr val="002060"/>
                </a:solidFill>
              </a:rPr>
              <a:t>Classification</a:t>
            </a:r>
          </a:p>
          <a:p>
            <a:pPr algn="ctr"/>
            <a:r>
              <a:rPr lang="en-US" altLang="en-US" sz="2700" b="1" dirty="0">
                <a:solidFill>
                  <a:srgbClr val="002060"/>
                </a:solidFill>
              </a:rPr>
              <a:t>(1981)</a:t>
            </a:r>
            <a:br>
              <a:rPr lang="en-IN" sz="2000" dirty="0">
                <a:solidFill>
                  <a:srgbClr val="002060"/>
                </a:solidFill>
              </a:rPr>
            </a:br>
            <a:endParaRPr lang="en-IN" sz="2000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9BC321-6252-45C7-AF5F-B4098BEE7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4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4"/>
    </mc:Choice>
    <mc:Fallback>
      <p:transition spd="slow" advTm="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738023"/>
              </p:ext>
            </p:extLst>
          </p:nvPr>
        </p:nvGraphicFramePr>
        <p:xfrm>
          <a:off x="745434" y="2281030"/>
          <a:ext cx="5138531" cy="37490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47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N 503.21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j-lt"/>
                          <a:cs typeface="Arial" charset="0"/>
                        </a:rPr>
                        <a:t>Intrusive luxation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(central dislocation):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charset="0"/>
                        </a:rPr>
                        <a:t>Displacement of the tooth into the alveolar bone.</a:t>
                      </a:r>
                      <a:r>
                        <a:rPr kumimoji="0" 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This is accompanied by comminution of fracture of the alveolar socket.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472069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B) INJURIES TO THE PERIODONTAL TISSUES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5" descr="Pict0035">
            <a:extLst>
              <a:ext uri="{FF2B5EF4-FFF2-40B4-BE49-F238E27FC236}">
                <a16:creationId xmlns:a16="http://schemas.microsoft.com/office/drawing/2014/main" id="{D88B8548-C37D-4658-94CC-D1703F146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972" b="10927"/>
          <a:stretch>
            <a:fillRect/>
          </a:stretch>
        </p:blipFill>
        <p:spPr bwMode="auto">
          <a:xfrm>
            <a:off x="8060634" y="2281029"/>
            <a:ext cx="2733261" cy="4346873"/>
          </a:xfrm>
          <a:prstGeom prst="rect">
            <a:avLst/>
          </a:prstGeom>
          <a:noFill/>
          <a:ln w="222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A34E334-F034-41C6-8834-4A7899098A72}"/>
              </a:ext>
            </a:extLst>
          </p:cNvPr>
          <p:cNvSpPr/>
          <p:nvPr/>
        </p:nvSpPr>
        <p:spPr>
          <a:xfrm rot="14988098" flipV="1">
            <a:off x="9209080" y="3742922"/>
            <a:ext cx="1060312" cy="4037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402F09-9198-49B2-8EE0-AB50E63D6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7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39"/>
    </mc:Choice>
    <mc:Fallback>
      <p:transition spd="slow" advTm="15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8713033"/>
              </p:ext>
            </p:extLst>
          </p:nvPr>
        </p:nvGraphicFramePr>
        <p:xfrm>
          <a:off x="745434" y="2281030"/>
          <a:ext cx="5257801" cy="257860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99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8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N 503.22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Exarticulation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(complete avulsion):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Complete displacement of tooth out of its socket 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472069" y="921024"/>
            <a:ext cx="8077200" cy="6096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B) INJURIES TO THE PERIODONTAL TISSUES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endParaRPr lang="en-US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Picture 24" descr="Pict0040">
            <a:extLst>
              <a:ext uri="{FF2B5EF4-FFF2-40B4-BE49-F238E27FC236}">
                <a16:creationId xmlns:a16="http://schemas.microsoft.com/office/drawing/2014/main" id="{DD032A31-E866-4CDA-A3E5-9A74045B1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084" t="1741"/>
          <a:stretch>
            <a:fillRect/>
          </a:stretch>
        </p:blipFill>
        <p:spPr bwMode="auto">
          <a:xfrm>
            <a:off x="7760736" y="1981197"/>
            <a:ext cx="2526476" cy="395577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0407352-3E3A-4A2C-98BF-88C5AF9B3766}"/>
              </a:ext>
            </a:extLst>
          </p:cNvPr>
          <p:cNvSpPr/>
          <p:nvPr/>
        </p:nvSpPr>
        <p:spPr>
          <a:xfrm rot="3103010">
            <a:off x="7853569" y="4276774"/>
            <a:ext cx="778568" cy="3305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DA00FEE-2A16-4C4A-9FEB-2BE918DF3892}"/>
              </a:ext>
            </a:extLst>
          </p:cNvPr>
          <p:cNvSpPr/>
          <p:nvPr/>
        </p:nvSpPr>
        <p:spPr>
          <a:xfrm>
            <a:off x="8133524" y="3621158"/>
            <a:ext cx="778568" cy="3305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122021E-F1B8-465F-8D86-444F10D1D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7"/>
    </mc:Choice>
    <mc:Fallback>
      <p:transition spd="slow" advTm="1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85" name="Group 3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88807451"/>
              </p:ext>
            </p:extLst>
          </p:nvPr>
        </p:nvGraphicFramePr>
        <p:xfrm>
          <a:off x="1981200" y="533400"/>
          <a:ext cx="5410200" cy="21336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86E1F43E-7E62-4620-AAA1-29C5DA9EF102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2120346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71285D2-D54C-4581-8D9A-18B7979B9F9E}"/>
              </a:ext>
            </a:extLst>
          </p:cNvPr>
          <p:cNvSpPr txBox="1">
            <a:spLocks noChangeArrowheads="1"/>
          </p:cNvSpPr>
          <p:nvPr/>
        </p:nvSpPr>
        <p:spPr>
          <a:xfrm>
            <a:off x="4366591" y="2819400"/>
            <a:ext cx="8077200" cy="609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800" b="1" dirty="0">
                <a:solidFill>
                  <a:srgbClr val="C00000"/>
                </a:solidFill>
              </a:rPr>
              <a:t>C) Injury to the supporting bone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3AF647-57D2-4657-9289-065BF6B99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33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557025"/>
              </p:ext>
            </p:extLst>
          </p:nvPr>
        </p:nvGraphicFramePr>
        <p:xfrm>
          <a:off x="745434" y="1893405"/>
          <a:ext cx="6490253" cy="463906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18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6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306000" marR="0" lvl="0" indent="-30600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D55816"/>
                        </a:buClr>
                        <a:buSzPct val="92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N-502.40</a:t>
                      </a:r>
                    </a:p>
                    <a:p>
                      <a:pPr marL="306000" marR="0" lvl="0" indent="-30600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D55816"/>
                        </a:buClr>
                        <a:buSzPct val="92000"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Gill Sans MT" panose="020B0502020104020203"/>
                        <a:ea typeface="+mn-ea"/>
                        <a:cs typeface="+mn-cs"/>
                      </a:endParaRPr>
                    </a:p>
                    <a:p>
                      <a:pPr marL="306000" marR="0" lvl="0" indent="-30600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D55816"/>
                        </a:buClr>
                        <a:buSzPct val="92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N-502.60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306000" marR="0" lvl="0" indent="-30600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D55816"/>
                        </a:buClr>
                        <a:buSzPct val="92000"/>
                        <a:buFont typeface="Wingdings 2" panose="05020102010507070707" pitchFamily="18" charset="2"/>
                        <a:buChar char=""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Comminution of maxillary alveolar socket</a:t>
                      </a:r>
                    </a:p>
                    <a:p>
                      <a:pPr marL="306000" marR="0" lvl="0" indent="-30600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D55816"/>
                        </a:buClr>
                        <a:buSzPct val="92000"/>
                        <a:buFont typeface="Wingdings 2" panose="05020102010507070707" pitchFamily="18" charset="2"/>
                        <a:buChar char=""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Comminution of mandibular alveolar socket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D55816"/>
                        </a:buClr>
                        <a:buSzPct val="92000"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endParaRPr kumimoji="0" lang="en-US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Gill Sans MT" panose="020B0502020104020203"/>
                        <a:ea typeface="+mn-ea"/>
                        <a:cs typeface="+mn-cs"/>
                      </a:endParaRPr>
                    </a:p>
                    <a:p>
                      <a:pPr marL="306000" marR="0" lvl="0" indent="-30600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D55816"/>
                        </a:buClr>
                        <a:buSzPct val="92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	</a:t>
                      </a:r>
                      <a:r>
                        <a:rPr kumimoji="0" lang="en-US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n-US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3232"/>
                          </a:solidFill>
                          <a:effectLst/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rushing  and compression of the alveolar socket.</a:t>
                      </a:r>
                    </a:p>
                    <a:p>
                      <a:pPr marL="306000" marR="0" lvl="0" indent="-30600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D55816"/>
                        </a:buClr>
                        <a:buSzPct val="92000"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23232"/>
                          </a:solidFill>
                          <a:effectLst/>
                          <a:uLnTx/>
                          <a:uFillTx/>
                          <a:latin typeface="Gill Sans MT" panose="020B0502020104020203"/>
                          <a:ea typeface="+mn-ea"/>
                          <a:cs typeface="+mn-cs"/>
                        </a:rPr>
                        <a:t>    This condition is found concomitantly with during intrusive and lateral luxation injury to dentition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4356652" y="940902"/>
            <a:ext cx="8077200" cy="609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C) Injury to the supporting bone</a:t>
            </a:r>
          </a:p>
        </p:txBody>
      </p:sp>
      <p:pic>
        <p:nvPicPr>
          <p:cNvPr id="3" name="Picture 5" descr="P4250706">
            <a:extLst>
              <a:ext uri="{FF2B5EF4-FFF2-40B4-BE49-F238E27FC236}">
                <a16:creationId xmlns:a16="http://schemas.microsoft.com/office/drawing/2014/main" id="{99092B60-9B87-4427-A705-3B4A27186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348" r="65552" b="3546"/>
          <a:stretch/>
        </p:blipFill>
        <p:spPr bwMode="auto">
          <a:xfrm>
            <a:off x="7613373" y="1853648"/>
            <a:ext cx="3230217" cy="46885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F793BA6-6957-4ACB-9F15-BA7540AB2A49}"/>
              </a:ext>
            </a:extLst>
          </p:cNvPr>
          <p:cNvSpPr/>
          <p:nvPr/>
        </p:nvSpPr>
        <p:spPr>
          <a:xfrm rot="9400046">
            <a:off x="9760229" y="3766928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D58B1BD-E027-4799-9357-C0455C96AC02}"/>
              </a:ext>
            </a:extLst>
          </p:cNvPr>
          <p:cNvSpPr/>
          <p:nvPr/>
        </p:nvSpPr>
        <p:spPr>
          <a:xfrm>
            <a:off x="7904925" y="3349486"/>
            <a:ext cx="417444" cy="2584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7E384E1-70E7-4147-9843-5B964E367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3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98"/>
    </mc:Choice>
    <mc:Fallback>
      <p:transition spd="slow" advTm="2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0019686"/>
              </p:ext>
            </p:extLst>
          </p:nvPr>
        </p:nvGraphicFramePr>
        <p:xfrm>
          <a:off x="745434" y="2281030"/>
          <a:ext cx="7384774" cy="305410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1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6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N-502.40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N-502.60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Fracture of the maxillary alveolar socket wall</a:t>
                      </a: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endParaRPr lang="en-US" alt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Fracture of the mandibular alveolar socket wall</a:t>
                      </a: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endParaRPr lang="en-US" alt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lang="en-US" altLang="en-US" sz="2400" dirty="0"/>
                        <a:t> A fracture confined to the fascial or oral socket wall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4356652" y="940902"/>
            <a:ext cx="8077200" cy="609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C) Injury to the supporting bone</a:t>
            </a:r>
          </a:p>
        </p:txBody>
      </p:sp>
      <p:pic>
        <p:nvPicPr>
          <p:cNvPr id="3" name="Picture 5" descr="P4250706">
            <a:extLst>
              <a:ext uri="{FF2B5EF4-FFF2-40B4-BE49-F238E27FC236}">
                <a16:creationId xmlns:a16="http://schemas.microsoft.com/office/drawing/2014/main" id="{42583045-2345-4EAA-B0D7-F2DE8C706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163" t="11348" r="32051" b="3546"/>
          <a:stretch/>
        </p:blipFill>
        <p:spPr bwMode="auto">
          <a:xfrm>
            <a:off x="8269354" y="1843709"/>
            <a:ext cx="3468758" cy="48465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2B6D52C-3A2D-4CE5-B725-E0C46F59642D}"/>
              </a:ext>
            </a:extLst>
          </p:cNvPr>
          <p:cNvSpPr/>
          <p:nvPr/>
        </p:nvSpPr>
        <p:spPr>
          <a:xfrm rot="9400046">
            <a:off x="11077495" y="1977891"/>
            <a:ext cx="580315" cy="37759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77401C-7C3F-49DB-AB11-3791C2435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8"/>
    </mc:Choice>
    <mc:Fallback>
      <p:transition spd="slow" advTm="2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4393263"/>
              </p:ext>
            </p:extLst>
          </p:nvPr>
        </p:nvGraphicFramePr>
        <p:xfrm>
          <a:off x="184431" y="1546260"/>
          <a:ext cx="6157587" cy="404947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96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0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9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N-502.40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N-502.60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Fracture of Maxillary Alveolar process </a:t>
                      </a: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endParaRPr lang="en-US" alt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Fracture of Maxillary Alveolar process </a:t>
                      </a: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 Fracture of alveolar process which may or may not involving alveolar socket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4356652" y="940902"/>
            <a:ext cx="8077200" cy="609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C) Injury to the supporting bone</a:t>
            </a:r>
          </a:p>
        </p:txBody>
      </p:sp>
      <p:pic>
        <p:nvPicPr>
          <p:cNvPr id="3" name="Picture 5" descr="P4250706">
            <a:extLst>
              <a:ext uri="{FF2B5EF4-FFF2-40B4-BE49-F238E27FC236}">
                <a16:creationId xmlns:a16="http://schemas.microsoft.com/office/drawing/2014/main" id="{E1DBF6BB-64EF-46F4-8E41-E62694E99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7057" t="11348" b="3546"/>
          <a:stretch/>
        </p:blipFill>
        <p:spPr bwMode="auto">
          <a:xfrm>
            <a:off x="6487858" y="1470988"/>
            <a:ext cx="2711911" cy="3876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Picture 4" descr="P4250707">
            <a:extLst>
              <a:ext uri="{FF2B5EF4-FFF2-40B4-BE49-F238E27FC236}">
                <a16:creationId xmlns:a16="http://schemas.microsoft.com/office/drawing/2014/main" id="{D8D67277-D51B-4B96-BB64-7ACF0183F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861" r="65663" b="13503"/>
          <a:stretch/>
        </p:blipFill>
        <p:spPr bwMode="auto">
          <a:xfrm>
            <a:off x="9345608" y="1470988"/>
            <a:ext cx="2661960" cy="3876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B3B794F-5DB3-438A-998C-EF8E7999D166}"/>
              </a:ext>
            </a:extLst>
          </p:cNvPr>
          <p:cNvSpPr/>
          <p:nvPr/>
        </p:nvSpPr>
        <p:spPr>
          <a:xfrm rot="12858005">
            <a:off x="11429885" y="2055577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74BFB01-EA53-4D70-96F1-53B5CB0B4540}"/>
              </a:ext>
            </a:extLst>
          </p:cNvPr>
          <p:cNvSpPr/>
          <p:nvPr/>
        </p:nvSpPr>
        <p:spPr>
          <a:xfrm rot="12858005">
            <a:off x="8567947" y="2667520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B2F1B0-DC83-43EA-B7BF-33A8DC0C1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8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0"/>
    </mc:Choice>
    <mc:Fallback>
      <p:transition spd="slow" advTm="1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534857"/>
              </p:ext>
            </p:extLst>
          </p:nvPr>
        </p:nvGraphicFramePr>
        <p:xfrm>
          <a:off x="859734" y="1774132"/>
          <a:ext cx="4785692" cy="446228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6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0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N 502.42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Maxillary fracture</a:t>
                      </a: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lang="en-US" altLang="en-US" sz="2400" b="0" dirty="0">
                          <a:solidFill>
                            <a:schemeClr val="tx1"/>
                          </a:solidFill>
                        </a:rPr>
                        <a:t>Fracture involving base of maxilla and often alveolar process may or may not involve alveolar socket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N 502.61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Mandibular fracture</a:t>
                      </a: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lang="en-US" altLang="en-US" sz="2400" b="0" dirty="0">
                          <a:solidFill>
                            <a:schemeClr val="tx1"/>
                          </a:solidFill>
                        </a:rPr>
                        <a:t>Fracture involving mandible, often alveolar process.</a:t>
                      </a:r>
                    </a:p>
                    <a:p>
                      <a:pPr algn="just" eaLnBrk="1" hangingPunct="1">
                        <a:lnSpc>
                          <a:spcPct val="90000"/>
                        </a:lnSpc>
                      </a:pPr>
                      <a:r>
                        <a:rPr lang="en-US" altLang="en-US" sz="2400" b="0" dirty="0">
                          <a:solidFill>
                            <a:schemeClr val="tx1"/>
                          </a:solidFill>
                        </a:rPr>
                        <a:t>The Fracture may or may not involve alveolar socket.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3153789329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4356652" y="940902"/>
            <a:ext cx="8077200" cy="609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C) Injury to the supporting bone</a:t>
            </a:r>
          </a:p>
        </p:txBody>
      </p:sp>
      <p:pic>
        <p:nvPicPr>
          <p:cNvPr id="4" name="Picture 4" descr="P4250707">
            <a:extLst>
              <a:ext uri="{FF2B5EF4-FFF2-40B4-BE49-F238E27FC236}">
                <a16:creationId xmlns:a16="http://schemas.microsoft.com/office/drawing/2014/main" id="{F643DAC1-D9B5-44AD-BC65-FBE97355F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664" t="8861" b="13503"/>
          <a:stretch/>
        </p:blipFill>
        <p:spPr bwMode="auto">
          <a:xfrm>
            <a:off x="6108599" y="1813891"/>
            <a:ext cx="5735532" cy="42589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14C2EF8-189B-4AD7-B785-A25CF590A4B3}"/>
              </a:ext>
            </a:extLst>
          </p:cNvPr>
          <p:cNvSpPr/>
          <p:nvPr/>
        </p:nvSpPr>
        <p:spPr>
          <a:xfrm rot="12858005">
            <a:off x="9796030" y="2193697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A86838F-1942-4AE6-A3E4-21627CA3F998}"/>
              </a:ext>
            </a:extLst>
          </p:cNvPr>
          <p:cNvSpPr/>
          <p:nvPr/>
        </p:nvSpPr>
        <p:spPr>
          <a:xfrm rot="12858005">
            <a:off x="7122402" y="3480026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D400E46-3471-4675-8440-07F70B43F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73"/>
    </mc:Choice>
    <mc:Fallback>
      <p:transition spd="slow" advTm="1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85" name="Group 33"/>
          <p:cNvGraphicFramePr>
            <a:graphicFrameLocks noGrp="1"/>
          </p:cNvGraphicFramePr>
          <p:nvPr>
            <p:ph/>
          </p:nvPr>
        </p:nvGraphicFramePr>
        <p:xfrm>
          <a:off x="1981200" y="533400"/>
          <a:ext cx="5410200" cy="21336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86E1F43E-7E62-4620-AAA1-29C5DA9EF102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2120346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71285D2-D54C-4581-8D9A-18B7979B9F9E}"/>
              </a:ext>
            </a:extLst>
          </p:cNvPr>
          <p:cNvSpPr txBox="1">
            <a:spLocks noChangeArrowheads="1"/>
          </p:cNvSpPr>
          <p:nvPr/>
        </p:nvSpPr>
        <p:spPr>
          <a:xfrm>
            <a:off x="3760303" y="3008241"/>
            <a:ext cx="8077200" cy="609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200" b="1" dirty="0">
                <a:solidFill>
                  <a:srgbClr val="C00000"/>
                </a:solidFill>
              </a:rPr>
              <a:t>D) Injuries to gingiva or oral mucosa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451C67-B67B-4421-A947-A14BD6744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56735"/>
      </p:ext>
    </p:extLst>
  </p:cSld>
  <p:clrMapOvr>
    <a:masterClrMapping/>
  </p:clrMapOvr>
  <p:transition spd="slow" advTm="8376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687221"/>
              </p:ext>
            </p:extLst>
          </p:nvPr>
        </p:nvGraphicFramePr>
        <p:xfrm>
          <a:off x="745434" y="2281030"/>
          <a:ext cx="6311349" cy="192024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97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3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S 01.50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Laceration of gingiva or oral mucosa</a:t>
                      </a:r>
                    </a:p>
                    <a:p>
                      <a:pPr algn="just" eaLnBrk="1" hangingPunct="1"/>
                      <a:r>
                        <a:rPr lang="en-US" altLang="en-US" sz="2400" dirty="0"/>
                        <a:t>A shallow or deep wound in mucosa resulting from a tear, and usually produced by a sharp object.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998844" y="940902"/>
            <a:ext cx="8077200" cy="609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D) Injuries to gingiva or oral mucosa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C5923-6B32-41CF-AB2E-5A76E0A799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6908" b="64976"/>
          <a:stretch/>
        </p:blipFill>
        <p:spPr>
          <a:xfrm rot="5400000" flipH="1" flipV="1">
            <a:off x="6744943" y="2279786"/>
            <a:ext cx="5086353" cy="36277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AFD25EE-6894-4624-B62D-B2149E940334}"/>
              </a:ext>
            </a:extLst>
          </p:cNvPr>
          <p:cNvSpPr/>
          <p:nvPr/>
        </p:nvSpPr>
        <p:spPr>
          <a:xfrm rot="15311172">
            <a:off x="10014691" y="4818659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4A678E-F75D-4A42-B350-C0C6958E3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0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89"/>
    </mc:Choice>
    <mc:Fallback>
      <p:transition spd="slow" advTm="23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933561"/>
              </p:ext>
            </p:extLst>
          </p:nvPr>
        </p:nvGraphicFramePr>
        <p:xfrm>
          <a:off x="745434" y="2281030"/>
          <a:ext cx="6291470" cy="301752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93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8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S 00.50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Contusion of gingiva or oral mucosa </a:t>
                      </a:r>
                    </a:p>
                    <a:p>
                      <a:pPr algn="just" eaLnBrk="1" hangingPunct="1"/>
                      <a:endParaRPr lang="en-US" alt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algn="just" eaLnBrk="1" hangingPunct="1"/>
                      <a:r>
                        <a:rPr lang="en-US" altLang="en-US" sz="2400" dirty="0"/>
                        <a:t>A bruise usually produced by impact from a blunt object and not accompanied by a break in the continuity of mucosa; usually causing submucosal hemorrhage. 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998844" y="940902"/>
            <a:ext cx="8077200" cy="609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D) Injuries to gingiva or oral mucosa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CA706-B559-44F8-9AAD-F526673D0B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34010" b="41063"/>
          <a:stretch/>
        </p:blipFill>
        <p:spPr>
          <a:xfrm rot="5400000" flipH="1" flipV="1">
            <a:off x="7064126" y="2541736"/>
            <a:ext cx="4800273" cy="3423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623F0C1-25EA-4C18-B203-8EF287BF1E92}"/>
              </a:ext>
            </a:extLst>
          </p:cNvPr>
          <p:cNvSpPr/>
          <p:nvPr/>
        </p:nvSpPr>
        <p:spPr>
          <a:xfrm rot="10800000">
            <a:off x="10771615" y="3622020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0E68E21-8A18-429E-B978-44AFE6CEE478}"/>
              </a:ext>
            </a:extLst>
          </p:cNvPr>
          <p:cNvSpPr/>
          <p:nvPr/>
        </p:nvSpPr>
        <p:spPr>
          <a:xfrm rot="10800000">
            <a:off x="10743813" y="2954885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BD4A97E-02AD-4295-A285-8E14D77BAB3F}"/>
              </a:ext>
            </a:extLst>
          </p:cNvPr>
          <p:cNvSpPr/>
          <p:nvPr/>
        </p:nvSpPr>
        <p:spPr>
          <a:xfrm rot="10800000">
            <a:off x="10771615" y="4253975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605C30-7DEC-4932-BFDD-B4623EC53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6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80"/>
    </mc:Choice>
    <mc:Fallback>
      <p:transition spd="slow" advTm="26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838200"/>
            <a:ext cx="8001000" cy="8382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Terminologies  Regarding TDI</a:t>
            </a:r>
          </a:p>
        </p:txBody>
      </p:sp>
      <p:sp>
        <p:nvSpPr>
          <p:cNvPr id="512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526773" y="2004391"/>
            <a:ext cx="11161643" cy="4648200"/>
          </a:xfrm>
          <a:noFill/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200" b="1" dirty="0">
              <a:solidFill>
                <a:srgbClr val="FFFF00"/>
              </a:solidFill>
            </a:endParaRPr>
          </a:p>
          <a:p>
            <a:pPr algn="just" eaLnBrk="1" hangingPunct="1"/>
            <a:r>
              <a:rPr lang="en-US" altLang="en-US" sz="2200" b="1" dirty="0">
                <a:solidFill>
                  <a:srgbClr val="C00000"/>
                </a:solidFill>
              </a:rPr>
              <a:t>Crown craze or crack: </a:t>
            </a:r>
            <a:r>
              <a:rPr lang="en-US" altLang="en-US" sz="2200" dirty="0"/>
              <a:t>Crack or incomplete fracture of enamel without loss of tooth structure in horizontal or vertical direction</a:t>
            </a:r>
          </a:p>
          <a:p>
            <a:pPr algn="just" eaLnBrk="1" hangingPunct="1"/>
            <a:endParaRPr lang="en-US" altLang="en-US" sz="2200" dirty="0"/>
          </a:p>
          <a:p>
            <a:pPr algn="just" eaLnBrk="1" hangingPunct="1"/>
            <a:r>
              <a:rPr lang="en-US" altLang="en-US" sz="2200" b="1" dirty="0">
                <a:solidFill>
                  <a:srgbClr val="C00000"/>
                </a:solidFill>
              </a:rPr>
              <a:t>Crown fracture: </a:t>
            </a:r>
            <a:r>
              <a:rPr lang="en-US" altLang="en-US" sz="2200" dirty="0"/>
              <a:t>Confined to enamel; to enamel and dentin; to enamel, dentin and pulp; may be horizontal, vertical or oblique direction involving </a:t>
            </a:r>
            <a:r>
              <a:rPr lang="en-US" altLang="en-US" sz="2200" dirty="0" err="1"/>
              <a:t>mesioincisal</a:t>
            </a:r>
            <a:r>
              <a:rPr lang="en-US" altLang="en-US" sz="2200" dirty="0"/>
              <a:t> or </a:t>
            </a:r>
            <a:r>
              <a:rPr lang="en-US" altLang="en-US" sz="2200" dirty="0" err="1"/>
              <a:t>destoincisal</a:t>
            </a:r>
            <a:r>
              <a:rPr lang="en-US" altLang="en-US" sz="2200" dirty="0"/>
              <a:t> line angles</a:t>
            </a:r>
          </a:p>
          <a:p>
            <a:pPr algn="just" eaLnBrk="1" hangingPunct="1"/>
            <a:endParaRPr lang="en-US" altLang="en-US" sz="2200" dirty="0"/>
          </a:p>
          <a:p>
            <a:pPr algn="just" eaLnBrk="1" hangingPunct="1"/>
            <a:r>
              <a:rPr lang="en-US" altLang="en-US" sz="2200" b="1" dirty="0">
                <a:solidFill>
                  <a:srgbClr val="C00000"/>
                </a:solidFill>
              </a:rPr>
              <a:t>Crown root fracture: </a:t>
            </a:r>
            <a:r>
              <a:rPr lang="en-US" altLang="en-US" sz="2200" dirty="0"/>
              <a:t>With or without pulp involvement</a:t>
            </a:r>
          </a:p>
          <a:p>
            <a:pPr algn="just" eaLnBrk="1" hangingPunct="1"/>
            <a:endParaRPr lang="en-US" altLang="en-US" sz="2200" dirty="0"/>
          </a:p>
          <a:p>
            <a:pPr algn="just" eaLnBrk="1" hangingPunct="1"/>
            <a:endParaRPr lang="en-US" altLang="en-US" sz="2200" dirty="0"/>
          </a:p>
          <a:p>
            <a:pPr algn="just" eaLnBrk="1" hangingPunct="1"/>
            <a:endParaRPr lang="en-US" altLang="en-US" sz="2200" dirty="0"/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6B50A1-18C8-44DD-84A8-C42EBE42F3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22.79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0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59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2FB3A7C1-1D72-4017-977A-A149ECA1E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62404"/>
              </p:ext>
            </p:extLst>
          </p:nvPr>
        </p:nvGraphicFramePr>
        <p:xfrm>
          <a:off x="745434" y="2281030"/>
          <a:ext cx="7384774" cy="192024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1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6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61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S 00.50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en-US" altLang="en-US" sz="2400" b="1" dirty="0">
                          <a:solidFill>
                            <a:srgbClr val="C00000"/>
                          </a:solidFill>
                        </a:rPr>
                        <a:t>Abrasion of gingiva or oral mucosa </a:t>
                      </a:r>
                    </a:p>
                    <a:p>
                      <a:pPr algn="just" eaLnBrk="1" hangingPunct="1"/>
                      <a:endParaRPr lang="en-US" altLang="en-US" sz="2400" b="1" dirty="0">
                        <a:solidFill>
                          <a:srgbClr val="C00000"/>
                        </a:solidFill>
                      </a:endParaRPr>
                    </a:p>
                    <a:p>
                      <a:pPr algn="just" eaLnBrk="1" hangingPunct="1"/>
                      <a:r>
                        <a:rPr lang="en-US" altLang="en-US" sz="2400" dirty="0"/>
                        <a:t>A superficial wound produced by rubbing or scraping of mucosa leaving a raw bleeding surface.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4C399ED3-1B95-4826-9853-949796612BA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70451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7798D94-5352-4A5F-8B57-BB886BBCC5B4}"/>
              </a:ext>
            </a:extLst>
          </p:cNvPr>
          <p:cNvSpPr txBox="1">
            <a:spLocks noChangeArrowheads="1"/>
          </p:cNvSpPr>
          <p:nvPr/>
        </p:nvSpPr>
        <p:spPr>
          <a:xfrm>
            <a:off x="3998844" y="940902"/>
            <a:ext cx="8077200" cy="609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D) Injuries to gingiva or oral mucosa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77E90-839E-47D5-AFAA-467BD3C30B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9" t="58502" b="16570"/>
          <a:stretch/>
        </p:blipFill>
        <p:spPr>
          <a:xfrm rot="5400000" flipH="1" flipV="1">
            <a:off x="7449896" y="2528995"/>
            <a:ext cx="4938718" cy="3438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A982883-F570-4DF5-849A-CF82154F87DF}"/>
              </a:ext>
            </a:extLst>
          </p:cNvPr>
          <p:cNvSpPr/>
          <p:nvPr/>
        </p:nvSpPr>
        <p:spPr>
          <a:xfrm rot="12316326">
            <a:off x="11095189" y="4201276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15C8C9A-ED06-4733-904F-27A1DA25A090}"/>
              </a:ext>
            </a:extLst>
          </p:cNvPr>
          <p:cNvSpPr/>
          <p:nvPr/>
        </p:nvSpPr>
        <p:spPr>
          <a:xfrm rot="12482625">
            <a:off x="10846518" y="4856560"/>
            <a:ext cx="702753" cy="2905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9AD79F-61A7-4661-8677-85A7C3C54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6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0"/>
    </mc:Choice>
    <mc:Fallback>
      <p:transition spd="slow" advTm="14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772400" cy="4648200"/>
          </a:xfrm>
        </p:spPr>
        <p:txBody>
          <a:bodyPr/>
          <a:lstStyle/>
          <a:p>
            <a:pPr algn="just" eaLnBrk="1" hangingPunct="1"/>
            <a:r>
              <a:rPr lang="en-US" altLang="en-US" sz="2800" dirty="0"/>
              <a:t>WHO recently (1993) has recommended Andreasen’s classification following only injuries to dental hard tissues and periodontal tissue in </a:t>
            </a:r>
            <a:r>
              <a:rPr lang="en-US" altLang="en-US" sz="2800" dirty="0">
                <a:solidFill>
                  <a:schemeClr val="folHlink"/>
                </a:solidFill>
              </a:rPr>
              <a:t>WHO classification of trauma to anterior teeth </a:t>
            </a:r>
          </a:p>
          <a:p>
            <a:pPr algn="just" eaLnBrk="1" hangingPunct="1">
              <a:buFontTx/>
              <a:buNone/>
            </a:pPr>
            <a:endParaRPr lang="en-US" altLang="en-US" sz="2800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38820-0DC5-4781-AD23-366A18A6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399" y="2895600"/>
            <a:ext cx="8378687" cy="1040296"/>
          </a:xfrm>
        </p:spPr>
        <p:txBody>
          <a:bodyPr>
            <a:norm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</a:rPr>
              <a:t>Thank You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3A99E66-3EA8-4AC6-A5D9-468D252E0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91" y="4568687"/>
            <a:ext cx="1703217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ept. of Paedodontics and Preventive Dentistry, KMSDCH - Home ...">
            <a:extLst>
              <a:ext uri="{FF2B5EF4-FFF2-40B4-BE49-F238E27FC236}">
                <a16:creationId xmlns:a16="http://schemas.microsoft.com/office/drawing/2014/main" id="{C0400C46-46B0-43C7-BAC5-D28E4873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764495"/>
            <a:ext cx="1828800" cy="18369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.M. SHAH DENTAL COLLEGE AND HOSPITAL VADODARA Reviews | Address ...">
            <a:extLst>
              <a:ext uri="{FF2B5EF4-FFF2-40B4-BE49-F238E27FC236}">
                <a16:creationId xmlns:a16="http://schemas.microsoft.com/office/drawing/2014/main" id="{ECE3D912-C4CB-4846-AA44-B259AC61A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90" y="764495"/>
            <a:ext cx="2301986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7F3653E-9712-4A08-BD1F-6BE5265D9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59277"/>
      </p:ext>
    </p:extLst>
  </p:cSld>
  <p:clrMapOvr>
    <a:masterClrMapping/>
  </p:clrMapOvr>
  <p:transition spd="slow" advTm="2701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0573" y="1918252"/>
            <a:ext cx="11287539" cy="46482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66FF33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en-US" altLang="en-US" sz="2400" b="1" dirty="0">
                <a:solidFill>
                  <a:srgbClr val="C00000"/>
                </a:solidFill>
              </a:rPr>
              <a:t>Root fracture: </a:t>
            </a:r>
            <a:r>
              <a:rPr lang="en-US" altLang="en-US" sz="2400" dirty="0"/>
              <a:t>Involving apical, middle or cervical third in either horizontal or vertical direction</a:t>
            </a:r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en-US" altLang="en-US" sz="2400" dirty="0"/>
          </a:p>
          <a:p>
            <a:pPr algn="just" eaLnBrk="1" hangingPunct="1">
              <a:lnSpc>
                <a:spcPct val="80000"/>
              </a:lnSpc>
            </a:pPr>
            <a:r>
              <a:rPr lang="en-US" altLang="en-US" sz="2400" b="1" dirty="0">
                <a:solidFill>
                  <a:srgbClr val="C00000"/>
                </a:solidFill>
              </a:rPr>
              <a:t>Labial displacement- </a:t>
            </a:r>
            <a:r>
              <a:rPr lang="en-US" altLang="en-US" sz="2400" dirty="0"/>
              <a:t>movement of tooth towards patients lip</a:t>
            </a:r>
          </a:p>
          <a:p>
            <a:pPr algn="just" eaLnBrk="1" hangingPunct="1">
              <a:lnSpc>
                <a:spcPct val="80000"/>
              </a:lnSpc>
            </a:pPr>
            <a:endParaRPr lang="en-US" altLang="en-US" sz="2400" dirty="0"/>
          </a:p>
          <a:p>
            <a:pPr algn="just" eaLnBrk="1" hangingPunct="1">
              <a:lnSpc>
                <a:spcPct val="80000"/>
              </a:lnSpc>
            </a:pPr>
            <a:r>
              <a:rPr lang="en-US" altLang="en-US" sz="2400" b="1" dirty="0">
                <a:solidFill>
                  <a:srgbClr val="C00000"/>
                </a:solidFill>
              </a:rPr>
              <a:t>Palatal/Lingual displacement- </a:t>
            </a:r>
            <a:r>
              <a:rPr lang="en-US" altLang="en-US" sz="2400" dirty="0"/>
              <a:t>towards patients palate</a:t>
            </a:r>
          </a:p>
          <a:p>
            <a:pPr algn="just" eaLnBrk="1" hangingPunct="1">
              <a:lnSpc>
                <a:spcPct val="80000"/>
              </a:lnSpc>
            </a:pPr>
            <a:endParaRPr lang="en-US" altLang="en-US" sz="2400" dirty="0"/>
          </a:p>
          <a:p>
            <a:pPr algn="just" eaLnBrk="1" hangingPunct="1">
              <a:lnSpc>
                <a:spcPct val="80000"/>
              </a:lnSpc>
            </a:pPr>
            <a:r>
              <a:rPr lang="en-US" altLang="en-US" sz="2400" b="1" dirty="0">
                <a:solidFill>
                  <a:srgbClr val="C00000"/>
                </a:solidFill>
              </a:rPr>
              <a:t>Lateral displacement-</a:t>
            </a:r>
            <a:r>
              <a:rPr lang="en-US" altLang="en-US" sz="2400" dirty="0"/>
              <a:t> mesial or distal displacement </a:t>
            </a:r>
          </a:p>
          <a:p>
            <a:pPr algn="just" eaLnBrk="1" hangingPunct="1">
              <a:lnSpc>
                <a:spcPct val="80000"/>
              </a:lnSpc>
            </a:pPr>
            <a:endParaRPr lang="en-US" altLang="en-US" sz="2400" dirty="0"/>
          </a:p>
          <a:p>
            <a:pPr algn="just" eaLnBrk="1" hangingPunct="1">
              <a:lnSpc>
                <a:spcPct val="80000"/>
              </a:lnSpc>
            </a:pPr>
            <a:endParaRPr lang="en-US" alt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F8B83B-1198-4C35-948B-15841A2E4B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838200"/>
            <a:ext cx="8001000" cy="8382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FFFF00"/>
                </a:solidFill>
              </a:rPr>
              <a:t>Terminologies  Regarding TDI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B9C86E-042A-4683-A55F-E7F04D2DB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6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33683-2F64-4F0E-846B-1706B4BD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92851-55FB-4879-8DA3-C9C7732E3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en-US" altLang="en-US" sz="2400" b="1" dirty="0">
                <a:solidFill>
                  <a:srgbClr val="C00000"/>
                </a:solidFill>
              </a:rPr>
              <a:t>Intrusion-</a:t>
            </a:r>
            <a:r>
              <a:rPr lang="en-US" altLang="en-US" sz="2400" dirty="0"/>
              <a:t> displacement of the tooth into its socket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en-US" altLang="en-US" sz="2400" b="1" dirty="0">
              <a:solidFill>
                <a:srgbClr val="C0000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400" b="1" dirty="0">
                <a:solidFill>
                  <a:srgbClr val="C00000"/>
                </a:solidFill>
              </a:rPr>
              <a:t>Extrusion- </a:t>
            </a:r>
            <a:r>
              <a:rPr lang="en-US" altLang="en-US" sz="2400" dirty="0"/>
              <a:t>partial displacement or tooth out of its socket</a:t>
            </a:r>
          </a:p>
          <a:p>
            <a:pPr algn="just">
              <a:lnSpc>
                <a:spcPct val="80000"/>
              </a:lnSpc>
            </a:pPr>
            <a:endParaRPr lang="en-US" altLang="en-US" sz="2400" b="1" dirty="0">
              <a:solidFill>
                <a:srgbClr val="C00000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en-US" altLang="en-US" sz="2400" b="1" dirty="0">
                <a:solidFill>
                  <a:srgbClr val="C00000"/>
                </a:solidFill>
              </a:rPr>
              <a:t>Avulsion-</a:t>
            </a:r>
            <a:r>
              <a:rPr lang="en-US" altLang="en-US" sz="2400" dirty="0"/>
              <a:t> (lost or </a:t>
            </a:r>
            <a:r>
              <a:rPr lang="en-US" altLang="en-US" sz="2400" dirty="0" err="1"/>
              <a:t>exarticulated</a:t>
            </a:r>
            <a:r>
              <a:rPr lang="en-US" altLang="en-US" sz="2400" dirty="0"/>
              <a:t>) -complete displacement of tooth from its socket  </a:t>
            </a:r>
          </a:p>
          <a:p>
            <a:pPr algn="just" eaLnBrk="1" hangingPunct="1">
              <a:lnSpc>
                <a:spcPct val="80000"/>
              </a:lnSpc>
            </a:pPr>
            <a:endParaRPr lang="en-US" altLang="en-US" sz="2400" dirty="0"/>
          </a:p>
          <a:p>
            <a:endParaRPr lang="en-IN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5DB090-A1E6-4F36-A006-28876D8EE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5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05"/>
    </mc:Choice>
    <mc:Fallback>
      <p:transition spd="slow" advTm="2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graphicFrame>
        <p:nvGraphicFramePr>
          <p:cNvPr id="2" name="Group 58">
            <a:extLst>
              <a:ext uri="{FF2B5EF4-FFF2-40B4-BE49-F238E27FC236}">
                <a16:creationId xmlns:a16="http://schemas.microsoft.com/office/drawing/2014/main" id="{5CA387F2-9C59-4916-92BD-767162D560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9954656"/>
              </p:ext>
            </p:extLst>
          </p:nvPr>
        </p:nvGraphicFramePr>
        <p:xfrm>
          <a:off x="1007164" y="1676615"/>
          <a:ext cx="7533861" cy="82296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</a:t>
                      </a:r>
                      <a:endParaRPr kumimoji="0" lang="en-US" sz="2400" b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INJURIES TO HARD DENTAL TISSUES AND PULP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Group 58">
            <a:extLst>
              <a:ext uri="{FF2B5EF4-FFF2-40B4-BE49-F238E27FC236}">
                <a16:creationId xmlns:a16="http://schemas.microsoft.com/office/drawing/2014/main" id="{A1C0B1E1-57C5-451E-8F8B-89DC5DD818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428952"/>
              </p:ext>
            </p:extLst>
          </p:nvPr>
        </p:nvGraphicFramePr>
        <p:xfrm>
          <a:off x="3889512" y="3072286"/>
          <a:ext cx="7533861" cy="82296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B</a:t>
                      </a:r>
                      <a:endParaRPr kumimoji="0" lang="en-US" sz="2400" b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INJURIES TO THE PERIODONTAL TISSUES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58">
            <a:extLst>
              <a:ext uri="{FF2B5EF4-FFF2-40B4-BE49-F238E27FC236}">
                <a16:creationId xmlns:a16="http://schemas.microsoft.com/office/drawing/2014/main" id="{469331AC-1230-45E3-AF64-2B77E34D27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742398"/>
              </p:ext>
            </p:extLst>
          </p:nvPr>
        </p:nvGraphicFramePr>
        <p:xfrm>
          <a:off x="1007164" y="4402362"/>
          <a:ext cx="7533861" cy="45720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C</a:t>
                      </a:r>
                      <a:endParaRPr kumimoji="0" lang="en-US" sz="2400" b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INJURY TO THE SUPPORTING BONE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58">
            <a:extLst>
              <a:ext uri="{FF2B5EF4-FFF2-40B4-BE49-F238E27FC236}">
                <a16:creationId xmlns:a16="http://schemas.microsoft.com/office/drawing/2014/main" id="{14AF8564-4B55-4E76-8930-420495A62B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466150"/>
              </p:ext>
            </p:extLst>
          </p:nvPr>
        </p:nvGraphicFramePr>
        <p:xfrm>
          <a:off x="3889512" y="5654034"/>
          <a:ext cx="7533861" cy="82296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D</a:t>
                      </a:r>
                      <a:endParaRPr kumimoji="0" lang="en-US" sz="2400" b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FontTx/>
                        <a:buNone/>
                      </a:pPr>
                      <a:r>
                        <a:rPr lang="en-US" alt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INJURIES TO GINGIVA OR ORAL MUCOSA 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A525AC-6C9F-4C7C-A52A-F9109F2349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755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14339" name="Text Box 4"/>
          <p:cNvSpPr>
            <a:spLocks noGrp="1" noChangeArrowheads="1"/>
          </p:cNvSpPr>
          <p:nvPr>
            <p:ph type="body" sz="half" idx="1"/>
          </p:nvPr>
        </p:nvSpPr>
        <p:spPr>
          <a:xfrm>
            <a:off x="2965177" y="1239078"/>
            <a:ext cx="8077200" cy="609600"/>
          </a:xfrm>
          <a:noFill/>
        </p:spPr>
        <p:txBody>
          <a:bodyPr>
            <a:normAutofit fontScale="92500"/>
          </a:bodyPr>
          <a:lstStyle/>
          <a:p>
            <a:pPr marL="609600" indent="-609600" algn="ctr">
              <a:spcBef>
                <a:spcPct val="0"/>
              </a:spcBef>
              <a:buClrTx/>
              <a:buFontTx/>
              <a:buAutoNum type="alphaUcPeriod"/>
            </a:pPr>
            <a:r>
              <a:rPr lang="en-US" altLang="en-US" sz="2400" b="1" dirty="0">
                <a:solidFill>
                  <a:srgbClr val="C00000"/>
                </a:solidFill>
              </a:rPr>
              <a:t>INJURIES TO HARD DENTAL TISSUES AND PULP</a:t>
            </a:r>
          </a:p>
          <a:p>
            <a:pPr marL="609600" indent="-609600">
              <a:spcBef>
                <a:spcPct val="0"/>
              </a:spcBef>
              <a:buClr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17466" name="Group 5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52890043"/>
              </p:ext>
            </p:extLst>
          </p:nvPr>
        </p:nvGraphicFramePr>
        <p:xfrm>
          <a:off x="715617" y="1719468"/>
          <a:ext cx="10933044" cy="477159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247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5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1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N 502.50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Enamel infraction: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An incomplete fracture (crack) of enamel without loss of the tooth substance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N 502.50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Enamel fracture- Uncomplicated crown fracture: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 Fracture with loss of tooth substance confined to enamel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8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N 502.51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Enamel dentin fracture-Involving-Uncomplicated crown fracture: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 fracture with loss of tooth substance confined to enamel and dentin, but not involving the pulp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5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N 502.52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Complicated crown facture: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 Fracture involving enamel and dentin, and exposing the pulp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58">
            <a:extLst>
              <a:ext uri="{FF2B5EF4-FFF2-40B4-BE49-F238E27FC236}">
                <a16:creationId xmlns:a16="http://schemas.microsoft.com/office/drawing/2014/main" id="{26A5D437-C258-4B32-A9D9-E3B6C9533D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459478"/>
              </p:ext>
            </p:extLst>
          </p:nvPr>
        </p:nvGraphicFramePr>
        <p:xfrm>
          <a:off x="646043" y="1784822"/>
          <a:ext cx="7533861" cy="1261878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48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N 502.50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Enamel infraction: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An incomplete fracture (crack) of enamel without loss of the tooth substance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9FCE2882-55FF-484C-917C-7CBAF948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D33BA01-A724-4E76-BFF5-866BE9711C2C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381000"/>
            <a:ext cx="106680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  <a:endParaRPr lang="en-US" altLang="en-US" sz="3200" b="1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A7AC19A1-E04E-4CB1-A417-998ACBBE39FB}"/>
              </a:ext>
            </a:extLst>
          </p:cNvPr>
          <p:cNvSpPr txBox="1">
            <a:spLocks noChangeArrowheads="1"/>
          </p:cNvSpPr>
          <p:nvPr/>
        </p:nvSpPr>
        <p:spPr>
          <a:xfrm>
            <a:off x="2965177" y="1298712"/>
            <a:ext cx="8077200" cy="60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spcBef>
                <a:spcPct val="0"/>
              </a:spcBef>
              <a:buClrTx/>
              <a:buFontTx/>
              <a:buAutoNum type="alphaUcPeriod"/>
            </a:pPr>
            <a:r>
              <a:rPr lang="en-US" altLang="en-US" sz="2400" b="1" dirty="0">
                <a:solidFill>
                  <a:srgbClr val="C00000"/>
                </a:solidFill>
              </a:rPr>
              <a:t>INJURIES TO HARD DENTAL TISSUES AND PULP</a:t>
            </a:r>
          </a:p>
          <a:p>
            <a:pPr marL="609600" indent="-609600">
              <a:spcBef>
                <a:spcPct val="0"/>
              </a:spcBef>
              <a:buClrTx/>
              <a:buFont typeface="Wingdings 2" panose="05020102010507070707" pitchFamily="18" charset="2"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Dental Trauma Part I: Infraction, Crown Fractures &amp; Vital Pulp ...">
            <a:extLst>
              <a:ext uri="{FF2B5EF4-FFF2-40B4-BE49-F238E27FC236}">
                <a16:creationId xmlns:a16="http://schemas.microsoft.com/office/drawing/2014/main" id="{AFAC94C5-22DA-4AD4-ADDE-ECC5174C1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3" t="50000" r="4145" b="1702"/>
          <a:stretch/>
        </p:blipFill>
        <p:spPr bwMode="auto">
          <a:xfrm>
            <a:off x="5377068" y="3452192"/>
            <a:ext cx="6440558" cy="3312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F57145-71AA-4196-AC7F-48574DCEBF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06144"/>
      </p:ext>
    </p:extLst>
  </p:cSld>
  <p:clrMapOvr>
    <a:masterClrMapping/>
  </p:clrMapOvr>
  <p:transition spd="slow" advTm="17946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58">
            <a:extLst>
              <a:ext uri="{FF2B5EF4-FFF2-40B4-BE49-F238E27FC236}">
                <a16:creationId xmlns:a16="http://schemas.microsoft.com/office/drawing/2014/main" id="{4A961424-84FD-40E9-9C17-4F652D60D1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563949"/>
              </p:ext>
            </p:extLst>
          </p:nvPr>
        </p:nvGraphicFramePr>
        <p:xfrm>
          <a:off x="573155" y="2375451"/>
          <a:ext cx="6831497" cy="2578614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633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8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0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N 502.50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Enamel fracture-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Uncomplicated crown fracture: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Arial" charset="0"/>
                        </a:rPr>
                        <a:t>A Fracture with loss of tooth substance confined to enamel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4" descr="Pict0025">
            <a:extLst>
              <a:ext uri="{FF2B5EF4-FFF2-40B4-BE49-F238E27FC236}">
                <a16:creationId xmlns:a16="http://schemas.microsoft.com/office/drawing/2014/main" id="{C271A6DB-041C-4235-9496-360A6BBE4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887" r="66701"/>
          <a:stretch/>
        </p:blipFill>
        <p:spPr bwMode="auto">
          <a:xfrm>
            <a:off x="7802217" y="1729406"/>
            <a:ext cx="3464653" cy="503457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F513010-54A9-4FE0-887D-BA94B73BC201}"/>
              </a:ext>
            </a:extLst>
          </p:cNvPr>
          <p:cNvSpPr txBox="1">
            <a:spLocks noChangeArrowheads="1"/>
          </p:cNvSpPr>
          <p:nvPr/>
        </p:nvSpPr>
        <p:spPr>
          <a:xfrm>
            <a:off x="508000" y="440634"/>
            <a:ext cx="10668000" cy="838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Baskerville Old Face" pitchFamily="18" charset="0"/>
              </a:rPr>
              <a:t>Clinical Classification By Andreasen (1981)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99CCF158-CC6A-4830-A807-9CC781260F48}"/>
              </a:ext>
            </a:extLst>
          </p:cNvPr>
          <p:cNvSpPr txBox="1">
            <a:spLocks noChangeArrowheads="1"/>
          </p:cNvSpPr>
          <p:nvPr/>
        </p:nvSpPr>
        <p:spPr>
          <a:xfrm>
            <a:off x="2965177" y="1109871"/>
            <a:ext cx="8077200" cy="609600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spcBef>
                <a:spcPct val="0"/>
              </a:spcBef>
              <a:buClrTx/>
              <a:buFontTx/>
              <a:buAutoNum type="alphaUcPeriod"/>
            </a:pPr>
            <a:r>
              <a:rPr lang="en-US" altLang="en-US" sz="2400" b="1" dirty="0">
                <a:solidFill>
                  <a:srgbClr val="C00000"/>
                </a:solidFill>
              </a:rPr>
              <a:t>INJURIES TO HARD DENTAL TISSUES AND PULP</a:t>
            </a:r>
          </a:p>
          <a:p>
            <a:pPr marL="609600" indent="-609600">
              <a:spcBef>
                <a:spcPct val="0"/>
              </a:spcBef>
              <a:buClrTx/>
              <a:buFont typeface="Wingdings 2" panose="05020102010507070707" pitchFamily="18" charset="2"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F24B9A7-43AB-4C68-8C6D-1AB9C5BD891E}"/>
              </a:ext>
            </a:extLst>
          </p:cNvPr>
          <p:cNvSpPr/>
          <p:nvPr/>
        </p:nvSpPr>
        <p:spPr>
          <a:xfrm rot="11781347">
            <a:off x="10258518" y="6500321"/>
            <a:ext cx="743859" cy="22065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A18740-E3C4-4671-B26F-A7E074268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7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.7|4|4.6"/>
</p:tagLst>
</file>

<file path=ppt/theme/theme1.xml><?xml version="1.0" encoding="utf-8"?>
<a:theme xmlns:a="http://schemas.openxmlformats.org/drawingml/2006/main" name="E content 1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 content 1" id="{74D14E47-2E3C-4B79-9FE2-F6219F46CCB3}" vid="{6244D4B0-BB29-4589-87C5-5A75BD877B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 content 1</Template>
  <TotalTime>277</TotalTime>
  <Words>1155</Words>
  <Application>Microsoft Office PowerPoint</Application>
  <PresentationFormat>Widescreen</PresentationFormat>
  <Paragraphs>209</Paragraphs>
  <Slides>32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Baskerville Old Face</vt:lpstr>
      <vt:lpstr>Gill Sans MT</vt:lpstr>
      <vt:lpstr>Tahoma</vt:lpstr>
      <vt:lpstr>Times New Roman</vt:lpstr>
      <vt:lpstr>Wingdings 2</vt:lpstr>
      <vt:lpstr>E content 1</vt:lpstr>
      <vt:lpstr>PowerPoint Presentation</vt:lpstr>
      <vt:lpstr>Traumatic Dental Injuries (TDI) to Anterior Teeth </vt:lpstr>
      <vt:lpstr>Terminologies  Regarding TDI</vt:lpstr>
      <vt:lpstr>Terminologies  Regarding TDI</vt:lpstr>
      <vt:lpstr>PowerPoint Presentation</vt:lpstr>
      <vt:lpstr>Clinical Classification By Andreasen (1981)</vt:lpstr>
      <vt:lpstr>Clinical Classification By Andreasen (1981)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prateek</dc:creator>
  <cp:lastModifiedBy>prateek</cp:lastModifiedBy>
  <cp:revision>30</cp:revision>
  <dcterms:created xsi:type="dcterms:W3CDTF">2020-08-25T04:35:44Z</dcterms:created>
  <dcterms:modified xsi:type="dcterms:W3CDTF">2020-08-31T17:29:02Z</dcterms:modified>
</cp:coreProperties>
</file>