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70" r:id="rId3"/>
    <p:sldId id="279" r:id="rId4"/>
    <p:sldId id="272" r:id="rId5"/>
    <p:sldId id="273" r:id="rId6"/>
    <p:sldId id="274" r:id="rId7"/>
    <p:sldId id="275" r:id="rId8"/>
    <p:sldId id="276" r:id="rId9"/>
    <p:sldId id="277" r:id="rId10"/>
    <p:sldId id="280" r:id="rId11"/>
    <p:sldId id="278" r:id="rId12"/>
    <p:sldId id="281" r:id="rId13"/>
    <p:sldId id="282" r:id="rId14"/>
    <p:sldId id="283" r:id="rId15"/>
    <p:sldId id="291" r:id="rId16"/>
    <p:sldId id="284" r:id="rId17"/>
    <p:sldId id="285" r:id="rId18"/>
    <p:sldId id="286" r:id="rId19"/>
    <p:sldId id="287" r:id="rId20"/>
    <p:sldId id="288" r:id="rId21"/>
    <p:sldId id="290" r:id="rId22"/>
  </p:sldIdLst>
  <p:sldSz cx="12192000" cy="6858000"/>
  <p:notesSz cx="938847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8689C8-DFF0-40F9-9036-958432F79650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2EC55BE-6F67-41F1-9A81-8611EFA96468}">
      <dgm:prSet phldrT="[Text]" custT="1"/>
      <dgm:spPr/>
      <dgm:t>
        <a:bodyPr/>
        <a:lstStyle/>
        <a:p>
          <a:r>
            <a:rPr lang="en-US" sz="3200" dirty="0">
              <a:solidFill>
                <a:schemeClr val="tx2">
                  <a:lumMod val="10000"/>
                </a:schemeClr>
              </a:solidFill>
            </a:rPr>
            <a:t>Advantages </a:t>
          </a:r>
        </a:p>
      </dgm:t>
    </dgm:pt>
    <dgm:pt modelId="{61BDD5BF-56F9-4DC1-B278-F2B32AA1454C}" type="parTrans" cxnId="{7B9A9946-8E70-41E7-AF5B-50BC204EE5CF}">
      <dgm:prSet/>
      <dgm:spPr/>
      <dgm:t>
        <a:bodyPr/>
        <a:lstStyle/>
        <a:p>
          <a:endParaRPr lang="en-US"/>
        </a:p>
      </dgm:t>
    </dgm:pt>
    <dgm:pt modelId="{A62B451B-AAC5-410F-8510-41AB2E939D63}" type="sibTrans" cxnId="{7B9A9946-8E70-41E7-AF5B-50BC204EE5CF}">
      <dgm:prSet/>
      <dgm:spPr/>
      <dgm:t>
        <a:bodyPr/>
        <a:lstStyle/>
        <a:p>
          <a:endParaRPr lang="en-US"/>
        </a:p>
      </dgm:t>
    </dgm:pt>
    <dgm:pt modelId="{E9EA2D63-FF2A-416F-9CC9-CA63DC57A3D6}">
      <dgm:prSet phldrT="[Text]"/>
      <dgm:spPr/>
      <dgm:t>
        <a:bodyPr/>
        <a:lstStyle/>
        <a:p>
          <a:r>
            <a:rPr lang="en-US" dirty="0"/>
            <a:t>Moisture control, dry field, aseptic </a:t>
          </a:r>
        </a:p>
      </dgm:t>
    </dgm:pt>
    <dgm:pt modelId="{C7C992A9-6B18-4CCA-82F2-068C6E44166A}" type="parTrans" cxnId="{312F89A4-EA44-49C5-BA1E-69186AD1C6A5}">
      <dgm:prSet/>
      <dgm:spPr/>
      <dgm:t>
        <a:bodyPr/>
        <a:lstStyle/>
        <a:p>
          <a:endParaRPr lang="en-US"/>
        </a:p>
      </dgm:t>
    </dgm:pt>
    <dgm:pt modelId="{172B536C-ACA8-40B2-A108-C84B4D3E6F65}" type="sibTrans" cxnId="{312F89A4-EA44-49C5-BA1E-69186AD1C6A5}">
      <dgm:prSet/>
      <dgm:spPr/>
      <dgm:t>
        <a:bodyPr/>
        <a:lstStyle/>
        <a:p>
          <a:endParaRPr lang="en-US"/>
        </a:p>
      </dgm:t>
    </dgm:pt>
    <dgm:pt modelId="{0B13054C-BAF7-478F-A86C-6197530B5A3F}">
      <dgm:prSet phldrT="[Text]"/>
      <dgm:spPr/>
      <dgm:t>
        <a:bodyPr/>
        <a:lstStyle/>
        <a:p>
          <a:r>
            <a:rPr lang="en-US" dirty="0"/>
            <a:t>Prevents aspiration </a:t>
          </a:r>
        </a:p>
      </dgm:t>
    </dgm:pt>
    <dgm:pt modelId="{A582E2B7-645E-4B5A-A4E2-E7BA0AC57246}" type="parTrans" cxnId="{098B7145-ABC5-4EB0-BE0D-4719BF4F997D}">
      <dgm:prSet/>
      <dgm:spPr/>
      <dgm:t>
        <a:bodyPr/>
        <a:lstStyle/>
        <a:p>
          <a:endParaRPr lang="en-US"/>
        </a:p>
      </dgm:t>
    </dgm:pt>
    <dgm:pt modelId="{F8EB53EB-FA19-49B1-9CFF-40CFADDB36DA}" type="sibTrans" cxnId="{098B7145-ABC5-4EB0-BE0D-4719BF4F997D}">
      <dgm:prSet/>
      <dgm:spPr/>
      <dgm:t>
        <a:bodyPr/>
        <a:lstStyle/>
        <a:p>
          <a:endParaRPr lang="en-US"/>
        </a:p>
      </dgm:t>
    </dgm:pt>
    <dgm:pt modelId="{45F1F69A-B795-4AF2-BD03-AEA5E178D674}">
      <dgm:prSet phldrT="[Text]" custT="1"/>
      <dgm:spPr/>
      <dgm:t>
        <a:bodyPr/>
        <a:lstStyle/>
        <a:p>
          <a:r>
            <a:rPr lang="en-US" sz="2800" dirty="0">
              <a:solidFill>
                <a:schemeClr val="tx2">
                  <a:lumMod val="10000"/>
                </a:schemeClr>
              </a:solidFill>
            </a:rPr>
            <a:t>Disadvantages </a:t>
          </a:r>
        </a:p>
      </dgm:t>
    </dgm:pt>
    <dgm:pt modelId="{F34C250E-1F63-484D-9A6C-9C5801FBCFF3}" type="parTrans" cxnId="{B3F8717C-DDE9-4168-8631-7CB408F060BF}">
      <dgm:prSet/>
      <dgm:spPr/>
      <dgm:t>
        <a:bodyPr/>
        <a:lstStyle/>
        <a:p>
          <a:endParaRPr lang="en-US"/>
        </a:p>
      </dgm:t>
    </dgm:pt>
    <dgm:pt modelId="{C6CC62D1-E173-4C23-ACB8-F0F0F43BCD7B}" type="sibTrans" cxnId="{B3F8717C-DDE9-4168-8631-7CB408F060BF}">
      <dgm:prSet/>
      <dgm:spPr/>
      <dgm:t>
        <a:bodyPr/>
        <a:lstStyle/>
        <a:p>
          <a:endParaRPr lang="en-US"/>
        </a:p>
      </dgm:t>
    </dgm:pt>
    <dgm:pt modelId="{BD8BE9A3-28A2-47A5-8D40-B9C1055A0050}">
      <dgm:prSet phldrT="[Text]"/>
      <dgm:spPr/>
      <dgm:t>
        <a:bodyPr/>
        <a:lstStyle/>
        <a:p>
          <a:r>
            <a:rPr lang="en-US" dirty="0"/>
            <a:t>Patient acceptance</a:t>
          </a:r>
        </a:p>
      </dgm:t>
    </dgm:pt>
    <dgm:pt modelId="{0AE28F56-E4D3-4552-809F-9E1AB784FD4B}" type="parTrans" cxnId="{AF3074BF-F9CA-4B4D-98F8-24D2090E61ED}">
      <dgm:prSet/>
      <dgm:spPr/>
      <dgm:t>
        <a:bodyPr/>
        <a:lstStyle/>
        <a:p>
          <a:endParaRPr lang="en-US"/>
        </a:p>
      </dgm:t>
    </dgm:pt>
    <dgm:pt modelId="{A84D8CAE-ADCE-4EE2-9CE8-10A69EA62525}" type="sibTrans" cxnId="{AF3074BF-F9CA-4B4D-98F8-24D2090E61ED}">
      <dgm:prSet/>
      <dgm:spPr/>
      <dgm:t>
        <a:bodyPr/>
        <a:lstStyle/>
        <a:p>
          <a:endParaRPr lang="en-US"/>
        </a:p>
      </dgm:t>
    </dgm:pt>
    <dgm:pt modelId="{DBB4CCD0-E358-440F-A3F5-B5E6C953D28D}">
      <dgm:prSet phldrT="[Text]"/>
      <dgm:spPr/>
      <dgm:t>
        <a:bodyPr/>
        <a:lstStyle/>
        <a:p>
          <a:r>
            <a:rPr lang="en-US" dirty="0"/>
            <a:t>Trauma to tissues</a:t>
          </a:r>
        </a:p>
      </dgm:t>
    </dgm:pt>
    <dgm:pt modelId="{745B3E51-7003-4C4D-9CCC-355EE074BC6F}" type="parTrans" cxnId="{B1460A74-15C5-461D-B156-F8A5E56C716D}">
      <dgm:prSet/>
      <dgm:spPr/>
      <dgm:t>
        <a:bodyPr/>
        <a:lstStyle/>
        <a:p>
          <a:endParaRPr lang="en-US"/>
        </a:p>
      </dgm:t>
    </dgm:pt>
    <dgm:pt modelId="{A337433E-B96C-40C9-A4A7-29F6BF4B15E2}" type="sibTrans" cxnId="{B1460A74-15C5-461D-B156-F8A5E56C716D}">
      <dgm:prSet/>
      <dgm:spPr/>
      <dgm:t>
        <a:bodyPr/>
        <a:lstStyle/>
        <a:p>
          <a:endParaRPr lang="en-US"/>
        </a:p>
      </dgm:t>
    </dgm:pt>
    <dgm:pt modelId="{7E9281D6-47C1-49CD-96BE-171F8ECE4AE5}">
      <dgm:prSet phldrT="[Text]"/>
      <dgm:spPr/>
      <dgm:t>
        <a:bodyPr/>
        <a:lstStyle/>
        <a:p>
          <a:r>
            <a:rPr lang="en-US" dirty="0"/>
            <a:t>Accessibility </a:t>
          </a:r>
        </a:p>
      </dgm:t>
    </dgm:pt>
    <dgm:pt modelId="{7397C42B-D089-4EAC-BD2E-B6577BC3ADAA}" type="parTrans" cxnId="{868AF100-E5EE-4B78-AE2B-E8CDADA21F91}">
      <dgm:prSet/>
      <dgm:spPr/>
      <dgm:t>
        <a:bodyPr/>
        <a:lstStyle/>
        <a:p>
          <a:endParaRPr lang="en-IN"/>
        </a:p>
      </dgm:t>
    </dgm:pt>
    <dgm:pt modelId="{F37B5437-8B76-4736-9745-990F83C3B845}" type="sibTrans" cxnId="{868AF100-E5EE-4B78-AE2B-E8CDADA21F91}">
      <dgm:prSet/>
      <dgm:spPr/>
      <dgm:t>
        <a:bodyPr/>
        <a:lstStyle/>
        <a:p>
          <a:endParaRPr lang="en-IN"/>
        </a:p>
      </dgm:t>
    </dgm:pt>
    <dgm:pt modelId="{F1D8A257-149E-4A39-B37D-2732DFC5418C}">
      <dgm:prSet phldrT="[Text]"/>
      <dgm:spPr/>
      <dgm:t>
        <a:bodyPr/>
        <a:lstStyle/>
        <a:p>
          <a:r>
            <a:rPr lang="en-US" dirty="0"/>
            <a:t>Improved material properties</a:t>
          </a:r>
        </a:p>
      </dgm:t>
    </dgm:pt>
    <dgm:pt modelId="{4C40787D-E110-4959-A897-93F683A86262}" type="parTrans" cxnId="{3BA5905C-EB2D-40E8-8E45-780DF14968D1}">
      <dgm:prSet/>
      <dgm:spPr/>
      <dgm:t>
        <a:bodyPr/>
        <a:lstStyle/>
        <a:p>
          <a:endParaRPr lang="en-IN"/>
        </a:p>
      </dgm:t>
    </dgm:pt>
    <dgm:pt modelId="{6760134E-47A2-46C8-A0C9-7B90A7B90C2C}" type="sibTrans" cxnId="{3BA5905C-EB2D-40E8-8E45-780DF14968D1}">
      <dgm:prSet/>
      <dgm:spPr/>
      <dgm:t>
        <a:bodyPr/>
        <a:lstStyle/>
        <a:p>
          <a:endParaRPr lang="en-IN"/>
        </a:p>
      </dgm:t>
    </dgm:pt>
    <dgm:pt modelId="{59639D98-8D18-4697-A5BC-0619D381830B}">
      <dgm:prSet phldrT="[Text]"/>
      <dgm:spPr/>
      <dgm:t>
        <a:bodyPr/>
        <a:lstStyle/>
        <a:p>
          <a:r>
            <a:rPr lang="en-US" dirty="0"/>
            <a:t>Latex allergy</a:t>
          </a:r>
        </a:p>
      </dgm:t>
    </dgm:pt>
    <dgm:pt modelId="{8E354609-89D3-4E2D-B01B-A2F4A007706D}" type="parTrans" cxnId="{4B27332D-CF46-4CC6-8D81-39AB49944C78}">
      <dgm:prSet/>
      <dgm:spPr/>
      <dgm:t>
        <a:bodyPr/>
        <a:lstStyle/>
        <a:p>
          <a:endParaRPr lang="en-IN"/>
        </a:p>
      </dgm:t>
    </dgm:pt>
    <dgm:pt modelId="{7FD5AE40-9FC2-44E8-9710-01863F56157B}" type="sibTrans" cxnId="{4B27332D-CF46-4CC6-8D81-39AB49944C78}">
      <dgm:prSet/>
      <dgm:spPr/>
      <dgm:t>
        <a:bodyPr/>
        <a:lstStyle/>
        <a:p>
          <a:endParaRPr lang="en-IN"/>
        </a:p>
      </dgm:t>
    </dgm:pt>
    <dgm:pt modelId="{E6C6F210-1F05-43BB-907E-6FE35CBF6740}">
      <dgm:prSet phldrT="[Text]"/>
      <dgm:spPr/>
      <dgm:t>
        <a:bodyPr/>
        <a:lstStyle/>
        <a:p>
          <a:r>
            <a:rPr lang="en-US" dirty="0"/>
            <a:t>Frame causes indentations </a:t>
          </a:r>
        </a:p>
      </dgm:t>
    </dgm:pt>
    <dgm:pt modelId="{6053D01B-83B0-464F-99D2-2A394ED9B932}" type="parTrans" cxnId="{351DB400-7CF4-449D-872F-80D180F02109}">
      <dgm:prSet/>
      <dgm:spPr/>
      <dgm:t>
        <a:bodyPr/>
        <a:lstStyle/>
        <a:p>
          <a:endParaRPr lang="en-IN"/>
        </a:p>
      </dgm:t>
    </dgm:pt>
    <dgm:pt modelId="{F33F6F2A-616C-4F67-AA2B-D40344790860}" type="sibTrans" cxnId="{351DB400-7CF4-449D-872F-80D180F02109}">
      <dgm:prSet/>
      <dgm:spPr/>
      <dgm:t>
        <a:bodyPr/>
        <a:lstStyle/>
        <a:p>
          <a:endParaRPr lang="en-IN"/>
        </a:p>
      </dgm:t>
    </dgm:pt>
    <dgm:pt modelId="{1B97B659-BA16-424E-A22B-DE0C3D8F0074}" type="pres">
      <dgm:prSet presAssocID="{F08689C8-DFF0-40F9-9036-958432F79650}" presName="Name0" presStyleCnt="0">
        <dgm:presLayoutVars>
          <dgm:dir/>
          <dgm:animLvl val="lvl"/>
          <dgm:resizeHandles/>
        </dgm:presLayoutVars>
      </dgm:prSet>
      <dgm:spPr/>
    </dgm:pt>
    <dgm:pt modelId="{A3402F20-4FDB-4B01-995B-505E8D2C0EF1}" type="pres">
      <dgm:prSet presAssocID="{32EC55BE-6F67-41F1-9A81-8611EFA96468}" presName="linNode" presStyleCnt="0"/>
      <dgm:spPr/>
    </dgm:pt>
    <dgm:pt modelId="{404B5CFB-D112-4E4B-8F8E-A65BB965BFC4}" type="pres">
      <dgm:prSet presAssocID="{32EC55BE-6F67-41F1-9A81-8611EFA96468}" presName="parentShp" presStyleLbl="node1" presStyleIdx="0" presStyleCnt="2" custScaleX="72979" custLinFactNeighborX="-4287">
        <dgm:presLayoutVars>
          <dgm:bulletEnabled val="1"/>
        </dgm:presLayoutVars>
      </dgm:prSet>
      <dgm:spPr/>
    </dgm:pt>
    <dgm:pt modelId="{4093C18D-B8D6-4641-B10B-3731B63D5677}" type="pres">
      <dgm:prSet presAssocID="{32EC55BE-6F67-41F1-9A81-8611EFA96468}" presName="childShp" presStyleLbl="bgAccFollowNode1" presStyleIdx="0" presStyleCnt="2" custScaleX="117974">
        <dgm:presLayoutVars>
          <dgm:bulletEnabled val="1"/>
        </dgm:presLayoutVars>
      </dgm:prSet>
      <dgm:spPr/>
    </dgm:pt>
    <dgm:pt modelId="{CC3C62E2-5BE7-4377-8BFB-E3B12EBFB1B8}" type="pres">
      <dgm:prSet presAssocID="{A62B451B-AAC5-410F-8510-41AB2E939D63}" presName="spacing" presStyleCnt="0"/>
      <dgm:spPr/>
    </dgm:pt>
    <dgm:pt modelId="{2168E7FE-1F1A-4B9B-83D1-33B57756B586}" type="pres">
      <dgm:prSet presAssocID="{45F1F69A-B795-4AF2-BD03-AEA5E178D674}" presName="linNode" presStyleCnt="0"/>
      <dgm:spPr/>
    </dgm:pt>
    <dgm:pt modelId="{0981BB9A-6596-450E-8DA7-178F871A54AA}" type="pres">
      <dgm:prSet presAssocID="{45F1F69A-B795-4AF2-BD03-AEA5E178D674}" presName="parentShp" presStyleLbl="node1" presStyleIdx="1" presStyleCnt="2" custScaleX="72565" custLinFactNeighborX="-11799">
        <dgm:presLayoutVars>
          <dgm:bulletEnabled val="1"/>
        </dgm:presLayoutVars>
      </dgm:prSet>
      <dgm:spPr/>
    </dgm:pt>
    <dgm:pt modelId="{A6BE211E-BA81-41E1-8DAE-DE1ED2DD678E}" type="pres">
      <dgm:prSet presAssocID="{45F1F69A-B795-4AF2-BD03-AEA5E178D674}" presName="childShp" presStyleLbl="bgAccFollowNode1" presStyleIdx="1" presStyleCnt="2" custScaleX="117698">
        <dgm:presLayoutVars>
          <dgm:bulletEnabled val="1"/>
        </dgm:presLayoutVars>
      </dgm:prSet>
      <dgm:spPr/>
    </dgm:pt>
  </dgm:ptLst>
  <dgm:cxnLst>
    <dgm:cxn modelId="{351DB400-7CF4-449D-872F-80D180F02109}" srcId="{45F1F69A-B795-4AF2-BD03-AEA5E178D674}" destId="{E6C6F210-1F05-43BB-907E-6FE35CBF6740}" srcOrd="3" destOrd="0" parTransId="{6053D01B-83B0-464F-99D2-2A394ED9B932}" sibTransId="{F33F6F2A-616C-4F67-AA2B-D40344790860}"/>
    <dgm:cxn modelId="{868AF100-E5EE-4B78-AE2B-E8CDADA21F91}" srcId="{32EC55BE-6F67-41F1-9A81-8611EFA96468}" destId="{7E9281D6-47C1-49CD-96BE-171F8ECE4AE5}" srcOrd="1" destOrd="0" parTransId="{7397C42B-D089-4EAC-BD2E-B6577BC3ADAA}" sibTransId="{F37B5437-8B76-4736-9745-990F83C3B845}"/>
    <dgm:cxn modelId="{4FD7DC14-D0C8-44CF-AF09-C2106110097A}" type="presOf" srcId="{E9EA2D63-FF2A-416F-9CC9-CA63DC57A3D6}" destId="{4093C18D-B8D6-4641-B10B-3731B63D5677}" srcOrd="0" destOrd="0" presId="urn:microsoft.com/office/officeart/2005/8/layout/vList6"/>
    <dgm:cxn modelId="{F2DCAE15-D6A0-4E88-A1BD-FDD6DEADE167}" type="presOf" srcId="{59639D98-8D18-4697-A5BC-0619D381830B}" destId="{A6BE211E-BA81-41E1-8DAE-DE1ED2DD678E}" srcOrd="0" destOrd="2" presId="urn:microsoft.com/office/officeart/2005/8/layout/vList6"/>
    <dgm:cxn modelId="{4B27332D-CF46-4CC6-8D81-39AB49944C78}" srcId="{45F1F69A-B795-4AF2-BD03-AEA5E178D674}" destId="{59639D98-8D18-4697-A5BC-0619D381830B}" srcOrd="2" destOrd="0" parTransId="{8E354609-89D3-4E2D-B01B-A2F4A007706D}" sibTransId="{7FD5AE40-9FC2-44E8-9710-01863F56157B}"/>
    <dgm:cxn modelId="{397D412F-2D61-42A7-8456-6F432FF08269}" type="presOf" srcId="{F08689C8-DFF0-40F9-9036-958432F79650}" destId="{1B97B659-BA16-424E-A22B-DE0C3D8F0074}" srcOrd="0" destOrd="0" presId="urn:microsoft.com/office/officeart/2005/8/layout/vList6"/>
    <dgm:cxn modelId="{2D1FFA5B-DA18-49AE-AA63-D4C545A421B9}" type="presOf" srcId="{0B13054C-BAF7-478F-A86C-6197530B5A3F}" destId="{4093C18D-B8D6-4641-B10B-3731B63D5677}" srcOrd="0" destOrd="3" presId="urn:microsoft.com/office/officeart/2005/8/layout/vList6"/>
    <dgm:cxn modelId="{3BA5905C-EB2D-40E8-8E45-780DF14968D1}" srcId="{32EC55BE-6F67-41F1-9A81-8611EFA96468}" destId="{F1D8A257-149E-4A39-B37D-2732DFC5418C}" srcOrd="2" destOrd="0" parTransId="{4C40787D-E110-4959-A897-93F683A86262}" sibTransId="{6760134E-47A2-46C8-A0C9-7B90A7B90C2C}"/>
    <dgm:cxn modelId="{BA375B5E-06F5-4F0B-9937-5B41BEB9C99F}" type="presOf" srcId="{E6C6F210-1F05-43BB-907E-6FE35CBF6740}" destId="{A6BE211E-BA81-41E1-8DAE-DE1ED2DD678E}" srcOrd="0" destOrd="3" presId="urn:microsoft.com/office/officeart/2005/8/layout/vList6"/>
    <dgm:cxn modelId="{7AFF8E61-0700-4D35-B110-6B73176D9C5B}" type="presOf" srcId="{DBB4CCD0-E358-440F-A3F5-B5E6C953D28D}" destId="{A6BE211E-BA81-41E1-8DAE-DE1ED2DD678E}" srcOrd="0" destOrd="1" presId="urn:microsoft.com/office/officeart/2005/8/layout/vList6"/>
    <dgm:cxn modelId="{098B7145-ABC5-4EB0-BE0D-4719BF4F997D}" srcId="{32EC55BE-6F67-41F1-9A81-8611EFA96468}" destId="{0B13054C-BAF7-478F-A86C-6197530B5A3F}" srcOrd="3" destOrd="0" parTransId="{A582E2B7-645E-4B5A-A4E2-E7BA0AC57246}" sibTransId="{F8EB53EB-FA19-49B1-9CFF-40CFADDB36DA}"/>
    <dgm:cxn modelId="{7B9A9946-8E70-41E7-AF5B-50BC204EE5CF}" srcId="{F08689C8-DFF0-40F9-9036-958432F79650}" destId="{32EC55BE-6F67-41F1-9A81-8611EFA96468}" srcOrd="0" destOrd="0" parTransId="{61BDD5BF-56F9-4DC1-B278-F2B32AA1454C}" sibTransId="{A62B451B-AAC5-410F-8510-41AB2E939D63}"/>
    <dgm:cxn modelId="{9841A34A-1FC2-4B0A-B608-A62CB79CE0D7}" type="presOf" srcId="{32EC55BE-6F67-41F1-9A81-8611EFA96468}" destId="{404B5CFB-D112-4E4B-8F8E-A65BB965BFC4}" srcOrd="0" destOrd="0" presId="urn:microsoft.com/office/officeart/2005/8/layout/vList6"/>
    <dgm:cxn modelId="{BB80BC73-07A6-4FBF-8A2A-C20907EC55AD}" type="presOf" srcId="{7E9281D6-47C1-49CD-96BE-171F8ECE4AE5}" destId="{4093C18D-B8D6-4641-B10B-3731B63D5677}" srcOrd="0" destOrd="1" presId="urn:microsoft.com/office/officeart/2005/8/layout/vList6"/>
    <dgm:cxn modelId="{B1460A74-15C5-461D-B156-F8A5E56C716D}" srcId="{45F1F69A-B795-4AF2-BD03-AEA5E178D674}" destId="{DBB4CCD0-E358-440F-A3F5-B5E6C953D28D}" srcOrd="1" destOrd="0" parTransId="{745B3E51-7003-4C4D-9CCC-355EE074BC6F}" sibTransId="{A337433E-B96C-40C9-A4A7-29F6BF4B15E2}"/>
    <dgm:cxn modelId="{BC96EC77-1FD3-40FC-BFCC-52E29CB3CF07}" type="presOf" srcId="{45F1F69A-B795-4AF2-BD03-AEA5E178D674}" destId="{0981BB9A-6596-450E-8DA7-178F871A54AA}" srcOrd="0" destOrd="0" presId="urn:microsoft.com/office/officeart/2005/8/layout/vList6"/>
    <dgm:cxn modelId="{B3F8717C-DDE9-4168-8631-7CB408F060BF}" srcId="{F08689C8-DFF0-40F9-9036-958432F79650}" destId="{45F1F69A-B795-4AF2-BD03-AEA5E178D674}" srcOrd="1" destOrd="0" parTransId="{F34C250E-1F63-484D-9A6C-9C5801FBCFF3}" sibTransId="{C6CC62D1-E173-4C23-ACB8-F0F0F43BCD7B}"/>
    <dgm:cxn modelId="{8C0AAC9A-2674-4CB0-AE0E-D9A4FBE1CA72}" type="presOf" srcId="{BD8BE9A3-28A2-47A5-8D40-B9C1055A0050}" destId="{A6BE211E-BA81-41E1-8DAE-DE1ED2DD678E}" srcOrd="0" destOrd="0" presId="urn:microsoft.com/office/officeart/2005/8/layout/vList6"/>
    <dgm:cxn modelId="{312F89A4-EA44-49C5-BA1E-69186AD1C6A5}" srcId="{32EC55BE-6F67-41F1-9A81-8611EFA96468}" destId="{E9EA2D63-FF2A-416F-9CC9-CA63DC57A3D6}" srcOrd="0" destOrd="0" parTransId="{C7C992A9-6B18-4CCA-82F2-068C6E44166A}" sibTransId="{172B536C-ACA8-40B2-A108-C84B4D3E6F65}"/>
    <dgm:cxn modelId="{AF3074BF-F9CA-4B4D-98F8-24D2090E61ED}" srcId="{45F1F69A-B795-4AF2-BD03-AEA5E178D674}" destId="{BD8BE9A3-28A2-47A5-8D40-B9C1055A0050}" srcOrd="0" destOrd="0" parTransId="{0AE28F56-E4D3-4552-809F-9E1AB784FD4B}" sibTransId="{A84D8CAE-ADCE-4EE2-9CE8-10A69EA62525}"/>
    <dgm:cxn modelId="{88B90FC0-85CD-495F-92CA-919111EDAB6F}" type="presOf" srcId="{F1D8A257-149E-4A39-B37D-2732DFC5418C}" destId="{4093C18D-B8D6-4641-B10B-3731B63D5677}" srcOrd="0" destOrd="2" presId="urn:microsoft.com/office/officeart/2005/8/layout/vList6"/>
    <dgm:cxn modelId="{C9E5B225-2DFE-42FB-B556-639E7F3F8359}" type="presParOf" srcId="{1B97B659-BA16-424E-A22B-DE0C3D8F0074}" destId="{A3402F20-4FDB-4B01-995B-505E8D2C0EF1}" srcOrd="0" destOrd="0" presId="urn:microsoft.com/office/officeart/2005/8/layout/vList6"/>
    <dgm:cxn modelId="{4A17D433-622C-4945-B21A-AB6AC53390D8}" type="presParOf" srcId="{A3402F20-4FDB-4B01-995B-505E8D2C0EF1}" destId="{404B5CFB-D112-4E4B-8F8E-A65BB965BFC4}" srcOrd="0" destOrd="0" presId="urn:microsoft.com/office/officeart/2005/8/layout/vList6"/>
    <dgm:cxn modelId="{0C817343-AAC0-4FAF-B667-EB44FAE8257F}" type="presParOf" srcId="{A3402F20-4FDB-4B01-995B-505E8D2C0EF1}" destId="{4093C18D-B8D6-4641-B10B-3731B63D5677}" srcOrd="1" destOrd="0" presId="urn:microsoft.com/office/officeart/2005/8/layout/vList6"/>
    <dgm:cxn modelId="{469BC560-809F-4C68-B16E-637D083BA2DD}" type="presParOf" srcId="{1B97B659-BA16-424E-A22B-DE0C3D8F0074}" destId="{CC3C62E2-5BE7-4377-8BFB-E3B12EBFB1B8}" srcOrd="1" destOrd="0" presId="urn:microsoft.com/office/officeart/2005/8/layout/vList6"/>
    <dgm:cxn modelId="{27D0A138-98B8-4019-8786-586DF3375DA1}" type="presParOf" srcId="{1B97B659-BA16-424E-A22B-DE0C3D8F0074}" destId="{2168E7FE-1F1A-4B9B-83D1-33B57756B586}" srcOrd="2" destOrd="0" presId="urn:microsoft.com/office/officeart/2005/8/layout/vList6"/>
    <dgm:cxn modelId="{46E1E331-5B3E-4D85-87B4-970A3CCE4674}" type="presParOf" srcId="{2168E7FE-1F1A-4B9B-83D1-33B57756B586}" destId="{0981BB9A-6596-450E-8DA7-178F871A54AA}" srcOrd="0" destOrd="0" presId="urn:microsoft.com/office/officeart/2005/8/layout/vList6"/>
    <dgm:cxn modelId="{1BDCE105-2254-43E7-9ABC-7257F79756A5}" type="presParOf" srcId="{2168E7FE-1F1A-4B9B-83D1-33B57756B586}" destId="{A6BE211E-BA81-41E1-8DAE-DE1ED2DD678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3C18D-B8D6-4641-B10B-3731B63D5677}">
      <dsp:nvSpPr>
        <dsp:cNvPr id="0" name=""/>
        <dsp:cNvSpPr/>
      </dsp:nvSpPr>
      <dsp:spPr>
        <a:xfrm>
          <a:off x="3221142" y="449"/>
          <a:ext cx="7807483" cy="17511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Moisture control, dry field, aseptic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Accessibility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Improved material properties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Prevents aspiration </a:t>
          </a:r>
        </a:p>
      </dsp:txBody>
      <dsp:txXfrm>
        <a:off x="3221142" y="219338"/>
        <a:ext cx="7150815" cy="1313336"/>
      </dsp:txXfrm>
    </dsp:sp>
    <dsp:sp modelId="{404B5CFB-D112-4E4B-8F8E-A65BB965BFC4}">
      <dsp:nvSpPr>
        <dsp:cNvPr id="0" name=""/>
        <dsp:cNvSpPr/>
      </dsp:nvSpPr>
      <dsp:spPr>
        <a:xfrm>
          <a:off x="0" y="449"/>
          <a:ext cx="3219818" cy="175111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2">
                  <a:lumMod val="10000"/>
                </a:schemeClr>
              </a:solidFill>
            </a:rPr>
            <a:t>Advantages </a:t>
          </a:r>
        </a:p>
      </dsp:txBody>
      <dsp:txXfrm>
        <a:off x="85482" y="85931"/>
        <a:ext cx="3048854" cy="1580150"/>
      </dsp:txXfrm>
    </dsp:sp>
    <dsp:sp modelId="{A6BE211E-BA81-41E1-8DAE-DE1ED2DD678E}">
      <dsp:nvSpPr>
        <dsp:cNvPr id="0" name=""/>
        <dsp:cNvSpPr/>
      </dsp:nvSpPr>
      <dsp:spPr>
        <a:xfrm>
          <a:off x="3221142" y="1926674"/>
          <a:ext cx="7789218" cy="17511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1126610"/>
            <a:satOff val="-10470"/>
            <a:lumOff val="-3758"/>
            <a:alphaOff val="0"/>
          </a:schemeClr>
        </a:solidFill>
        <a:ln w="22225" cap="rnd" cmpd="sng" algn="ctr">
          <a:solidFill>
            <a:schemeClr val="accent4">
              <a:tint val="40000"/>
              <a:alpha val="90000"/>
              <a:hueOff val="-1126610"/>
              <a:satOff val="-10470"/>
              <a:lumOff val="-37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Patient acceptance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Trauma to tissues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Latex allergy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Frame causes indentations </a:t>
          </a:r>
        </a:p>
      </dsp:txBody>
      <dsp:txXfrm>
        <a:off x="3221142" y="2145563"/>
        <a:ext cx="7132550" cy="1313336"/>
      </dsp:txXfrm>
    </dsp:sp>
    <dsp:sp modelId="{0981BB9A-6596-450E-8DA7-178F871A54AA}">
      <dsp:nvSpPr>
        <dsp:cNvPr id="0" name=""/>
        <dsp:cNvSpPr/>
      </dsp:nvSpPr>
      <dsp:spPr>
        <a:xfrm>
          <a:off x="0" y="1926674"/>
          <a:ext cx="3201553" cy="1751114"/>
        </a:xfrm>
        <a:prstGeom prst="roundRect">
          <a:avLst/>
        </a:prstGeom>
        <a:solidFill>
          <a:schemeClr val="accent4">
            <a:hueOff val="-1106049"/>
            <a:satOff val="-3470"/>
            <a:lumOff val="-18235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2">
                  <a:lumMod val="10000"/>
                </a:schemeClr>
              </a:solidFill>
            </a:rPr>
            <a:t>Disadvantages </a:t>
          </a:r>
        </a:p>
      </dsp:txBody>
      <dsp:txXfrm>
        <a:off x="85482" y="2012156"/>
        <a:ext cx="3030589" cy="1580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32273D-10C9-4558-9297-136EE3BE8820}"/>
              </a:ext>
            </a:extLst>
          </p:cNvPr>
          <p:cNvSpPr/>
          <p:nvPr/>
        </p:nvSpPr>
        <p:spPr>
          <a:xfrm>
            <a:off x="1989631" y="702503"/>
            <a:ext cx="8176672" cy="13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PEDIATRIC AND PREVENTIVE DENTISTRY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M. SHAH DENTAL COLLEGE AND HOSPITAL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SUMANDEEP VIDHYAPEETH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200" b="1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Institution Deemed to be University </a:t>
            </a:r>
            <a:endParaRPr lang="en-US" sz="12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VADODARA, GUJARAT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5F232C-6065-4242-BD38-2F02059CFE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5811" y="2014207"/>
            <a:ext cx="1450690" cy="121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K.M. SHAH DENTAL COLLEGE AND HOSPITAL VADODARA Reviews | Address ...">
            <a:extLst>
              <a:ext uri="{FF2B5EF4-FFF2-40B4-BE49-F238E27FC236}">
                <a16:creationId xmlns:a16="http://schemas.microsoft.com/office/drawing/2014/main" id="{E4BCF119-75E4-459C-86B3-E635982A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45" y="702502"/>
            <a:ext cx="1486756" cy="131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6D4F2F-1200-4B3B-A728-73C9AD2C86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702502"/>
            <a:ext cx="1450690" cy="131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65F625-BFE1-417E-9B3C-55F35A032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192" y="3527423"/>
            <a:ext cx="6727825" cy="222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3BF60FB-2ADE-4C28-AD1D-ACE652A4BD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23457" y="3527423"/>
            <a:ext cx="1643063" cy="21161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726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85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20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8DF969C-934C-4536-AF22-3496A4000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6741" y="3316203"/>
            <a:ext cx="2039983" cy="23401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E76E769-B1B3-4B1A-BF59-41BF985B56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192" y="3393194"/>
            <a:ext cx="6346533" cy="23401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AAC8AC1F-9B1D-4232-8855-BD85BD1740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FC404A29-072D-4167-A60C-8598AA2987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040C3CA-84E5-4F82-9EA4-92FAC96C8D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387FDB-1746-44F0-8EB7-054AD0458781}"/>
              </a:ext>
            </a:extLst>
          </p:cNvPr>
          <p:cNvSpPr/>
          <p:nvPr/>
        </p:nvSpPr>
        <p:spPr>
          <a:xfrm>
            <a:off x="2007664" y="609848"/>
            <a:ext cx="8176672" cy="147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PEDIATRIC AND PREVENTIVE DENTISTRY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M. SHAH DENTAL COLLEGE AND HOSPITAL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SUMANDEEP VIDHYAPEETH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400" b="1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Institution Deemed to be University </a:t>
            </a:r>
            <a:endParaRPr lang="en-US" sz="14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VADODARA, GUJARAT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E9883-9A8E-4F6A-8A4D-E51398096E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7466" y="2082046"/>
            <a:ext cx="1297067" cy="114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K.M. SHAH DENTAL COLLEGE AND HOSPITAL VADODARA Reviews | Address ...">
            <a:extLst>
              <a:ext uri="{FF2B5EF4-FFF2-40B4-BE49-F238E27FC236}">
                <a16:creationId xmlns:a16="http://schemas.microsoft.com/office/drawing/2014/main" id="{B6E25C8E-EF96-4A32-B34C-1494CF96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41" y="666659"/>
            <a:ext cx="1297067" cy="114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F8C96-A448-4A0C-87CB-90BCFE8100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93526"/>
            <a:ext cx="1297067" cy="114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72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8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8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6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0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0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621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C7CB87-95A2-4FCB-BDE6-31EAAC9F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192" y="3527423"/>
            <a:ext cx="8179749" cy="2220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Arial Black" panose="020B0A04020102020204" pitchFamily="34" charset="0"/>
              </a:rPr>
              <a:t>Isolation in Pediatric Dentistry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Arial Black" panose="020B0A04020102020204" pitchFamily="34" charset="0"/>
              </a:rPr>
              <a:t>Dr  Seema Bargale </a:t>
            </a:r>
          </a:p>
          <a:p>
            <a:pPr marL="0" indent="0">
              <a:buNone/>
            </a:pPr>
            <a:r>
              <a:rPr lang="en-US" dirty="0"/>
              <a:t>Professor and Guide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B10D91-97E8-45AE-84EC-18C5308384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23456" y="3632198"/>
            <a:ext cx="1643063" cy="2116138"/>
          </a:xfrm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4FDDF9-F6D4-424D-B662-A3C043C63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55" y="3632197"/>
            <a:ext cx="1643063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70B8B0-EB30-44F1-A2F2-A29B4CDFB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9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5"/>
    </mc:Choice>
    <mc:Fallback>
      <p:transition spd="slow" advTm="1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tx2">
                    <a:lumMod val="10000"/>
                  </a:schemeClr>
                </a:solidFill>
              </a:rPr>
              <a:t>Other isolation methods:</a:t>
            </a:r>
            <a:br>
              <a:rPr lang="en-US" u="sng" dirty="0">
                <a:solidFill>
                  <a:schemeClr val="tx2">
                    <a:lumMod val="10000"/>
                  </a:schemeClr>
                </a:solidFill>
              </a:rPr>
            </a:br>
            <a:endParaRPr lang="en-IN" dirty="0"/>
          </a:p>
        </p:txBody>
      </p:sp>
      <p:pic>
        <p:nvPicPr>
          <p:cNvPr id="4" name="Content Placeholder 3" descr="product-1332376518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276" y="1321839"/>
            <a:ext cx="2880360" cy="2589415"/>
          </a:xfrm>
          <a:prstGeom prst="rect">
            <a:avLst/>
          </a:prstGeom>
        </p:spPr>
      </p:pic>
      <p:pic>
        <p:nvPicPr>
          <p:cNvPr id="5" name="Picture 4" descr="product-13644556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8525" y="1519405"/>
            <a:ext cx="2879809" cy="2588400"/>
          </a:xfrm>
          <a:prstGeom prst="rect">
            <a:avLst/>
          </a:prstGeom>
        </p:spPr>
      </p:pic>
      <p:pic>
        <p:nvPicPr>
          <p:cNvPr id="6" name="Picture 5" descr="0000069_mckesson-brand-sponge-dressing-medi-pak-performance-cotton-gauze-12-ply-2-x-2-inch-square-200bg_300.jpe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1926" y="3732526"/>
            <a:ext cx="2857500" cy="2638425"/>
          </a:xfrm>
          <a:prstGeom prst="rect">
            <a:avLst/>
          </a:prstGeom>
        </p:spPr>
      </p:pic>
      <p:pic>
        <p:nvPicPr>
          <p:cNvPr id="7" name="Picture 6" descr="1_7010378_fs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4683" y="3529315"/>
            <a:ext cx="3286125" cy="3286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2810" y="3129566"/>
            <a:ext cx="158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Cotton Rolls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2810" y="2609691"/>
            <a:ext cx="158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Suction tips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2254" y="5330802"/>
            <a:ext cx="158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Gauze piece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0825" y="5831983"/>
            <a:ext cx="158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Mouth props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8A6253-EB5A-49B3-A257-D6946327C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7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12"/>
    </mc:Choice>
    <mc:Fallback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u="sng">
                <a:solidFill>
                  <a:schemeClr val="tx2">
                    <a:lumMod val="10000"/>
                  </a:schemeClr>
                </a:solidFill>
              </a:rPr>
              <a:t>Recent advances:</a:t>
            </a:r>
          </a:p>
          <a:p>
            <a:pPr lvl="1"/>
            <a:r>
              <a:rPr lang="en-US" sz="2000">
                <a:solidFill>
                  <a:schemeClr val="tx2">
                    <a:lumMod val="10000"/>
                  </a:schemeClr>
                </a:solidFill>
              </a:rPr>
              <a:t>Quick  dam or insta dam</a:t>
            </a:r>
          </a:p>
          <a:p>
            <a:pPr lvl="1"/>
            <a:r>
              <a:rPr lang="en-US" sz="2000">
                <a:solidFill>
                  <a:schemeClr val="tx2">
                    <a:lumMod val="10000"/>
                  </a:schemeClr>
                </a:solidFill>
              </a:rPr>
              <a:t>Optra dam</a:t>
            </a:r>
          </a:p>
          <a:p>
            <a:pPr lvl="1"/>
            <a:r>
              <a:rPr lang="en-US" sz="2000">
                <a:solidFill>
                  <a:schemeClr val="tx2">
                    <a:lumMod val="10000"/>
                  </a:schemeClr>
                </a:solidFill>
              </a:rPr>
              <a:t>Split dam technique 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8" name="Picture 7" descr="115757()149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3876" y="2400300"/>
            <a:ext cx="2984249" cy="2057400"/>
          </a:xfrm>
          <a:prstGeom prst="rect">
            <a:avLst/>
          </a:prstGeom>
        </p:spPr>
      </p:pic>
      <p:pic>
        <p:nvPicPr>
          <p:cNvPr id="9" name="Picture 8" descr="1_7029701_fs.jpg"/>
          <p:cNvPicPr>
            <a:picLocks noChangeAspect="1"/>
          </p:cNvPicPr>
          <p:nvPr/>
        </p:nvPicPr>
        <p:blipFill>
          <a:blip r:embed="rId5"/>
          <a:srcRect t="16232" b="16522"/>
          <a:stretch>
            <a:fillRect/>
          </a:stretch>
        </p:blipFill>
        <p:spPr>
          <a:xfrm>
            <a:off x="7588125" y="2186450"/>
            <a:ext cx="2946181" cy="1981200"/>
          </a:xfrm>
          <a:prstGeom prst="rect">
            <a:avLst/>
          </a:prstGeom>
        </p:spPr>
      </p:pic>
      <p:pic>
        <p:nvPicPr>
          <p:cNvPr id="10" name="Picture 9" descr="5_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916" y="4505011"/>
            <a:ext cx="2514600" cy="174928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160716" y="1711136"/>
            <a:ext cx="2133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/>
              <a:t>Insta</a:t>
            </a:r>
            <a:r>
              <a:rPr lang="en-US" sz="2000" b="1" dirty="0"/>
              <a:t> dam </a:t>
            </a:r>
          </a:p>
        </p:txBody>
      </p:sp>
      <p:sp>
        <p:nvSpPr>
          <p:cNvPr id="12" name="Oval 11"/>
          <p:cNvSpPr/>
          <p:nvPr/>
        </p:nvSpPr>
        <p:spPr>
          <a:xfrm>
            <a:off x="9828115" y="3971611"/>
            <a:ext cx="2133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/>
              <a:t>Optra</a:t>
            </a:r>
            <a:r>
              <a:rPr lang="en-US" sz="2000" b="1" dirty="0"/>
              <a:t> dam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86625" y="6254298"/>
            <a:ext cx="8800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chemeClr val="bg2">
                    <a:lumMod val="50000"/>
                  </a:schemeClr>
                </a:solidFill>
              </a:rPr>
              <a:t>Edwina A. M. Kidd,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Bernard G. N., Smith Timothy F, Watson H. M, Pickard</a:t>
            </a:r>
            <a:r>
              <a:rPr lang="da-DK" sz="14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Pickard’s Manual of Operative Dentistry.8</a:t>
            </a:r>
            <a:r>
              <a:rPr lang="en-US" sz="14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 edition. Oxford: University Press; 2003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D5DB76-57E5-4ED2-ABAC-F99ECA7D7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4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68"/>
    </mc:Choice>
    <mc:Fallback>
      <p:transition spd="slow" advTm="1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ISOLITE</a:t>
            </a:r>
          </a:p>
        </p:txBody>
      </p:sp>
      <p:pic>
        <p:nvPicPr>
          <p:cNvPr id="4" name="Content Placeholder 3" descr="isolite-image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30266" y="2181225"/>
            <a:ext cx="3331467" cy="36782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6789" y="60015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Provides hands-free evacuation, retraction, and safety shielding, as well as illumination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2E4F99-6CD0-41C0-84FA-BBC0C92AC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8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6"/>
    </mc:Choice>
    <mc:Fallback>
      <p:transition spd="slow" advTm="1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Placement of rubber dam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1445" marR="1403350" indent="-119380">
              <a:lnSpc>
                <a:spcPct val="100000"/>
              </a:lnSpc>
              <a:spcBef>
                <a:spcPts val="95"/>
              </a:spcBef>
            </a:pPr>
            <a:r>
              <a:rPr lang="en-IN" spc="-90" dirty="0">
                <a:solidFill>
                  <a:schemeClr val="tx1"/>
                </a:solidFill>
                <a:latin typeface="Georgia"/>
                <a:cs typeface="Georgia"/>
              </a:rPr>
              <a:t>Before </a:t>
            </a:r>
            <a:r>
              <a:rPr lang="en-IN" spc="-40" dirty="0">
                <a:solidFill>
                  <a:schemeClr val="tx1"/>
                </a:solidFill>
                <a:latin typeface="Georgia"/>
                <a:cs typeface="Georgia"/>
              </a:rPr>
              <a:t>placement </a:t>
            </a:r>
            <a:r>
              <a:rPr lang="en-IN" spc="-30" dirty="0">
                <a:solidFill>
                  <a:schemeClr val="tx1"/>
                </a:solidFill>
                <a:latin typeface="Georgia"/>
                <a:cs typeface="Georgia"/>
              </a:rPr>
              <a:t>of </a:t>
            </a:r>
            <a:r>
              <a:rPr lang="en-IN" spc="-50" dirty="0">
                <a:solidFill>
                  <a:schemeClr val="tx1"/>
                </a:solidFill>
                <a:latin typeface="Georgia"/>
                <a:cs typeface="Georgia"/>
              </a:rPr>
              <a:t>rubber </a:t>
            </a:r>
            <a:r>
              <a:rPr lang="en-IN" spc="-65" dirty="0">
                <a:solidFill>
                  <a:schemeClr val="tx1"/>
                </a:solidFill>
                <a:latin typeface="Georgia"/>
                <a:cs typeface="Georgia"/>
              </a:rPr>
              <a:t>dam,</a:t>
            </a:r>
            <a:r>
              <a:rPr lang="en-IN" spc="-215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IN" spc="-35" dirty="0">
                <a:solidFill>
                  <a:schemeClr val="tx1"/>
                </a:solidFill>
                <a:latin typeface="Georgia"/>
                <a:cs typeface="Georgia"/>
              </a:rPr>
              <a:t>following  </a:t>
            </a:r>
            <a:r>
              <a:rPr lang="en-IN" spc="-65" dirty="0">
                <a:solidFill>
                  <a:schemeClr val="tx1"/>
                </a:solidFill>
                <a:latin typeface="Georgia"/>
                <a:cs typeface="Georgia"/>
              </a:rPr>
              <a:t>procedures </a:t>
            </a:r>
            <a:r>
              <a:rPr lang="en-IN" spc="-35" dirty="0">
                <a:solidFill>
                  <a:schemeClr val="tx1"/>
                </a:solidFill>
                <a:latin typeface="Georgia"/>
                <a:cs typeface="Georgia"/>
              </a:rPr>
              <a:t>should </a:t>
            </a:r>
            <a:r>
              <a:rPr lang="en-IN" spc="-15" dirty="0">
                <a:solidFill>
                  <a:schemeClr val="tx1"/>
                </a:solidFill>
                <a:latin typeface="Georgia"/>
                <a:cs typeface="Georgia"/>
              </a:rPr>
              <a:t>be</a:t>
            </a:r>
            <a:r>
              <a:rPr lang="en-IN" spc="-160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IN" spc="-70" dirty="0">
                <a:solidFill>
                  <a:schemeClr val="tx1"/>
                </a:solidFill>
                <a:latin typeface="Georgia"/>
                <a:cs typeface="Georgia"/>
              </a:rPr>
              <a:t>done:</a:t>
            </a:r>
            <a:endParaRPr lang="en-IN" dirty="0">
              <a:solidFill>
                <a:schemeClr val="tx1"/>
              </a:solidFill>
              <a:latin typeface="Georgia"/>
              <a:cs typeface="Georgia"/>
            </a:endParaRPr>
          </a:p>
          <a:p>
            <a:pPr marL="2184400" indent="-343535">
              <a:lnSpc>
                <a:spcPct val="100000"/>
              </a:lnSpc>
              <a:spcBef>
                <a:spcPts val="2400"/>
              </a:spcBef>
              <a:buFont typeface="Wingdings"/>
              <a:buChar char=""/>
              <a:tabLst>
                <a:tab pos="2185035" algn="l"/>
              </a:tabLst>
            </a:pPr>
            <a:r>
              <a:rPr lang="en-IN" spc="-40" dirty="0">
                <a:solidFill>
                  <a:schemeClr val="tx1"/>
                </a:solidFill>
                <a:latin typeface="Georgia"/>
                <a:cs typeface="Georgia"/>
              </a:rPr>
              <a:t>Thorough </a:t>
            </a:r>
            <a:r>
              <a:rPr lang="en-IN" spc="-75" dirty="0">
                <a:solidFill>
                  <a:schemeClr val="tx1"/>
                </a:solidFill>
                <a:latin typeface="Georgia"/>
                <a:cs typeface="Georgia"/>
              </a:rPr>
              <a:t>prophylaxis </a:t>
            </a:r>
            <a:r>
              <a:rPr lang="en-IN" spc="-30" dirty="0">
                <a:solidFill>
                  <a:schemeClr val="tx1"/>
                </a:solidFill>
                <a:latin typeface="Georgia"/>
                <a:cs typeface="Georgia"/>
              </a:rPr>
              <a:t>of </a:t>
            </a:r>
            <a:r>
              <a:rPr lang="en-IN" spc="-5" dirty="0">
                <a:solidFill>
                  <a:schemeClr val="tx1"/>
                </a:solidFill>
                <a:latin typeface="Georgia"/>
                <a:cs typeface="Georgia"/>
              </a:rPr>
              <a:t>the </a:t>
            </a:r>
            <a:r>
              <a:rPr lang="en-IN" spc="-75" dirty="0">
                <a:solidFill>
                  <a:schemeClr val="tx1"/>
                </a:solidFill>
                <a:latin typeface="Georgia"/>
                <a:cs typeface="Georgia"/>
              </a:rPr>
              <a:t>oral</a:t>
            </a:r>
            <a:r>
              <a:rPr lang="en-IN" spc="-190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IN" spc="-50" dirty="0">
                <a:solidFill>
                  <a:schemeClr val="tx1"/>
                </a:solidFill>
                <a:latin typeface="Georgia"/>
                <a:cs typeface="Georgia"/>
              </a:rPr>
              <a:t>cavity</a:t>
            </a:r>
            <a:endParaRPr lang="en-IN" dirty="0">
              <a:solidFill>
                <a:schemeClr val="tx1"/>
              </a:solidFill>
              <a:latin typeface="Georgia"/>
              <a:cs typeface="Georgia"/>
            </a:endParaRPr>
          </a:p>
          <a:p>
            <a:pPr marL="2184400" indent="-343535">
              <a:lnSpc>
                <a:spcPct val="100000"/>
              </a:lnSpc>
              <a:buFont typeface="Wingdings"/>
              <a:buChar char=""/>
              <a:tabLst>
                <a:tab pos="2185035" algn="l"/>
              </a:tabLst>
            </a:pPr>
            <a:r>
              <a:rPr lang="en-IN" dirty="0">
                <a:solidFill>
                  <a:schemeClr val="tx1"/>
                </a:solidFill>
                <a:latin typeface="Georgia"/>
                <a:cs typeface="Georgia"/>
              </a:rPr>
              <a:t>Check </a:t>
            </a:r>
            <a:r>
              <a:rPr lang="en-IN" spc="-25" dirty="0">
                <a:solidFill>
                  <a:schemeClr val="tx1"/>
                </a:solidFill>
                <a:latin typeface="Georgia"/>
                <a:cs typeface="Georgia"/>
              </a:rPr>
              <a:t>contacts </a:t>
            </a:r>
            <a:r>
              <a:rPr lang="en-IN" spc="-15" dirty="0">
                <a:solidFill>
                  <a:schemeClr val="tx1"/>
                </a:solidFill>
                <a:latin typeface="Georgia"/>
                <a:cs typeface="Georgia"/>
              </a:rPr>
              <a:t>with </a:t>
            </a:r>
            <a:r>
              <a:rPr lang="en-IN" spc="-35" dirty="0">
                <a:solidFill>
                  <a:schemeClr val="tx1"/>
                </a:solidFill>
                <a:latin typeface="Georgia"/>
                <a:cs typeface="Georgia"/>
              </a:rPr>
              <a:t>dental</a:t>
            </a:r>
            <a:r>
              <a:rPr lang="en-IN" spc="-335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IN" dirty="0">
                <a:solidFill>
                  <a:schemeClr val="tx1"/>
                </a:solidFill>
                <a:latin typeface="Georgia"/>
                <a:cs typeface="Georgia"/>
              </a:rPr>
              <a:t>floss</a:t>
            </a:r>
          </a:p>
          <a:p>
            <a:pPr marL="2184400" indent="-34353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185035" algn="l"/>
              </a:tabLst>
            </a:pPr>
            <a:r>
              <a:rPr lang="en-IN" dirty="0">
                <a:solidFill>
                  <a:schemeClr val="tx1"/>
                </a:solidFill>
                <a:latin typeface="Georgia"/>
                <a:cs typeface="Georgia"/>
              </a:rPr>
              <a:t>Check </a:t>
            </a:r>
            <a:r>
              <a:rPr lang="en-IN" spc="-70" dirty="0">
                <a:solidFill>
                  <a:schemeClr val="tx1"/>
                </a:solidFill>
                <a:latin typeface="Georgia"/>
                <a:cs typeface="Georgia"/>
              </a:rPr>
              <a:t>for </a:t>
            </a:r>
            <a:r>
              <a:rPr lang="en-IN" spc="-80" dirty="0">
                <a:solidFill>
                  <a:schemeClr val="tx1"/>
                </a:solidFill>
                <a:latin typeface="Georgia"/>
                <a:cs typeface="Georgia"/>
              </a:rPr>
              <a:t>any </a:t>
            </a:r>
            <a:r>
              <a:rPr lang="en-IN" spc="-50" dirty="0">
                <a:solidFill>
                  <a:schemeClr val="tx1"/>
                </a:solidFill>
                <a:latin typeface="Georgia"/>
                <a:cs typeface="Georgia"/>
              </a:rPr>
              <a:t>rough </a:t>
            </a:r>
            <a:r>
              <a:rPr lang="en-IN" spc="-15" dirty="0">
                <a:solidFill>
                  <a:schemeClr val="tx1"/>
                </a:solidFill>
                <a:latin typeface="Georgia"/>
                <a:cs typeface="Georgia"/>
              </a:rPr>
              <a:t>contact</a:t>
            </a:r>
            <a:r>
              <a:rPr lang="en-IN" spc="-445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IN" spc="-100" dirty="0">
                <a:solidFill>
                  <a:schemeClr val="tx1"/>
                </a:solidFill>
                <a:latin typeface="Georgia"/>
                <a:cs typeface="Georgia"/>
              </a:rPr>
              <a:t>areas</a:t>
            </a:r>
            <a:endParaRPr lang="en-IN" dirty="0">
              <a:solidFill>
                <a:schemeClr val="tx1"/>
              </a:solidFill>
              <a:latin typeface="Georgia"/>
              <a:cs typeface="Georgia"/>
            </a:endParaRPr>
          </a:p>
          <a:p>
            <a:pPr marL="2184400" indent="-343535">
              <a:lnSpc>
                <a:spcPct val="100000"/>
              </a:lnSpc>
              <a:buFont typeface="Wingdings"/>
              <a:buChar char=""/>
              <a:tabLst>
                <a:tab pos="2185035" algn="l"/>
              </a:tabLst>
            </a:pPr>
            <a:r>
              <a:rPr lang="en-IN" spc="-10" dirty="0">
                <a:solidFill>
                  <a:schemeClr val="tx1"/>
                </a:solidFill>
                <a:latin typeface="Georgia"/>
                <a:cs typeface="Georgia"/>
              </a:rPr>
              <a:t>Anesthetize </a:t>
            </a:r>
            <a:r>
              <a:rPr lang="en-IN" spc="-5" dirty="0">
                <a:solidFill>
                  <a:schemeClr val="tx1"/>
                </a:solidFill>
                <a:latin typeface="Georgia"/>
                <a:cs typeface="Georgia"/>
              </a:rPr>
              <a:t>the </a:t>
            </a:r>
            <a:r>
              <a:rPr lang="en-IN" spc="-55" dirty="0">
                <a:solidFill>
                  <a:schemeClr val="tx1"/>
                </a:solidFill>
                <a:latin typeface="Georgia"/>
                <a:cs typeface="Georgia"/>
              </a:rPr>
              <a:t>gingiva if</a:t>
            </a:r>
            <a:r>
              <a:rPr lang="en-IN" spc="-190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IN" spc="-65" dirty="0">
                <a:solidFill>
                  <a:schemeClr val="tx1"/>
                </a:solidFill>
                <a:latin typeface="Georgia"/>
                <a:cs typeface="Georgia"/>
              </a:rPr>
              <a:t>required</a:t>
            </a:r>
            <a:endParaRPr lang="en-IN" dirty="0">
              <a:solidFill>
                <a:schemeClr val="tx1"/>
              </a:solidFill>
              <a:latin typeface="Georgia"/>
              <a:cs typeface="Georgia"/>
            </a:endParaRPr>
          </a:p>
          <a:p>
            <a:pPr marL="2184400" indent="-343535">
              <a:lnSpc>
                <a:spcPct val="100000"/>
              </a:lnSpc>
              <a:buFont typeface="Wingdings"/>
              <a:buChar char=""/>
              <a:tabLst>
                <a:tab pos="2185035" algn="l"/>
              </a:tabLst>
            </a:pPr>
            <a:r>
              <a:rPr lang="en-IN" spc="-105" dirty="0">
                <a:solidFill>
                  <a:schemeClr val="tx1"/>
                </a:solidFill>
                <a:latin typeface="Georgia"/>
                <a:cs typeface="Georgia"/>
              </a:rPr>
              <a:t>Rinse </a:t>
            </a:r>
            <a:r>
              <a:rPr lang="en-IN" spc="-55" dirty="0">
                <a:solidFill>
                  <a:schemeClr val="tx1"/>
                </a:solidFill>
                <a:latin typeface="Georgia"/>
                <a:cs typeface="Georgia"/>
              </a:rPr>
              <a:t>and </a:t>
            </a:r>
            <a:r>
              <a:rPr lang="en-IN" spc="-45" dirty="0">
                <a:solidFill>
                  <a:schemeClr val="tx1"/>
                </a:solidFill>
                <a:latin typeface="Georgia"/>
                <a:cs typeface="Georgia"/>
              </a:rPr>
              <a:t>dry </a:t>
            </a:r>
            <a:r>
              <a:rPr lang="en-IN" spc="-5" dirty="0">
                <a:solidFill>
                  <a:schemeClr val="tx1"/>
                </a:solidFill>
                <a:latin typeface="Georgia"/>
                <a:cs typeface="Georgia"/>
              </a:rPr>
              <a:t>the </a:t>
            </a:r>
            <a:r>
              <a:rPr lang="en-IN" spc="-55" dirty="0">
                <a:solidFill>
                  <a:schemeClr val="tx1"/>
                </a:solidFill>
                <a:latin typeface="Georgia"/>
                <a:cs typeface="Georgia"/>
              </a:rPr>
              <a:t>operated</a:t>
            </a:r>
            <a:r>
              <a:rPr lang="en-IN" spc="-240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IN" spc="-25" dirty="0">
                <a:solidFill>
                  <a:schemeClr val="tx1"/>
                </a:solidFill>
                <a:latin typeface="Georgia"/>
                <a:cs typeface="Georgia"/>
              </a:rPr>
              <a:t>field</a:t>
            </a:r>
            <a:endParaRPr lang="en-IN" dirty="0">
              <a:solidFill>
                <a:schemeClr val="tx1"/>
              </a:solidFill>
              <a:latin typeface="Georgia"/>
              <a:cs typeface="Georgia"/>
            </a:endParaRPr>
          </a:p>
          <a:p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1291E0-7C43-4DCD-BDEF-DE05AD19C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7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64"/>
    </mc:Choice>
    <mc:Fallback>
      <p:transition spd="slow" advTm="2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b="1" u="heavy" spc="-11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Method  </a:t>
            </a:r>
            <a:r>
              <a:rPr lang="en-IN" sz="2800" b="1" u="heavy" spc="-28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I     </a:t>
            </a:r>
            <a:r>
              <a:rPr lang="en-IN" sz="2800" b="1" u="heavy" spc="-42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:       </a:t>
            </a:r>
            <a:r>
              <a:rPr lang="en-IN" sz="2800" b="1" u="heavy" spc="-15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Clamp  </a:t>
            </a:r>
            <a:r>
              <a:rPr lang="en-IN" sz="2800" b="1" u="heavy" spc="-7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placed  </a:t>
            </a:r>
            <a:r>
              <a:rPr lang="en-IN" sz="2800" b="1" u="heavy" spc="-9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before  </a:t>
            </a:r>
            <a:r>
              <a:rPr lang="en-IN" sz="2800" b="1" u="heavy" spc="-125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rubber</a:t>
            </a:r>
            <a:r>
              <a:rPr lang="en-IN" sz="2800" b="1" u="heavy" spc="-42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IN" sz="2800" b="1" u="heavy" spc="-20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dam</a:t>
            </a:r>
            <a:r>
              <a:rPr lang="en-IN" sz="2800" b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400608"/>
          </a:xfrm>
        </p:spPr>
        <p:txBody>
          <a:bodyPr>
            <a:normAutofit/>
          </a:bodyPr>
          <a:lstStyle/>
          <a:p>
            <a:pPr marL="730250" indent="-457834">
              <a:lnSpc>
                <a:spcPct val="100000"/>
              </a:lnSpc>
              <a:spcBef>
                <a:spcPts val="1015"/>
              </a:spcBef>
              <a:buFont typeface="Wingdings"/>
              <a:buChar char=""/>
              <a:tabLst>
                <a:tab pos="730250" algn="l"/>
                <a:tab pos="730885" algn="l"/>
              </a:tabLst>
            </a:pPr>
            <a:r>
              <a:rPr lang="en-IN" sz="32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 </a:t>
            </a:r>
            <a:r>
              <a:rPr lang="en-IN" sz="32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IN" sz="32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appropriate </a:t>
            </a:r>
            <a:r>
              <a:rPr lang="en-IN" sz="32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32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</a:t>
            </a:r>
            <a:r>
              <a:rPr lang="en-IN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32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2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tooth</a:t>
            </a:r>
            <a:r>
              <a:rPr lang="en-IN" sz="32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0250" indent="-457834">
              <a:lnSpc>
                <a:spcPct val="100000"/>
              </a:lnSpc>
              <a:buFont typeface="Wingdings"/>
              <a:buChar char=""/>
              <a:tabLst>
                <a:tab pos="730250" algn="l"/>
                <a:tab pos="730885" algn="l"/>
              </a:tabLst>
            </a:pPr>
            <a:r>
              <a:rPr lang="en-IN" sz="32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 </a:t>
            </a:r>
            <a:r>
              <a:rPr lang="en-IN" sz="32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N" sz="32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floss </a:t>
            </a:r>
            <a:r>
              <a:rPr lang="en-IN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32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32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bow </a:t>
            </a:r>
            <a:r>
              <a:rPr lang="en-IN" sz="32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32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</a:t>
            </a:r>
            <a:r>
              <a:rPr lang="en-IN" sz="32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32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</a:t>
            </a:r>
            <a:r>
              <a:rPr lang="en-IN" sz="3200" spc="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tooth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9295" marR="5080" indent="-436245">
              <a:lnSpc>
                <a:spcPct val="100000"/>
              </a:lnSpc>
              <a:buFont typeface="Wingdings"/>
              <a:buChar char=""/>
              <a:tabLst>
                <a:tab pos="730250" algn="l"/>
                <a:tab pos="730885" algn="l"/>
              </a:tabLst>
            </a:pPr>
            <a:r>
              <a:rPr lang="en-IN" sz="32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</a:t>
            </a:r>
            <a:r>
              <a:rPr lang="en-IN" sz="32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holes </a:t>
            </a:r>
            <a:r>
              <a:rPr lang="en-IN" sz="32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IN" sz="3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required </a:t>
            </a:r>
            <a:r>
              <a:rPr lang="en-IN" sz="32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IN" sz="3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IN" sz="32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 </a:t>
            </a:r>
            <a:r>
              <a:rPr lang="en-IN" sz="32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IN" sz="3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rubber </a:t>
            </a:r>
            <a:r>
              <a:rPr lang="en-IN" sz="32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 </a:t>
            </a:r>
            <a:r>
              <a:rPr lang="en-IN" sz="32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IN" sz="32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32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 </a:t>
            </a:r>
            <a:r>
              <a:rPr lang="en-IN" sz="32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stretched </a:t>
            </a:r>
            <a:r>
              <a:rPr lang="en-IN" sz="32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the </a:t>
            </a:r>
            <a:r>
              <a:rPr lang="en-IN" sz="32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clamp. </a:t>
            </a:r>
          </a:p>
          <a:p>
            <a:pPr marL="709295" marR="5080" indent="-436245">
              <a:lnSpc>
                <a:spcPct val="100000"/>
              </a:lnSpc>
              <a:buFont typeface="Wingdings"/>
              <a:buChar char=""/>
              <a:tabLst>
                <a:tab pos="730250" algn="l"/>
                <a:tab pos="730885" algn="l"/>
              </a:tabLst>
            </a:pPr>
            <a:r>
              <a:rPr lang="en-IN" sz="32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</a:t>
            </a:r>
            <a:r>
              <a:rPr lang="en-IN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IN" sz="3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IN" sz="32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n-IN" sz="32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overlapping </a:t>
            </a:r>
            <a:r>
              <a:rPr lang="en-IN" sz="32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holes </a:t>
            </a:r>
            <a:r>
              <a:rPr lang="en-IN" sz="32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IN" sz="3200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made.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771F81-7460-4DA9-8C0C-6AFAF6612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4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83"/>
    </mc:Choice>
    <mc:Fallback>
      <p:transition spd="slow" advTm="2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8B34B-BDC6-46B5-8C49-A86B6A850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2800" b="1" u="heavy" spc="-95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Method  </a:t>
            </a:r>
            <a:r>
              <a:rPr lang="en-IN" sz="2800" b="1" u="heavy" spc="-25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IN" sz="2800" b="1" u="heavy" spc="-37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N" sz="2800" b="1" u="heavy" spc="-105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Placement </a:t>
            </a:r>
            <a:r>
              <a:rPr lang="en-IN" sz="2800" b="1" u="heavy" spc="-55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sz="2800" b="1" u="heavy" spc="-114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rubber </a:t>
            </a:r>
            <a:r>
              <a:rPr lang="en-IN" sz="2800" b="1" u="heavy" spc="-105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dam  </a:t>
            </a:r>
            <a:r>
              <a:rPr lang="en-IN" sz="2800" b="1" u="heavy" spc="-85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and  </a:t>
            </a:r>
            <a:r>
              <a:rPr lang="en-IN" sz="2800" b="1" u="heavy" spc="-7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clamp</a:t>
            </a:r>
            <a:r>
              <a:rPr lang="en-IN" sz="2800" b="1" u="heavy" spc="-18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IN" sz="2800" b="1" u="heavy" spc="-11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en-IN" sz="28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CBFAC-772F-4F5B-BD5F-C3C1C3ECF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30250" indent="-457834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730250" algn="l"/>
                <a:tab pos="730885" algn="l"/>
              </a:tabLst>
            </a:pPr>
            <a:r>
              <a:rPr lang="en-IN" sz="2800"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</a:t>
            </a:r>
            <a:r>
              <a:rPr lang="en-IN" sz="28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IN" sz="28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appropriate </a:t>
            </a:r>
            <a:r>
              <a:rPr lang="en-IN" sz="28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28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</a:t>
            </a:r>
            <a:r>
              <a:rPr lang="en-IN" sz="28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28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tooth</a:t>
            </a:r>
            <a:r>
              <a:rPr lang="en-IN" sz="28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0250" indent="-457834">
              <a:lnSpc>
                <a:spcPct val="100000"/>
              </a:lnSpc>
              <a:buFont typeface="Wingdings"/>
              <a:buChar char=""/>
              <a:tabLst>
                <a:tab pos="730250" algn="l"/>
                <a:tab pos="730885" algn="l"/>
              </a:tabLst>
            </a:pPr>
            <a:r>
              <a:rPr lang="en-IN" sz="28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 </a:t>
            </a:r>
            <a:r>
              <a:rPr lang="en-IN" sz="2800" spc="-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N" sz="28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floss </a:t>
            </a:r>
            <a:r>
              <a:rPr lang="en-IN" sz="28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</a:t>
            </a:r>
            <a:r>
              <a:rPr lang="en-IN" sz="28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28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28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28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IN" sz="28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IN" sz="2800" spc="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0250" indent="-457834">
              <a:lnSpc>
                <a:spcPct val="100000"/>
              </a:lnSpc>
              <a:buFont typeface="Wingdings"/>
              <a:buChar char=""/>
              <a:tabLst>
                <a:tab pos="730250" algn="l"/>
                <a:tab pos="730885" algn="l"/>
              </a:tabLst>
            </a:pPr>
            <a:r>
              <a:rPr lang="en-IN" sz="28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Punch </a:t>
            </a:r>
            <a:r>
              <a:rPr lang="en-IN" sz="28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hole </a:t>
            </a:r>
            <a:r>
              <a:rPr lang="en-IN" sz="28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IN" sz="2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rubber </a:t>
            </a:r>
            <a:r>
              <a:rPr lang="en-IN" sz="2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</a:t>
            </a:r>
            <a:r>
              <a:rPr lang="en-IN" sz="28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sheet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0250" indent="-457834">
              <a:lnSpc>
                <a:spcPct val="100000"/>
              </a:lnSpc>
              <a:buFont typeface="Wingdings"/>
              <a:buChar char=""/>
              <a:tabLst>
                <a:tab pos="730250" algn="l"/>
                <a:tab pos="730885" algn="l"/>
              </a:tabLst>
            </a:pPr>
            <a:r>
              <a:rPr lang="en-IN" sz="28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28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IN" sz="28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held </a:t>
            </a:r>
            <a:r>
              <a:rPr lang="en-IN" sz="28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IN" sz="28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28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forceps and </a:t>
            </a:r>
            <a:r>
              <a:rPr lang="en-IN" sz="28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wings </a:t>
            </a:r>
            <a:r>
              <a:rPr lang="en-IN" sz="28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IN" sz="28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inserted </a:t>
            </a:r>
            <a:r>
              <a:rPr lang="en-IN"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IN" sz="28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lang="en-I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punched</a:t>
            </a:r>
            <a:r>
              <a:rPr lang="en-IN" sz="28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hole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9A7349-1328-429F-AE0B-F0DB72BA6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9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61"/>
    </mc:Choice>
    <mc:Fallback>
      <p:transition spd="slow" advTm="2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220304"/>
          </a:xfrm>
        </p:spPr>
        <p:txBody>
          <a:bodyPr>
            <a:normAutofit fontScale="70000" lnSpcReduction="20000"/>
          </a:bodyPr>
          <a:lstStyle/>
          <a:p>
            <a:pPr marL="469265" marR="5080" indent="-45720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lang="en-IN" sz="31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IN" sz="31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31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3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rubber </a:t>
            </a:r>
            <a:r>
              <a:rPr lang="en-IN" sz="31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 </a:t>
            </a:r>
            <a:r>
              <a:rPr lang="en-IN" sz="31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IN" sz="3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carried </a:t>
            </a:r>
            <a:r>
              <a:rPr lang="en-IN" sz="31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 </a:t>
            </a:r>
            <a:r>
              <a:rPr lang="en-IN" sz="3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cavity </a:t>
            </a:r>
            <a:r>
              <a:rPr lang="en-IN" sz="31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31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31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 </a:t>
            </a:r>
            <a:r>
              <a:rPr lang="en-IN" sz="31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tensed </a:t>
            </a:r>
            <a:r>
              <a:rPr lang="en-IN" sz="31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31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stretch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IN" sz="31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hole</a:t>
            </a:r>
            <a:endParaRPr lang="en-IN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265" marR="222250" indent="-457200">
              <a:lnSpc>
                <a:spcPct val="100000"/>
              </a:lnSpc>
              <a:spcBef>
                <a:spcPts val="2405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lang="en-IN" sz="31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IN" sz="31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31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3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rubber </a:t>
            </a:r>
            <a:r>
              <a:rPr lang="en-IN" sz="31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 </a:t>
            </a:r>
            <a:r>
              <a:rPr lang="en-IN" sz="31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IN" sz="31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the </a:t>
            </a:r>
            <a:r>
              <a:rPr lang="en-IN" sz="3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crown. </a:t>
            </a:r>
            <a:r>
              <a:rPr lang="en-IN" sz="31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First, </a:t>
            </a:r>
            <a:r>
              <a:rPr lang="en-IN" sz="3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jaw </a:t>
            </a:r>
            <a:r>
              <a:rPr lang="en-IN" sz="3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lang="en-IN" sz="31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31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IN" sz="3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tilted </a:t>
            </a:r>
            <a:r>
              <a:rPr lang="en-IN" sz="31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1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lingual </a:t>
            </a:r>
            <a:r>
              <a:rPr lang="en-IN" sz="31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</a:t>
            </a:r>
            <a:r>
              <a:rPr lang="en-IN" sz="31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3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 </a:t>
            </a:r>
            <a:r>
              <a:rPr lang="en-IN" sz="31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gingival </a:t>
            </a:r>
            <a:r>
              <a:rPr lang="en-IN" sz="3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margin </a:t>
            </a:r>
            <a:r>
              <a:rPr lang="en-IN" sz="3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lang="en-IN" sz="31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lingual</a:t>
            </a:r>
            <a:r>
              <a:rPr lang="en-IN" sz="31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1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</a:t>
            </a:r>
            <a:endParaRPr lang="en-IN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spcBef>
                <a:spcPts val="2400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lang="en-IN" sz="3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IN" sz="31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this,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jaw </a:t>
            </a:r>
            <a:r>
              <a:rPr lang="en-IN" sz="3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sz="31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</a:t>
            </a:r>
            <a:r>
              <a:rPr lang="en-IN" sz="31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positioned on </a:t>
            </a:r>
            <a:r>
              <a:rPr lang="en-IN" sz="31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buccal</a:t>
            </a:r>
            <a:r>
              <a:rPr lang="en-IN" sz="3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1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</a:t>
            </a:r>
            <a:endParaRPr lang="en-IN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spcBef>
                <a:spcPts val="2405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lang="en-IN" sz="3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IN" sz="31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seating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1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clamp, again </a:t>
            </a:r>
            <a:r>
              <a:rPr lang="en-IN" sz="31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IN" sz="3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</a:t>
            </a:r>
            <a:r>
              <a:rPr lang="en-IN" sz="3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31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1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</a:t>
            </a:r>
            <a:endParaRPr lang="en-IN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indent="-457200">
              <a:lnSpc>
                <a:spcPct val="100000"/>
              </a:lnSpc>
              <a:spcBef>
                <a:spcPts val="2400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lang="en-IN" sz="31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1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forceps </a:t>
            </a:r>
            <a:r>
              <a:rPr lang="en-IN" sz="31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IN" sz="31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1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</a:t>
            </a:r>
            <a:endParaRPr lang="en-IN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265" marR="467359" indent="-457200">
              <a:lnSpc>
                <a:spcPct val="100000"/>
              </a:lnSpc>
              <a:spcBef>
                <a:spcPts val="2400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lang="en-IN" sz="31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Now, </a:t>
            </a:r>
            <a:r>
              <a:rPr lang="en-IN" sz="31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rubber </a:t>
            </a:r>
            <a:r>
              <a:rPr lang="en-IN" sz="31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sheet </a:t>
            </a:r>
            <a:r>
              <a:rPr lang="en-IN" sz="31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IN" sz="3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wings </a:t>
            </a:r>
            <a:r>
              <a:rPr lang="en-IN" sz="31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3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 </a:t>
            </a:r>
            <a:r>
              <a:rPr lang="en-IN" sz="3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cervical  </a:t>
            </a:r>
            <a:r>
              <a:rPr lang="en-IN" sz="3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margin </a:t>
            </a:r>
            <a:r>
              <a:rPr lang="en-IN" sz="3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sz="31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IN" sz="31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tooth</a:t>
            </a:r>
            <a:endParaRPr lang="en-IN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837ECD-D55C-474E-9D80-63E4B2F40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9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44"/>
    </mc:Choice>
    <mc:Fallback>
      <p:transition spd="slow" advTm="3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b="1" u="heavy" spc="-28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METHOD  </a:t>
            </a:r>
            <a:r>
              <a:rPr lang="en-IN" sz="2800" b="1" u="heavy" spc="-25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III   </a:t>
            </a:r>
            <a:r>
              <a:rPr lang="en-IN" sz="2800" b="1" u="heavy" spc="-37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:  </a:t>
            </a:r>
            <a:r>
              <a:rPr lang="en-IN" sz="2800" b="1" u="heavy" spc="-12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Split   </a:t>
            </a:r>
            <a:r>
              <a:rPr lang="en-IN" sz="2800" b="1" u="heavy" spc="-10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dam</a:t>
            </a:r>
            <a:r>
              <a:rPr lang="en-IN" sz="2800" b="1" u="heavy" spc="-49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  </a:t>
            </a:r>
            <a:r>
              <a:rPr lang="en-IN" sz="2800" b="1" u="heavy" spc="-9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technique</a:t>
            </a:r>
            <a:r>
              <a:rPr lang="en-IN" sz="2800" b="1" spc="-90" dirty="0">
                <a:latin typeface="Times New Roman"/>
                <a:cs typeface="Times New Roman"/>
              </a:rPr>
              <a:t>:</a:t>
            </a:r>
            <a:br>
              <a:rPr lang="en-IN" sz="2800" dirty="0">
                <a:latin typeface="Times New Roman"/>
                <a:cs typeface="Times New Roman"/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927100" marR="204470" indent="-457834">
              <a:lnSpc>
                <a:spcPct val="100000"/>
              </a:lnSpc>
              <a:buFont typeface="Wingdings"/>
              <a:buChar char=""/>
              <a:tabLst>
                <a:tab pos="927100" algn="l"/>
                <a:tab pos="927735" algn="l"/>
              </a:tabLst>
            </a:pPr>
            <a:r>
              <a:rPr lang="en-IN" sz="7200" spc="-160" dirty="0">
                <a:latin typeface="Arial"/>
                <a:cs typeface="Arial"/>
              </a:rPr>
              <a:t>Rubber </a:t>
            </a:r>
            <a:r>
              <a:rPr lang="en-IN" sz="7200" spc="-145" dirty="0">
                <a:latin typeface="Arial"/>
                <a:cs typeface="Arial"/>
              </a:rPr>
              <a:t>dam </a:t>
            </a:r>
            <a:r>
              <a:rPr lang="en-IN" sz="7200" spc="-125" dirty="0">
                <a:latin typeface="Arial"/>
                <a:cs typeface="Arial"/>
              </a:rPr>
              <a:t>is </a:t>
            </a:r>
            <a:r>
              <a:rPr lang="en-IN" sz="7200" spc="-135" dirty="0">
                <a:latin typeface="Arial"/>
                <a:cs typeface="Arial"/>
              </a:rPr>
              <a:t>placed </a:t>
            </a:r>
            <a:r>
              <a:rPr lang="en-IN" sz="7200" spc="-75" dirty="0">
                <a:latin typeface="Arial"/>
                <a:cs typeface="Arial"/>
              </a:rPr>
              <a:t>to </a:t>
            </a:r>
            <a:r>
              <a:rPr lang="en-IN" sz="7200" spc="-125" dirty="0">
                <a:latin typeface="Arial"/>
                <a:cs typeface="Arial"/>
              </a:rPr>
              <a:t>isolate </a:t>
            </a:r>
            <a:r>
              <a:rPr lang="en-IN" sz="7200" spc="-105" dirty="0">
                <a:latin typeface="Arial"/>
                <a:cs typeface="Arial"/>
              </a:rPr>
              <a:t>the </a:t>
            </a:r>
            <a:r>
              <a:rPr lang="en-IN" sz="7200" spc="-65" dirty="0">
                <a:latin typeface="Arial"/>
                <a:cs typeface="Arial"/>
              </a:rPr>
              <a:t>tooth </a:t>
            </a:r>
            <a:r>
              <a:rPr lang="en-IN" sz="7200" spc="10" dirty="0">
                <a:latin typeface="Arial"/>
                <a:cs typeface="Arial"/>
              </a:rPr>
              <a:t>without </a:t>
            </a:r>
            <a:r>
              <a:rPr lang="en-IN" sz="7200" spc="-105" dirty="0">
                <a:latin typeface="Arial"/>
                <a:cs typeface="Arial"/>
              </a:rPr>
              <a:t>the </a:t>
            </a:r>
            <a:r>
              <a:rPr lang="en-IN" sz="7200" spc="-245" dirty="0">
                <a:latin typeface="Arial"/>
                <a:cs typeface="Arial"/>
              </a:rPr>
              <a:t>use </a:t>
            </a:r>
            <a:r>
              <a:rPr lang="en-IN" sz="7200" spc="-50" dirty="0">
                <a:latin typeface="Arial"/>
                <a:cs typeface="Arial"/>
              </a:rPr>
              <a:t>of </a:t>
            </a:r>
            <a:r>
              <a:rPr lang="en-IN" sz="7200" spc="-45" dirty="0">
                <a:latin typeface="Arial"/>
                <a:cs typeface="Arial"/>
              </a:rPr>
              <a:t>rubber  </a:t>
            </a:r>
            <a:r>
              <a:rPr lang="en-IN" sz="7200" spc="-150" dirty="0">
                <a:latin typeface="Arial"/>
                <a:cs typeface="Arial"/>
              </a:rPr>
              <a:t>dam</a:t>
            </a:r>
            <a:r>
              <a:rPr lang="en-IN" sz="7200" spc="-85" dirty="0">
                <a:latin typeface="Arial"/>
                <a:cs typeface="Arial"/>
              </a:rPr>
              <a:t> </a:t>
            </a:r>
            <a:r>
              <a:rPr lang="en-IN" sz="7200" spc="-90" dirty="0">
                <a:latin typeface="Arial"/>
                <a:cs typeface="Arial"/>
              </a:rPr>
              <a:t>clamp</a:t>
            </a:r>
            <a:endParaRPr lang="en-IN" sz="7200" dirty="0">
              <a:latin typeface="Arial"/>
              <a:cs typeface="Arial"/>
            </a:endParaRPr>
          </a:p>
          <a:p>
            <a:pPr marL="927100" indent="-457834">
              <a:lnSpc>
                <a:spcPct val="100000"/>
              </a:lnSpc>
              <a:spcBef>
                <a:spcPts val="2400"/>
              </a:spcBef>
              <a:buFont typeface="Wingdings"/>
              <a:buChar char=""/>
              <a:tabLst>
                <a:tab pos="927100" algn="l"/>
                <a:tab pos="927735" algn="l"/>
              </a:tabLst>
            </a:pPr>
            <a:r>
              <a:rPr lang="en-IN" sz="7200" spc="-125" dirty="0">
                <a:latin typeface="Arial"/>
                <a:cs typeface="Arial"/>
              </a:rPr>
              <a:t>Two </a:t>
            </a:r>
            <a:r>
              <a:rPr lang="en-IN" sz="7200" spc="-65" dirty="0">
                <a:latin typeface="Arial"/>
                <a:cs typeface="Arial"/>
              </a:rPr>
              <a:t>overlapping </a:t>
            </a:r>
            <a:r>
              <a:rPr lang="en-IN" sz="7200" spc="-160" dirty="0">
                <a:latin typeface="Arial"/>
                <a:cs typeface="Arial"/>
              </a:rPr>
              <a:t>holes </a:t>
            </a:r>
            <a:r>
              <a:rPr lang="en-IN" sz="7200" spc="-140" dirty="0">
                <a:latin typeface="Arial"/>
                <a:cs typeface="Arial"/>
              </a:rPr>
              <a:t>are </a:t>
            </a:r>
            <a:r>
              <a:rPr lang="en-IN" sz="7200" spc="-100" dirty="0">
                <a:latin typeface="Arial"/>
                <a:cs typeface="Arial"/>
              </a:rPr>
              <a:t>punched </a:t>
            </a:r>
            <a:r>
              <a:rPr lang="en-IN" sz="7200" spc="60" dirty="0">
                <a:latin typeface="Arial"/>
                <a:cs typeface="Arial"/>
              </a:rPr>
              <a:t>in </a:t>
            </a:r>
            <a:r>
              <a:rPr lang="en-IN" sz="7200" spc="-105" dirty="0">
                <a:latin typeface="Arial"/>
                <a:cs typeface="Arial"/>
              </a:rPr>
              <a:t>the</a:t>
            </a:r>
            <a:r>
              <a:rPr lang="en-IN" sz="7200" spc="-45" dirty="0">
                <a:latin typeface="Arial"/>
                <a:cs typeface="Arial"/>
              </a:rPr>
              <a:t> </a:t>
            </a:r>
            <a:r>
              <a:rPr lang="en-IN" sz="7200" spc="-150" dirty="0">
                <a:latin typeface="Arial"/>
                <a:cs typeface="Arial"/>
              </a:rPr>
              <a:t>dam</a:t>
            </a:r>
            <a:endParaRPr lang="en-IN" sz="7200" dirty="0">
              <a:latin typeface="Arial"/>
              <a:cs typeface="Arial"/>
            </a:endParaRPr>
          </a:p>
          <a:p>
            <a:pPr marL="927100" marR="229870" indent="-457834">
              <a:lnSpc>
                <a:spcPct val="100000"/>
              </a:lnSpc>
              <a:spcBef>
                <a:spcPts val="2405"/>
              </a:spcBef>
              <a:buFont typeface="Wingdings"/>
              <a:buChar char=""/>
              <a:tabLst>
                <a:tab pos="927100" algn="l"/>
                <a:tab pos="927735" algn="l"/>
              </a:tabLst>
            </a:pPr>
            <a:r>
              <a:rPr lang="en-IN" sz="7200" spc="-130" dirty="0">
                <a:latin typeface="Arial"/>
                <a:cs typeface="Arial"/>
              </a:rPr>
              <a:t>Dam </a:t>
            </a:r>
            <a:r>
              <a:rPr lang="en-IN" sz="7200" spc="-125" dirty="0">
                <a:latin typeface="Arial"/>
                <a:cs typeface="Arial"/>
              </a:rPr>
              <a:t>is stretched </a:t>
            </a:r>
            <a:r>
              <a:rPr lang="en-IN" sz="7200" spc="-105" dirty="0">
                <a:latin typeface="Arial"/>
                <a:cs typeface="Arial"/>
              </a:rPr>
              <a:t>over the </a:t>
            </a:r>
            <a:r>
              <a:rPr lang="en-IN" sz="7200" spc="-65" dirty="0">
                <a:latin typeface="Arial"/>
                <a:cs typeface="Arial"/>
              </a:rPr>
              <a:t>tooth </a:t>
            </a:r>
            <a:r>
              <a:rPr lang="en-IN" sz="7200" spc="-80" dirty="0">
                <a:latin typeface="Arial"/>
                <a:cs typeface="Arial"/>
              </a:rPr>
              <a:t>to </a:t>
            </a:r>
            <a:r>
              <a:rPr lang="en-IN" sz="7200" spc="-235" dirty="0">
                <a:latin typeface="Arial"/>
                <a:cs typeface="Arial"/>
              </a:rPr>
              <a:t>be </a:t>
            </a:r>
            <a:r>
              <a:rPr lang="en-IN" sz="7200" spc="-110" dirty="0">
                <a:latin typeface="Arial"/>
                <a:cs typeface="Arial"/>
              </a:rPr>
              <a:t>treated </a:t>
            </a:r>
            <a:r>
              <a:rPr lang="en-IN" sz="7200" spc="-125" dirty="0">
                <a:latin typeface="Arial"/>
                <a:cs typeface="Arial"/>
              </a:rPr>
              <a:t>and </a:t>
            </a:r>
            <a:r>
              <a:rPr lang="en-IN" sz="7200" spc="-105" dirty="0">
                <a:latin typeface="Arial"/>
                <a:cs typeface="Arial"/>
              </a:rPr>
              <a:t>over the </a:t>
            </a:r>
            <a:r>
              <a:rPr lang="en-IN" sz="7200" spc="-120" dirty="0">
                <a:latin typeface="Arial"/>
                <a:cs typeface="Arial"/>
              </a:rPr>
              <a:t>adjacent  </a:t>
            </a:r>
            <a:r>
              <a:rPr lang="en-IN" sz="7200" spc="-65" dirty="0">
                <a:latin typeface="Arial"/>
                <a:cs typeface="Arial"/>
              </a:rPr>
              <a:t>tooth </a:t>
            </a:r>
            <a:r>
              <a:rPr lang="en-IN" sz="7200" spc="-105" dirty="0">
                <a:latin typeface="Arial"/>
                <a:cs typeface="Arial"/>
              </a:rPr>
              <a:t>on </a:t>
            </a:r>
            <a:r>
              <a:rPr lang="en-IN" sz="7200" spc="-190" dirty="0">
                <a:latin typeface="Arial"/>
                <a:cs typeface="Arial"/>
              </a:rPr>
              <a:t>each</a:t>
            </a:r>
            <a:r>
              <a:rPr lang="en-IN" sz="7200" spc="-90" dirty="0">
                <a:latin typeface="Arial"/>
                <a:cs typeface="Arial"/>
              </a:rPr>
              <a:t> </a:t>
            </a:r>
            <a:r>
              <a:rPr lang="en-IN" sz="7200" spc="-170" dirty="0">
                <a:latin typeface="Arial"/>
                <a:cs typeface="Arial"/>
              </a:rPr>
              <a:t>side</a:t>
            </a:r>
            <a:endParaRPr lang="en-IN" sz="7200" dirty="0">
              <a:latin typeface="Arial"/>
              <a:cs typeface="Arial"/>
            </a:endParaRPr>
          </a:p>
          <a:p>
            <a:pPr marL="927100" marR="5080" indent="-457834">
              <a:lnSpc>
                <a:spcPct val="100000"/>
              </a:lnSpc>
              <a:spcBef>
                <a:spcPts val="2400"/>
              </a:spcBef>
              <a:buFont typeface="Wingdings"/>
              <a:buChar char=""/>
              <a:tabLst>
                <a:tab pos="927100" algn="l"/>
                <a:tab pos="927735" algn="l"/>
              </a:tabLst>
            </a:pPr>
            <a:r>
              <a:rPr lang="en-IN" sz="7200" spc="-280" dirty="0">
                <a:latin typeface="Arial"/>
                <a:cs typeface="Arial"/>
              </a:rPr>
              <a:t>Edge </a:t>
            </a:r>
            <a:r>
              <a:rPr lang="en-IN" sz="7200" spc="-50" dirty="0">
                <a:latin typeface="Arial"/>
                <a:cs typeface="Arial"/>
              </a:rPr>
              <a:t>of </a:t>
            </a:r>
            <a:r>
              <a:rPr lang="en-IN" sz="7200" spc="-45" dirty="0">
                <a:latin typeface="Arial"/>
                <a:cs typeface="Arial"/>
              </a:rPr>
              <a:t>rubber </a:t>
            </a:r>
            <a:r>
              <a:rPr lang="en-IN" sz="7200" spc="-150" dirty="0">
                <a:latin typeface="Arial"/>
                <a:cs typeface="Arial"/>
              </a:rPr>
              <a:t>dam </a:t>
            </a:r>
            <a:r>
              <a:rPr lang="en-IN" sz="7200" spc="-125" dirty="0">
                <a:latin typeface="Arial"/>
                <a:cs typeface="Arial"/>
              </a:rPr>
              <a:t>is </a:t>
            </a:r>
            <a:r>
              <a:rPr lang="en-IN" sz="7200" spc="-35" dirty="0">
                <a:latin typeface="Arial"/>
                <a:cs typeface="Arial"/>
              </a:rPr>
              <a:t>carefully </a:t>
            </a:r>
            <a:r>
              <a:rPr lang="en-IN" sz="7200" spc="-229" dirty="0">
                <a:latin typeface="Arial"/>
                <a:cs typeface="Arial"/>
              </a:rPr>
              <a:t>teased </a:t>
            </a:r>
            <a:r>
              <a:rPr lang="en-IN" sz="7200" spc="-25" dirty="0">
                <a:latin typeface="Arial"/>
                <a:cs typeface="Arial"/>
              </a:rPr>
              <a:t>through </a:t>
            </a:r>
            <a:r>
              <a:rPr lang="en-IN" sz="7200" spc="-105" dirty="0">
                <a:latin typeface="Arial"/>
                <a:cs typeface="Arial"/>
              </a:rPr>
              <a:t>the </a:t>
            </a:r>
            <a:r>
              <a:rPr lang="en-IN" sz="7200" spc="-140" dirty="0">
                <a:latin typeface="Arial"/>
                <a:cs typeface="Arial"/>
              </a:rPr>
              <a:t>contacts </a:t>
            </a:r>
            <a:r>
              <a:rPr lang="en-IN" sz="7200" spc="-50" dirty="0">
                <a:latin typeface="Arial"/>
                <a:cs typeface="Arial"/>
              </a:rPr>
              <a:t>of </a:t>
            </a:r>
            <a:r>
              <a:rPr lang="en-IN" sz="7200" spc="-75" dirty="0">
                <a:latin typeface="Arial"/>
                <a:cs typeface="Arial"/>
              </a:rPr>
              <a:t>distal  </a:t>
            </a:r>
            <a:r>
              <a:rPr lang="en-IN" sz="7200" spc="-170" dirty="0">
                <a:latin typeface="Arial"/>
                <a:cs typeface="Arial"/>
              </a:rPr>
              <a:t>side </a:t>
            </a:r>
            <a:r>
              <a:rPr lang="en-IN" sz="7200" spc="-50" dirty="0">
                <a:latin typeface="Arial"/>
                <a:cs typeface="Arial"/>
              </a:rPr>
              <a:t>of </a:t>
            </a:r>
            <a:r>
              <a:rPr lang="en-IN" sz="7200" spc="-125" dirty="0">
                <a:latin typeface="Arial"/>
                <a:cs typeface="Arial"/>
              </a:rPr>
              <a:t>adjacent</a:t>
            </a:r>
            <a:r>
              <a:rPr lang="en-IN" sz="7200" spc="-35" dirty="0">
                <a:latin typeface="Arial"/>
                <a:cs typeface="Arial"/>
              </a:rPr>
              <a:t> </a:t>
            </a:r>
            <a:r>
              <a:rPr lang="en-IN" sz="7200" spc="-125" dirty="0">
                <a:latin typeface="Arial"/>
                <a:cs typeface="Arial"/>
              </a:rPr>
              <a:t>teeth</a:t>
            </a:r>
            <a:endParaRPr lang="en-IN" sz="7200" dirty="0">
              <a:latin typeface="Arial"/>
              <a:cs typeface="Arial"/>
            </a:endParaRP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352734-735B-471D-8EC5-6384CCC48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9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94"/>
    </mc:Choice>
    <mc:Fallback>
      <p:transition spd="slow" advTm="32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469900">
              <a:lnSpc>
                <a:spcPct val="100000"/>
              </a:lnSpc>
              <a:spcBef>
                <a:spcPts val="1080"/>
              </a:spcBef>
            </a:pPr>
            <a:r>
              <a:rPr lang="en-IN" sz="7200" spc="-155" dirty="0">
                <a:latin typeface="Arial"/>
                <a:cs typeface="Arial"/>
              </a:rPr>
              <a:t>INDICATIONS:</a:t>
            </a:r>
            <a:endParaRPr lang="en-IN" sz="7200" dirty="0">
              <a:latin typeface="Arial"/>
              <a:cs typeface="Arial"/>
            </a:endParaRPr>
          </a:p>
          <a:p>
            <a:pPr marL="1384300" lvl="1" indent="-457834">
              <a:lnSpc>
                <a:spcPct val="100000"/>
              </a:lnSpc>
              <a:buChar char="•"/>
              <a:tabLst>
                <a:tab pos="1384300" algn="l"/>
                <a:tab pos="1384935" algn="l"/>
              </a:tabLst>
            </a:pPr>
            <a:r>
              <a:rPr lang="en-IN" sz="7200" spc="-225" dirty="0">
                <a:latin typeface="Arial"/>
                <a:cs typeface="Arial"/>
              </a:rPr>
              <a:t>To </a:t>
            </a:r>
            <a:r>
              <a:rPr lang="en-IN" sz="7200" spc="-125" dirty="0">
                <a:latin typeface="Arial"/>
                <a:cs typeface="Arial"/>
              </a:rPr>
              <a:t>isolate </a:t>
            </a:r>
            <a:r>
              <a:rPr lang="en-IN" sz="7200" spc="-35" dirty="0">
                <a:latin typeface="Arial"/>
                <a:cs typeface="Arial"/>
              </a:rPr>
              <a:t>anterior</a:t>
            </a:r>
            <a:r>
              <a:rPr lang="en-IN" sz="7200" spc="120" dirty="0">
                <a:latin typeface="Arial"/>
                <a:cs typeface="Arial"/>
              </a:rPr>
              <a:t> </a:t>
            </a:r>
            <a:r>
              <a:rPr lang="en-IN" sz="7200" spc="-125" dirty="0">
                <a:latin typeface="Arial"/>
                <a:cs typeface="Arial"/>
              </a:rPr>
              <a:t>teeth</a:t>
            </a:r>
            <a:endParaRPr lang="en-IN" sz="7200" dirty="0">
              <a:latin typeface="Arial"/>
              <a:cs typeface="Arial"/>
            </a:endParaRPr>
          </a:p>
          <a:p>
            <a:pPr marL="1384300" lvl="1" indent="-457834">
              <a:lnSpc>
                <a:spcPct val="100000"/>
              </a:lnSpc>
              <a:spcBef>
                <a:spcPts val="5"/>
              </a:spcBef>
              <a:buChar char="•"/>
              <a:tabLst>
                <a:tab pos="1384300" algn="l"/>
                <a:tab pos="1384935" algn="l"/>
              </a:tabLst>
            </a:pPr>
            <a:r>
              <a:rPr lang="en-IN" sz="7200" spc="-75" dirty="0">
                <a:latin typeface="Arial"/>
                <a:cs typeface="Arial"/>
              </a:rPr>
              <a:t>When </a:t>
            </a:r>
            <a:r>
              <a:rPr lang="en-IN" sz="7200" spc="-95" dirty="0">
                <a:latin typeface="Arial"/>
                <a:cs typeface="Arial"/>
              </a:rPr>
              <a:t>there </a:t>
            </a:r>
            <a:r>
              <a:rPr lang="en-IN" sz="7200" spc="-125" dirty="0">
                <a:latin typeface="Arial"/>
                <a:cs typeface="Arial"/>
              </a:rPr>
              <a:t>is </a:t>
            </a:r>
            <a:r>
              <a:rPr lang="en-IN" sz="7200" spc="-25" dirty="0">
                <a:latin typeface="Arial"/>
                <a:cs typeface="Arial"/>
              </a:rPr>
              <a:t>insufficient crown</a:t>
            </a:r>
            <a:r>
              <a:rPr lang="en-IN" sz="7200" spc="-65" dirty="0">
                <a:latin typeface="Arial"/>
                <a:cs typeface="Arial"/>
              </a:rPr>
              <a:t> </a:t>
            </a:r>
            <a:r>
              <a:rPr lang="en-IN" sz="7200" spc="-55" dirty="0">
                <a:latin typeface="Arial"/>
                <a:cs typeface="Arial"/>
              </a:rPr>
              <a:t>structure</a:t>
            </a:r>
            <a:endParaRPr lang="en-IN" sz="7200" dirty="0">
              <a:latin typeface="Arial"/>
              <a:cs typeface="Arial"/>
            </a:endParaRPr>
          </a:p>
          <a:p>
            <a:pPr marL="1384300" lvl="1" indent="-457834">
              <a:lnSpc>
                <a:spcPct val="100000"/>
              </a:lnSpc>
              <a:buChar char="•"/>
              <a:tabLst>
                <a:tab pos="1384300" algn="l"/>
                <a:tab pos="1384935" algn="l"/>
              </a:tabLst>
            </a:pPr>
            <a:r>
              <a:rPr lang="en-IN" sz="7200" spc="-75" dirty="0">
                <a:latin typeface="Arial"/>
                <a:cs typeface="Arial"/>
              </a:rPr>
              <a:t>When </a:t>
            </a:r>
            <a:r>
              <a:rPr lang="en-IN" sz="7200" spc="-65" dirty="0">
                <a:latin typeface="Arial"/>
                <a:cs typeface="Arial"/>
              </a:rPr>
              <a:t>isolation </a:t>
            </a:r>
            <a:r>
              <a:rPr lang="en-IN" sz="7200" spc="-50" dirty="0">
                <a:latin typeface="Arial"/>
                <a:cs typeface="Arial"/>
              </a:rPr>
              <a:t>of </a:t>
            </a:r>
            <a:r>
              <a:rPr lang="en-IN" sz="7200" spc="-125" dirty="0">
                <a:latin typeface="Arial"/>
                <a:cs typeface="Arial"/>
              </a:rPr>
              <a:t>teeth </a:t>
            </a:r>
            <a:r>
              <a:rPr lang="en-IN" sz="7200" spc="80" dirty="0">
                <a:latin typeface="Arial"/>
                <a:cs typeface="Arial"/>
              </a:rPr>
              <a:t>with </a:t>
            </a:r>
            <a:r>
              <a:rPr lang="en-IN" sz="7200" spc="-70" dirty="0">
                <a:latin typeface="Arial"/>
                <a:cs typeface="Arial"/>
              </a:rPr>
              <a:t>porcelain </a:t>
            </a:r>
            <a:r>
              <a:rPr lang="en-IN" sz="7200" spc="-25" dirty="0">
                <a:latin typeface="Arial"/>
                <a:cs typeface="Arial"/>
              </a:rPr>
              <a:t>crown </a:t>
            </a:r>
            <a:r>
              <a:rPr lang="en-IN" sz="7200" spc="-125" dirty="0">
                <a:latin typeface="Arial"/>
                <a:cs typeface="Arial"/>
              </a:rPr>
              <a:t>is</a:t>
            </a:r>
            <a:r>
              <a:rPr lang="en-IN" sz="7200" spc="-290" dirty="0">
                <a:latin typeface="Arial"/>
                <a:cs typeface="Arial"/>
              </a:rPr>
              <a:t> </a:t>
            </a:r>
            <a:r>
              <a:rPr lang="en-IN" sz="7200" spc="-55" dirty="0">
                <a:latin typeface="Arial"/>
                <a:cs typeface="Arial"/>
              </a:rPr>
              <a:t>required</a:t>
            </a:r>
            <a:endParaRPr lang="en-IN" sz="7200" dirty="0">
              <a:latin typeface="Arial"/>
              <a:cs typeface="Arial"/>
            </a:endParaRPr>
          </a:p>
          <a:p>
            <a:pPr marL="1384300" lvl="1" indent="-457834">
              <a:lnSpc>
                <a:spcPct val="100000"/>
              </a:lnSpc>
              <a:buChar char="•"/>
              <a:tabLst>
                <a:tab pos="1384300" algn="l"/>
                <a:tab pos="1384935" algn="l"/>
              </a:tabLst>
            </a:pPr>
            <a:r>
              <a:rPr lang="en-IN" sz="7200" spc="-130" dirty="0">
                <a:latin typeface="Arial"/>
                <a:cs typeface="Arial"/>
              </a:rPr>
              <a:t>Dam </a:t>
            </a:r>
            <a:r>
              <a:rPr lang="en-IN" sz="7200" spc="-125" dirty="0">
                <a:latin typeface="Arial"/>
                <a:cs typeface="Arial"/>
              </a:rPr>
              <a:t>is </a:t>
            </a:r>
            <a:r>
              <a:rPr lang="en-IN" sz="7200" spc="-135" dirty="0">
                <a:latin typeface="Arial"/>
                <a:cs typeface="Arial"/>
              </a:rPr>
              <a:t>placed </a:t>
            </a:r>
            <a:r>
              <a:rPr lang="en-IN" sz="7200" spc="10" dirty="0">
                <a:latin typeface="Arial"/>
                <a:cs typeface="Arial"/>
              </a:rPr>
              <a:t>without </a:t>
            </a:r>
            <a:r>
              <a:rPr lang="en-IN" sz="7200" spc="-90" dirty="0">
                <a:latin typeface="Arial"/>
                <a:cs typeface="Arial"/>
              </a:rPr>
              <a:t>using</a:t>
            </a:r>
            <a:r>
              <a:rPr lang="en-IN" sz="7200" spc="-20" dirty="0">
                <a:latin typeface="Arial"/>
                <a:cs typeface="Arial"/>
              </a:rPr>
              <a:t> </a:t>
            </a:r>
            <a:r>
              <a:rPr lang="en-IN" sz="7200" spc="-90" dirty="0">
                <a:latin typeface="Arial"/>
                <a:cs typeface="Arial"/>
              </a:rPr>
              <a:t>clamp</a:t>
            </a:r>
            <a:endParaRPr lang="en-IN" sz="7200" dirty="0">
              <a:latin typeface="Arial"/>
              <a:cs typeface="Arial"/>
            </a:endParaRP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9A2DF0-F613-421E-9A23-040793624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1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51"/>
    </mc:Choice>
    <mc:Fallback>
      <p:transition spd="slow" advTm="1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Removal of rubber dam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9900" marR="218440" indent="-4572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IN" spc="-5" dirty="0">
                <a:latin typeface="Georgia"/>
                <a:cs typeface="Georgia"/>
              </a:rPr>
              <a:t>Before the </a:t>
            </a:r>
            <a:r>
              <a:rPr lang="en-IN" spc="-10" dirty="0">
                <a:latin typeface="Georgia"/>
                <a:cs typeface="Georgia"/>
              </a:rPr>
              <a:t>rubber </a:t>
            </a:r>
            <a:r>
              <a:rPr lang="en-IN" spc="-5" dirty="0">
                <a:latin typeface="Georgia"/>
                <a:cs typeface="Georgia"/>
              </a:rPr>
              <a:t>dam is removed, use water syringe and high volume  </a:t>
            </a:r>
            <a:r>
              <a:rPr lang="en-IN" spc="-10" dirty="0">
                <a:latin typeface="Georgia"/>
                <a:cs typeface="Georgia"/>
              </a:rPr>
              <a:t>evacuator </a:t>
            </a:r>
            <a:r>
              <a:rPr lang="en-IN" spc="-5" dirty="0">
                <a:latin typeface="Georgia"/>
                <a:cs typeface="Georgia"/>
              </a:rPr>
              <a:t>to flush </a:t>
            </a:r>
            <a:r>
              <a:rPr lang="en-IN" spc="-10" dirty="0">
                <a:latin typeface="Georgia"/>
                <a:cs typeface="Georgia"/>
              </a:rPr>
              <a:t>out </a:t>
            </a:r>
            <a:r>
              <a:rPr lang="en-IN" spc="-5" dirty="0">
                <a:latin typeface="Georgia"/>
                <a:cs typeface="Georgia"/>
              </a:rPr>
              <a:t>all </a:t>
            </a:r>
            <a:r>
              <a:rPr lang="en-IN" spc="-10" dirty="0">
                <a:latin typeface="Georgia"/>
                <a:cs typeface="Georgia"/>
              </a:rPr>
              <a:t>debris that </a:t>
            </a:r>
            <a:r>
              <a:rPr lang="en-IN" spc="-5" dirty="0">
                <a:latin typeface="Georgia"/>
                <a:cs typeface="Georgia"/>
              </a:rPr>
              <a:t>collected </a:t>
            </a:r>
            <a:r>
              <a:rPr lang="en-IN" spc="-10" dirty="0">
                <a:latin typeface="Georgia"/>
                <a:cs typeface="Georgia"/>
              </a:rPr>
              <a:t>during the</a:t>
            </a:r>
            <a:r>
              <a:rPr lang="en-IN" spc="160" dirty="0">
                <a:latin typeface="Georgia"/>
                <a:cs typeface="Georgia"/>
              </a:rPr>
              <a:t> </a:t>
            </a:r>
            <a:r>
              <a:rPr lang="en-IN" spc="-10" dirty="0">
                <a:latin typeface="Georgia"/>
                <a:cs typeface="Georgia"/>
              </a:rPr>
              <a:t>procedure</a:t>
            </a:r>
            <a:endParaRPr lang="en-IN" dirty="0">
              <a:latin typeface="Georgia"/>
              <a:cs typeface="Georgia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2405"/>
              </a:spcBef>
              <a:buFont typeface="Arial"/>
              <a:buChar char="•"/>
              <a:tabLst>
                <a:tab pos="469900" algn="l"/>
              </a:tabLst>
            </a:pPr>
            <a:r>
              <a:rPr lang="en-IN" spc="-10" dirty="0">
                <a:latin typeface="Georgia"/>
                <a:cs typeface="Georgia"/>
              </a:rPr>
              <a:t>Cut </a:t>
            </a:r>
            <a:r>
              <a:rPr lang="en-IN" spc="-5" dirty="0">
                <a:latin typeface="Georgia"/>
                <a:cs typeface="Georgia"/>
              </a:rPr>
              <a:t>away </a:t>
            </a:r>
            <a:r>
              <a:rPr lang="en-IN" spc="-10" dirty="0">
                <a:latin typeface="Georgia"/>
                <a:cs typeface="Georgia"/>
              </a:rPr>
              <a:t>tied thread </a:t>
            </a:r>
            <a:r>
              <a:rPr lang="en-IN" spc="-5" dirty="0">
                <a:latin typeface="Georgia"/>
                <a:cs typeface="Georgia"/>
              </a:rPr>
              <a:t>from </a:t>
            </a:r>
            <a:r>
              <a:rPr lang="en-IN" spc="-10" dirty="0">
                <a:latin typeface="Georgia"/>
                <a:cs typeface="Georgia"/>
              </a:rPr>
              <a:t>the </a:t>
            </a:r>
            <a:r>
              <a:rPr lang="en-IN" spc="-5" dirty="0">
                <a:latin typeface="Georgia"/>
                <a:cs typeface="Georgia"/>
              </a:rPr>
              <a:t>neck of </a:t>
            </a:r>
            <a:r>
              <a:rPr lang="en-IN" spc="-10" dirty="0">
                <a:latin typeface="Georgia"/>
                <a:cs typeface="Georgia"/>
              </a:rPr>
              <a:t>the teeth. Stretch the rubber dam  facially </a:t>
            </a:r>
            <a:r>
              <a:rPr lang="en-IN" spc="-5" dirty="0">
                <a:latin typeface="Georgia"/>
                <a:cs typeface="Georgia"/>
              </a:rPr>
              <a:t>and pull the septal rubber away from the </a:t>
            </a:r>
            <a:r>
              <a:rPr lang="en-IN" spc="-10" dirty="0">
                <a:latin typeface="Georgia"/>
                <a:cs typeface="Georgia"/>
              </a:rPr>
              <a:t>gingival tissue </a:t>
            </a:r>
            <a:r>
              <a:rPr lang="en-IN" spc="-5" dirty="0">
                <a:latin typeface="Georgia"/>
                <a:cs typeface="Georgia"/>
              </a:rPr>
              <a:t>and </a:t>
            </a:r>
            <a:r>
              <a:rPr lang="en-IN" spc="-10" dirty="0">
                <a:latin typeface="Georgia"/>
                <a:cs typeface="Georgia"/>
              </a:rPr>
              <a:t>the  tooth</a:t>
            </a:r>
            <a:endParaRPr lang="en-IN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spcBef>
                <a:spcPts val="24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IN" spc="-5" dirty="0">
                <a:latin typeface="Georgia"/>
                <a:cs typeface="Georgia"/>
              </a:rPr>
              <a:t>Protect underlying soft </a:t>
            </a:r>
            <a:r>
              <a:rPr lang="en-IN" spc="-10" dirty="0">
                <a:latin typeface="Georgia"/>
                <a:cs typeface="Georgia"/>
              </a:rPr>
              <a:t>tissue </a:t>
            </a:r>
            <a:r>
              <a:rPr lang="en-IN" spc="-5" dirty="0">
                <a:latin typeface="Georgia"/>
                <a:cs typeface="Georgia"/>
              </a:rPr>
              <a:t>by </a:t>
            </a:r>
            <a:r>
              <a:rPr lang="en-IN" spc="-10" dirty="0">
                <a:latin typeface="Georgia"/>
                <a:cs typeface="Georgia"/>
              </a:rPr>
              <a:t>placing </a:t>
            </a:r>
            <a:r>
              <a:rPr lang="en-IN" spc="-5" dirty="0">
                <a:latin typeface="Georgia"/>
                <a:cs typeface="Georgia"/>
              </a:rPr>
              <a:t>a fingertip </a:t>
            </a:r>
            <a:r>
              <a:rPr lang="en-IN" spc="-10" dirty="0">
                <a:latin typeface="Georgia"/>
                <a:cs typeface="Georgia"/>
              </a:rPr>
              <a:t>beneath the</a:t>
            </a:r>
            <a:r>
              <a:rPr lang="en-IN" spc="135" dirty="0">
                <a:latin typeface="Georgia"/>
                <a:cs typeface="Georgia"/>
              </a:rPr>
              <a:t> </a:t>
            </a:r>
            <a:r>
              <a:rPr lang="en-IN" spc="-5" dirty="0">
                <a:latin typeface="Georgia"/>
                <a:cs typeface="Georgia"/>
              </a:rPr>
              <a:t>septum</a:t>
            </a:r>
            <a:endParaRPr lang="en-IN" dirty="0">
              <a:latin typeface="Georgia"/>
              <a:cs typeface="Georgia"/>
            </a:endParaRPr>
          </a:p>
          <a:p>
            <a:pPr marL="469900" marR="358775" indent="-457200">
              <a:lnSpc>
                <a:spcPct val="100000"/>
              </a:lnSpc>
              <a:spcBef>
                <a:spcPts val="240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IN" spc="-10" dirty="0">
                <a:latin typeface="Georgia"/>
                <a:cs typeface="Georgia"/>
              </a:rPr>
              <a:t>Free the dam from the </a:t>
            </a:r>
            <a:r>
              <a:rPr lang="en-IN" spc="-5" dirty="0">
                <a:latin typeface="Georgia"/>
                <a:cs typeface="Georgia"/>
              </a:rPr>
              <a:t>interproximal </a:t>
            </a:r>
            <a:r>
              <a:rPr lang="en-IN" spc="-10" dirty="0">
                <a:latin typeface="Georgia"/>
                <a:cs typeface="Georgia"/>
              </a:rPr>
              <a:t>space, but </a:t>
            </a:r>
            <a:r>
              <a:rPr lang="en-IN" spc="-5" dirty="0">
                <a:latin typeface="Georgia"/>
                <a:cs typeface="Georgia"/>
              </a:rPr>
              <a:t>leave </a:t>
            </a:r>
            <a:r>
              <a:rPr lang="en-IN" spc="-10" dirty="0">
                <a:latin typeface="Georgia"/>
                <a:cs typeface="Georgia"/>
              </a:rPr>
              <a:t>the rubber dam  </a:t>
            </a:r>
            <a:r>
              <a:rPr lang="en-IN" spc="-5" dirty="0">
                <a:latin typeface="Georgia"/>
                <a:cs typeface="Georgia"/>
              </a:rPr>
              <a:t>over </a:t>
            </a:r>
            <a:r>
              <a:rPr lang="en-IN" spc="-10" dirty="0">
                <a:latin typeface="Georgia"/>
                <a:cs typeface="Georgia"/>
              </a:rPr>
              <a:t>the </a:t>
            </a:r>
            <a:r>
              <a:rPr lang="en-IN" spc="-5" dirty="0">
                <a:latin typeface="Georgia"/>
                <a:cs typeface="Georgia"/>
              </a:rPr>
              <a:t>anterior and </a:t>
            </a:r>
            <a:r>
              <a:rPr lang="en-IN" spc="-10" dirty="0">
                <a:latin typeface="Georgia"/>
                <a:cs typeface="Georgia"/>
              </a:rPr>
              <a:t>posterior </a:t>
            </a:r>
            <a:r>
              <a:rPr lang="en-IN" spc="-5" dirty="0">
                <a:latin typeface="Georgia"/>
                <a:cs typeface="Georgia"/>
              </a:rPr>
              <a:t>anchor</a:t>
            </a:r>
            <a:r>
              <a:rPr lang="en-IN" spc="75" dirty="0">
                <a:latin typeface="Georgia"/>
                <a:cs typeface="Georgia"/>
              </a:rPr>
              <a:t> </a:t>
            </a:r>
            <a:r>
              <a:rPr lang="en-IN" spc="-5" dirty="0">
                <a:latin typeface="Georgia"/>
                <a:cs typeface="Georgia"/>
              </a:rPr>
              <a:t>teeth</a:t>
            </a:r>
            <a:endParaRPr lang="en-IN" dirty="0">
              <a:latin typeface="Georgia"/>
              <a:cs typeface="Georgia"/>
            </a:endParaRP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198B41-4C90-41D0-BC57-BD33ACAA4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3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65"/>
    </mc:Choice>
    <mc:Fallback>
      <p:transition spd="slow" advTm="4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3A67F-0AE8-44BC-8B84-B9C94081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spc="-125" dirty="0">
                <a:latin typeface="Times New Roman"/>
                <a:cs typeface="Times New Roman"/>
              </a:rPr>
              <a:t>Introduction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0740F-680E-4099-9A4E-E37BC7454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356228"/>
          </a:xfrm>
        </p:spPr>
        <p:txBody>
          <a:bodyPr>
            <a:normAutofit fontScale="85000" lnSpcReduction="20000"/>
          </a:bodyPr>
          <a:lstStyle/>
          <a:p>
            <a:endParaRPr lang="en-US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tooth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teeth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 environment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to  prevent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migration of fluids or foreign objects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out of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operative</a:t>
            </a:r>
            <a:r>
              <a:rPr lang="en-US" sz="2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</a:p>
          <a:p>
            <a:endParaRPr lang="en-US" sz="26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1864, New </a:t>
            </a:r>
            <a:r>
              <a:rPr lang="en-US" sz="26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York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6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S.C </a:t>
            </a:r>
            <a:r>
              <a:rPr lang="en-US" sz="26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Barnum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introduced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rubber</a:t>
            </a:r>
            <a:r>
              <a:rPr lang="en-US" sz="26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720" algn="l"/>
              </a:tabLst>
            </a:pPr>
            <a:r>
              <a:rPr lang="en-US" sz="2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Providing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dry,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visible and clean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operative</a:t>
            </a:r>
            <a:r>
              <a:rPr lang="en-US" sz="26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Rubber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 can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defined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flat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sheet of latex/non-latex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 is held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a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 and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is perforated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show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tooth/teeth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protrude through the perforations while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other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teeth  are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covered </a:t>
            </a:r>
            <a:r>
              <a:rPr lang="en-US"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protected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26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sheet.</a:t>
            </a:r>
          </a:p>
          <a:p>
            <a:endParaRPr lang="en-US" sz="26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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E092FD-41FE-4725-98FE-8A46DB6F4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0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10"/>
    </mc:Choice>
    <mc:Fallback>
      <p:transition spd="slow" advTm="5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IN" spc="-5" dirty="0">
                <a:latin typeface="Georgia"/>
                <a:cs typeface="Georgia"/>
              </a:rPr>
              <a:t>Use the clamp forceps to </a:t>
            </a:r>
            <a:r>
              <a:rPr lang="en-IN" spc="-10" dirty="0">
                <a:latin typeface="Georgia"/>
                <a:cs typeface="Georgia"/>
              </a:rPr>
              <a:t>remove </a:t>
            </a:r>
            <a:r>
              <a:rPr lang="en-IN" spc="-5" dirty="0">
                <a:latin typeface="Georgia"/>
                <a:cs typeface="Georgia"/>
              </a:rPr>
              <a:t>the</a:t>
            </a:r>
            <a:r>
              <a:rPr lang="en-IN" spc="10" dirty="0">
                <a:latin typeface="Georgia"/>
                <a:cs typeface="Georgia"/>
              </a:rPr>
              <a:t> </a:t>
            </a:r>
            <a:r>
              <a:rPr lang="en-IN" spc="-5" dirty="0">
                <a:latin typeface="Georgia"/>
                <a:cs typeface="Georgia"/>
              </a:rPr>
              <a:t>clamp</a:t>
            </a:r>
            <a:endParaRPr lang="en-IN" dirty="0">
              <a:latin typeface="Georgia"/>
              <a:cs typeface="Georgia"/>
            </a:endParaRPr>
          </a:p>
          <a:p>
            <a:pPr marL="299085" marR="312420" indent="-287020">
              <a:lnSpc>
                <a:spcPct val="100000"/>
              </a:lnSpc>
              <a:spcBef>
                <a:spcPts val="24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IN" spc="-10" dirty="0">
                <a:latin typeface="Georgia"/>
                <a:cs typeface="Georgia"/>
              </a:rPr>
              <a:t>Once the </a:t>
            </a:r>
            <a:r>
              <a:rPr lang="en-IN" spc="-5" dirty="0">
                <a:latin typeface="Georgia"/>
                <a:cs typeface="Georgia"/>
              </a:rPr>
              <a:t>retainer is removed, release </a:t>
            </a:r>
            <a:r>
              <a:rPr lang="en-IN" spc="-10" dirty="0">
                <a:latin typeface="Georgia"/>
                <a:cs typeface="Georgia"/>
              </a:rPr>
              <a:t>the dam from the </a:t>
            </a:r>
            <a:r>
              <a:rPr lang="en-IN" spc="-5" dirty="0">
                <a:latin typeface="Georgia"/>
                <a:cs typeface="Georgia"/>
              </a:rPr>
              <a:t>anchor </a:t>
            </a:r>
            <a:r>
              <a:rPr lang="en-IN" spc="-10" dirty="0">
                <a:latin typeface="Georgia"/>
                <a:cs typeface="Georgia"/>
              </a:rPr>
              <a:t>tooth </a:t>
            </a:r>
            <a:r>
              <a:rPr lang="en-IN" spc="-5" dirty="0">
                <a:latin typeface="Georgia"/>
                <a:cs typeface="Georgia"/>
              </a:rPr>
              <a:t>and  remove </a:t>
            </a:r>
            <a:r>
              <a:rPr lang="en-IN" spc="-10" dirty="0">
                <a:latin typeface="Georgia"/>
                <a:cs typeface="Georgia"/>
              </a:rPr>
              <a:t>the dam </a:t>
            </a:r>
            <a:r>
              <a:rPr lang="en-IN" spc="-5" dirty="0">
                <a:latin typeface="Georgia"/>
                <a:cs typeface="Georgia"/>
              </a:rPr>
              <a:t>and </a:t>
            </a:r>
            <a:r>
              <a:rPr lang="en-IN" spc="-10" dirty="0">
                <a:latin typeface="Georgia"/>
                <a:cs typeface="Georgia"/>
              </a:rPr>
              <a:t>frame</a:t>
            </a:r>
            <a:r>
              <a:rPr lang="en-IN" spc="45" dirty="0">
                <a:latin typeface="Georgia"/>
                <a:cs typeface="Georgia"/>
              </a:rPr>
              <a:t> </a:t>
            </a:r>
            <a:r>
              <a:rPr lang="en-IN" spc="-10" dirty="0">
                <a:latin typeface="Georgia"/>
                <a:cs typeface="Georgia"/>
              </a:rPr>
              <a:t>simultaneously</a:t>
            </a:r>
            <a:endParaRPr lang="en-IN" dirty="0">
              <a:latin typeface="Georgia"/>
              <a:cs typeface="Georgia"/>
            </a:endParaRPr>
          </a:p>
          <a:p>
            <a:pPr marL="299085" marR="323215" indent="-287020">
              <a:lnSpc>
                <a:spcPct val="100000"/>
              </a:lnSpc>
              <a:spcBef>
                <a:spcPts val="24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IN" spc="-5" dirty="0">
                <a:latin typeface="Georgia"/>
                <a:cs typeface="Georgia"/>
              </a:rPr>
              <a:t>Wipe </a:t>
            </a:r>
            <a:r>
              <a:rPr lang="en-IN" spc="-10" dirty="0">
                <a:latin typeface="Georgia"/>
                <a:cs typeface="Georgia"/>
              </a:rPr>
              <a:t>the </a:t>
            </a:r>
            <a:r>
              <a:rPr lang="en-IN" spc="-5" dirty="0">
                <a:latin typeface="Georgia"/>
                <a:cs typeface="Georgia"/>
              </a:rPr>
              <a:t>patient’s mouth, </a:t>
            </a:r>
            <a:r>
              <a:rPr lang="en-IN" spc="-10" dirty="0">
                <a:latin typeface="Georgia"/>
                <a:cs typeface="Georgia"/>
              </a:rPr>
              <a:t>lips, </a:t>
            </a:r>
            <a:r>
              <a:rPr lang="en-IN" spc="-5" dirty="0">
                <a:latin typeface="Georgia"/>
                <a:cs typeface="Georgia"/>
              </a:rPr>
              <a:t>and </a:t>
            </a:r>
            <a:r>
              <a:rPr lang="en-IN" spc="-10" dirty="0">
                <a:latin typeface="Georgia"/>
                <a:cs typeface="Georgia"/>
              </a:rPr>
              <a:t>chin with </a:t>
            </a:r>
            <a:r>
              <a:rPr lang="en-IN" spc="-5" dirty="0">
                <a:latin typeface="Georgia"/>
                <a:cs typeface="Georgia"/>
              </a:rPr>
              <a:t>a </a:t>
            </a:r>
            <a:r>
              <a:rPr lang="en-IN" spc="-10" dirty="0">
                <a:latin typeface="Georgia"/>
                <a:cs typeface="Georgia"/>
              </a:rPr>
              <a:t>tissue </a:t>
            </a:r>
            <a:r>
              <a:rPr lang="en-IN" spc="-5" dirty="0">
                <a:latin typeface="Georgia"/>
                <a:cs typeface="Georgia"/>
              </a:rPr>
              <a:t>or </a:t>
            </a:r>
            <a:r>
              <a:rPr lang="en-IN" spc="-10" dirty="0">
                <a:latin typeface="Georgia"/>
                <a:cs typeface="Georgia"/>
              </a:rPr>
              <a:t>gauze </a:t>
            </a:r>
            <a:r>
              <a:rPr lang="en-IN" spc="-5" dirty="0">
                <a:latin typeface="Georgia"/>
                <a:cs typeface="Georgia"/>
              </a:rPr>
              <a:t>to </a:t>
            </a:r>
            <a:r>
              <a:rPr lang="en-IN" spc="-10" dirty="0">
                <a:latin typeface="Georgia"/>
                <a:cs typeface="Georgia"/>
              </a:rPr>
              <a:t>prevent  saliva from </a:t>
            </a:r>
            <a:r>
              <a:rPr lang="en-IN" spc="-5" dirty="0">
                <a:latin typeface="Georgia"/>
                <a:cs typeface="Georgia"/>
              </a:rPr>
              <a:t>getting on </a:t>
            </a:r>
            <a:r>
              <a:rPr lang="en-IN" spc="-10" dirty="0">
                <a:latin typeface="Georgia"/>
                <a:cs typeface="Georgia"/>
              </a:rPr>
              <a:t>the </a:t>
            </a:r>
            <a:r>
              <a:rPr lang="en-IN" spc="-5" dirty="0">
                <a:latin typeface="Georgia"/>
                <a:cs typeface="Georgia"/>
              </a:rPr>
              <a:t>patient’s</a:t>
            </a:r>
            <a:r>
              <a:rPr lang="en-IN" spc="50" dirty="0">
                <a:latin typeface="Georgia"/>
                <a:cs typeface="Georgia"/>
              </a:rPr>
              <a:t> </a:t>
            </a:r>
            <a:r>
              <a:rPr lang="en-IN" spc="-10" dirty="0">
                <a:latin typeface="Georgia"/>
                <a:cs typeface="Georgia"/>
              </a:rPr>
              <a:t>face</a:t>
            </a:r>
            <a:endParaRPr lang="en-IN" dirty="0">
              <a:latin typeface="Georgia"/>
              <a:cs typeface="Georgia"/>
            </a:endParaRPr>
          </a:p>
          <a:p>
            <a:pPr marL="299085" indent="-287020">
              <a:lnSpc>
                <a:spcPct val="100000"/>
              </a:lnSpc>
              <a:spcBef>
                <a:spcPts val="24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IN" spc="-5" dirty="0">
                <a:latin typeface="Georgia"/>
                <a:cs typeface="Georgia"/>
              </a:rPr>
              <a:t>Check for any missing </a:t>
            </a:r>
            <a:r>
              <a:rPr lang="en-IN" spc="-10" dirty="0">
                <a:latin typeface="Georgia"/>
                <a:cs typeface="Georgia"/>
              </a:rPr>
              <a:t>fragment </a:t>
            </a:r>
            <a:r>
              <a:rPr lang="en-IN" spc="-5" dirty="0">
                <a:latin typeface="Georgia"/>
                <a:cs typeface="Georgia"/>
              </a:rPr>
              <a:t>after</a:t>
            </a:r>
            <a:r>
              <a:rPr lang="en-IN" spc="20" dirty="0">
                <a:latin typeface="Georgia"/>
                <a:cs typeface="Georgia"/>
              </a:rPr>
              <a:t> </a:t>
            </a:r>
            <a:r>
              <a:rPr lang="en-IN" spc="-10" dirty="0">
                <a:latin typeface="Georgia"/>
                <a:cs typeface="Georgia"/>
              </a:rPr>
              <a:t>procedure</a:t>
            </a:r>
            <a:endParaRPr lang="en-IN" dirty="0">
              <a:latin typeface="Georgia"/>
              <a:cs typeface="Georgia"/>
            </a:endParaRPr>
          </a:p>
          <a:p>
            <a:pPr marL="299085" marR="5080" indent="-287020">
              <a:lnSpc>
                <a:spcPct val="100000"/>
              </a:lnSpc>
              <a:spcBef>
                <a:spcPts val="24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IN" spc="-5" dirty="0">
                <a:latin typeface="Georgia"/>
                <a:cs typeface="Georgia"/>
              </a:rPr>
              <a:t>If a fragment </a:t>
            </a:r>
            <a:r>
              <a:rPr lang="en-IN" dirty="0">
                <a:latin typeface="Georgia"/>
                <a:cs typeface="Georgia"/>
              </a:rPr>
              <a:t>of </a:t>
            </a:r>
            <a:r>
              <a:rPr lang="en-IN" spc="-10" dirty="0">
                <a:latin typeface="Georgia"/>
                <a:cs typeface="Georgia"/>
              </a:rPr>
              <a:t>the rubber dam </a:t>
            </a:r>
            <a:r>
              <a:rPr lang="en-IN" spc="-5" dirty="0">
                <a:latin typeface="Georgia"/>
                <a:cs typeface="Georgia"/>
              </a:rPr>
              <a:t>is found missing, inspect </a:t>
            </a:r>
            <a:r>
              <a:rPr lang="en-IN" spc="-10" dirty="0">
                <a:latin typeface="Georgia"/>
                <a:cs typeface="Georgia"/>
              </a:rPr>
              <a:t>interproximal  area because </a:t>
            </a:r>
            <a:r>
              <a:rPr lang="en-IN" spc="-5" dirty="0">
                <a:latin typeface="Georgia"/>
                <a:cs typeface="Georgia"/>
              </a:rPr>
              <a:t>pieces of </a:t>
            </a:r>
            <a:r>
              <a:rPr lang="en-IN" spc="-10" dirty="0">
                <a:latin typeface="Georgia"/>
                <a:cs typeface="Georgia"/>
              </a:rPr>
              <a:t>the rubber dam </a:t>
            </a:r>
            <a:r>
              <a:rPr lang="en-IN" spc="-5" dirty="0">
                <a:latin typeface="Georgia"/>
                <a:cs typeface="Georgia"/>
              </a:rPr>
              <a:t>left under </a:t>
            </a:r>
            <a:r>
              <a:rPr lang="en-IN" spc="-10" dirty="0">
                <a:latin typeface="Georgia"/>
                <a:cs typeface="Georgia"/>
              </a:rPr>
              <a:t>the free </a:t>
            </a:r>
            <a:r>
              <a:rPr lang="en-IN" spc="-5" dirty="0">
                <a:latin typeface="Georgia"/>
                <a:cs typeface="Georgia"/>
              </a:rPr>
              <a:t>gingiva </a:t>
            </a:r>
            <a:r>
              <a:rPr lang="en-IN" spc="-10" dirty="0">
                <a:latin typeface="Georgia"/>
                <a:cs typeface="Georgia"/>
              </a:rPr>
              <a:t>can </a:t>
            </a:r>
            <a:r>
              <a:rPr lang="en-IN" spc="-5" dirty="0">
                <a:latin typeface="Georgia"/>
                <a:cs typeface="Georgia"/>
              </a:rPr>
              <a:t>result  in </a:t>
            </a:r>
            <a:r>
              <a:rPr lang="en-IN" spc="-10" dirty="0">
                <a:latin typeface="Georgia"/>
                <a:cs typeface="Georgia"/>
              </a:rPr>
              <a:t>gingival </a:t>
            </a:r>
            <a:r>
              <a:rPr lang="en-IN" spc="-5" dirty="0">
                <a:latin typeface="Georgia"/>
                <a:cs typeface="Georgia"/>
              </a:rPr>
              <a:t>irritation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65B6CB-4A16-49B4-AACC-3E601AC30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3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55"/>
    </mc:Choice>
    <mc:Fallback>
      <p:transition spd="slow" advTm="4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erlin Sans FB" pitchFamily="34" charset="0"/>
              </a:rPr>
              <a:t>Bibliography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829" y="2465232"/>
            <a:ext cx="8229600" cy="46783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Theodore M. Roberson,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Harald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0.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Heymann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Edward J. Swift,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Jr.Sturdevant’s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 Art and Science of Operative  Dentistry. 5</a:t>
            </a:r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edition. St. Louis: Mosby; 2006.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M. S.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Duggal,M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. E. J.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Curzon,S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. A.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Fayle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, K. J.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Toynba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Restorative Techniques in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Paediatric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Dentistry: An Illustrated Guide to the Restoration of Extensive Carious Primary Teeth.2</a:t>
            </a:r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</a:rPr>
              <a:t>nd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edition. CRC Press:2002.</a:t>
            </a:r>
          </a:p>
          <a:p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M.E.J.Curzon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J.F.Roberts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D.B.Kennedy.Kennedy’s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Paediatric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Operative Dentistry.4</a:t>
            </a:r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edition. Reed publishing house;1996.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Paul S.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Casamassimo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, Henry W. Fields Jr., Dennis J.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McTigue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, Arthur Nowak.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Pediatric Dentistry: Infancy through Adolescence.5</a:t>
            </a:r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edition. Saunders: Elsevier ; 2013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 Nikhil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Marwah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. Textbook of Pediatric Dentistry. 4</a:t>
            </a:r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edition.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Jaypee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Brothers Medical Publishers Private Limited;2018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CA46FA-6D7B-46AB-A7F1-F7463ECBC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5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99"/>
    </mc:Choice>
    <mc:Fallback>
      <p:transition spd="slow" advTm="1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0B29B5-0B4D-4D07-BC7C-0538A1081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7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98"/>
    </mc:Choice>
    <mc:Fallback>
      <p:transition spd="slow" advTm="34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50349-1FC5-441D-A312-2B4E5DCA6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spc="-100" dirty="0">
                <a:latin typeface="Trebuchet MS"/>
                <a:cs typeface="Trebuchet MS"/>
              </a:rPr>
              <a:t>RUBBER</a:t>
            </a:r>
            <a:r>
              <a:rPr lang="en-IN" b="1" spc="-615" dirty="0">
                <a:latin typeface="Trebuchet MS"/>
                <a:cs typeface="Trebuchet MS"/>
              </a:rPr>
              <a:t> </a:t>
            </a:r>
            <a:r>
              <a:rPr lang="en-IN" b="1" spc="250" dirty="0">
                <a:latin typeface="Trebuchet MS"/>
                <a:cs typeface="Trebuchet MS"/>
              </a:rPr>
              <a:t>DAM  </a:t>
            </a:r>
            <a:r>
              <a:rPr lang="en-IN" b="1" spc="-90" dirty="0">
                <a:latin typeface="Trebuchet MS"/>
                <a:cs typeface="Trebuchet MS"/>
              </a:rPr>
              <a:t>EQUIPMENT</a:t>
            </a:r>
            <a:endParaRPr lang="en-IN" dirty="0"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477E8A2E-69BE-4F24-A8AC-C26DF1FCA87B}"/>
              </a:ext>
            </a:extLst>
          </p:cNvPr>
          <p:cNvGrpSpPr/>
          <p:nvPr/>
        </p:nvGrpSpPr>
        <p:grpSpPr>
          <a:xfrm>
            <a:off x="5050472" y="19811"/>
            <a:ext cx="7141845" cy="6833870"/>
            <a:chOff x="5050472" y="19811"/>
            <a:chExt cx="7141845" cy="6833870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ED38C72E-AA5D-42D1-9F93-FBE0CC1A57E1}"/>
                </a:ext>
              </a:extLst>
            </p:cNvPr>
            <p:cNvSpPr/>
            <p:nvPr/>
          </p:nvSpPr>
          <p:spPr>
            <a:xfrm>
              <a:off x="5704331" y="19811"/>
              <a:ext cx="6487668" cy="436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25EFEA0E-901C-4AA2-9101-BB214439BC9A}"/>
                </a:ext>
              </a:extLst>
            </p:cNvPr>
            <p:cNvSpPr/>
            <p:nvPr/>
          </p:nvSpPr>
          <p:spPr>
            <a:xfrm>
              <a:off x="5768339" y="83819"/>
              <a:ext cx="6315456" cy="41788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3300935-9FF2-4FF7-8650-7FF0B305D378}"/>
                </a:ext>
              </a:extLst>
            </p:cNvPr>
            <p:cNvSpPr/>
            <p:nvPr/>
          </p:nvSpPr>
          <p:spPr>
            <a:xfrm>
              <a:off x="5749289" y="64769"/>
              <a:ext cx="6353810" cy="4217035"/>
            </a:xfrm>
            <a:custGeom>
              <a:avLst/>
              <a:gdLst/>
              <a:ahLst/>
              <a:cxnLst/>
              <a:rect l="l" t="t" r="r" b="b"/>
              <a:pathLst>
                <a:path w="6353809" h="4217035">
                  <a:moveTo>
                    <a:pt x="0" y="4216908"/>
                  </a:moveTo>
                  <a:lnTo>
                    <a:pt x="6353556" y="4216908"/>
                  </a:lnTo>
                  <a:lnTo>
                    <a:pt x="6353556" y="0"/>
                  </a:lnTo>
                  <a:lnTo>
                    <a:pt x="0" y="0"/>
                  </a:lnTo>
                  <a:lnTo>
                    <a:pt x="0" y="4216908"/>
                  </a:lnTo>
                  <a:close/>
                </a:path>
              </a:pathLst>
            </a:custGeom>
            <a:ln w="38100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877571B8-7344-4795-A74C-C0E494694E9B}"/>
                </a:ext>
              </a:extLst>
            </p:cNvPr>
            <p:cNvSpPr/>
            <p:nvPr/>
          </p:nvSpPr>
          <p:spPr>
            <a:xfrm>
              <a:off x="5063489" y="4432553"/>
              <a:ext cx="2205355" cy="2407920"/>
            </a:xfrm>
            <a:custGeom>
              <a:avLst/>
              <a:gdLst/>
              <a:ahLst/>
              <a:cxnLst/>
              <a:rect l="l" t="t" r="r" b="b"/>
              <a:pathLst>
                <a:path w="2205354" h="2407920">
                  <a:moveTo>
                    <a:pt x="0" y="0"/>
                  </a:moveTo>
                  <a:lnTo>
                    <a:pt x="0" y="2407918"/>
                  </a:lnTo>
                  <a:lnTo>
                    <a:pt x="2205228" y="1926336"/>
                  </a:lnTo>
                  <a:lnTo>
                    <a:pt x="2205228" y="481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D2A708C7-0182-44EA-A172-D9FB93600F7D}"/>
                </a:ext>
              </a:extLst>
            </p:cNvPr>
            <p:cNvSpPr/>
            <p:nvPr/>
          </p:nvSpPr>
          <p:spPr>
            <a:xfrm>
              <a:off x="5063489" y="4432553"/>
              <a:ext cx="2205355" cy="2407920"/>
            </a:xfrm>
            <a:custGeom>
              <a:avLst/>
              <a:gdLst/>
              <a:ahLst/>
              <a:cxnLst/>
              <a:rect l="l" t="t" r="r" b="b"/>
              <a:pathLst>
                <a:path w="2205354" h="2407920">
                  <a:moveTo>
                    <a:pt x="0" y="2407918"/>
                  </a:moveTo>
                  <a:lnTo>
                    <a:pt x="0" y="0"/>
                  </a:lnTo>
                  <a:lnTo>
                    <a:pt x="2205228" y="481584"/>
                  </a:lnTo>
                  <a:lnTo>
                    <a:pt x="2205228" y="1926336"/>
                  </a:lnTo>
                  <a:lnTo>
                    <a:pt x="0" y="240791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1617D79D-77A9-4EF3-82CF-D54B5D0A435B}"/>
              </a:ext>
            </a:extLst>
          </p:cNvPr>
          <p:cNvGrpSpPr/>
          <p:nvPr/>
        </p:nvGrpSpPr>
        <p:grpSpPr>
          <a:xfrm>
            <a:off x="310895" y="4419600"/>
            <a:ext cx="2230120" cy="2433955"/>
            <a:chOff x="310895" y="4419600"/>
            <a:chExt cx="2230120" cy="2433955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CB579135-FAD9-4327-83CC-FA69C4448256}"/>
                </a:ext>
              </a:extLst>
            </p:cNvPr>
            <p:cNvSpPr/>
            <p:nvPr/>
          </p:nvSpPr>
          <p:spPr>
            <a:xfrm>
              <a:off x="323849" y="4432553"/>
              <a:ext cx="2204085" cy="2407920"/>
            </a:xfrm>
            <a:custGeom>
              <a:avLst/>
              <a:gdLst/>
              <a:ahLst/>
              <a:cxnLst/>
              <a:rect l="l" t="t" r="r" b="b"/>
              <a:pathLst>
                <a:path w="2204085" h="2407920">
                  <a:moveTo>
                    <a:pt x="0" y="0"/>
                  </a:moveTo>
                  <a:lnTo>
                    <a:pt x="0" y="2407918"/>
                  </a:lnTo>
                  <a:lnTo>
                    <a:pt x="2203704" y="1926336"/>
                  </a:lnTo>
                  <a:lnTo>
                    <a:pt x="2203704" y="481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4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BF00CD98-C418-41A0-A7C4-9369D086D77B}"/>
                </a:ext>
              </a:extLst>
            </p:cNvPr>
            <p:cNvSpPr/>
            <p:nvPr/>
          </p:nvSpPr>
          <p:spPr>
            <a:xfrm>
              <a:off x="323849" y="4432553"/>
              <a:ext cx="2204085" cy="2407920"/>
            </a:xfrm>
            <a:custGeom>
              <a:avLst/>
              <a:gdLst/>
              <a:ahLst/>
              <a:cxnLst/>
              <a:rect l="l" t="t" r="r" b="b"/>
              <a:pathLst>
                <a:path w="2204085" h="2407920">
                  <a:moveTo>
                    <a:pt x="0" y="2407918"/>
                  </a:moveTo>
                  <a:lnTo>
                    <a:pt x="0" y="0"/>
                  </a:lnTo>
                  <a:lnTo>
                    <a:pt x="2203704" y="481584"/>
                  </a:lnTo>
                  <a:lnTo>
                    <a:pt x="2203704" y="1926336"/>
                  </a:lnTo>
                  <a:lnTo>
                    <a:pt x="0" y="240791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4">
            <a:extLst>
              <a:ext uri="{FF2B5EF4-FFF2-40B4-BE49-F238E27FC236}">
                <a16:creationId xmlns:a16="http://schemas.microsoft.com/office/drawing/2014/main" id="{203924D5-FBF5-4E2A-8D95-1A647DA7FBFB}"/>
              </a:ext>
            </a:extLst>
          </p:cNvPr>
          <p:cNvGrpSpPr/>
          <p:nvPr/>
        </p:nvGrpSpPr>
        <p:grpSpPr>
          <a:xfrm>
            <a:off x="2680716" y="4419600"/>
            <a:ext cx="2231390" cy="2433955"/>
            <a:chOff x="2680716" y="4419600"/>
            <a:chExt cx="2231390" cy="2433955"/>
          </a:xfrm>
        </p:grpSpPr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09196FB9-BA88-4992-B1C4-942C9ADF659C}"/>
                </a:ext>
              </a:extLst>
            </p:cNvPr>
            <p:cNvSpPr/>
            <p:nvPr/>
          </p:nvSpPr>
          <p:spPr>
            <a:xfrm>
              <a:off x="2693670" y="4432553"/>
              <a:ext cx="2205355" cy="2407920"/>
            </a:xfrm>
            <a:custGeom>
              <a:avLst/>
              <a:gdLst/>
              <a:ahLst/>
              <a:cxnLst/>
              <a:rect l="l" t="t" r="r" b="b"/>
              <a:pathLst>
                <a:path w="2205354" h="2407920">
                  <a:moveTo>
                    <a:pt x="0" y="0"/>
                  </a:moveTo>
                  <a:lnTo>
                    <a:pt x="0" y="2407918"/>
                  </a:lnTo>
                  <a:lnTo>
                    <a:pt x="2205228" y="1926336"/>
                  </a:lnTo>
                  <a:lnTo>
                    <a:pt x="2205228" y="481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E663CC66-81A4-45ED-8574-84AF0CD491F2}"/>
                </a:ext>
              </a:extLst>
            </p:cNvPr>
            <p:cNvSpPr/>
            <p:nvPr/>
          </p:nvSpPr>
          <p:spPr>
            <a:xfrm>
              <a:off x="2693670" y="4432553"/>
              <a:ext cx="2205355" cy="2407920"/>
            </a:xfrm>
            <a:custGeom>
              <a:avLst/>
              <a:gdLst/>
              <a:ahLst/>
              <a:cxnLst/>
              <a:rect l="l" t="t" r="r" b="b"/>
              <a:pathLst>
                <a:path w="2205354" h="2407920">
                  <a:moveTo>
                    <a:pt x="0" y="2407918"/>
                  </a:moveTo>
                  <a:lnTo>
                    <a:pt x="0" y="0"/>
                  </a:lnTo>
                  <a:lnTo>
                    <a:pt x="2205228" y="481584"/>
                  </a:lnTo>
                  <a:lnTo>
                    <a:pt x="2205228" y="1926336"/>
                  </a:lnTo>
                  <a:lnTo>
                    <a:pt x="0" y="240791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9">
            <a:extLst>
              <a:ext uri="{FF2B5EF4-FFF2-40B4-BE49-F238E27FC236}">
                <a16:creationId xmlns:a16="http://schemas.microsoft.com/office/drawing/2014/main" id="{3760485B-618E-4060-9BD1-EE26B80CEFF6}"/>
              </a:ext>
            </a:extLst>
          </p:cNvPr>
          <p:cNvGrpSpPr/>
          <p:nvPr/>
        </p:nvGrpSpPr>
        <p:grpSpPr>
          <a:xfrm>
            <a:off x="7420292" y="4469232"/>
            <a:ext cx="2231390" cy="2433955"/>
            <a:chOff x="7420292" y="4419536"/>
            <a:chExt cx="2231390" cy="2433955"/>
          </a:xfrm>
        </p:grpSpPr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77A3B8D8-BB34-4363-A092-5D477F063658}"/>
                </a:ext>
              </a:extLst>
            </p:cNvPr>
            <p:cNvSpPr/>
            <p:nvPr/>
          </p:nvSpPr>
          <p:spPr>
            <a:xfrm>
              <a:off x="7433310" y="4432553"/>
              <a:ext cx="2205355" cy="2407920"/>
            </a:xfrm>
            <a:custGeom>
              <a:avLst/>
              <a:gdLst/>
              <a:ahLst/>
              <a:cxnLst/>
              <a:rect l="l" t="t" r="r" b="b"/>
              <a:pathLst>
                <a:path w="2205354" h="2407920">
                  <a:moveTo>
                    <a:pt x="0" y="0"/>
                  </a:moveTo>
                  <a:lnTo>
                    <a:pt x="0" y="2407918"/>
                  </a:lnTo>
                  <a:lnTo>
                    <a:pt x="2205228" y="1926336"/>
                  </a:lnTo>
                  <a:lnTo>
                    <a:pt x="2205228" y="481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8ACDE78D-05DC-4307-961C-9BE3E31C0C10}"/>
                </a:ext>
              </a:extLst>
            </p:cNvPr>
            <p:cNvSpPr/>
            <p:nvPr/>
          </p:nvSpPr>
          <p:spPr>
            <a:xfrm>
              <a:off x="7433310" y="4432553"/>
              <a:ext cx="2205355" cy="2407920"/>
            </a:xfrm>
            <a:custGeom>
              <a:avLst/>
              <a:gdLst/>
              <a:ahLst/>
              <a:cxnLst/>
              <a:rect l="l" t="t" r="r" b="b"/>
              <a:pathLst>
                <a:path w="2205354" h="2407920">
                  <a:moveTo>
                    <a:pt x="0" y="2407918"/>
                  </a:moveTo>
                  <a:lnTo>
                    <a:pt x="0" y="0"/>
                  </a:lnTo>
                  <a:lnTo>
                    <a:pt x="2205228" y="481584"/>
                  </a:lnTo>
                  <a:lnTo>
                    <a:pt x="2205228" y="1926336"/>
                  </a:lnTo>
                  <a:lnTo>
                    <a:pt x="0" y="240791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4">
            <a:extLst>
              <a:ext uri="{FF2B5EF4-FFF2-40B4-BE49-F238E27FC236}">
                <a16:creationId xmlns:a16="http://schemas.microsoft.com/office/drawing/2014/main" id="{B40DFC61-EDC1-4D87-B014-297954350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44" y="4572000"/>
            <a:ext cx="1970407" cy="1860442"/>
          </a:xfrm>
          <a:custGeom>
            <a:avLst/>
            <a:gdLst/>
            <a:ahLst/>
            <a:cxnLst/>
            <a:rect l="l" t="t" r="r" b="b"/>
            <a:pathLst>
              <a:path w="2205354" h="2407920">
                <a:moveTo>
                  <a:pt x="0" y="0"/>
                </a:moveTo>
                <a:lnTo>
                  <a:pt x="0" y="2407918"/>
                </a:lnTo>
                <a:lnTo>
                  <a:pt x="2205228" y="1926336"/>
                </a:lnTo>
                <a:lnTo>
                  <a:pt x="2205228" y="481584"/>
                </a:lnTo>
                <a:lnTo>
                  <a:pt x="0" y="0"/>
                </a:lnTo>
                <a:close/>
              </a:path>
            </a:pathLst>
          </a:custGeom>
          <a:solidFill>
            <a:srgbClr val="871212"/>
          </a:solidFill>
        </p:spPr>
        <p:txBody>
          <a:bodyPr wrap="square" lIns="0" tIns="0" rIns="0" bIns="0" rtlCol="0"/>
          <a:lstStyle/>
          <a:p>
            <a:r>
              <a:rPr lang="en-US" dirty="0">
                <a:solidFill>
                  <a:schemeClr val="tx1"/>
                </a:solidFill>
              </a:rPr>
              <a:t>Rubber dam punch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DBCE8F-7F67-4E1C-A578-421A26C9F313}"/>
              </a:ext>
            </a:extLst>
          </p:cNvPr>
          <p:cNvSpPr txBox="1"/>
          <p:nvPr/>
        </p:nvSpPr>
        <p:spPr>
          <a:xfrm>
            <a:off x="662473" y="5141167"/>
            <a:ext cx="1464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Rubber dam clamps</a:t>
            </a:r>
            <a:endParaRPr lang="en-I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95C732-02C4-4529-8C2E-50CA5B688C9D}"/>
              </a:ext>
            </a:extLst>
          </p:cNvPr>
          <p:cNvSpPr txBox="1"/>
          <p:nvPr/>
        </p:nvSpPr>
        <p:spPr>
          <a:xfrm>
            <a:off x="3023118" y="5141167"/>
            <a:ext cx="153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Rubber dam forceps</a:t>
            </a:r>
            <a:endParaRPr lang="en-IN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38F5FF-CE31-469C-BD62-16B9AE808762}"/>
              </a:ext>
            </a:extLst>
          </p:cNvPr>
          <p:cNvSpPr txBox="1"/>
          <p:nvPr/>
        </p:nvSpPr>
        <p:spPr>
          <a:xfrm>
            <a:off x="5346441" y="5075853"/>
            <a:ext cx="1511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Rubber dam sheet</a:t>
            </a:r>
            <a:endParaRPr lang="en-I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F5E232-E261-4B14-9D8D-3FC0C9F78A75}"/>
              </a:ext>
            </a:extLst>
          </p:cNvPr>
          <p:cNvSpPr txBox="1"/>
          <p:nvPr/>
        </p:nvSpPr>
        <p:spPr>
          <a:xfrm>
            <a:off x="7809722" y="5141167"/>
            <a:ext cx="144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Rubber dam frame</a:t>
            </a:r>
            <a:endParaRPr lang="en-IN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264273-4A94-4ECC-B243-222A70602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7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31"/>
    </mc:Choice>
    <mc:Fallback>
      <p:transition spd="slow" advTm="20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69258-ABDA-4C28-8803-5F5136BC0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spc="-5" dirty="0">
                <a:latin typeface="Comic Sans MS"/>
                <a:cs typeface="Comic Sans MS"/>
              </a:rPr>
              <a:t>RUBBER </a:t>
            </a:r>
            <a:r>
              <a:rPr lang="en-IN" b="1" dirty="0">
                <a:latin typeface="Comic Sans MS"/>
                <a:cs typeface="Comic Sans MS"/>
              </a:rPr>
              <a:t>DAM</a:t>
            </a:r>
            <a:r>
              <a:rPr lang="en-IN" b="1" spc="-50" dirty="0">
                <a:latin typeface="Comic Sans MS"/>
                <a:cs typeface="Comic Sans MS"/>
              </a:rPr>
              <a:t> </a:t>
            </a:r>
            <a:r>
              <a:rPr lang="en-IN" b="1" spc="-10" dirty="0">
                <a:latin typeface="Comic Sans MS"/>
                <a:cs typeface="Comic Sans MS"/>
              </a:rPr>
              <a:t>SHEET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999EE-44C6-4107-B335-8A352E796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4804340"/>
            <a:ext cx="11181599" cy="1054459"/>
          </a:xfrm>
        </p:spPr>
        <p:txBody>
          <a:bodyPr>
            <a:normAutofit/>
          </a:bodyPr>
          <a:lstStyle/>
          <a:p>
            <a:r>
              <a:rPr lang="en-US" dirty="0"/>
              <a:t>Rubber dam sheet is normally available in sizes 5x5 inches, 6x6 inches squares in green or black color</a:t>
            </a:r>
          </a:p>
          <a:p>
            <a:r>
              <a:rPr lang="en-US" dirty="0"/>
              <a:t>It is available in three thickness </a:t>
            </a:r>
            <a:r>
              <a:rPr lang="en-US" dirty="0" err="1"/>
              <a:t>i.e</a:t>
            </a:r>
            <a:r>
              <a:rPr lang="en-US" dirty="0"/>
              <a:t> light , medium, heavy </a:t>
            </a:r>
            <a:endParaRPr lang="en-IN" dirty="0"/>
          </a:p>
        </p:txBody>
      </p:sp>
      <p:grpSp>
        <p:nvGrpSpPr>
          <p:cNvPr id="4" name="object 13">
            <a:extLst>
              <a:ext uri="{FF2B5EF4-FFF2-40B4-BE49-F238E27FC236}">
                <a16:creationId xmlns:a16="http://schemas.microsoft.com/office/drawing/2014/main" id="{53637656-DE86-4B29-9E56-1CC8705A6C8D}"/>
              </a:ext>
            </a:extLst>
          </p:cNvPr>
          <p:cNvGrpSpPr/>
          <p:nvPr/>
        </p:nvGrpSpPr>
        <p:grpSpPr>
          <a:xfrm>
            <a:off x="429208" y="1935355"/>
            <a:ext cx="3591880" cy="2664683"/>
            <a:chOff x="118871" y="1089660"/>
            <a:chExt cx="3939540" cy="2999740"/>
          </a:xfrm>
        </p:grpSpPr>
        <p:sp>
          <p:nvSpPr>
            <p:cNvPr id="5" name="object 14">
              <a:extLst>
                <a:ext uri="{FF2B5EF4-FFF2-40B4-BE49-F238E27FC236}">
                  <a16:creationId xmlns:a16="http://schemas.microsoft.com/office/drawing/2014/main" id="{811CC0A4-E667-4168-A44B-B88AA54DF8D2}"/>
                </a:ext>
              </a:extLst>
            </p:cNvPr>
            <p:cNvSpPr/>
            <p:nvPr/>
          </p:nvSpPr>
          <p:spPr>
            <a:xfrm>
              <a:off x="118871" y="1089660"/>
              <a:ext cx="3939540" cy="29992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A3EF7304-608E-4C52-AE70-FF9DE52D131F}"/>
                </a:ext>
              </a:extLst>
            </p:cNvPr>
            <p:cNvSpPr/>
            <p:nvPr/>
          </p:nvSpPr>
          <p:spPr>
            <a:xfrm>
              <a:off x="182879" y="1153668"/>
              <a:ext cx="3756660" cy="28163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A497EB22-C44A-453D-BCF4-C71F306F8FD0}"/>
                </a:ext>
              </a:extLst>
            </p:cNvPr>
            <p:cNvSpPr/>
            <p:nvPr/>
          </p:nvSpPr>
          <p:spPr>
            <a:xfrm>
              <a:off x="163829" y="1134618"/>
              <a:ext cx="3794760" cy="2854960"/>
            </a:xfrm>
            <a:custGeom>
              <a:avLst/>
              <a:gdLst/>
              <a:ahLst/>
              <a:cxnLst/>
              <a:rect l="l" t="t" r="r" b="b"/>
              <a:pathLst>
                <a:path w="3794760" h="2854960">
                  <a:moveTo>
                    <a:pt x="0" y="2854451"/>
                  </a:moveTo>
                  <a:lnTo>
                    <a:pt x="3794760" y="2854451"/>
                  </a:lnTo>
                  <a:lnTo>
                    <a:pt x="3794760" y="0"/>
                  </a:lnTo>
                  <a:lnTo>
                    <a:pt x="0" y="0"/>
                  </a:lnTo>
                  <a:lnTo>
                    <a:pt x="0" y="285445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9">
            <a:extLst>
              <a:ext uri="{FF2B5EF4-FFF2-40B4-BE49-F238E27FC236}">
                <a16:creationId xmlns:a16="http://schemas.microsoft.com/office/drawing/2014/main" id="{DD79C359-F9EE-4DA1-9979-9ED6ED9BB995}"/>
              </a:ext>
            </a:extLst>
          </p:cNvPr>
          <p:cNvGrpSpPr/>
          <p:nvPr/>
        </p:nvGrpSpPr>
        <p:grpSpPr>
          <a:xfrm>
            <a:off x="4114713" y="1921162"/>
            <a:ext cx="3766281" cy="2678426"/>
            <a:chOff x="4184903" y="1117091"/>
            <a:chExt cx="3937000" cy="2999740"/>
          </a:xfrm>
        </p:grpSpPr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A169F6B8-A38F-4417-8BC3-BAAD8492F875}"/>
                </a:ext>
              </a:extLst>
            </p:cNvPr>
            <p:cNvSpPr/>
            <p:nvPr/>
          </p:nvSpPr>
          <p:spPr>
            <a:xfrm>
              <a:off x="4184903" y="1117091"/>
              <a:ext cx="3936492" cy="29992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4673D340-99E9-47CB-B3E5-9CA06244F336}"/>
                </a:ext>
              </a:extLst>
            </p:cNvPr>
            <p:cNvSpPr/>
            <p:nvPr/>
          </p:nvSpPr>
          <p:spPr>
            <a:xfrm>
              <a:off x="4248911" y="1181099"/>
              <a:ext cx="3753612" cy="28163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EA5AEFA4-27BB-4AB1-9EDA-A775D7B6C5F8}"/>
                </a:ext>
              </a:extLst>
            </p:cNvPr>
            <p:cNvSpPr/>
            <p:nvPr/>
          </p:nvSpPr>
          <p:spPr>
            <a:xfrm>
              <a:off x="4229861" y="1162049"/>
              <a:ext cx="3792220" cy="2854960"/>
            </a:xfrm>
            <a:custGeom>
              <a:avLst/>
              <a:gdLst/>
              <a:ahLst/>
              <a:cxnLst/>
              <a:rect l="l" t="t" r="r" b="b"/>
              <a:pathLst>
                <a:path w="3792220" h="2854960">
                  <a:moveTo>
                    <a:pt x="0" y="2854452"/>
                  </a:moveTo>
                  <a:lnTo>
                    <a:pt x="3791712" y="2854452"/>
                  </a:lnTo>
                  <a:lnTo>
                    <a:pt x="3791712" y="0"/>
                  </a:lnTo>
                  <a:lnTo>
                    <a:pt x="0" y="0"/>
                  </a:lnTo>
                  <a:lnTo>
                    <a:pt x="0" y="285445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5">
            <a:extLst>
              <a:ext uri="{FF2B5EF4-FFF2-40B4-BE49-F238E27FC236}">
                <a16:creationId xmlns:a16="http://schemas.microsoft.com/office/drawing/2014/main" id="{353B59CE-A0F3-492F-9075-246B894E0854}"/>
              </a:ext>
            </a:extLst>
          </p:cNvPr>
          <p:cNvGrpSpPr/>
          <p:nvPr/>
        </p:nvGrpSpPr>
        <p:grpSpPr>
          <a:xfrm>
            <a:off x="7917510" y="1921161"/>
            <a:ext cx="3518079" cy="2749161"/>
            <a:chOff x="8264652" y="1132332"/>
            <a:chExt cx="3927475" cy="3001010"/>
          </a:xfrm>
        </p:grpSpPr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70069FCA-15CA-4939-BE09-328B26A55F81}"/>
                </a:ext>
              </a:extLst>
            </p:cNvPr>
            <p:cNvSpPr/>
            <p:nvPr/>
          </p:nvSpPr>
          <p:spPr>
            <a:xfrm>
              <a:off x="8264652" y="1132332"/>
              <a:ext cx="3927348" cy="30007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780540A4-8711-40E0-8B57-1F7DF953C4BA}"/>
                </a:ext>
              </a:extLst>
            </p:cNvPr>
            <p:cNvSpPr/>
            <p:nvPr/>
          </p:nvSpPr>
          <p:spPr>
            <a:xfrm>
              <a:off x="8328660" y="1196340"/>
              <a:ext cx="3758184" cy="28178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088CD57A-FAB2-4454-8ED3-EE4E92063BAE}"/>
                </a:ext>
              </a:extLst>
            </p:cNvPr>
            <p:cNvSpPr/>
            <p:nvPr/>
          </p:nvSpPr>
          <p:spPr>
            <a:xfrm>
              <a:off x="8309610" y="1177290"/>
              <a:ext cx="3796665" cy="2856230"/>
            </a:xfrm>
            <a:custGeom>
              <a:avLst/>
              <a:gdLst/>
              <a:ahLst/>
              <a:cxnLst/>
              <a:rect l="l" t="t" r="r" b="b"/>
              <a:pathLst>
                <a:path w="3796665" h="2856229">
                  <a:moveTo>
                    <a:pt x="0" y="2855975"/>
                  </a:moveTo>
                  <a:lnTo>
                    <a:pt x="3796284" y="2855975"/>
                  </a:lnTo>
                  <a:lnTo>
                    <a:pt x="3796284" y="0"/>
                  </a:lnTo>
                  <a:lnTo>
                    <a:pt x="0" y="0"/>
                  </a:lnTo>
                  <a:lnTo>
                    <a:pt x="0" y="2855975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113687E-CBD5-49FF-B026-72D0B03AB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8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88"/>
    </mc:Choice>
    <mc:Fallback>
      <p:transition spd="slow" advTm="2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pc="-5" dirty="0">
                <a:latin typeface="Comic Sans MS"/>
                <a:cs typeface="Comic Sans MS"/>
              </a:rPr>
              <a:t>RUBBER </a:t>
            </a:r>
            <a:r>
              <a:rPr lang="en-IN" spc="5" dirty="0">
                <a:latin typeface="Comic Sans MS"/>
                <a:cs typeface="Comic Sans MS"/>
              </a:rPr>
              <a:t>DAM</a:t>
            </a:r>
            <a:r>
              <a:rPr lang="en-IN" spc="-105" dirty="0">
                <a:latin typeface="Comic Sans MS"/>
                <a:cs typeface="Comic Sans MS"/>
              </a:rPr>
              <a:t> </a:t>
            </a:r>
            <a:r>
              <a:rPr lang="en-IN" dirty="0">
                <a:latin typeface="Comic Sans MS"/>
                <a:cs typeface="Comic Sans MS"/>
              </a:rPr>
              <a:t>CLAMPS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749935" marR="205740" indent="-280670">
              <a:lnSpc>
                <a:spcPct val="100000"/>
              </a:lnSpc>
              <a:spcBef>
                <a:spcPts val="100"/>
              </a:spcBef>
              <a:buChar char="•"/>
              <a:tabLst>
                <a:tab pos="756920" algn="l"/>
              </a:tabLst>
            </a:pPr>
            <a:r>
              <a:rPr lang="en-IN" sz="32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Rubber </a:t>
            </a:r>
            <a:r>
              <a:rPr lang="en-IN" sz="32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 clamps, </a:t>
            </a:r>
            <a:r>
              <a:rPr lang="en-IN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3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</a:t>
            </a:r>
            <a:r>
              <a:rPr lang="en-IN" sz="32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rubber </a:t>
            </a:r>
            <a:r>
              <a:rPr lang="en-IN" sz="32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  </a:t>
            </a:r>
            <a:r>
              <a:rPr lang="en-IN" sz="32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onto </a:t>
            </a:r>
            <a:r>
              <a:rPr lang="en-IN" sz="32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2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tooth </a:t>
            </a:r>
            <a:r>
              <a:rPr lang="en-IN" sz="32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IN" sz="32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</a:t>
            </a:r>
            <a:r>
              <a:rPr lang="en-IN" sz="32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IN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en-IN" sz="32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spc="-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shapes  </a:t>
            </a:r>
            <a:r>
              <a:rPr lang="en-IN" sz="32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IN" sz="32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sizes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285" indent="-287020">
              <a:lnSpc>
                <a:spcPct val="100000"/>
              </a:lnSpc>
              <a:buChar char="•"/>
              <a:tabLst>
                <a:tab pos="756920" algn="l"/>
              </a:tabLst>
            </a:pPr>
            <a:r>
              <a:rPr lang="en-IN" sz="32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Clamps </a:t>
            </a:r>
            <a:r>
              <a:rPr lang="en-IN" sz="3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 </a:t>
            </a:r>
            <a:r>
              <a:rPr lang="en-IN" sz="32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serve </a:t>
            </a:r>
            <a:r>
              <a:rPr lang="en-IN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IN" sz="32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  <a:r>
              <a:rPr lang="en-IN" sz="3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32610" lvl="1" indent="-520700">
              <a:lnSpc>
                <a:spcPct val="100000"/>
              </a:lnSpc>
              <a:buAutoNum type="arabicParenR"/>
              <a:tabLst>
                <a:tab pos="1832610" algn="l"/>
                <a:tab pos="1833245" algn="l"/>
              </a:tabLst>
            </a:pPr>
            <a:r>
              <a:rPr lang="en-IN" sz="32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IN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anchor </a:t>
            </a:r>
            <a:r>
              <a:rPr lang="en-IN" sz="32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rubber </a:t>
            </a:r>
            <a:r>
              <a:rPr lang="en-IN" sz="32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 </a:t>
            </a:r>
            <a:r>
              <a:rPr lang="en-IN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32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IN" sz="3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tooth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5955" lvl="1" indent="-614045">
              <a:lnSpc>
                <a:spcPct val="100000"/>
              </a:lnSpc>
              <a:buAutoNum type="arabicParenR"/>
              <a:tabLst>
                <a:tab pos="1925955" algn="l"/>
                <a:tab pos="1926589" algn="l"/>
              </a:tabLst>
            </a:pPr>
            <a:r>
              <a:rPr lang="en-I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 </a:t>
            </a:r>
            <a:r>
              <a:rPr lang="en-IN" sz="32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IN" sz="3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retracting </a:t>
            </a:r>
            <a:r>
              <a:rPr lang="en-IN" sz="32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IN" sz="3200" spc="-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gingiva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2405"/>
              </a:spcBef>
            </a:pP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Rubber Dam Clamps</a:t>
            </a:r>
          </a:p>
          <a:p>
            <a:pPr marL="902335" indent="-433070">
              <a:lnSpc>
                <a:spcPct val="100000"/>
              </a:lnSpc>
              <a:spcBef>
                <a:spcPts val="1200"/>
              </a:spcBef>
              <a:buFont typeface="Wingdings"/>
              <a:buChar char=""/>
              <a:tabLst>
                <a:tab pos="902969" algn="l"/>
              </a:tabLst>
            </a:pPr>
            <a:r>
              <a:rPr lang="en-IN" sz="32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IN" sz="32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2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basis </a:t>
            </a:r>
            <a:r>
              <a:rPr lang="en-IN" sz="3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sz="3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jaw </a:t>
            </a:r>
            <a:r>
              <a:rPr lang="en-IN" sz="32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en-IN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9910" lvl="1" indent="-436245">
              <a:lnSpc>
                <a:spcPct val="100000"/>
              </a:lnSpc>
              <a:buAutoNum type="arabicParenR"/>
              <a:tabLst>
                <a:tab pos="1820545" algn="l"/>
                <a:tab pos="4312285" algn="l"/>
              </a:tabLst>
            </a:pPr>
            <a:r>
              <a:rPr lang="en-IN" sz="32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Bland	</a:t>
            </a:r>
            <a:r>
              <a:rPr lang="en-IN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IN" sz="32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Retentive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5510" indent="-436245">
              <a:lnSpc>
                <a:spcPct val="100000"/>
              </a:lnSpc>
              <a:buFont typeface="Wingdings"/>
              <a:buChar char=""/>
              <a:tabLst>
                <a:tab pos="906144" algn="l"/>
              </a:tabLst>
            </a:pPr>
            <a:r>
              <a:rPr lang="en-IN" sz="32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IN" sz="32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2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basis </a:t>
            </a:r>
            <a:r>
              <a:rPr lang="en-IN" sz="3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sz="32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</a:t>
            </a:r>
            <a:r>
              <a:rPr lang="en-IN" sz="32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en-IN" sz="3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1020" lvl="1" indent="-427355">
              <a:lnSpc>
                <a:spcPct val="100000"/>
              </a:lnSpc>
              <a:buAutoNum type="arabicParenR"/>
              <a:tabLst>
                <a:tab pos="1811655" algn="l"/>
                <a:tab pos="4302760" algn="l"/>
              </a:tabLst>
            </a:pPr>
            <a:r>
              <a:rPr lang="en-IN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Metallic	</a:t>
            </a:r>
            <a:r>
              <a:rPr lang="en-IN"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IN" sz="32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spc="-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Nonmetallic</a:t>
            </a:r>
            <a:r>
              <a:rPr lang="en-IN" sz="32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/plastic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grpSp>
        <p:nvGrpSpPr>
          <p:cNvPr id="4" name="object 5"/>
          <p:cNvGrpSpPr/>
          <p:nvPr/>
        </p:nvGrpSpPr>
        <p:grpSpPr>
          <a:xfrm>
            <a:off x="8049296" y="2640170"/>
            <a:ext cx="3000777" cy="4102428"/>
            <a:chOff x="8249411" y="33528"/>
            <a:chExt cx="3942715" cy="6824980"/>
          </a:xfrm>
        </p:grpSpPr>
        <p:sp>
          <p:nvSpPr>
            <p:cNvPr id="5" name="object 6"/>
            <p:cNvSpPr/>
            <p:nvPr/>
          </p:nvSpPr>
          <p:spPr>
            <a:xfrm>
              <a:off x="8249411" y="3284219"/>
              <a:ext cx="3899915" cy="35737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/>
            <p:cNvSpPr/>
            <p:nvPr/>
          </p:nvSpPr>
          <p:spPr>
            <a:xfrm>
              <a:off x="8392667" y="33528"/>
              <a:ext cx="3799331" cy="32689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BE619F-A6D8-4E3C-8B47-F9AA121D0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22"/>
    </mc:Choice>
    <mc:Fallback>
      <p:transition spd="slow" advTm="3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grpSp>
        <p:nvGrpSpPr>
          <p:cNvPr id="4" name="object 8"/>
          <p:cNvGrpSpPr/>
          <p:nvPr/>
        </p:nvGrpSpPr>
        <p:grpSpPr>
          <a:xfrm>
            <a:off x="581192" y="1813692"/>
            <a:ext cx="5711050" cy="2205955"/>
            <a:chOff x="222504" y="362711"/>
            <a:chExt cx="6248400" cy="2860675"/>
          </a:xfrm>
        </p:grpSpPr>
        <p:sp>
          <p:nvSpPr>
            <p:cNvPr id="5" name="object 9"/>
            <p:cNvSpPr/>
            <p:nvPr/>
          </p:nvSpPr>
          <p:spPr>
            <a:xfrm>
              <a:off x="2660904" y="362711"/>
              <a:ext cx="3810000" cy="28117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0"/>
            <p:cNvSpPr/>
            <p:nvPr/>
          </p:nvSpPr>
          <p:spPr>
            <a:xfrm>
              <a:off x="2708148" y="387095"/>
              <a:ext cx="3716020" cy="2717800"/>
            </a:xfrm>
            <a:custGeom>
              <a:avLst/>
              <a:gdLst/>
              <a:ahLst/>
              <a:cxnLst/>
              <a:rect l="l" t="t" r="r" b="b"/>
              <a:pathLst>
                <a:path w="3716020" h="2717800">
                  <a:moveTo>
                    <a:pt x="3262629" y="0"/>
                  </a:moveTo>
                  <a:lnTo>
                    <a:pt x="452881" y="0"/>
                  </a:lnTo>
                  <a:lnTo>
                    <a:pt x="450223" y="49336"/>
                  </a:lnTo>
                  <a:lnTo>
                    <a:pt x="442433" y="97136"/>
                  </a:lnTo>
                  <a:lnTo>
                    <a:pt x="429788" y="143123"/>
                  </a:lnTo>
                  <a:lnTo>
                    <a:pt x="412564" y="187021"/>
                  </a:lnTo>
                  <a:lnTo>
                    <a:pt x="391037" y="228552"/>
                  </a:lnTo>
                  <a:lnTo>
                    <a:pt x="365485" y="267441"/>
                  </a:lnTo>
                  <a:lnTo>
                    <a:pt x="336184" y="303411"/>
                  </a:lnTo>
                  <a:lnTo>
                    <a:pt x="303411" y="336184"/>
                  </a:lnTo>
                  <a:lnTo>
                    <a:pt x="267441" y="365485"/>
                  </a:lnTo>
                  <a:lnTo>
                    <a:pt x="228552" y="391037"/>
                  </a:lnTo>
                  <a:lnTo>
                    <a:pt x="187021" y="412564"/>
                  </a:lnTo>
                  <a:lnTo>
                    <a:pt x="143123" y="429788"/>
                  </a:lnTo>
                  <a:lnTo>
                    <a:pt x="97136" y="442433"/>
                  </a:lnTo>
                  <a:lnTo>
                    <a:pt x="49336" y="450223"/>
                  </a:lnTo>
                  <a:lnTo>
                    <a:pt x="0" y="452881"/>
                  </a:lnTo>
                  <a:lnTo>
                    <a:pt x="0" y="2264409"/>
                  </a:lnTo>
                  <a:lnTo>
                    <a:pt x="49336" y="2267068"/>
                  </a:lnTo>
                  <a:lnTo>
                    <a:pt x="97136" y="2274858"/>
                  </a:lnTo>
                  <a:lnTo>
                    <a:pt x="143123" y="2287503"/>
                  </a:lnTo>
                  <a:lnTo>
                    <a:pt x="187021" y="2304727"/>
                  </a:lnTo>
                  <a:lnTo>
                    <a:pt x="228552" y="2326254"/>
                  </a:lnTo>
                  <a:lnTo>
                    <a:pt x="267441" y="2351806"/>
                  </a:lnTo>
                  <a:lnTo>
                    <a:pt x="303411" y="2381107"/>
                  </a:lnTo>
                  <a:lnTo>
                    <a:pt x="336184" y="2413880"/>
                  </a:lnTo>
                  <a:lnTo>
                    <a:pt x="365485" y="2449850"/>
                  </a:lnTo>
                  <a:lnTo>
                    <a:pt x="391037" y="2488739"/>
                  </a:lnTo>
                  <a:lnTo>
                    <a:pt x="412564" y="2530270"/>
                  </a:lnTo>
                  <a:lnTo>
                    <a:pt x="429788" y="2574168"/>
                  </a:lnTo>
                  <a:lnTo>
                    <a:pt x="442433" y="2620155"/>
                  </a:lnTo>
                  <a:lnTo>
                    <a:pt x="450223" y="2667955"/>
                  </a:lnTo>
                  <a:lnTo>
                    <a:pt x="452881" y="2717291"/>
                  </a:lnTo>
                  <a:lnTo>
                    <a:pt x="3262629" y="2717291"/>
                  </a:lnTo>
                  <a:lnTo>
                    <a:pt x="3265288" y="2667955"/>
                  </a:lnTo>
                  <a:lnTo>
                    <a:pt x="3273078" y="2620155"/>
                  </a:lnTo>
                  <a:lnTo>
                    <a:pt x="3285723" y="2574168"/>
                  </a:lnTo>
                  <a:lnTo>
                    <a:pt x="3302947" y="2530270"/>
                  </a:lnTo>
                  <a:lnTo>
                    <a:pt x="3324474" y="2488739"/>
                  </a:lnTo>
                  <a:lnTo>
                    <a:pt x="3350026" y="2449850"/>
                  </a:lnTo>
                  <a:lnTo>
                    <a:pt x="3379327" y="2413880"/>
                  </a:lnTo>
                  <a:lnTo>
                    <a:pt x="3412100" y="2381107"/>
                  </a:lnTo>
                  <a:lnTo>
                    <a:pt x="3448070" y="2351806"/>
                  </a:lnTo>
                  <a:lnTo>
                    <a:pt x="3486959" y="2326254"/>
                  </a:lnTo>
                  <a:lnTo>
                    <a:pt x="3528490" y="2304727"/>
                  </a:lnTo>
                  <a:lnTo>
                    <a:pt x="3572388" y="2287503"/>
                  </a:lnTo>
                  <a:lnTo>
                    <a:pt x="3618375" y="2274858"/>
                  </a:lnTo>
                  <a:lnTo>
                    <a:pt x="3666175" y="2267068"/>
                  </a:lnTo>
                  <a:lnTo>
                    <a:pt x="3715512" y="2264409"/>
                  </a:lnTo>
                  <a:lnTo>
                    <a:pt x="3715512" y="452881"/>
                  </a:lnTo>
                  <a:lnTo>
                    <a:pt x="3666175" y="450223"/>
                  </a:lnTo>
                  <a:lnTo>
                    <a:pt x="3618375" y="442433"/>
                  </a:lnTo>
                  <a:lnTo>
                    <a:pt x="3572388" y="429788"/>
                  </a:lnTo>
                  <a:lnTo>
                    <a:pt x="3528490" y="412564"/>
                  </a:lnTo>
                  <a:lnTo>
                    <a:pt x="3486959" y="391037"/>
                  </a:lnTo>
                  <a:lnTo>
                    <a:pt x="3448070" y="365485"/>
                  </a:lnTo>
                  <a:lnTo>
                    <a:pt x="3412100" y="336184"/>
                  </a:lnTo>
                  <a:lnTo>
                    <a:pt x="3379327" y="303411"/>
                  </a:lnTo>
                  <a:lnTo>
                    <a:pt x="3350026" y="267441"/>
                  </a:lnTo>
                  <a:lnTo>
                    <a:pt x="3324474" y="228552"/>
                  </a:lnTo>
                  <a:lnTo>
                    <a:pt x="3302947" y="187021"/>
                  </a:lnTo>
                  <a:lnTo>
                    <a:pt x="3285723" y="143123"/>
                  </a:lnTo>
                  <a:lnTo>
                    <a:pt x="3273078" y="97136"/>
                  </a:lnTo>
                  <a:lnTo>
                    <a:pt x="3265288" y="49336"/>
                  </a:lnTo>
                  <a:lnTo>
                    <a:pt x="3262629" y="0"/>
                  </a:lnTo>
                  <a:close/>
                </a:path>
              </a:pathLst>
            </a:custGeom>
            <a:solidFill>
              <a:srgbClr val="EE6952">
                <a:alpha val="8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1"/>
            <p:cNvSpPr/>
            <p:nvPr/>
          </p:nvSpPr>
          <p:spPr>
            <a:xfrm>
              <a:off x="2708148" y="387095"/>
              <a:ext cx="3716020" cy="2717800"/>
            </a:xfrm>
            <a:custGeom>
              <a:avLst/>
              <a:gdLst/>
              <a:ahLst/>
              <a:cxnLst/>
              <a:rect l="l" t="t" r="r" b="b"/>
              <a:pathLst>
                <a:path w="3716020" h="2717800">
                  <a:moveTo>
                    <a:pt x="3262629" y="0"/>
                  </a:moveTo>
                  <a:lnTo>
                    <a:pt x="3265288" y="49336"/>
                  </a:lnTo>
                  <a:lnTo>
                    <a:pt x="3273078" y="97136"/>
                  </a:lnTo>
                  <a:lnTo>
                    <a:pt x="3285723" y="143123"/>
                  </a:lnTo>
                  <a:lnTo>
                    <a:pt x="3302947" y="187021"/>
                  </a:lnTo>
                  <a:lnTo>
                    <a:pt x="3324474" y="228552"/>
                  </a:lnTo>
                  <a:lnTo>
                    <a:pt x="3350026" y="267441"/>
                  </a:lnTo>
                  <a:lnTo>
                    <a:pt x="3379327" y="303411"/>
                  </a:lnTo>
                  <a:lnTo>
                    <a:pt x="3412100" y="336184"/>
                  </a:lnTo>
                  <a:lnTo>
                    <a:pt x="3448070" y="365485"/>
                  </a:lnTo>
                  <a:lnTo>
                    <a:pt x="3486959" y="391037"/>
                  </a:lnTo>
                  <a:lnTo>
                    <a:pt x="3528490" y="412564"/>
                  </a:lnTo>
                  <a:lnTo>
                    <a:pt x="3572388" y="429788"/>
                  </a:lnTo>
                  <a:lnTo>
                    <a:pt x="3618375" y="442433"/>
                  </a:lnTo>
                  <a:lnTo>
                    <a:pt x="3666175" y="450223"/>
                  </a:lnTo>
                  <a:lnTo>
                    <a:pt x="3715512" y="452881"/>
                  </a:lnTo>
                  <a:lnTo>
                    <a:pt x="3715512" y="2264409"/>
                  </a:lnTo>
                  <a:lnTo>
                    <a:pt x="3666175" y="2267068"/>
                  </a:lnTo>
                  <a:lnTo>
                    <a:pt x="3618375" y="2274858"/>
                  </a:lnTo>
                  <a:lnTo>
                    <a:pt x="3572388" y="2287503"/>
                  </a:lnTo>
                  <a:lnTo>
                    <a:pt x="3528490" y="2304727"/>
                  </a:lnTo>
                  <a:lnTo>
                    <a:pt x="3486959" y="2326254"/>
                  </a:lnTo>
                  <a:lnTo>
                    <a:pt x="3448070" y="2351806"/>
                  </a:lnTo>
                  <a:lnTo>
                    <a:pt x="3412100" y="2381107"/>
                  </a:lnTo>
                  <a:lnTo>
                    <a:pt x="3379327" y="2413880"/>
                  </a:lnTo>
                  <a:lnTo>
                    <a:pt x="3350026" y="2449850"/>
                  </a:lnTo>
                  <a:lnTo>
                    <a:pt x="3324474" y="2488739"/>
                  </a:lnTo>
                  <a:lnTo>
                    <a:pt x="3302947" y="2530270"/>
                  </a:lnTo>
                  <a:lnTo>
                    <a:pt x="3285723" y="2574168"/>
                  </a:lnTo>
                  <a:lnTo>
                    <a:pt x="3273078" y="2620155"/>
                  </a:lnTo>
                  <a:lnTo>
                    <a:pt x="3265288" y="2667955"/>
                  </a:lnTo>
                  <a:lnTo>
                    <a:pt x="3262629" y="2717291"/>
                  </a:lnTo>
                  <a:lnTo>
                    <a:pt x="452881" y="2717291"/>
                  </a:lnTo>
                  <a:lnTo>
                    <a:pt x="450223" y="2667955"/>
                  </a:lnTo>
                  <a:lnTo>
                    <a:pt x="442433" y="2620155"/>
                  </a:lnTo>
                  <a:lnTo>
                    <a:pt x="429788" y="2574168"/>
                  </a:lnTo>
                  <a:lnTo>
                    <a:pt x="412564" y="2530270"/>
                  </a:lnTo>
                  <a:lnTo>
                    <a:pt x="391037" y="2488739"/>
                  </a:lnTo>
                  <a:lnTo>
                    <a:pt x="365485" y="2449850"/>
                  </a:lnTo>
                  <a:lnTo>
                    <a:pt x="336184" y="2413880"/>
                  </a:lnTo>
                  <a:lnTo>
                    <a:pt x="303411" y="2381107"/>
                  </a:lnTo>
                  <a:lnTo>
                    <a:pt x="267441" y="2351806"/>
                  </a:lnTo>
                  <a:lnTo>
                    <a:pt x="228552" y="2326254"/>
                  </a:lnTo>
                  <a:lnTo>
                    <a:pt x="187021" y="2304727"/>
                  </a:lnTo>
                  <a:lnTo>
                    <a:pt x="143123" y="2287503"/>
                  </a:lnTo>
                  <a:lnTo>
                    <a:pt x="97136" y="2274858"/>
                  </a:lnTo>
                  <a:lnTo>
                    <a:pt x="49336" y="2267068"/>
                  </a:lnTo>
                  <a:lnTo>
                    <a:pt x="0" y="2264409"/>
                  </a:lnTo>
                  <a:lnTo>
                    <a:pt x="0" y="452881"/>
                  </a:lnTo>
                  <a:lnTo>
                    <a:pt x="49336" y="450223"/>
                  </a:lnTo>
                  <a:lnTo>
                    <a:pt x="97136" y="442433"/>
                  </a:lnTo>
                  <a:lnTo>
                    <a:pt x="143123" y="429788"/>
                  </a:lnTo>
                  <a:lnTo>
                    <a:pt x="187021" y="412564"/>
                  </a:lnTo>
                  <a:lnTo>
                    <a:pt x="228552" y="391037"/>
                  </a:lnTo>
                  <a:lnTo>
                    <a:pt x="267441" y="365485"/>
                  </a:lnTo>
                  <a:lnTo>
                    <a:pt x="303411" y="336184"/>
                  </a:lnTo>
                  <a:lnTo>
                    <a:pt x="336184" y="303411"/>
                  </a:lnTo>
                  <a:lnTo>
                    <a:pt x="365485" y="267441"/>
                  </a:lnTo>
                  <a:lnTo>
                    <a:pt x="391037" y="228552"/>
                  </a:lnTo>
                  <a:lnTo>
                    <a:pt x="412564" y="187021"/>
                  </a:lnTo>
                  <a:lnTo>
                    <a:pt x="429788" y="143123"/>
                  </a:lnTo>
                  <a:lnTo>
                    <a:pt x="442433" y="97136"/>
                  </a:lnTo>
                  <a:lnTo>
                    <a:pt x="450223" y="49336"/>
                  </a:lnTo>
                  <a:lnTo>
                    <a:pt x="452881" y="0"/>
                  </a:lnTo>
                  <a:lnTo>
                    <a:pt x="3262629" y="0"/>
                  </a:lnTo>
                  <a:close/>
                </a:path>
              </a:pathLst>
            </a:custGeom>
            <a:ln w="9144">
              <a:solidFill>
                <a:srgbClr val="D0D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2"/>
            <p:cNvSpPr/>
            <p:nvPr/>
          </p:nvSpPr>
          <p:spPr>
            <a:xfrm>
              <a:off x="222504" y="534923"/>
              <a:ext cx="2542032" cy="26883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14"/>
          <p:cNvGrpSpPr/>
          <p:nvPr/>
        </p:nvGrpSpPr>
        <p:grpSpPr>
          <a:xfrm>
            <a:off x="581192" y="4152347"/>
            <a:ext cx="5935518" cy="2170992"/>
            <a:chOff x="224027" y="3197351"/>
            <a:chExt cx="6257925" cy="2688590"/>
          </a:xfrm>
        </p:grpSpPr>
        <p:sp>
          <p:nvSpPr>
            <p:cNvPr id="10" name="object 15"/>
            <p:cNvSpPr/>
            <p:nvPr/>
          </p:nvSpPr>
          <p:spPr>
            <a:xfrm>
              <a:off x="2665476" y="3287267"/>
              <a:ext cx="3816096" cy="25100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/>
            <p:cNvSpPr/>
            <p:nvPr/>
          </p:nvSpPr>
          <p:spPr>
            <a:xfrm>
              <a:off x="2712720" y="3311651"/>
              <a:ext cx="3721735" cy="2415540"/>
            </a:xfrm>
            <a:custGeom>
              <a:avLst/>
              <a:gdLst/>
              <a:ahLst/>
              <a:cxnLst/>
              <a:rect l="l" t="t" r="r" b="b"/>
              <a:pathLst>
                <a:path w="3721735" h="2415540">
                  <a:moveTo>
                    <a:pt x="3319018" y="0"/>
                  </a:moveTo>
                  <a:lnTo>
                    <a:pt x="402590" y="0"/>
                  </a:lnTo>
                  <a:lnTo>
                    <a:pt x="399881" y="46956"/>
                  </a:lnTo>
                  <a:lnTo>
                    <a:pt x="391959" y="92320"/>
                  </a:lnTo>
                  <a:lnTo>
                    <a:pt x="379123" y="135789"/>
                  </a:lnTo>
                  <a:lnTo>
                    <a:pt x="361676" y="177063"/>
                  </a:lnTo>
                  <a:lnTo>
                    <a:pt x="339919" y="215838"/>
                  </a:lnTo>
                  <a:lnTo>
                    <a:pt x="314155" y="251813"/>
                  </a:lnTo>
                  <a:lnTo>
                    <a:pt x="284686" y="284686"/>
                  </a:lnTo>
                  <a:lnTo>
                    <a:pt x="251813" y="314155"/>
                  </a:lnTo>
                  <a:lnTo>
                    <a:pt x="215838" y="339919"/>
                  </a:lnTo>
                  <a:lnTo>
                    <a:pt x="177063" y="361676"/>
                  </a:lnTo>
                  <a:lnTo>
                    <a:pt x="135789" y="379123"/>
                  </a:lnTo>
                  <a:lnTo>
                    <a:pt x="92320" y="391959"/>
                  </a:lnTo>
                  <a:lnTo>
                    <a:pt x="46956" y="399881"/>
                  </a:lnTo>
                  <a:lnTo>
                    <a:pt x="0" y="402590"/>
                  </a:lnTo>
                  <a:lnTo>
                    <a:pt x="0" y="2012950"/>
                  </a:lnTo>
                  <a:lnTo>
                    <a:pt x="46956" y="2015658"/>
                  </a:lnTo>
                  <a:lnTo>
                    <a:pt x="92320" y="2023580"/>
                  </a:lnTo>
                  <a:lnTo>
                    <a:pt x="135789" y="2036416"/>
                  </a:lnTo>
                  <a:lnTo>
                    <a:pt x="177063" y="2053863"/>
                  </a:lnTo>
                  <a:lnTo>
                    <a:pt x="215838" y="2075620"/>
                  </a:lnTo>
                  <a:lnTo>
                    <a:pt x="251813" y="2101384"/>
                  </a:lnTo>
                  <a:lnTo>
                    <a:pt x="284686" y="2130853"/>
                  </a:lnTo>
                  <a:lnTo>
                    <a:pt x="314155" y="2163726"/>
                  </a:lnTo>
                  <a:lnTo>
                    <a:pt x="339919" y="2199701"/>
                  </a:lnTo>
                  <a:lnTo>
                    <a:pt x="361676" y="2238476"/>
                  </a:lnTo>
                  <a:lnTo>
                    <a:pt x="379123" y="2279750"/>
                  </a:lnTo>
                  <a:lnTo>
                    <a:pt x="391959" y="2323219"/>
                  </a:lnTo>
                  <a:lnTo>
                    <a:pt x="399881" y="2368583"/>
                  </a:lnTo>
                  <a:lnTo>
                    <a:pt x="402590" y="2415540"/>
                  </a:lnTo>
                  <a:lnTo>
                    <a:pt x="3319018" y="2415540"/>
                  </a:lnTo>
                  <a:lnTo>
                    <a:pt x="3321726" y="2368583"/>
                  </a:lnTo>
                  <a:lnTo>
                    <a:pt x="3329648" y="2323219"/>
                  </a:lnTo>
                  <a:lnTo>
                    <a:pt x="3342484" y="2279750"/>
                  </a:lnTo>
                  <a:lnTo>
                    <a:pt x="3359931" y="2238476"/>
                  </a:lnTo>
                  <a:lnTo>
                    <a:pt x="3381688" y="2199701"/>
                  </a:lnTo>
                  <a:lnTo>
                    <a:pt x="3407452" y="2163726"/>
                  </a:lnTo>
                  <a:lnTo>
                    <a:pt x="3436921" y="2130853"/>
                  </a:lnTo>
                  <a:lnTo>
                    <a:pt x="3469794" y="2101384"/>
                  </a:lnTo>
                  <a:lnTo>
                    <a:pt x="3505769" y="2075620"/>
                  </a:lnTo>
                  <a:lnTo>
                    <a:pt x="3544544" y="2053863"/>
                  </a:lnTo>
                  <a:lnTo>
                    <a:pt x="3585818" y="2036416"/>
                  </a:lnTo>
                  <a:lnTo>
                    <a:pt x="3629287" y="2023580"/>
                  </a:lnTo>
                  <a:lnTo>
                    <a:pt x="3674651" y="2015658"/>
                  </a:lnTo>
                  <a:lnTo>
                    <a:pt x="3721607" y="2012950"/>
                  </a:lnTo>
                  <a:lnTo>
                    <a:pt x="3721607" y="402590"/>
                  </a:lnTo>
                  <a:lnTo>
                    <a:pt x="3674651" y="399881"/>
                  </a:lnTo>
                  <a:lnTo>
                    <a:pt x="3629287" y="391959"/>
                  </a:lnTo>
                  <a:lnTo>
                    <a:pt x="3585818" y="379123"/>
                  </a:lnTo>
                  <a:lnTo>
                    <a:pt x="3544544" y="361676"/>
                  </a:lnTo>
                  <a:lnTo>
                    <a:pt x="3505769" y="339919"/>
                  </a:lnTo>
                  <a:lnTo>
                    <a:pt x="3469794" y="314155"/>
                  </a:lnTo>
                  <a:lnTo>
                    <a:pt x="3436921" y="284686"/>
                  </a:lnTo>
                  <a:lnTo>
                    <a:pt x="3407452" y="251813"/>
                  </a:lnTo>
                  <a:lnTo>
                    <a:pt x="3381688" y="215838"/>
                  </a:lnTo>
                  <a:lnTo>
                    <a:pt x="3359931" y="177063"/>
                  </a:lnTo>
                  <a:lnTo>
                    <a:pt x="3342484" y="135789"/>
                  </a:lnTo>
                  <a:lnTo>
                    <a:pt x="3329648" y="92320"/>
                  </a:lnTo>
                  <a:lnTo>
                    <a:pt x="3321726" y="46956"/>
                  </a:lnTo>
                  <a:lnTo>
                    <a:pt x="3319018" y="0"/>
                  </a:lnTo>
                  <a:close/>
                </a:path>
              </a:pathLst>
            </a:custGeom>
            <a:solidFill>
              <a:srgbClr val="92D05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7"/>
            <p:cNvSpPr/>
            <p:nvPr/>
          </p:nvSpPr>
          <p:spPr>
            <a:xfrm>
              <a:off x="2712720" y="3311651"/>
              <a:ext cx="3721735" cy="2415540"/>
            </a:xfrm>
            <a:custGeom>
              <a:avLst/>
              <a:gdLst/>
              <a:ahLst/>
              <a:cxnLst/>
              <a:rect l="l" t="t" r="r" b="b"/>
              <a:pathLst>
                <a:path w="3721735" h="2415540">
                  <a:moveTo>
                    <a:pt x="3319018" y="0"/>
                  </a:moveTo>
                  <a:lnTo>
                    <a:pt x="3321726" y="46956"/>
                  </a:lnTo>
                  <a:lnTo>
                    <a:pt x="3329648" y="92320"/>
                  </a:lnTo>
                  <a:lnTo>
                    <a:pt x="3342484" y="135789"/>
                  </a:lnTo>
                  <a:lnTo>
                    <a:pt x="3359931" y="177063"/>
                  </a:lnTo>
                  <a:lnTo>
                    <a:pt x="3381688" y="215838"/>
                  </a:lnTo>
                  <a:lnTo>
                    <a:pt x="3407452" y="251813"/>
                  </a:lnTo>
                  <a:lnTo>
                    <a:pt x="3436921" y="284686"/>
                  </a:lnTo>
                  <a:lnTo>
                    <a:pt x="3469794" y="314155"/>
                  </a:lnTo>
                  <a:lnTo>
                    <a:pt x="3505769" y="339919"/>
                  </a:lnTo>
                  <a:lnTo>
                    <a:pt x="3544544" y="361676"/>
                  </a:lnTo>
                  <a:lnTo>
                    <a:pt x="3585818" y="379123"/>
                  </a:lnTo>
                  <a:lnTo>
                    <a:pt x="3629287" y="391959"/>
                  </a:lnTo>
                  <a:lnTo>
                    <a:pt x="3674651" y="399881"/>
                  </a:lnTo>
                  <a:lnTo>
                    <a:pt x="3721607" y="402590"/>
                  </a:lnTo>
                  <a:lnTo>
                    <a:pt x="3721607" y="2012950"/>
                  </a:lnTo>
                  <a:lnTo>
                    <a:pt x="3674651" y="2015658"/>
                  </a:lnTo>
                  <a:lnTo>
                    <a:pt x="3629287" y="2023580"/>
                  </a:lnTo>
                  <a:lnTo>
                    <a:pt x="3585818" y="2036416"/>
                  </a:lnTo>
                  <a:lnTo>
                    <a:pt x="3544544" y="2053863"/>
                  </a:lnTo>
                  <a:lnTo>
                    <a:pt x="3505769" y="2075620"/>
                  </a:lnTo>
                  <a:lnTo>
                    <a:pt x="3469794" y="2101384"/>
                  </a:lnTo>
                  <a:lnTo>
                    <a:pt x="3436921" y="2130853"/>
                  </a:lnTo>
                  <a:lnTo>
                    <a:pt x="3407452" y="2163726"/>
                  </a:lnTo>
                  <a:lnTo>
                    <a:pt x="3381688" y="2199701"/>
                  </a:lnTo>
                  <a:lnTo>
                    <a:pt x="3359931" y="2238476"/>
                  </a:lnTo>
                  <a:lnTo>
                    <a:pt x="3342484" y="2279750"/>
                  </a:lnTo>
                  <a:lnTo>
                    <a:pt x="3329648" y="2323219"/>
                  </a:lnTo>
                  <a:lnTo>
                    <a:pt x="3321726" y="2368583"/>
                  </a:lnTo>
                  <a:lnTo>
                    <a:pt x="3319018" y="2415540"/>
                  </a:lnTo>
                  <a:lnTo>
                    <a:pt x="402590" y="2415540"/>
                  </a:lnTo>
                  <a:lnTo>
                    <a:pt x="399881" y="2368583"/>
                  </a:lnTo>
                  <a:lnTo>
                    <a:pt x="391959" y="2323219"/>
                  </a:lnTo>
                  <a:lnTo>
                    <a:pt x="379123" y="2279750"/>
                  </a:lnTo>
                  <a:lnTo>
                    <a:pt x="361676" y="2238476"/>
                  </a:lnTo>
                  <a:lnTo>
                    <a:pt x="339919" y="2199701"/>
                  </a:lnTo>
                  <a:lnTo>
                    <a:pt x="314155" y="2163726"/>
                  </a:lnTo>
                  <a:lnTo>
                    <a:pt x="284686" y="2130853"/>
                  </a:lnTo>
                  <a:lnTo>
                    <a:pt x="251813" y="2101384"/>
                  </a:lnTo>
                  <a:lnTo>
                    <a:pt x="215838" y="2075620"/>
                  </a:lnTo>
                  <a:lnTo>
                    <a:pt x="177063" y="2053863"/>
                  </a:lnTo>
                  <a:lnTo>
                    <a:pt x="135789" y="2036416"/>
                  </a:lnTo>
                  <a:lnTo>
                    <a:pt x="92320" y="2023580"/>
                  </a:lnTo>
                  <a:lnTo>
                    <a:pt x="46956" y="2015658"/>
                  </a:lnTo>
                  <a:lnTo>
                    <a:pt x="0" y="2012950"/>
                  </a:lnTo>
                  <a:lnTo>
                    <a:pt x="0" y="402590"/>
                  </a:lnTo>
                  <a:lnTo>
                    <a:pt x="46956" y="399881"/>
                  </a:lnTo>
                  <a:lnTo>
                    <a:pt x="92320" y="391959"/>
                  </a:lnTo>
                  <a:lnTo>
                    <a:pt x="135789" y="379123"/>
                  </a:lnTo>
                  <a:lnTo>
                    <a:pt x="177063" y="361676"/>
                  </a:lnTo>
                  <a:lnTo>
                    <a:pt x="215838" y="339919"/>
                  </a:lnTo>
                  <a:lnTo>
                    <a:pt x="251813" y="314155"/>
                  </a:lnTo>
                  <a:lnTo>
                    <a:pt x="284686" y="284686"/>
                  </a:lnTo>
                  <a:lnTo>
                    <a:pt x="314155" y="251813"/>
                  </a:lnTo>
                  <a:lnTo>
                    <a:pt x="339919" y="215838"/>
                  </a:lnTo>
                  <a:lnTo>
                    <a:pt x="361676" y="177063"/>
                  </a:lnTo>
                  <a:lnTo>
                    <a:pt x="379123" y="135789"/>
                  </a:lnTo>
                  <a:lnTo>
                    <a:pt x="391959" y="92320"/>
                  </a:lnTo>
                  <a:lnTo>
                    <a:pt x="399881" y="46956"/>
                  </a:lnTo>
                  <a:lnTo>
                    <a:pt x="402590" y="0"/>
                  </a:lnTo>
                  <a:lnTo>
                    <a:pt x="3319018" y="0"/>
                  </a:lnTo>
                  <a:close/>
                </a:path>
              </a:pathLst>
            </a:custGeom>
            <a:ln w="9144">
              <a:solidFill>
                <a:srgbClr val="D0D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/>
            <p:cNvSpPr/>
            <p:nvPr/>
          </p:nvSpPr>
          <p:spPr>
            <a:xfrm>
              <a:off x="224027" y="3197351"/>
              <a:ext cx="2532888" cy="26883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4"/>
          <p:cNvGrpSpPr/>
          <p:nvPr/>
        </p:nvGrpSpPr>
        <p:grpSpPr>
          <a:xfrm>
            <a:off x="7212169" y="1715956"/>
            <a:ext cx="3940935" cy="3866455"/>
            <a:chOff x="6598919" y="423672"/>
            <a:chExt cx="5524500" cy="5158740"/>
          </a:xfrm>
        </p:grpSpPr>
        <p:sp>
          <p:nvSpPr>
            <p:cNvPr id="15" name="object 5"/>
            <p:cNvSpPr/>
            <p:nvPr/>
          </p:nvSpPr>
          <p:spPr>
            <a:xfrm>
              <a:off x="6598919" y="423672"/>
              <a:ext cx="5524500" cy="515874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/>
            <p:cNvSpPr/>
            <p:nvPr/>
          </p:nvSpPr>
          <p:spPr>
            <a:xfrm>
              <a:off x="6653783" y="478536"/>
              <a:ext cx="5359908" cy="49941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/>
            <p:cNvSpPr/>
            <p:nvPr/>
          </p:nvSpPr>
          <p:spPr>
            <a:xfrm>
              <a:off x="6639305" y="464058"/>
              <a:ext cx="5389245" cy="5023485"/>
            </a:xfrm>
            <a:custGeom>
              <a:avLst/>
              <a:gdLst/>
              <a:ahLst/>
              <a:cxnLst/>
              <a:rect l="l" t="t" r="r" b="b"/>
              <a:pathLst>
                <a:path w="5389245" h="5023485">
                  <a:moveTo>
                    <a:pt x="0" y="5023104"/>
                  </a:moveTo>
                  <a:lnTo>
                    <a:pt x="5388863" y="5023104"/>
                  </a:lnTo>
                  <a:lnTo>
                    <a:pt x="5388863" y="0"/>
                  </a:lnTo>
                  <a:lnTo>
                    <a:pt x="0" y="0"/>
                  </a:lnTo>
                  <a:lnTo>
                    <a:pt x="0" y="502310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Rectangle 17"/>
          <p:cNvSpPr/>
          <p:nvPr/>
        </p:nvSpPr>
        <p:spPr>
          <a:xfrm>
            <a:off x="781454" y="2695719"/>
            <a:ext cx="2028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pc="-5" dirty="0">
                <a:latin typeface="Comic Sans MS"/>
                <a:cs typeface="Comic Sans MS"/>
              </a:rPr>
              <a:t>BLAND  </a:t>
            </a:r>
            <a:r>
              <a:rPr lang="en-IN" dirty="0">
                <a:latin typeface="Comic Sans MS"/>
                <a:cs typeface="Comic Sans MS"/>
              </a:rPr>
              <a:t>CLAMPS</a:t>
            </a:r>
            <a:endParaRPr lang="en-IN" dirty="0"/>
          </a:p>
        </p:txBody>
      </p:sp>
      <p:sp>
        <p:nvSpPr>
          <p:cNvPr id="19" name="Rectangle 18"/>
          <p:cNvSpPr/>
          <p:nvPr/>
        </p:nvSpPr>
        <p:spPr>
          <a:xfrm>
            <a:off x="726616" y="4919730"/>
            <a:ext cx="1712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6540" marR="5080" indent="-243840">
              <a:lnSpc>
                <a:spcPct val="100000"/>
              </a:lnSpc>
              <a:spcBef>
                <a:spcPts val="100"/>
              </a:spcBef>
            </a:pPr>
            <a:r>
              <a:rPr lang="en-IN" spc="-5" dirty="0">
                <a:latin typeface="Comic Sans MS"/>
                <a:cs typeface="Comic Sans MS"/>
              </a:rPr>
              <a:t>RETENTIVE  </a:t>
            </a:r>
            <a:r>
              <a:rPr lang="en-IN" dirty="0">
                <a:latin typeface="Comic Sans MS"/>
                <a:cs typeface="Comic Sans MS"/>
              </a:rPr>
              <a:t>CLAMPS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48000" y="2150228"/>
            <a:ext cx="30050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80" marR="5080" indent="-93980">
              <a:lnSpc>
                <a:spcPct val="100000"/>
              </a:lnSpc>
              <a:spcBef>
                <a:spcPts val="100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n-IN" sz="1400" spc="-5" dirty="0">
                <a:latin typeface="Carlito"/>
                <a:cs typeface="Carlito"/>
              </a:rPr>
              <a:t>Usually identified by </a:t>
            </a:r>
            <a:r>
              <a:rPr lang="en-IN" sz="1400" dirty="0">
                <a:latin typeface="Carlito"/>
                <a:cs typeface="Carlito"/>
              </a:rPr>
              <a:t>the </a:t>
            </a:r>
            <a:r>
              <a:rPr lang="en-IN" sz="1400" spc="-10" dirty="0">
                <a:latin typeface="Carlito"/>
                <a:cs typeface="Carlito"/>
              </a:rPr>
              <a:t>jaws, </a:t>
            </a:r>
            <a:r>
              <a:rPr lang="en-IN" sz="1400" spc="-5" dirty="0">
                <a:latin typeface="Carlito"/>
                <a:cs typeface="Carlito"/>
              </a:rPr>
              <a:t>which  </a:t>
            </a:r>
            <a:r>
              <a:rPr lang="en-IN" sz="1400" spc="-10" dirty="0">
                <a:latin typeface="Carlito"/>
                <a:cs typeface="Carlito"/>
              </a:rPr>
              <a:t>are </a:t>
            </a:r>
            <a:r>
              <a:rPr lang="en-IN" sz="1400" spc="-5" dirty="0">
                <a:latin typeface="Carlito"/>
                <a:cs typeface="Carlito"/>
              </a:rPr>
              <a:t>flat </a:t>
            </a:r>
            <a:r>
              <a:rPr lang="en-IN" sz="1400" dirty="0">
                <a:latin typeface="Carlito"/>
                <a:cs typeface="Carlito"/>
              </a:rPr>
              <a:t>and </a:t>
            </a:r>
            <a:r>
              <a:rPr lang="en-IN" sz="1400" spc="-10" dirty="0">
                <a:latin typeface="Carlito"/>
                <a:cs typeface="Carlito"/>
              </a:rPr>
              <a:t>point directly </a:t>
            </a:r>
            <a:r>
              <a:rPr lang="en-IN" sz="1400" spc="-15" dirty="0">
                <a:latin typeface="Carlito"/>
                <a:cs typeface="Carlito"/>
              </a:rPr>
              <a:t>towards  </a:t>
            </a:r>
            <a:r>
              <a:rPr lang="en-IN" sz="1400" dirty="0">
                <a:latin typeface="Carlito"/>
                <a:cs typeface="Carlito"/>
              </a:rPr>
              <a:t>each</a:t>
            </a:r>
            <a:r>
              <a:rPr lang="en-IN" sz="1400" spc="10" dirty="0">
                <a:latin typeface="Carlito"/>
                <a:cs typeface="Carlito"/>
              </a:rPr>
              <a:t> </a:t>
            </a:r>
            <a:r>
              <a:rPr lang="en-IN" sz="1400" spc="-5" dirty="0">
                <a:latin typeface="Carlito"/>
                <a:cs typeface="Carlito"/>
              </a:rPr>
              <a:t>other</a:t>
            </a:r>
            <a:endParaRPr lang="en-IN" sz="1400" dirty="0">
              <a:latin typeface="Carlito"/>
              <a:cs typeface="Carlito"/>
            </a:endParaRPr>
          </a:p>
          <a:p>
            <a:pPr marL="93980" marR="304165" indent="-93980" algn="just">
              <a:lnSpc>
                <a:spcPct val="100000"/>
              </a:lnSpc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n-IN" sz="1400" spc="-5" dirty="0">
                <a:latin typeface="Carlito"/>
                <a:cs typeface="Carlito"/>
              </a:rPr>
              <a:t>They </a:t>
            </a:r>
            <a:r>
              <a:rPr lang="en-IN" sz="1400" spc="-10" dirty="0">
                <a:latin typeface="Carlito"/>
                <a:cs typeface="Carlito"/>
              </a:rPr>
              <a:t>can </a:t>
            </a:r>
            <a:r>
              <a:rPr lang="en-IN" sz="1400" spc="-5" dirty="0">
                <a:latin typeface="Carlito"/>
                <a:cs typeface="Carlito"/>
              </a:rPr>
              <a:t>be used in fully erupted  </a:t>
            </a:r>
            <a:r>
              <a:rPr lang="en-IN" sz="1400" spc="-10" dirty="0">
                <a:latin typeface="Carlito"/>
                <a:cs typeface="Carlito"/>
              </a:rPr>
              <a:t>tooth </a:t>
            </a:r>
            <a:r>
              <a:rPr lang="en-IN" sz="1400" spc="-5" dirty="0">
                <a:latin typeface="Carlito"/>
                <a:cs typeface="Carlito"/>
              </a:rPr>
              <a:t>where cervical </a:t>
            </a:r>
            <a:r>
              <a:rPr lang="en-IN" sz="1400" spc="-10" dirty="0">
                <a:latin typeface="Carlito"/>
                <a:cs typeface="Carlito"/>
              </a:rPr>
              <a:t>constriction  prevents </a:t>
            </a:r>
            <a:r>
              <a:rPr lang="en-IN" sz="1400" spc="-5" dirty="0">
                <a:latin typeface="Carlito"/>
                <a:cs typeface="Carlito"/>
              </a:rPr>
              <a:t>clamp </a:t>
            </a:r>
            <a:r>
              <a:rPr lang="en-IN" sz="1400" spc="-10" dirty="0">
                <a:latin typeface="Carlito"/>
                <a:cs typeface="Carlito"/>
              </a:rPr>
              <a:t>from </a:t>
            </a:r>
            <a:r>
              <a:rPr lang="en-IN" sz="1400" spc="-5" dirty="0">
                <a:latin typeface="Carlito"/>
                <a:cs typeface="Carlito"/>
              </a:rPr>
              <a:t>slipping off  </a:t>
            </a:r>
            <a:r>
              <a:rPr lang="en-IN" sz="1400" dirty="0">
                <a:latin typeface="Carlito"/>
                <a:cs typeface="Carlito"/>
              </a:rPr>
              <a:t>the</a:t>
            </a:r>
            <a:r>
              <a:rPr lang="en-IN" sz="1400" spc="-5" dirty="0">
                <a:latin typeface="Carlito"/>
                <a:cs typeface="Carlito"/>
              </a:rPr>
              <a:t> </a:t>
            </a:r>
            <a:r>
              <a:rPr lang="en-IN" sz="1400" spc="-10" dirty="0">
                <a:latin typeface="Carlito"/>
                <a:cs typeface="Carlito"/>
              </a:rPr>
              <a:t>tooth</a:t>
            </a:r>
            <a:endParaRPr lang="en-IN" sz="1400" dirty="0">
              <a:latin typeface="Carlito"/>
              <a:cs typeface="Carlit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9010" y="4670284"/>
            <a:ext cx="2815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lang="en-IN" spc="-10" dirty="0">
                <a:latin typeface="Carlito"/>
                <a:cs typeface="Carlito"/>
              </a:rPr>
              <a:t>Provides retention </a:t>
            </a:r>
            <a:r>
              <a:rPr lang="en-IN" spc="-5" dirty="0">
                <a:latin typeface="Carlito"/>
                <a:cs typeface="Carlito"/>
              </a:rPr>
              <a:t>by </a:t>
            </a:r>
            <a:r>
              <a:rPr lang="en-IN" spc="-10" dirty="0">
                <a:latin typeface="Carlito"/>
                <a:cs typeface="Carlito"/>
              </a:rPr>
              <a:t>providing  four-point contact </a:t>
            </a:r>
            <a:r>
              <a:rPr lang="en-IN" spc="-5" dirty="0">
                <a:latin typeface="Carlito"/>
                <a:cs typeface="Carlito"/>
              </a:rPr>
              <a:t>with </a:t>
            </a:r>
            <a:r>
              <a:rPr lang="en-IN" dirty="0">
                <a:latin typeface="Carlito"/>
                <a:cs typeface="Carlito"/>
              </a:rPr>
              <a:t>the </a:t>
            </a:r>
            <a:r>
              <a:rPr lang="en-IN" spc="-10" dirty="0">
                <a:latin typeface="Carlito"/>
                <a:cs typeface="Carlito"/>
              </a:rPr>
              <a:t>tooth</a:t>
            </a:r>
            <a:endParaRPr lang="en-IN" dirty="0">
              <a:latin typeface="Carlito"/>
              <a:cs typeface="Carlito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E168392C-4AD6-4BDC-A201-479C1ABC5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5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94"/>
    </mc:Choice>
    <mc:Fallback>
      <p:transition spd="slow" advTm="26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grpSp>
        <p:nvGrpSpPr>
          <p:cNvPr id="4" name="object 20"/>
          <p:cNvGrpSpPr/>
          <p:nvPr/>
        </p:nvGrpSpPr>
        <p:grpSpPr>
          <a:xfrm>
            <a:off x="682580" y="689712"/>
            <a:ext cx="4657386" cy="3329935"/>
            <a:chOff x="484631" y="105155"/>
            <a:chExt cx="5486400" cy="3572510"/>
          </a:xfrm>
        </p:grpSpPr>
        <p:sp>
          <p:nvSpPr>
            <p:cNvPr id="5" name="object 21"/>
            <p:cNvSpPr/>
            <p:nvPr/>
          </p:nvSpPr>
          <p:spPr>
            <a:xfrm>
              <a:off x="484631" y="105155"/>
              <a:ext cx="5486400" cy="35722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22"/>
            <p:cNvSpPr/>
            <p:nvPr/>
          </p:nvSpPr>
          <p:spPr>
            <a:xfrm>
              <a:off x="548639" y="169163"/>
              <a:ext cx="5303520" cy="33893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/>
            <p:cNvSpPr/>
            <p:nvPr/>
          </p:nvSpPr>
          <p:spPr>
            <a:xfrm>
              <a:off x="529589" y="150113"/>
              <a:ext cx="5341620" cy="3427729"/>
            </a:xfrm>
            <a:custGeom>
              <a:avLst/>
              <a:gdLst/>
              <a:ahLst/>
              <a:cxnLst/>
              <a:rect l="l" t="t" r="r" b="b"/>
              <a:pathLst>
                <a:path w="5341620" h="3427729">
                  <a:moveTo>
                    <a:pt x="0" y="3427476"/>
                  </a:moveTo>
                  <a:lnTo>
                    <a:pt x="5341620" y="3427476"/>
                  </a:lnTo>
                  <a:lnTo>
                    <a:pt x="5341620" y="0"/>
                  </a:lnTo>
                  <a:lnTo>
                    <a:pt x="0" y="0"/>
                  </a:lnTo>
                  <a:lnTo>
                    <a:pt x="0" y="34274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24"/>
          <p:cNvGrpSpPr/>
          <p:nvPr/>
        </p:nvGrpSpPr>
        <p:grpSpPr>
          <a:xfrm>
            <a:off x="6095999" y="656161"/>
            <a:ext cx="5070905" cy="3417830"/>
            <a:chOff x="6618731" y="118871"/>
            <a:chExt cx="5471160" cy="3517900"/>
          </a:xfrm>
        </p:grpSpPr>
        <p:sp>
          <p:nvSpPr>
            <p:cNvPr id="9" name="object 25"/>
            <p:cNvSpPr/>
            <p:nvPr/>
          </p:nvSpPr>
          <p:spPr>
            <a:xfrm>
              <a:off x="6618731" y="118871"/>
              <a:ext cx="5471160" cy="35173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6"/>
            <p:cNvSpPr/>
            <p:nvPr/>
          </p:nvSpPr>
          <p:spPr>
            <a:xfrm>
              <a:off x="6682739" y="182879"/>
              <a:ext cx="5288280" cy="33345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7"/>
            <p:cNvSpPr/>
            <p:nvPr/>
          </p:nvSpPr>
          <p:spPr>
            <a:xfrm>
              <a:off x="6663689" y="163829"/>
              <a:ext cx="5326380" cy="3373120"/>
            </a:xfrm>
            <a:custGeom>
              <a:avLst/>
              <a:gdLst/>
              <a:ahLst/>
              <a:cxnLst/>
              <a:rect l="l" t="t" r="r" b="b"/>
              <a:pathLst>
                <a:path w="5326380" h="3373120">
                  <a:moveTo>
                    <a:pt x="0" y="3372612"/>
                  </a:moveTo>
                  <a:lnTo>
                    <a:pt x="5326380" y="3372612"/>
                  </a:lnTo>
                  <a:lnTo>
                    <a:pt x="5326380" y="0"/>
                  </a:lnTo>
                  <a:lnTo>
                    <a:pt x="0" y="0"/>
                  </a:lnTo>
                  <a:lnTo>
                    <a:pt x="0" y="337261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8"/>
          <p:cNvGrpSpPr/>
          <p:nvPr/>
        </p:nvGrpSpPr>
        <p:grpSpPr>
          <a:xfrm>
            <a:off x="720745" y="4073496"/>
            <a:ext cx="4700975" cy="2635152"/>
            <a:chOff x="696468" y="3759708"/>
            <a:chExt cx="4996180" cy="2948940"/>
          </a:xfrm>
        </p:grpSpPr>
        <p:sp>
          <p:nvSpPr>
            <p:cNvPr id="13" name="object 9"/>
            <p:cNvSpPr/>
            <p:nvPr/>
          </p:nvSpPr>
          <p:spPr>
            <a:xfrm>
              <a:off x="709422" y="3772662"/>
              <a:ext cx="4970145" cy="2923540"/>
            </a:xfrm>
            <a:custGeom>
              <a:avLst/>
              <a:gdLst/>
              <a:ahLst/>
              <a:cxnLst/>
              <a:rect l="l" t="t" r="r" b="b"/>
              <a:pathLst>
                <a:path w="4970145" h="2923540">
                  <a:moveTo>
                    <a:pt x="4969764" y="0"/>
                  </a:moveTo>
                  <a:lnTo>
                    <a:pt x="0" y="0"/>
                  </a:lnTo>
                  <a:lnTo>
                    <a:pt x="0" y="2616111"/>
                  </a:lnTo>
                  <a:lnTo>
                    <a:pt x="4017" y="2665895"/>
                  </a:lnTo>
                  <a:lnTo>
                    <a:pt x="15647" y="2713121"/>
                  </a:lnTo>
                  <a:lnTo>
                    <a:pt x="34258" y="2757158"/>
                  </a:lnTo>
                  <a:lnTo>
                    <a:pt x="59218" y="2797374"/>
                  </a:lnTo>
                  <a:lnTo>
                    <a:pt x="89895" y="2833136"/>
                  </a:lnTo>
                  <a:lnTo>
                    <a:pt x="125657" y="2863813"/>
                  </a:lnTo>
                  <a:lnTo>
                    <a:pt x="165873" y="2888773"/>
                  </a:lnTo>
                  <a:lnTo>
                    <a:pt x="209910" y="2907384"/>
                  </a:lnTo>
                  <a:lnTo>
                    <a:pt x="257136" y="2919014"/>
                  </a:lnTo>
                  <a:lnTo>
                    <a:pt x="306920" y="2923032"/>
                  </a:lnTo>
                  <a:lnTo>
                    <a:pt x="4662805" y="2923032"/>
                  </a:lnTo>
                  <a:lnTo>
                    <a:pt x="4712599" y="2919014"/>
                  </a:lnTo>
                  <a:lnTo>
                    <a:pt x="4759834" y="2907384"/>
                  </a:lnTo>
                  <a:lnTo>
                    <a:pt x="4803877" y="2888773"/>
                  </a:lnTo>
                  <a:lnTo>
                    <a:pt x="4844098" y="2863813"/>
                  </a:lnTo>
                  <a:lnTo>
                    <a:pt x="4879863" y="2833136"/>
                  </a:lnTo>
                  <a:lnTo>
                    <a:pt x="4910543" y="2797374"/>
                  </a:lnTo>
                  <a:lnTo>
                    <a:pt x="4935504" y="2757158"/>
                  </a:lnTo>
                  <a:lnTo>
                    <a:pt x="4954116" y="2713121"/>
                  </a:lnTo>
                  <a:lnTo>
                    <a:pt x="4965746" y="2665895"/>
                  </a:lnTo>
                  <a:lnTo>
                    <a:pt x="4969764" y="2616111"/>
                  </a:lnTo>
                  <a:lnTo>
                    <a:pt x="4969764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/>
            <p:cNvSpPr/>
            <p:nvPr/>
          </p:nvSpPr>
          <p:spPr>
            <a:xfrm>
              <a:off x="709422" y="3772662"/>
              <a:ext cx="4970145" cy="2923540"/>
            </a:xfrm>
            <a:custGeom>
              <a:avLst/>
              <a:gdLst/>
              <a:ahLst/>
              <a:cxnLst/>
              <a:rect l="l" t="t" r="r" b="b"/>
              <a:pathLst>
                <a:path w="4970145" h="2923540">
                  <a:moveTo>
                    <a:pt x="4662805" y="2923032"/>
                  </a:moveTo>
                  <a:lnTo>
                    <a:pt x="306920" y="2923032"/>
                  </a:lnTo>
                  <a:lnTo>
                    <a:pt x="257136" y="2919014"/>
                  </a:lnTo>
                  <a:lnTo>
                    <a:pt x="209910" y="2907384"/>
                  </a:lnTo>
                  <a:lnTo>
                    <a:pt x="165873" y="2888773"/>
                  </a:lnTo>
                  <a:lnTo>
                    <a:pt x="125657" y="2863813"/>
                  </a:lnTo>
                  <a:lnTo>
                    <a:pt x="89895" y="2833136"/>
                  </a:lnTo>
                  <a:lnTo>
                    <a:pt x="59218" y="2797374"/>
                  </a:lnTo>
                  <a:lnTo>
                    <a:pt x="34258" y="2757158"/>
                  </a:lnTo>
                  <a:lnTo>
                    <a:pt x="15647" y="2713121"/>
                  </a:lnTo>
                  <a:lnTo>
                    <a:pt x="4017" y="2665895"/>
                  </a:lnTo>
                  <a:lnTo>
                    <a:pt x="0" y="2616111"/>
                  </a:lnTo>
                  <a:lnTo>
                    <a:pt x="0" y="0"/>
                  </a:lnTo>
                  <a:lnTo>
                    <a:pt x="4969764" y="0"/>
                  </a:lnTo>
                  <a:lnTo>
                    <a:pt x="4969764" y="2616111"/>
                  </a:lnTo>
                  <a:lnTo>
                    <a:pt x="4965746" y="2665895"/>
                  </a:lnTo>
                  <a:lnTo>
                    <a:pt x="4954116" y="2713121"/>
                  </a:lnTo>
                  <a:lnTo>
                    <a:pt x="4935504" y="2757158"/>
                  </a:lnTo>
                  <a:lnTo>
                    <a:pt x="4910543" y="2797374"/>
                  </a:lnTo>
                  <a:lnTo>
                    <a:pt x="4879863" y="2833136"/>
                  </a:lnTo>
                  <a:lnTo>
                    <a:pt x="4844098" y="2863813"/>
                  </a:lnTo>
                  <a:lnTo>
                    <a:pt x="4803877" y="2888773"/>
                  </a:lnTo>
                  <a:lnTo>
                    <a:pt x="4759834" y="2907384"/>
                  </a:lnTo>
                  <a:lnTo>
                    <a:pt x="4712599" y="2919014"/>
                  </a:lnTo>
                  <a:lnTo>
                    <a:pt x="4662805" y="2923032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4"/>
          <p:cNvGrpSpPr/>
          <p:nvPr/>
        </p:nvGrpSpPr>
        <p:grpSpPr>
          <a:xfrm>
            <a:off x="6048544" y="4117174"/>
            <a:ext cx="4769710" cy="2599709"/>
            <a:chOff x="6742176" y="3686555"/>
            <a:chExt cx="5233670" cy="3077210"/>
          </a:xfrm>
        </p:grpSpPr>
        <p:sp>
          <p:nvSpPr>
            <p:cNvPr id="16" name="object 15"/>
            <p:cNvSpPr/>
            <p:nvPr/>
          </p:nvSpPr>
          <p:spPr>
            <a:xfrm>
              <a:off x="6755130" y="3699509"/>
              <a:ext cx="5207635" cy="3051175"/>
            </a:xfrm>
            <a:custGeom>
              <a:avLst/>
              <a:gdLst/>
              <a:ahLst/>
              <a:cxnLst/>
              <a:rect l="l" t="t" r="r" b="b"/>
              <a:pathLst>
                <a:path w="5207634" h="3051175">
                  <a:moveTo>
                    <a:pt x="5207508" y="0"/>
                  </a:moveTo>
                  <a:lnTo>
                    <a:pt x="0" y="0"/>
                  </a:lnTo>
                  <a:lnTo>
                    <a:pt x="0" y="2730690"/>
                  </a:lnTo>
                  <a:lnTo>
                    <a:pt x="3472" y="2778029"/>
                  </a:lnTo>
                  <a:lnTo>
                    <a:pt x="13560" y="2823212"/>
                  </a:lnTo>
                  <a:lnTo>
                    <a:pt x="29768" y="2865743"/>
                  </a:lnTo>
                  <a:lnTo>
                    <a:pt x="51603" y="2905126"/>
                  </a:lnTo>
                  <a:lnTo>
                    <a:pt x="78568" y="2940866"/>
                  </a:lnTo>
                  <a:lnTo>
                    <a:pt x="110171" y="2972468"/>
                  </a:lnTo>
                  <a:lnTo>
                    <a:pt x="145915" y="2999435"/>
                  </a:lnTo>
                  <a:lnTo>
                    <a:pt x="185307" y="3021272"/>
                  </a:lnTo>
                  <a:lnTo>
                    <a:pt x="227852" y="3037483"/>
                  </a:lnTo>
                  <a:lnTo>
                    <a:pt x="273054" y="3047574"/>
                  </a:lnTo>
                  <a:lnTo>
                    <a:pt x="320421" y="3051047"/>
                  </a:lnTo>
                  <a:lnTo>
                    <a:pt x="4887087" y="3051047"/>
                  </a:lnTo>
                  <a:lnTo>
                    <a:pt x="4934453" y="3047574"/>
                  </a:lnTo>
                  <a:lnTo>
                    <a:pt x="4979655" y="3037483"/>
                  </a:lnTo>
                  <a:lnTo>
                    <a:pt x="5022200" y="3021272"/>
                  </a:lnTo>
                  <a:lnTo>
                    <a:pt x="5061592" y="2999435"/>
                  </a:lnTo>
                  <a:lnTo>
                    <a:pt x="5097336" y="2972468"/>
                  </a:lnTo>
                  <a:lnTo>
                    <a:pt x="5128939" y="2940866"/>
                  </a:lnTo>
                  <a:lnTo>
                    <a:pt x="5155904" y="2905126"/>
                  </a:lnTo>
                  <a:lnTo>
                    <a:pt x="5177739" y="2865743"/>
                  </a:lnTo>
                  <a:lnTo>
                    <a:pt x="5193947" y="2823212"/>
                  </a:lnTo>
                  <a:lnTo>
                    <a:pt x="5204035" y="2778029"/>
                  </a:lnTo>
                  <a:lnTo>
                    <a:pt x="5207508" y="2730690"/>
                  </a:lnTo>
                  <a:lnTo>
                    <a:pt x="5207508" y="0"/>
                  </a:lnTo>
                  <a:close/>
                </a:path>
              </a:pathLst>
            </a:custGeom>
            <a:solidFill>
              <a:srgbClr val="36C9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/>
            <p:cNvSpPr/>
            <p:nvPr/>
          </p:nvSpPr>
          <p:spPr>
            <a:xfrm>
              <a:off x="6755130" y="3699509"/>
              <a:ext cx="5207635" cy="3051175"/>
            </a:xfrm>
            <a:custGeom>
              <a:avLst/>
              <a:gdLst/>
              <a:ahLst/>
              <a:cxnLst/>
              <a:rect l="l" t="t" r="r" b="b"/>
              <a:pathLst>
                <a:path w="5207634" h="3051175">
                  <a:moveTo>
                    <a:pt x="4887087" y="3051047"/>
                  </a:moveTo>
                  <a:lnTo>
                    <a:pt x="320421" y="3051047"/>
                  </a:lnTo>
                  <a:lnTo>
                    <a:pt x="273054" y="3047574"/>
                  </a:lnTo>
                  <a:lnTo>
                    <a:pt x="227852" y="3037483"/>
                  </a:lnTo>
                  <a:lnTo>
                    <a:pt x="185307" y="3021272"/>
                  </a:lnTo>
                  <a:lnTo>
                    <a:pt x="145915" y="2999435"/>
                  </a:lnTo>
                  <a:lnTo>
                    <a:pt x="110171" y="2972468"/>
                  </a:lnTo>
                  <a:lnTo>
                    <a:pt x="78568" y="2940866"/>
                  </a:lnTo>
                  <a:lnTo>
                    <a:pt x="51603" y="2905126"/>
                  </a:lnTo>
                  <a:lnTo>
                    <a:pt x="29768" y="2865743"/>
                  </a:lnTo>
                  <a:lnTo>
                    <a:pt x="13560" y="2823212"/>
                  </a:lnTo>
                  <a:lnTo>
                    <a:pt x="3472" y="2778029"/>
                  </a:lnTo>
                  <a:lnTo>
                    <a:pt x="0" y="2730690"/>
                  </a:lnTo>
                  <a:lnTo>
                    <a:pt x="0" y="0"/>
                  </a:lnTo>
                  <a:lnTo>
                    <a:pt x="5207508" y="0"/>
                  </a:lnTo>
                  <a:lnTo>
                    <a:pt x="5207508" y="2730690"/>
                  </a:lnTo>
                  <a:lnTo>
                    <a:pt x="5204035" y="2778029"/>
                  </a:lnTo>
                  <a:lnTo>
                    <a:pt x="5193947" y="2823212"/>
                  </a:lnTo>
                  <a:lnTo>
                    <a:pt x="5177739" y="2865743"/>
                  </a:lnTo>
                  <a:lnTo>
                    <a:pt x="5155904" y="2905126"/>
                  </a:lnTo>
                  <a:lnTo>
                    <a:pt x="5128939" y="2940866"/>
                  </a:lnTo>
                  <a:lnTo>
                    <a:pt x="5097336" y="2972468"/>
                  </a:lnTo>
                  <a:lnTo>
                    <a:pt x="5061592" y="2999435"/>
                  </a:lnTo>
                  <a:lnTo>
                    <a:pt x="5022200" y="3021272"/>
                  </a:lnTo>
                  <a:lnTo>
                    <a:pt x="4979655" y="3037483"/>
                  </a:lnTo>
                  <a:lnTo>
                    <a:pt x="4934453" y="3047574"/>
                  </a:lnTo>
                  <a:lnTo>
                    <a:pt x="4887087" y="3051047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Rectangle 17"/>
          <p:cNvSpPr/>
          <p:nvPr/>
        </p:nvSpPr>
        <p:spPr>
          <a:xfrm>
            <a:off x="845713" y="4391142"/>
            <a:ext cx="4048259" cy="2205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2400" spc="-5" dirty="0">
                <a:latin typeface="Comic Sans MS"/>
                <a:cs typeface="Comic Sans MS"/>
              </a:rPr>
              <a:t>RUBBER </a:t>
            </a:r>
            <a:r>
              <a:rPr lang="en-IN" sz="2400" dirty="0">
                <a:latin typeface="Comic Sans MS"/>
                <a:cs typeface="Comic Sans MS"/>
              </a:rPr>
              <a:t>DAM</a:t>
            </a:r>
            <a:r>
              <a:rPr lang="en-IN" sz="2400" spc="-60" dirty="0">
                <a:latin typeface="Comic Sans MS"/>
                <a:cs typeface="Comic Sans MS"/>
              </a:rPr>
              <a:t> </a:t>
            </a:r>
            <a:r>
              <a:rPr lang="en-IN" sz="2400" dirty="0">
                <a:latin typeface="Comic Sans MS"/>
                <a:cs typeface="Comic Sans MS"/>
              </a:rPr>
              <a:t>FORCEPS</a:t>
            </a:r>
          </a:p>
          <a:p>
            <a:pPr marL="299085" indent="-287020">
              <a:lnSpc>
                <a:spcPct val="100000"/>
              </a:lnSpc>
              <a:spcBef>
                <a:spcPts val="1555"/>
              </a:spcBef>
              <a:buChar char="•"/>
              <a:tabLst>
                <a:tab pos="299085" algn="l"/>
                <a:tab pos="299720" algn="l"/>
              </a:tabLst>
            </a:pPr>
            <a:r>
              <a:rPr lang="en-IN" spc="-190" dirty="0">
                <a:latin typeface="Arial"/>
                <a:cs typeface="Arial"/>
              </a:rPr>
              <a:t>Used </a:t>
            </a:r>
            <a:r>
              <a:rPr lang="en-IN" spc="-60" dirty="0">
                <a:latin typeface="Arial"/>
                <a:cs typeface="Arial"/>
              </a:rPr>
              <a:t>to </a:t>
            </a:r>
            <a:r>
              <a:rPr lang="en-IN" spc="-25" dirty="0">
                <a:latin typeface="Arial"/>
                <a:cs typeface="Arial"/>
              </a:rPr>
              <a:t>carry </a:t>
            </a:r>
            <a:r>
              <a:rPr lang="en-IN" spc="-85" dirty="0">
                <a:latin typeface="Arial"/>
                <a:cs typeface="Arial"/>
              </a:rPr>
              <a:t>the </a:t>
            </a:r>
            <a:r>
              <a:rPr lang="en-IN" spc="-70" dirty="0">
                <a:latin typeface="Arial"/>
                <a:cs typeface="Arial"/>
              </a:rPr>
              <a:t>clamp </a:t>
            </a:r>
            <a:r>
              <a:rPr lang="en-IN" spc="-60" dirty="0">
                <a:latin typeface="Arial"/>
                <a:cs typeface="Arial"/>
              </a:rPr>
              <a:t>to </a:t>
            </a:r>
            <a:r>
              <a:rPr lang="en-IN" spc="-85" dirty="0">
                <a:latin typeface="Arial"/>
                <a:cs typeface="Arial"/>
              </a:rPr>
              <a:t>the</a:t>
            </a:r>
            <a:r>
              <a:rPr lang="en-IN" spc="-30" dirty="0">
                <a:latin typeface="Arial"/>
                <a:cs typeface="Arial"/>
              </a:rPr>
              <a:t> </a:t>
            </a:r>
            <a:r>
              <a:rPr lang="en-IN" spc="-50" dirty="0">
                <a:latin typeface="Arial"/>
                <a:cs typeface="Arial"/>
              </a:rPr>
              <a:t>tooth</a:t>
            </a:r>
            <a:endParaRPr lang="en-IN" dirty="0">
              <a:latin typeface="Arial"/>
              <a:cs typeface="Arial"/>
            </a:endParaRPr>
          </a:p>
          <a:p>
            <a:pPr marL="285115" marR="209550" indent="-273050">
              <a:lnSpc>
                <a:spcPct val="100000"/>
              </a:lnSpc>
              <a:spcBef>
                <a:spcPts val="1200"/>
              </a:spcBef>
              <a:buChar char="•"/>
              <a:tabLst>
                <a:tab pos="299085" algn="l"/>
                <a:tab pos="299720" algn="l"/>
              </a:tabLst>
            </a:pPr>
            <a:r>
              <a:rPr lang="en-IN" spc="-140" dirty="0">
                <a:latin typeface="Arial"/>
                <a:cs typeface="Arial"/>
              </a:rPr>
              <a:t>They </a:t>
            </a:r>
            <a:r>
              <a:rPr lang="en-IN" spc="-110" dirty="0">
                <a:latin typeface="Arial"/>
                <a:cs typeface="Arial"/>
              </a:rPr>
              <a:t>are </a:t>
            </a:r>
            <a:r>
              <a:rPr lang="en-IN" spc="-130" dirty="0">
                <a:latin typeface="Arial"/>
                <a:cs typeface="Arial"/>
              </a:rPr>
              <a:t>designed </a:t>
            </a:r>
            <a:r>
              <a:rPr lang="en-IN" spc="-60" dirty="0">
                <a:latin typeface="Arial"/>
                <a:cs typeface="Arial"/>
              </a:rPr>
              <a:t>to </a:t>
            </a:r>
            <a:r>
              <a:rPr lang="en-IN" spc="-130" dirty="0">
                <a:latin typeface="Arial"/>
                <a:cs typeface="Arial"/>
              </a:rPr>
              <a:t>spread </a:t>
            </a:r>
            <a:r>
              <a:rPr lang="en-IN" spc="-85" dirty="0">
                <a:latin typeface="Arial"/>
                <a:cs typeface="Arial"/>
              </a:rPr>
              <a:t>the </a:t>
            </a:r>
            <a:r>
              <a:rPr lang="en-IN" spc="-25" dirty="0">
                <a:latin typeface="Arial"/>
                <a:cs typeface="Arial"/>
              </a:rPr>
              <a:t>two  </a:t>
            </a:r>
            <a:r>
              <a:rPr lang="en-IN" dirty="0">
                <a:latin typeface="Arial"/>
                <a:cs typeface="Arial"/>
              </a:rPr>
              <a:t>working </a:t>
            </a:r>
            <a:r>
              <a:rPr lang="en-IN" spc="-165" dirty="0">
                <a:latin typeface="Arial"/>
                <a:cs typeface="Arial"/>
              </a:rPr>
              <a:t>ends </a:t>
            </a:r>
            <a:r>
              <a:rPr lang="en-IN" spc="-40" dirty="0">
                <a:latin typeface="Arial"/>
                <a:cs typeface="Arial"/>
              </a:rPr>
              <a:t>of </a:t>
            </a:r>
            <a:r>
              <a:rPr lang="en-IN" spc="-85" dirty="0">
                <a:latin typeface="Arial"/>
                <a:cs typeface="Arial"/>
              </a:rPr>
              <a:t>the </a:t>
            </a:r>
            <a:r>
              <a:rPr lang="en-IN" spc="-100" dirty="0">
                <a:latin typeface="Arial"/>
                <a:cs typeface="Arial"/>
              </a:rPr>
              <a:t>forceps </a:t>
            </a:r>
            <a:r>
              <a:rPr lang="en-IN" spc="-60" dirty="0">
                <a:latin typeface="Arial"/>
                <a:cs typeface="Arial"/>
              </a:rPr>
              <a:t>apart  when </a:t>
            </a:r>
            <a:r>
              <a:rPr lang="en-IN" spc="-85" dirty="0">
                <a:latin typeface="Arial"/>
                <a:cs typeface="Arial"/>
              </a:rPr>
              <a:t>the </a:t>
            </a:r>
            <a:r>
              <a:rPr lang="en-IN" spc="-114" dirty="0">
                <a:latin typeface="Arial"/>
                <a:cs typeface="Arial"/>
              </a:rPr>
              <a:t>handles </a:t>
            </a:r>
            <a:r>
              <a:rPr lang="en-IN" spc="-110" dirty="0">
                <a:latin typeface="Arial"/>
                <a:cs typeface="Arial"/>
              </a:rPr>
              <a:t>are </a:t>
            </a:r>
            <a:r>
              <a:rPr lang="en-IN" spc="-175" dirty="0">
                <a:latin typeface="Arial"/>
                <a:cs typeface="Arial"/>
              </a:rPr>
              <a:t>squeezed  </a:t>
            </a:r>
            <a:r>
              <a:rPr lang="en-IN" spc="-80" dirty="0">
                <a:latin typeface="Arial"/>
                <a:cs typeface="Arial"/>
              </a:rPr>
              <a:t>together</a:t>
            </a:r>
            <a:endParaRPr lang="en-IN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55324" y="4301945"/>
            <a:ext cx="2555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IN" dirty="0">
                <a:latin typeface="Comic Sans MS"/>
                <a:cs typeface="Comic Sans MS"/>
              </a:rPr>
              <a:t>RUBBER </a:t>
            </a:r>
            <a:r>
              <a:rPr lang="en-IN" spc="5" dirty="0">
                <a:latin typeface="Comic Sans MS"/>
                <a:cs typeface="Comic Sans MS"/>
              </a:rPr>
              <a:t>DAM</a:t>
            </a:r>
            <a:r>
              <a:rPr lang="en-IN" spc="-114" dirty="0">
                <a:latin typeface="Comic Sans MS"/>
                <a:cs typeface="Comic Sans MS"/>
              </a:rPr>
              <a:t> </a:t>
            </a:r>
            <a:r>
              <a:rPr lang="en-IN" dirty="0">
                <a:latin typeface="Comic Sans MS"/>
                <a:cs typeface="Comic Sans MS"/>
              </a:rPr>
              <a:t>FRAME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37668" y="4940524"/>
            <a:ext cx="6096000" cy="11319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85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IN" spc="35" dirty="0">
                <a:latin typeface="Arial"/>
                <a:cs typeface="Arial"/>
              </a:rPr>
              <a:t>It </a:t>
            </a:r>
            <a:r>
              <a:rPr lang="en-IN" spc="-90" dirty="0">
                <a:latin typeface="Arial"/>
                <a:cs typeface="Arial"/>
              </a:rPr>
              <a:t>supports </a:t>
            </a:r>
            <a:r>
              <a:rPr lang="en-IN" spc="-85" dirty="0">
                <a:latin typeface="Arial"/>
                <a:cs typeface="Arial"/>
              </a:rPr>
              <a:t>the </a:t>
            </a:r>
            <a:r>
              <a:rPr lang="en-IN" spc="-210" dirty="0">
                <a:latin typeface="Arial"/>
                <a:cs typeface="Arial"/>
              </a:rPr>
              <a:t>edges </a:t>
            </a:r>
            <a:r>
              <a:rPr lang="en-IN" spc="-35" dirty="0">
                <a:latin typeface="Arial"/>
                <a:cs typeface="Arial"/>
              </a:rPr>
              <a:t>of </a:t>
            </a:r>
            <a:r>
              <a:rPr lang="en-IN" spc="-40" dirty="0">
                <a:latin typeface="Arial"/>
                <a:cs typeface="Arial"/>
              </a:rPr>
              <a:t>rubber</a:t>
            </a:r>
            <a:r>
              <a:rPr lang="en-IN" spc="-70" dirty="0">
                <a:latin typeface="Arial"/>
                <a:cs typeface="Arial"/>
              </a:rPr>
              <a:t> </a:t>
            </a:r>
            <a:r>
              <a:rPr lang="en-IN" spc="-114" dirty="0">
                <a:latin typeface="Arial"/>
                <a:cs typeface="Arial"/>
              </a:rPr>
              <a:t>dam</a:t>
            </a:r>
            <a:endParaRPr lang="en-IN" dirty="0">
              <a:latin typeface="Arial"/>
              <a:cs typeface="Arial"/>
            </a:endParaRPr>
          </a:p>
          <a:p>
            <a:pPr marL="241300" marR="5080" indent="-228600">
              <a:lnSpc>
                <a:spcPct val="114599"/>
              </a:lnSpc>
              <a:spcBef>
                <a:spcPts val="505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IN" spc="-140" dirty="0">
                <a:latin typeface="Arial"/>
                <a:cs typeface="Arial"/>
              </a:rPr>
              <a:t>They </a:t>
            </a:r>
            <a:r>
              <a:rPr lang="en-IN" spc="-110" dirty="0">
                <a:latin typeface="Arial"/>
                <a:cs typeface="Arial"/>
              </a:rPr>
              <a:t>are </a:t>
            </a:r>
            <a:r>
              <a:rPr lang="en-IN" spc="-75" dirty="0">
                <a:latin typeface="Arial"/>
                <a:cs typeface="Arial"/>
              </a:rPr>
              <a:t>available </a:t>
            </a:r>
            <a:r>
              <a:rPr lang="en-IN" spc="45" dirty="0">
                <a:latin typeface="Arial"/>
                <a:cs typeface="Arial"/>
              </a:rPr>
              <a:t>in </a:t>
            </a:r>
            <a:r>
              <a:rPr lang="en-IN" spc="-45" dirty="0">
                <a:latin typeface="Arial"/>
                <a:cs typeface="Arial"/>
              </a:rPr>
              <a:t>either </a:t>
            </a:r>
            <a:r>
              <a:rPr lang="en-IN" spc="-85" dirty="0">
                <a:latin typeface="Arial"/>
                <a:cs typeface="Arial"/>
              </a:rPr>
              <a:t>metal</a:t>
            </a:r>
            <a:r>
              <a:rPr lang="en-IN" spc="-155" dirty="0">
                <a:latin typeface="Arial"/>
                <a:cs typeface="Arial"/>
              </a:rPr>
              <a:t> </a:t>
            </a:r>
            <a:r>
              <a:rPr lang="en-IN" spc="-10" dirty="0">
                <a:latin typeface="Arial"/>
                <a:cs typeface="Arial"/>
              </a:rPr>
              <a:t>or  </a:t>
            </a:r>
            <a:r>
              <a:rPr lang="en-IN" spc="-65" dirty="0">
                <a:latin typeface="Arial"/>
                <a:cs typeface="Arial"/>
              </a:rPr>
              <a:t>plastic</a:t>
            </a:r>
            <a:endParaRPr lang="en-IN" dirty="0">
              <a:latin typeface="Arial"/>
              <a:cs typeface="Arial"/>
            </a:endParaRPr>
          </a:p>
          <a:p>
            <a:pPr marL="241300" marR="694055" indent="-228600">
              <a:lnSpc>
                <a:spcPct val="114100"/>
              </a:lnSpc>
              <a:spcBef>
                <a:spcPts val="520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IN" spc="35" dirty="0">
                <a:latin typeface="Arial"/>
                <a:cs typeface="Arial"/>
              </a:rPr>
              <a:t>It </a:t>
            </a:r>
            <a:r>
              <a:rPr lang="en-IN" spc="-85" dirty="0">
                <a:latin typeface="Arial"/>
                <a:cs typeface="Arial"/>
              </a:rPr>
              <a:t>improves </a:t>
            </a:r>
            <a:r>
              <a:rPr lang="en-IN" spc="-80" dirty="0">
                <a:latin typeface="Arial"/>
                <a:cs typeface="Arial"/>
              </a:rPr>
              <a:t>accessibility </a:t>
            </a:r>
            <a:r>
              <a:rPr lang="en-IN" spc="-60" dirty="0">
                <a:latin typeface="Arial"/>
                <a:cs typeface="Arial"/>
              </a:rPr>
              <a:t>to</a:t>
            </a:r>
            <a:r>
              <a:rPr lang="en-IN" spc="-204" dirty="0">
                <a:latin typeface="Arial"/>
                <a:cs typeface="Arial"/>
              </a:rPr>
              <a:t> </a:t>
            </a:r>
            <a:r>
              <a:rPr lang="en-IN" spc="-85" dirty="0">
                <a:latin typeface="Arial"/>
                <a:cs typeface="Arial"/>
              </a:rPr>
              <a:t>the  </a:t>
            </a:r>
            <a:r>
              <a:rPr lang="en-IN" spc="-95" dirty="0">
                <a:latin typeface="Arial"/>
                <a:cs typeface="Arial"/>
              </a:rPr>
              <a:t>isolated</a:t>
            </a:r>
            <a:endParaRPr lang="en-IN" dirty="0">
              <a:latin typeface="Arial"/>
              <a:cs typeface="Arial"/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089557F-5CF3-4173-AEFA-38962655B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5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52"/>
    </mc:Choice>
    <mc:Fallback>
      <p:transition spd="slow" advTm="4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56" y="4442854"/>
            <a:ext cx="4737783" cy="2870685"/>
          </a:xfrm>
        </p:spPr>
        <p:txBody>
          <a:bodyPr/>
          <a:lstStyle/>
          <a:p>
            <a:pPr marL="241300" marR="191135" indent="-228600">
              <a:lnSpc>
                <a:spcPct val="1145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IN" spc="-190" dirty="0">
                <a:solidFill>
                  <a:schemeClr val="tx1"/>
                </a:solidFill>
                <a:latin typeface="Arial"/>
                <a:cs typeface="Arial"/>
              </a:rPr>
              <a:t>Used </a:t>
            </a:r>
            <a:r>
              <a:rPr lang="en-IN" spc="-60" dirty="0">
                <a:solidFill>
                  <a:schemeClr val="tx1"/>
                </a:solidFill>
                <a:latin typeface="Arial"/>
                <a:cs typeface="Arial"/>
              </a:rPr>
              <a:t>to </a:t>
            </a:r>
            <a:r>
              <a:rPr lang="en-IN" spc="-130" dirty="0">
                <a:solidFill>
                  <a:schemeClr val="tx1"/>
                </a:solidFill>
                <a:latin typeface="Arial"/>
                <a:cs typeface="Arial"/>
              </a:rPr>
              <a:t>make </a:t>
            </a:r>
            <a:r>
              <a:rPr lang="en-IN" spc="-8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lang="en-IN" spc="-125" dirty="0">
                <a:solidFill>
                  <a:schemeClr val="tx1"/>
                </a:solidFill>
                <a:latin typeface="Arial"/>
                <a:cs typeface="Arial"/>
              </a:rPr>
              <a:t>holes </a:t>
            </a:r>
            <a:r>
              <a:rPr lang="en-IN" spc="45" dirty="0">
                <a:solidFill>
                  <a:schemeClr val="tx1"/>
                </a:solidFill>
                <a:latin typeface="Arial"/>
                <a:cs typeface="Arial"/>
              </a:rPr>
              <a:t>in </a:t>
            </a:r>
            <a:r>
              <a:rPr lang="en-IN" spc="-8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lang="en-IN" spc="-40" dirty="0">
                <a:solidFill>
                  <a:schemeClr val="tx1"/>
                </a:solidFill>
                <a:latin typeface="Arial"/>
                <a:cs typeface="Arial"/>
              </a:rPr>
              <a:t>rubber </a:t>
            </a:r>
            <a:r>
              <a:rPr lang="en-IN" spc="-165" dirty="0">
                <a:solidFill>
                  <a:schemeClr val="tx1"/>
                </a:solidFill>
                <a:latin typeface="Arial"/>
                <a:cs typeface="Arial"/>
              </a:rPr>
              <a:t>sheet  </a:t>
            </a:r>
            <a:r>
              <a:rPr lang="en-IN" spc="-25" dirty="0">
                <a:solidFill>
                  <a:schemeClr val="tx1"/>
                </a:solidFill>
                <a:latin typeface="Arial"/>
                <a:cs typeface="Arial"/>
              </a:rPr>
              <a:t>through </a:t>
            </a:r>
            <a:r>
              <a:rPr lang="en-IN" spc="5" dirty="0">
                <a:solidFill>
                  <a:schemeClr val="tx1"/>
                </a:solidFill>
                <a:latin typeface="Arial"/>
                <a:cs typeface="Arial"/>
              </a:rPr>
              <a:t>which </a:t>
            </a:r>
            <a:r>
              <a:rPr lang="en-IN" spc="-8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lang="en-IN" spc="-100" dirty="0">
                <a:solidFill>
                  <a:schemeClr val="tx1"/>
                </a:solidFill>
                <a:latin typeface="Arial"/>
                <a:cs typeface="Arial"/>
              </a:rPr>
              <a:t>teeth </a:t>
            </a:r>
            <a:r>
              <a:rPr lang="en-IN" spc="-110" dirty="0">
                <a:solidFill>
                  <a:schemeClr val="tx1"/>
                </a:solidFill>
                <a:latin typeface="Arial"/>
                <a:cs typeface="Arial"/>
              </a:rPr>
              <a:t>can </a:t>
            </a:r>
            <a:r>
              <a:rPr lang="en-IN" spc="-19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lang="en-IN" spc="-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N" spc="-95" dirty="0">
                <a:solidFill>
                  <a:schemeClr val="tx1"/>
                </a:solidFill>
                <a:latin typeface="Arial"/>
                <a:cs typeface="Arial"/>
              </a:rPr>
              <a:t>isolated</a:t>
            </a:r>
            <a:endParaRPr lang="en-IN" dirty="0">
              <a:solidFill>
                <a:schemeClr val="tx1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90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IN" spc="-160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lang="en-IN" dirty="0">
                <a:solidFill>
                  <a:schemeClr val="tx1"/>
                </a:solidFill>
                <a:latin typeface="Arial"/>
                <a:cs typeface="Arial"/>
              </a:rPr>
              <a:t>working </a:t>
            </a:r>
            <a:r>
              <a:rPr lang="en-IN" spc="-120" dirty="0">
                <a:solidFill>
                  <a:schemeClr val="tx1"/>
                </a:solidFill>
                <a:latin typeface="Arial"/>
                <a:cs typeface="Arial"/>
              </a:rPr>
              <a:t>end </a:t>
            </a:r>
            <a:r>
              <a:rPr lang="en-IN" spc="-100" dirty="0">
                <a:solidFill>
                  <a:schemeClr val="tx1"/>
                </a:solidFill>
                <a:latin typeface="Arial"/>
                <a:cs typeface="Arial"/>
              </a:rPr>
              <a:t>is </a:t>
            </a:r>
            <a:r>
              <a:rPr lang="en-IN" spc="-130" dirty="0">
                <a:solidFill>
                  <a:schemeClr val="tx1"/>
                </a:solidFill>
                <a:latin typeface="Arial"/>
                <a:cs typeface="Arial"/>
              </a:rPr>
              <a:t>designed </a:t>
            </a:r>
            <a:r>
              <a:rPr lang="en-IN" spc="45" dirty="0">
                <a:solidFill>
                  <a:schemeClr val="tx1"/>
                </a:solidFill>
                <a:latin typeface="Arial"/>
                <a:cs typeface="Arial"/>
              </a:rPr>
              <a:t>with </a:t>
            </a:r>
            <a:r>
              <a:rPr lang="en-IN" spc="-195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en-IN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N" spc="-40" dirty="0">
                <a:solidFill>
                  <a:schemeClr val="tx1"/>
                </a:solidFill>
                <a:latin typeface="Arial"/>
                <a:cs typeface="Arial"/>
              </a:rPr>
              <a:t>plunger</a:t>
            </a:r>
            <a:endParaRPr lang="en-IN" dirty="0">
              <a:solidFill>
                <a:schemeClr val="tx1"/>
              </a:solidFill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384"/>
              </a:spcBef>
            </a:pPr>
            <a:r>
              <a:rPr lang="en-IN" spc="-80" dirty="0">
                <a:solidFill>
                  <a:schemeClr val="tx1"/>
                </a:solidFill>
                <a:latin typeface="Arial"/>
                <a:cs typeface="Arial"/>
              </a:rPr>
              <a:t>on </a:t>
            </a:r>
            <a:r>
              <a:rPr lang="en-IN" spc="-140" dirty="0">
                <a:solidFill>
                  <a:schemeClr val="tx1"/>
                </a:solidFill>
                <a:latin typeface="Arial"/>
                <a:cs typeface="Arial"/>
              </a:rPr>
              <a:t>one </a:t>
            </a:r>
            <a:r>
              <a:rPr lang="en-IN" spc="-135" dirty="0">
                <a:solidFill>
                  <a:schemeClr val="tx1"/>
                </a:solidFill>
                <a:latin typeface="Arial"/>
                <a:cs typeface="Arial"/>
              </a:rPr>
              <a:t>side </a:t>
            </a:r>
            <a:r>
              <a:rPr lang="en-IN" spc="-95" dirty="0">
                <a:solidFill>
                  <a:schemeClr val="tx1"/>
                </a:solidFill>
                <a:latin typeface="Arial"/>
                <a:cs typeface="Arial"/>
              </a:rPr>
              <a:t>and </a:t>
            </a:r>
            <a:r>
              <a:rPr lang="en-IN" spc="-195" dirty="0">
                <a:solidFill>
                  <a:schemeClr val="tx1"/>
                </a:solidFill>
                <a:latin typeface="Arial"/>
                <a:cs typeface="Arial"/>
              </a:rPr>
              <a:t>a </a:t>
            </a:r>
            <a:r>
              <a:rPr lang="en-IN" spc="-80" dirty="0">
                <a:solidFill>
                  <a:schemeClr val="tx1"/>
                </a:solidFill>
                <a:latin typeface="Arial"/>
                <a:cs typeface="Arial"/>
              </a:rPr>
              <a:t>wheel on </a:t>
            </a:r>
            <a:r>
              <a:rPr lang="en-IN" spc="-8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lang="en-IN" spc="-55" dirty="0">
                <a:solidFill>
                  <a:schemeClr val="tx1"/>
                </a:solidFill>
                <a:latin typeface="Arial"/>
                <a:cs typeface="Arial"/>
              </a:rPr>
              <a:t>other</a:t>
            </a:r>
            <a:r>
              <a:rPr lang="en-IN" spc="2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N" spc="-135" dirty="0">
                <a:solidFill>
                  <a:schemeClr val="tx1"/>
                </a:solidFill>
                <a:latin typeface="Arial"/>
                <a:cs typeface="Arial"/>
              </a:rPr>
              <a:t>side</a:t>
            </a:r>
            <a:endParaRPr lang="en-IN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" name="object 21"/>
          <p:cNvGrpSpPr/>
          <p:nvPr/>
        </p:nvGrpSpPr>
        <p:grpSpPr>
          <a:xfrm>
            <a:off x="581192" y="953037"/>
            <a:ext cx="5125016" cy="3374214"/>
            <a:chOff x="70103" y="169163"/>
            <a:chExt cx="6175375" cy="3784600"/>
          </a:xfrm>
        </p:grpSpPr>
        <p:sp>
          <p:nvSpPr>
            <p:cNvPr id="5" name="object 22"/>
            <p:cNvSpPr/>
            <p:nvPr/>
          </p:nvSpPr>
          <p:spPr>
            <a:xfrm>
              <a:off x="2842259" y="169163"/>
              <a:ext cx="3403091" cy="37840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23"/>
            <p:cNvSpPr/>
            <p:nvPr/>
          </p:nvSpPr>
          <p:spPr>
            <a:xfrm>
              <a:off x="70103" y="169163"/>
              <a:ext cx="3168396" cy="37840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16"/>
          <p:cNvGrpSpPr/>
          <p:nvPr/>
        </p:nvGrpSpPr>
        <p:grpSpPr>
          <a:xfrm>
            <a:off x="5975798" y="953037"/>
            <a:ext cx="4559120" cy="3490174"/>
            <a:chOff x="6879335" y="169163"/>
            <a:chExt cx="4768850" cy="3728085"/>
          </a:xfrm>
        </p:grpSpPr>
        <p:sp>
          <p:nvSpPr>
            <p:cNvPr id="8" name="object 17"/>
            <p:cNvSpPr/>
            <p:nvPr/>
          </p:nvSpPr>
          <p:spPr>
            <a:xfrm>
              <a:off x="7066025" y="471677"/>
              <a:ext cx="4081779" cy="2542540"/>
            </a:xfrm>
            <a:custGeom>
              <a:avLst/>
              <a:gdLst/>
              <a:ahLst/>
              <a:cxnLst/>
              <a:rect l="l" t="t" r="r" b="b"/>
              <a:pathLst>
                <a:path w="4081779" h="2542540">
                  <a:moveTo>
                    <a:pt x="3827018" y="0"/>
                  </a:moveTo>
                  <a:lnTo>
                    <a:pt x="254253" y="0"/>
                  </a:lnTo>
                  <a:lnTo>
                    <a:pt x="208540" y="4095"/>
                  </a:lnTo>
                  <a:lnTo>
                    <a:pt x="165519" y="15902"/>
                  </a:lnTo>
                  <a:lnTo>
                    <a:pt x="125908" y="34703"/>
                  </a:lnTo>
                  <a:lnTo>
                    <a:pt x="90424" y="59783"/>
                  </a:lnTo>
                  <a:lnTo>
                    <a:pt x="59783" y="90424"/>
                  </a:lnTo>
                  <a:lnTo>
                    <a:pt x="34703" y="125908"/>
                  </a:lnTo>
                  <a:lnTo>
                    <a:pt x="15902" y="165519"/>
                  </a:lnTo>
                  <a:lnTo>
                    <a:pt x="4095" y="208540"/>
                  </a:lnTo>
                  <a:lnTo>
                    <a:pt x="0" y="254254"/>
                  </a:lnTo>
                  <a:lnTo>
                    <a:pt x="0" y="2287778"/>
                  </a:lnTo>
                  <a:lnTo>
                    <a:pt x="4095" y="2333491"/>
                  </a:lnTo>
                  <a:lnTo>
                    <a:pt x="15902" y="2376512"/>
                  </a:lnTo>
                  <a:lnTo>
                    <a:pt x="34703" y="2416123"/>
                  </a:lnTo>
                  <a:lnTo>
                    <a:pt x="59783" y="2451607"/>
                  </a:lnTo>
                  <a:lnTo>
                    <a:pt x="90424" y="2482248"/>
                  </a:lnTo>
                  <a:lnTo>
                    <a:pt x="125908" y="2507328"/>
                  </a:lnTo>
                  <a:lnTo>
                    <a:pt x="165519" y="2526129"/>
                  </a:lnTo>
                  <a:lnTo>
                    <a:pt x="208540" y="2537936"/>
                  </a:lnTo>
                  <a:lnTo>
                    <a:pt x="254253" y="2542032"/>
                  </a:lnTo>
                  <a:lnTo>
                    <a:pt x="3827018" y="2542032"/>
                  </a:lnTo>
                  <a:lnTo>
                    <a:pt x="3872731" y="2537936"/>
                  </a:lnTo>
                  <a:lnTo>
                    <a:pt x="3915752" y="2526129"/>
                  </a:lnTo>
                  <a:lnTo>
                    <a:pt x="3955363" y="2507328"/>
                  </a:lnTo>
                  <a:lnTo>
                    <a:pt x="3990847" y="2482248"/>
                  </a:lnTo>
                  <a:lnTo>
                    <a:pt x="4021488" y="2451607"/>
                  </a:lnTo>
                  <a:lnTo>
                    <a:pt x="4046568" y="2416123"/>
                  </a:lnTo>
                  <a:lnTo>
                    <a:pt x="4065369" y="2376512"/>
                  </a:lnTo>
                  <a:lnTo>
                    <a:pt x="4077176" y="2333491"/>
                  </a:lnTo>
                  <a:lnTo>
                    <a:pt x="4081272" y="2287778"/>
                  </a:lnTo>
                  <a:lnTo>
                    <a:pt x="4081272" y="254254"/>
                  </a:lnTo>
                  <a:lnTo>
                    <a:pt x="4077176" y="208540"/>
                  </a:lnTo>
                  <a:lnTo>
                    <a:pt x="4065369" y="165519"/>
                  </a:lnTo>
                  <a:lnTo>
                    <a:pt x="4046568" y="125908"/>
                  </a:lnTo>
                  <a:lnTo>
                    <a:pt x="4021488" y="90424"/>
                  </a:lnTo>
                  <a:lnTo>
                    <a:pt x="3990847" y="59783"/>
                  </a:lnTo>
                  <a:lnTo>
                    <a:pt x="3955363" y="34703"/>
                  </a:lnTo>
                  <a:lnTo>
                    <a:pt x="3915752" y="15902"/>
                  </a:lnTo>
                  <a:lnTo>
                    <a:pt x="3872731" y="4095"/>
                  </a:lnTo>
                  <a:lnTo>
                    <a:pt x="3827018" y="0"/>
                  </a:lnTo>
                  <a:close/>
                </a:path>
              </a:pathLst>
            </a:custGeom>
            <a:solidFill>
              <a:srgbClr val="C2CD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8"/>
            <p:cNvSpPr/>
            <p:nvPr/>
          </p:nvSpPr>
          <p:spPr>
            <a:xfrm>
              <a:off x="7066025" y="471677"/>
              <a:ext cx="4081779" cy="2542540"/>
            </a:xfrm>
            <a:custGeom>
              <a:avLst/>
              <a:gdLst/>
              <a:ahLst/>
              <a:cxnLst/>
              <a:rect l="l" t="t" r="r" b="b"/>
              <a:pathLst>
                <a:path w="4081779" h="2542540">
                  <a:moveTo>
                    <a:pt x="0" y="254254"/>
                  </a:moveTo>
                  <a:lnTo>
                    <a:pt x="4095" y="208540"/>
                  </a:lnTo>
                  <a:lnTo>
                    <a:pt x="15902" y="165519"/>
                  </a:lnTo>
                  <a:lnTo>
                    <a:pt x="34703" y="125908"/>
                  </a:lnTo>
                  <a:lnTo>
                    <a:pt x="59783" y="90424"/>
                  </a:lnTo>
                  <a:lnTo>
                    <a:pt x="90424" y="59783"/>
                  </a:lnTo>
                  <a:lnTo>
                    <a:pt x="125908" y="34703"/>
                  </a:lnTo>
                  <a:lnTo>
                    <a:pt x="165519" y="15902"/>
                  </a:lnTo>
                  <a:lnTo>
                    <a:pt x="208540" y="4095"/>
                  </a:lnTo>
                  <a:lnTo>
                    <a:pt x="254253" y="0"/>
                  </a:lnTo>
                  <a:lnTo>
                    <a:pt x="3827018" y="0"/>
                  </a:lnTo>
                  <a:lnTo>
                    <a:pt x="3872731" y="4095"/>
                  </a:lnTo>
                  <a:lnTo>
                    <a:pt x="3915752" y="15902"/>
                  </a:lnTo>
                  <a:lnTo>
                    <a:pt x="3955363" y="34703"/>
                  </a:lnTo>
                  <a:lnTo>
                    <a:pt x="3990847" y="59783"/>
                  </a:lnTo>
                  <a:lnTo>
                    <a:pt x="4021488" y="90424"/>
                  </a:lnTo>
                  <a:lnTo>
                    <a:pt x="4046568" y="125908"/>
                  </a:lnTo>
                  <a:lnTo>
                    <a:pt x="4065369" y="165519"/>
                  </a:lnTo>
                  <a:lnTo>
                    <a:pt x="4077176" y="208540"/>
                  </a:lnTo>
                  <a:lnTo>
                    <a:pt x="4081272" y="254254"/>
                  </a:lnTo>
                  <a:lnTo>
                    <a:pt x="4081272" y="2287778"/>
                  </a:lnTo>
                  <a:lnTo>
                    <a:pt x="4077176" y="2333491"/>
                  </a:lnTo>
                  <a:lnTo>
                    <a:pt x="4065369" y="2376512"/>
                  </a:lnTo>
                  <a:lnTo>
                    <a:pt x="4046568" y="2416123"/>
                  </a:lnTo>
                  <a:lnTo>
                    <a:pt x="4021488" y="2451607"/>
                  </a:lnTo>
                  <a:lnTo>
                    <a:pt x="3990847" y="2482248"/>
                  </a:lnTo>
                  <a:lnTo>
                    <a:pt x="3955363" y="2507328"/>
                  </a:lnTo>
                  <a:lnTo>
                    <a:pt x="3915752" y="2526129"/>
                  </a:lnTo>
                  <a:lnTo>
                    <a:pt x="3872731" y="2537936"/>
                  </a:lnTo>
                  <a:lnTo>
                    <a:pt x="3827018" y="2542032"/>
                  </a:lnTo>
                  <a:lnTo>
                    <a:pt x="254253" y="2542032"/>
                  </a:lnTo>
                  <a:lnTo>
                    <a:pt x="208540" y="2537936"/>
                  </a:lnTo>
                  <a:lnTo>
                    <a:pt x="165519" y="2526129"/>
                  </a:lnTo>
                  <a:lnTo>
                    <a:pt x="125908" y="2507328"/>
                  </a:lnTo>
                  <a:lnTo>
                    <a:pt x="90424" y="2482248"/>
                  </a:lnTo>
                  <a:lnTo>
                    <a:pt x="59783" y="2451607"/>
                  </a:lnTo>
                  <a:lnTo>
                    <a:pt x="34703" y="2416123"/>
                  </a:lnTo>
                  <a:lnTo>
                    <a:pt x="15902" y="2376512"/>
                  </a:lnTo>
                  <a:lnTo>
                    <a:pt x="4095" y="2333491"/>
                  </a:lnTo>
                  <a:lnTo>
                    <a:pt x="0" y="2287778"/>
                  </a:lnTo>
                  <a:lnTo>
                    <a:pt x="0" y="254254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/>
            <p:cNvSpPr/>
            <p:nvPr/>
          </p:nvSpPr>
          <p:spPr>
            <a:xfrm>
              <a:off x="6879335" y="169163"/>
              <a:ext cx="4768596" cy="37277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63830" y="4577678"/>
            <a:ext cx="2546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pc="-5" dirty="0">
                <a:solidFill>
                  <a:srgbClr val="FF0000"/>
                </a:solidFill>
                <a:latin typeface="Comic Sans MS"/>
                <a:cs typeface="Comic Sans MS"/>
              </a:rPr>
              <a:t>RUBBER </a:t>
            </a:r>
            <a:r>
              <a:rPr lang="en-IN" dirty="0">
                <a:solidFill>
                  <a:srgbClr val="FF0000"/>
                </a:solidFill>
                <a:latin typeface="Comic Sans MS"/>
                <a:cs typeface="Comic Sans MS"/>
              </a:rPr>
              <a:t>DAM</a:t>
            </a:r>
            <a:r>
              <a:rPr lang="en-IN" spc="-7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IN" dirty="0">
                <a:solidFill>
                  <a:srgbClr val="FF0000"/>
                </a:solidFill>
                <a:latin typeface="Comic Sans MS"/>
                <a:cs typeface="Comic Sans MS"/>
              </a:rPr>
              <a:t>PUNCH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06102" y="4610006"/>
            <a:ext cx="5022000" cy="2064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040">
              <a:lnSpc>
                <a:spcPct val="100000"/>
              </a:lnSpc>
              <a:spcBef>
                <a:spcPts val="620"/>
              </a:spcBef>
            </a:pPr>
            <a:r>
              <a:rPr lang="en-IN" sz="2400" spc="-5" dirty="0">
                <a:solidFill>
                  <a:srgbClr val="FF0000"/>
                </a:solidFill>
                <a:latin typeface="Comic Sans MS"/>
                <a:cs typeface="Comic Sans MS"/>
              </a:rPr>
              <a:t>RUBBER </a:t>
            </a:r>
            <a:r>
              <a:rPr lang="en-IN" sz="2400" dirty="0">
                <a:solidFill>
                  <a:srgbClr val="FF0000"/>
                </a:solidFill>
                <a:latin typeface="Comic Sans MS"/>
                <a:cs typeface="Comic Sans MS"/>
              </a:rPr>
              <a:t>DAM</a:t>
            </a:r>
            <a:r>
              <a:rPr lang="en-IN" sz="2400" spc="-6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IN" sz="2400" dirty="0">
                <a:solidFill>
                  <a:srgbClr val="FF0000"/>
                </a:solidFill>
                <a:latin typeface="Comic Sans MS"/>
                <a:cs typeface="Comic Sans MS"/>
              </a:rPr>
              <a:t>TEMPLATE</a:t>
            </a:r>
          </a:p>
          <a:p>
            <a:pPr marL="216535" marR="127000" indent="-204470">
              <a:lnSpc>
                <a:spcPct val="100000"/>
              </a:lnSpc>
              <a:spcBef>
                <a:spcPts val="350"/>
              </a:spcBef>
              <a:buClr>
                <a:srgbClr val="FFFFFF"/>
              </a:buClr>
              <a:buSzPct val="81818"/>
              <a:buFont typeface="Arial"/>
              <a:buChar char="•"/>
              <a:tabLst>
                <a:tab pos="257810" algn="l"/>
                <a:tab pos="258445" algn="l"/>
              </a:tabLst>
            </a:pPr>
            <a:r>
              <a:rPr lang="en-IN" dirty="0"/>
              <a:t>	</a:t>
            </a:r>
            <a:r>
              <a:rPr lang="en-IN" spc="-80" dirty="0">
                <a:latin typeface="Arial"/>
                <a:cs typeface="Arial"/>
              </a:rPr>
              <a:t>An </a:t>
            </a:r>
            <a:r>
              <a:rPr lang="en-IN" spc="-50" dirty="0">
                <a:latin typeface="Arial"/>
                <a:cs typeface="Arial"/>
              </a:rPr>
              <a:t>inked </a:t>
            </a:r>
            <a:r>
              <a:rPr lang="en-IN" spc="-40" dirty="0">
                <a:latin typeface="Arial"/>
                <a:cs typeface="Arial"/>
              </a:rPr>
              <a:t>rubber </a:t>
            </a:r>
            <a:r>
              <a:rPr lang="en-IN" spc="-120" dirty="0">
                <a:latin typeface="Arial"/>
                <a:cs typeface="Arial"/>
              </a:rPr>
              <a:t>stamp </a:t>
            </a:r>
            <a:r>
              <a:rPr lang="en-IN" spc="5" dirty="0">
                <a:latin typeface="Arial"/>
                <a:cs typeface="Arial"/>
              </a:rPr>
              <a:t>which </a:t>
            </a:r>
            <a:r>
              <a:rPr lang="en-IN" spc="-110" dirty="0">
                <a:latin typeface="Arial"/>
                <a:cs typeface="Arial"/>
              </a:rPr>
              <a:t>helps </a:t>
            </a:r>
            <a:r>
              <a:rPr lang="en-IN" spc="45" dirty="0">
                <a:latin typeface="Arial"/>
                <a:cs typeface="Arial"/>
              </a:rPr>
              <a:t>in  </a:t>
            </a:r>
            <a:r>
              <a:rPr lang="en-IN" spc="-30" dirty="0">
                <a:latin typeface="Arial"/>
                <a:cs typeface="Arial"/>
              </a:rPr>
              <a:t>marking </a:t>
            </a:r>
            <a:r>
              <a:rPr lang="en-IN" spc="-85" dirty="0">
                <a:latin typeface="Arial"/>
                <a:cs typeface="Arial"/>
              </a:rPr>
              <a:t>the </a:t>
            </a:r>
            <a:r>
              <a:rPr lang="en-IN" spc="-130" dirty="0">
                <a:latin typeface="Arial"/>
                <a:cs typeface="Arial"/>
              </a:rPr>
              <a:t>dots </a:t>
            </a:r>
            <a:r>
              <a:rPr lang="en-IN" spc="-80" dirty="0">
                <a:latin typeface="Arial"/>
                <a:cs typeface="Arial"/>
              </a:rPr>
              <a:t>on </a:t>
            </a:r>
            <a:r>
              <a:rPr lang="en-IN" spc="-85" dirty="0">
                <a:latin typeface="Arial"/>
                <a:cs typeface="Arial"/>
              </a:rPr>
              <a:t>the </a:t>
            </a:r>
            <a:r>
              <a:rPr lang="en-IN" spc="-165" dirty="0">
                <a:latin typeface="Arial"/>
                <a:cs typeface="Arial"/>
              </a:rPr>
              <a:t>sheet </a:t>
            </a:r>
            <a:r>
              <a:rPr lang="en-IN" spc="-60" dirty="0">
                <a:latin typeface="Arial"/>
                <a:cs typeface="Arial"/>
              </a:rPr>
              <a:t>according to  </a:t>
            </a:r>
            <a:r>
              <a:rPr lang="en-IN" spc="-55" dirty="0">
                <a:latin typeface="Arial"/>
                <a:cs typeface="Arial"/>
              </a:rPr>
              <a:t>position </a:t>
            </a:r>
            <a:r>
              <a:rPr lang="en-IN" spc="-40" dirty="0">
                <a:latin typeface="Arial"/>
                <a:cs typeface="Arial"/>
              </a:rPr>
              <a:t>of </a:t>
            </a:r>
            <a:r>
              <a:rPr lang="en-IN" spc="-85" dirty="0">
                <a:latin typeface="Arial"/>
                <a:cs typeface="Arial"/>
              </a:rPr>
              <a:t>the</a:t>
            </a:r>
            <a:r>
              <a:rPr lang="en-IN" spc="-135" dirty="0">
                <a:latin typeface="Arial"/>
                <a:cs typeface="Arial"/>
              </a:rPr>
              <a:t> </a:t>
            </a:r>
            <a:r>
              <a:rPr lang="en-IN" spc="-50" dirty="0">
                <a:latin typeface="Arial"/>
                <a:cs typeface="Arial"/>
              </a:rPr>
              <a:t>tooth</a:t>
            </a:r>
            <a:endParaRPr lang="en-IN" dirty="0">
              <a:latin typeface="Arial"/>
              <a:cs typeface="Arial"/>
            </a:endParaRPr>
          </a:p>
          <a:p>
            <a:pPr marL="216535" marR="5080" indent="-204470">
              <a:lnSpc>
                <a:spcPct val="100000"/>
              </a:lnSpc>
              <a:spcBef>
                <a:spcPts val="1320"/>
              </a:spcBef>
              <a:buClr>
                <a:srgbClr val="FFFFFF"/>
              </a:buClr>
              <a:buFont typeface="Arial"/>
              <a:buChar char="•"/>
              <a:tabLst>
                <a:tab pos="248285" algn="l"/>
                <a:tab pos="248920" algn="l"/>
              </a:tabLst>
            </a:pPr>
            <a:r>
              <a:rPr lang="en-IN" dirty="0"/>
              <a:t>	</a:t>
            </a:r>
            <a:r>
              <a:rPr lang="en-IN" spc="-140" dirty="0">
                <a:latin typeface="Arial"/>
                <a:cs typeface="Arial"/>
              </a:rPr>
              <a:t>Holes </a:t>
            </a:r>
            <a:r>
              <a:rPr lang="en-IN" spc="-75" dirty="0">
                <a:latin typeface="Arial"/>
                <a:cs typeface="Arial"/>
              </a:rPr>
              <a:t>should </a:t>
            </a:r>
            <a:r>
              <a:rPr lang="en-IN" spc="-190" dirty="0">
                <a:latin typeface="Arial"/>
                <a:cs typeface="Arial"/>
              </a:rPr>
              <a:t>be </a:t>
            </a:r>
            <a:r>
              <a:rPr lang="en-IN" spc="-85" dirty="0">
                <a:latin typeface="Arial"/>
                <a:cs typeface="Arial"/>
              </a:rPr>
              <a:t>punched </a:t>
            </a:r>
            <a:r>
              <a:rPr lang="en-IN" spc="-65" dirty="0">
                <a:latin typeface="Arial"/>
                <a:cs typeface="Arial"/>
              </a:rPr>
              <a:t>according </a:t>
            </a:r>
            <a:r>
              <a:rPr lang="en-IN" spc="-60" dirty="0">
                <a:latin typeface="Arial"/>
                <a:cs typeface="Arial"/>
              </a:rPr>
              <a:t>to </a:t>
            </a:r>
            <a:r>
              <a:rPr lang="en-IN" spc="-50" dirty="0">
                <a:latin typeface="Arial"/>
                <a:cs typeface="Arial"/>
              </a:rPr>
              <a:t>arch  </a:t>
            </a:r>
            <a:r>
              <a:rPr lang="en-IN" spc="-95" dirty="0">
                <a:latin typeface="Arial"/>
                <a:cs typeface="Arial"/>
              </a:rPr>
              <a:t>and </a:t>
            </a:r>
            <a:r>
              <a:rPr lang="en-IN" spc="-85" dirty="0">
                <a:latin typeface="Arial"/>
                <a:cs typeface="Arial"/>
              </a:rPr>
              <a:t>missing</a:t>
            </a:r>
            <a:r>
              <a:rPr lang="en-IN" spc="-55" dirty="0">
                <a:latin typeface="Arial"/>
                <a:cs typeface="Arial"/>
              </a:rPr>
              <a:t> </a:t>
            </a:r>
            <a:r>
              <a:rPr lang="en-IN" spc="-100" dirty="0">
                <a:latin typeface="Arial"/>
                <a:cs typeface="Arial"/>
              </a:rPr>
              <a:t>teeth</a:t>
            </a:r>
            <a:endParaRPr lang="en-IN" dirty="0">
              <a:latin typeface="Arial"/>
              <a:cs typeface="Arial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A0B9BF8-34D8-4CA9-80A2-73A268771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1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44"/>
    </mc:Choice>
    <mc:Fallback>
      <p:transition spd="slow" advTm="3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 content 1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 content 1" id="{74D14E47-2E3C-4B79-9FE2-F6219F46CCB3}" vid="{6244D4B0-BB29-4589-87C5-5A75BD877B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 content 1</Template>
  <TotalTime>191</TotalTime>
  <Words>1207</Words>
  <Application>Microsoft Office PowerPoint</Application>
  <PresentationFormat>Widescreen</PresentationFormat>
  <Paragraphs>127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Arial Black</vt:lpstr>
      <vt:lpstr>Baskerville Old Face</vt:lpstr>
      <vt:lpstr>Berlin Sans FB</vt:lpstr>
      <vt:lpstr>Carlito</vt:lpstr>
      <vt:lpstr>Comic Sans MS</vt:lpstr>
      <vt:lpstr>Georgia</vt:lpstr>
      <vt:lpstr>Gill Sans MT</vt:lpstr>
      <vt:lpstr>Times New Roman</vt:lpstr>
      <vt:lpstr>Trebuchet MS</vt:lpstr>
      <vt:lpstr>Wingdings</vt:lpstr>
      <vt:lpstr>Wingdings 2</vt:lpstr>
      <vt:lpstr>E content 1</vt:lpstr>
      <vt:lpstr>PowerPoint Presentation</vt:lpstr>
      <vt:lpstr>Introduction</vt:lpstr>
      <vt:lpstr>PowerPoint Presentation</vt:lpstr>
      <vt:lpstr>RUBBER DAM  EQUIPMENT</vt:lpstr>
      <vt:lpstr>RUBBER DAM SHEET</vt:lpstr>
      <vt:lpstr>RUBBER DAM CLAMPS</vt:lpstr>
      <vt:lpstr>PowerPoint Presentation</vt:lpstr>
      <vt:lpstr>PowerPoint Presentation</vt:lpstr>
      <vt:lpstr>PowerPoint Presentation</vt:lpstr>
      <vt:lpstr>Other isolation methods: </vt:lpstr>
      <vt:lpstr>PowerPoint Presentation</vt:lpstr>
      <vt:lpstr>ISOLITE</vt:lpstr>
      <vt:lpstr>Placement of rubber dam</vt:lpstr>
      <vt:lpstr>Method  I     :       Clamp  placed  before  rubber  dam: </vt:lpstr>
      <vt:lpstr>Method  II : Placement of rubber dam  and  clamp  together:  </vt:lpstr>
      <vt:lpstr>PowerPoint Presentation</vt:lpstr>
      <vt:lpstr>METHOD  III   :  Split   dam   technique: </vt:lpstr>
      <vt:lpstr>PowerPoint Presentation</vt:lpstr>
      <vt:lpstr>Removal of rubber dam</vt:lpstr>
      <vt:lpstr>PowerPoint Presentation</vt:lpstr>
      <vt:lpstr>Bibliography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Shital</dc:creator>
  <cp:lastModifiedBy>Kiran Shital</cp:lastModifiedBy>
  <cp:revision>35</cp:revision>
  <dcterms:created xsi:type="dcterms:W3CDTF">2020-08-24T15:29:28Z</dcterms:created>
  <dcterms:modified xsi:type="dcterms:W3CDTF">2020-08-29T14:27:12Z</dcterms:modified>
</cp:coreProperties>
</file>