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8" r:id="rId3"/>
    <p:sldId id="260" r:id="rId4"/>
    <p:sldId id="294" r:id="rId5"/>
    <p:sldId id="298" r:id="rId6"/>
    <p:sldId id="303" r:id="rId7"/>
    <p:sldId id="301" r:id="rId8"/>
    <p:sldId id="302" r:id="rId9"/>
    <p:sldId id="299" r:id="rId10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32273D-10C9-4558-9297-136EE3BE8820}"/>
              </a:ext>
            </a:extLst>
          </p:cNvPr>
          <p:cNvSpPr/>
          <p:nvPr/>
        </p:nvSpPr>
        <p:spPr>
          <a:xfrm>
            <a:off x="1989631" y="702503"/>
            <a:ext cx="8176672" cy="13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PEDIATRIC AND PREVENTIVE DENTISTRY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M. SHAH DENTAL COLLEGE AND HOSPITAL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SUMANDEEP VIDHYAPEETH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200" b="1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Institution Deemed to be University </a:t>
            </a:r>
            <a:endParaRPr lang="en-US" sz="12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VADODARA, GUJARAT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5F232C-6065-4242-BD38-2F02059CFE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5811" y="2014207"/>
            <a:ext cx="1450690" cy="121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K.M. SHAH DENTAL COLLEGE AND HOSPITAL VADODARA Reviews | Address ...">
            <a:extLst>
              <a:ext uri="{FF2B5EF4-FFF2-40B4-BE49-F238E27FC236}">
                <a16:creationId xmlns:a16="http://schemas.microsoft.com/office/drawing/2014/main" id="{E4BCF119-75E4-459C-86B3-E635982A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45" y="702502"/>
            <a:ext cx="1486756" cy="131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6D4F2F-1200-4B3B-A728-73C9AD2C86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702502"/>
            <a:ext cx="1450690" cy="131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865F625-BFE1-417E-9B3C-55F35A032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192" y="3527423"/>
            <a:ext cx="6727825" cy="222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3BF60FB-2ADE-4C28-AD1D-ACE652A4BD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23457" y="3527423"/>
            <a:ext cx="1643063" cy="21161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726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8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2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8DF969C-934C-4536-AF22-3496A4000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6741" y="3316203"/>
            <a:ext cx="2039983" cy="23401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E76E769-B1B3-4B1A-BF59-41BF985B56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192" y="3393194"/>
            <a:ext cx="6346533" cy="2340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AAC8AC1F-9B1D-4232-8855-BD85BD1740B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404A29-072D-4167-A60C-8598AA2987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040C3CA-84E5-4F82-9EA4-92FAC96C8D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387FDB-1746-44F0-8EB7-054AD0458781}"/>
              </a:ext>
            </a:extLst>
          </p:cNvPr>
          <p:cNvSpPr/>
          <p:nvPr/>
        </p:nvSpPr>
        <p:spPr>
          <a:xfrm>
            <a:off x="2007664" y="609848"/>
            <a:ext cx="8176672" cy="147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PEDIATRIC AND PREVENTIVE DENTISTRY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M. SHAH DENTAL COLLEGE AND HOSPITAL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SUMANDEEP VIDHYAPEETH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400" b="1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Institution Deemed to be University </a:t>
            </a:r>
            <a:endParaRPr lang="en-US" sz="14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VADODARA, GUJARAT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E9883-9A8E-4F6A-8A4D-E51398096E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7466" y="2082046"/>
            <a:ext cx="1297067" cy="114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K.M. SHAH DENTAL COLLEGE AND HOSPITAL VADODARA Reviews | Address ...">
            <a:extLst>
              <a:ext uri="{FF2B5EF4-FFF2-40B4-BE49-F238E27FC236}">
                <a16:creationId xmlns:a16="http://schemas.microsoft.com/office/drawing/2014/main" id="{B6E25C8E-EF96-4A32-B34C-1494CF96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41" y="666659"/>
            <a:ext cx="1297067" cy="114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F8C96-A448-4A0C-87CB-90BCFE8100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693526"/>
            <a:ext cx="1297067" cy="114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72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66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954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7648-B038-464F-A99D-3FF55C48E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4548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5092" y="329309"/>
            <a:ext cx="4115056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2938" y="798973"/>
            <a:ext cx="1069340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95093" y="3528542"/>
            <a:ext cx="74913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7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8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6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0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6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DE4C2DA-121C-4D93-972E-CC2F2A0A545A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D9B9E56-D632-49B2-9B42-574066FA4A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21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90D9202-DE17-4C85-B80C-687AE8C309FE}"/>
              </a:ext>
            </a:extLst>
          </p:cNvPr>
          <p:cNvSpPr txBox="1">
            <a:spLocks/>
          </p:cNvSpPr>
          <p:nvPr/>
        </p:nvSpPr>
        <p:spPr>
          <a:xfrm>
            <a:off x="481801" y="4531275"/>
            <a:ext cx="4318799" cy="222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Dr Pratik Kariya</a:t>
            </a:r>
          </a:p>
          <a:p>
            <a:pPr marL="324000" lvl="1" indent="0">
              <a:buFont typeface="Wingdings 2" panose="05020102010507070707" pitchFamily="18" charset="2"/>
              <a:buNone/>
            </a:pPr>
            <a:r>
              <a:rPr lang="en-IN" dirty="0"/>
              <a:t>Associate Professor</a:t>
            </a:r>
          </a:p>
          <a:p>
            <a:pPr marL="324000" lvl="1" indent="0">
              <a:buFont typeface="Wingdings 2" panose="05020102010507070707" pitchFamily="18" charset="2"/>
              <a:buNone/>
            </a:pPr>
            <a:r>
              <a:rPr lang="en-IN" dirty="0"/>
              <a:t>Dept of Pediatric and Preventive Dentistry</a:t>
            </a:r>
          </a:p>
          <a:p>
            <a:pPr marL="324000" lvl="1" indent="0">
              <a:buFont typeface="Wingdings 2" panose="05020102010507070707" pitchFamily="18" charset="2"/>
              <a:buNone/>
            </a:pPr>
            <a:r>
              <a:rPr lang="en-IN" dirty="0"/>
              <a:t>K M Shah Dental College and Hospital, SVDU</a:t>
            </a:r>
          </a:p>
          <a:p>
            <a:pPr marL="324000" lvl="1" indent="0">
              <a:buFont typeface="Wingdings 2" panose="05020102010507070707" pitchFamily="18" charset="2"/>
              <a:buNone/>
            </a:pPr>
            <a:r>
              <a:rPr lang="en-IN" dirty="0"/>
              <a:t>Vadodara, Gujarat</a:t>
            </a: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B050C861-DB53-4DF8-9B41-096B9D0A6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2" r="4602"/>
          <a:stretch>
            <a:fillRect/>
          </a:stretch>
        </p:blipFill>
        <p:spPr>
          <a:xfrm>
            <a:off x="1217297" y="2481572"/>
            <a:ext cx="1674990" cy="2049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F31039-9081-497D-B359-7C296C12F7DB}"/>
              </a:ext>
            </a:extLst>
          </p:cNvPr>
          <p:cNvSpPr txBox="1">
            <a:spLocks/>
          </p:cNvSpPr>
          <p:nvPr/>
        </p:nvSpPr>
        <p:spPr>
          <a:xfrm>
            <a:off x="4230753" y="4005469"/>
            <a:ext cx="7628531" cy="1464574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4000" b="1" dirty="0"/>
              <a:t>Traumatic Dental Injuries (TDI) to Anterior Teeth</a:t>
            </a:r>
            <a:br>
              <a:rPr lang="en-IN" dirty="0"/>
            </a:br>
            <a:endParaRPr lang="en-IN" dirty="0"/>
          </a:p>
        </p:txBody>
      </p:sp>
      <p:pic>
        <p:nvPicPr>
          <p:cNvPr id="8" name="Audio 2">
            <a:hlinkClick r:id="" action="ppaction://media"/>
            <a:extLst>
              <a:ext uri="{FF2B5EF4-FFF2-40B4-BE49-F238E27FC236}">
                <a16:creationId xmlns:a16="http://schemas.microsoft.com/office/drawing/2014/main" id="{4EA44EDE-2839-438C-BD2F-1B53290EA3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8549" y="5506381"/>
            <a:ext cx="247268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8001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FFFF00"/>
                </a:solidFill>
                <a:latin typeface="Comic Sans MS" pitchFamily="66" charset="0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5334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endParaRPr lang="en-US" altLang="en-US" sz="2400" dirty="0">
              <a:latin typeface="Georgia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en-US" altLang="en-US" sz="2400" b="1" dirty="0">
                <a:solidFill>
                  <a:srgbClr val="C00000"/>
                </a:solidFill>
                <a:latin typeface="Georgia" pitchFamily="18" charset="0"/>
              </a:rPr>
              <a:t>Injury </a:t>
            </a:r>
            <a:r>
              <a:rPr lang="en-US" altLang="en-US" sz="2400" dirty="0">
                <a:latin typeface="Georgia" pitchFamily="18" charset="0"/>
              </a:rPr>
              <a:t>can be defined as an interruption in the continuity of tissues.</a:t>
            </a: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endParaRPr lang="en-US" altLang="en-US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en-US" altLang="en-US" sz="2400" b="1" dirty="0">
                <a:solidFill>
                  <a:srgbClr val="C00000"/>
                </a:solidFill>
                <a:latin typeface="Georgia" pitchFamily="18" charset="0"/>
              </a:rPr>
              <a:t>Traumatic injury </a:t>
            </a:r>
            <a:r>
              <a:rPr lang="en-US" altLang="en-US" sz="2400" dirty="0">
                <a:latin typeface="Georgia" pitchFamily="18" charset="0"/>
              </a:rPr>
              <a:t>can be defined as a damage to a part of body tissue due to external forces.</a:t>
            </a: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endParaRPr lang="en-US" altLang="en-US" sz="2400" dirty="0">
              <a:latin typeface="Georgia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en-US" altLang="en-US" sz="2400" dirty="0">
                <a:latin typeface="Georgia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Georgia" pitchFamily="18" charset="0"/>
              </a:rPr>
              <a:t>Traumatic Dental Injury (Dental trauma) </a:t>
            </a:r>
            <a:r>
              <a:rPr lang="en-US" altLang="en-US" sz="2400" dirty="0">
                <a:latin typeface="Georgia" pitchFamily="18" charset="0"/>
              </a:rPr>
              <a:t>is an impact injury to the teeth and/or other hard and soft tissues within and around the vicinity of the mouth and oral cavity. </a:t>
            </a:r>
          </a:p>
          <a:p>
            <a:pPr algn="just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en-US" altLang="en-US" sz="2400" dirty="0">
                <a:latin typeface="Georgia" pitchFamily="18" charset="0"/>
              </a:rPr>
              <a:t>It is usually sudden, circumstantial, unexpected, accidental and often requires emergency attention.</a:t>
            </a:r>
          </a:p>
          <a:p>
            <a:pPr algn="ctr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400" dirty="0">
                <a:latin typeface="Georgia" pitchFamily="18" charset="0"/>
              </a:rPr>
              <a:t>	</a:t>
            </a:r>
            <a:endParaRPr lang="en-US" altLang="en-US" sz="2400" dirty="0">
              <a:solidFill>
                <a:srgbClr val="CC0099"/>
              </a:solidFill>
              <a:latin typeface="Georgia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ED7598-305D-4446-9097-33C30D5C8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44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6000" b="1" dirty="0">
                <a:solidFill>
                  <a:srgbClr val="C00000"/>
                </a:solidFill>
                <a:latin typeface="Sylfaen" pitchFamily="18" charset="0"/>
              </a:rPr>
              <a:t>CLASSIFICATION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64E42E-6773-479D-AF26-20A48845A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6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DBAA716-5ECC-4627-BCEB-95B87D91FF7F}"/>
              </a:ext>
            </a:extLst>
          </p:cNvPr>
          <p:cNvSpPr txBox="1">
            <a:spLocks/>
          </p:cNvSpPr>
          <p:nvPr/>
        </p:nvSpPr>
        <p:spPr>
          <a:xfrm>
            <a:off x="487017" y="685799"/>
            <a:ext cx="11223182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b="1" dirty="0">
                <a:solidFill>
                  <a:schemeClr val="bg1"/>
                </a:solidFill>
              </a:rPr>
              <a:t>Classification of trauma to </a:t>
            </a:r>
            <a:r>
              <a:rPr lang="en-US" altLang="en-US" sz="3600" b="1" dirty="0">
                <a:solidFill>
                  <a:schemeClr val="bg1"/>
                </a:solidFill>
              </a:rPr>
              <a:t>Primary Teeth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FD523-C1F6-4935-806C-58BB0B36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74" y="3876262"/>
            <a:ext cx="11519452" cy="1431233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err="1">
                <a:solidFill>
                  <a:srgbClr val="C00000"/>
                </a:solidFill>
              </a:rPr>
              <a:t>Robinowich</a:t>
            </a:r>
            <a:r>
              <a:rPr lang="en-IN" sz="3600" b="1" dirty="0">
                <a:solidFill>
                  <a:srgbClr val="C00000"/>
                </a:solidFill>
              </a:rPr>
              <a:t> Classification </a:t>
            </a:r>
            <a:br>
              <a:rPr lang="en-IN" sz="3600" b="1" dirty="0">
                <a:solidFill>
                  <a:srgbClr val="C00000"/>
                </a:solidFill>
              </a:rPr>
            </a:br>
            <a:r>
              <a:rPr lang="en-IN" sz="3600" b="1" dirty="0">
                <a:solidFill>
                  <a:srgbClr val="C00000"/>
                </a:solidFill>
              </a:rPr>
              <a:t>1956 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BCF6138-A98E-4469-A9CD-B9C49AEF8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5"/>
    </mc:Choice>
    <mc:Fallback xmlns="">
      <p:transition spd="slow" advTm="10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8352-AE62-4B10-8B3E-17A43A16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63" y="609739"/>
            <a:ext cx="6574415" cy="83474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err="1">
                <a:solidFill>
                  <a:srgbClr val="C00000"/>
                </a:solidFill>
              </a:rPr>
              <a:t>Robinowitch</a:t>
            </a:r>
            <a:r>
              <a:rPr lang="en-US" altLang="en-US" b="1" dirty="0">
                <a:solidFill>
                  <a:srgbClr val="C00000"/>
                </a:solidFill>
              </a:rPr>
              <a:t> classification (1956)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BB187-8231-4789-9040-83FDD74931F5}"/>
              </a:ext>
            </a:extLst>
          </p:cNvPr>
          <p:cNvSpPr txBox="1"/>
          <p:nvPr/>
        </p:nvSpPr>
        <p:spPr>
          <a:xfrm>
            <a:off x="291933" y="5554821"/>
            <a:ext cx="66370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VI-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Displaced teeth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5DC78-B5D1-4202-ADDE-CD2D491201AF}"/>
              </a:ext>
            </a:extLst>
          </p:cNvPr>
          <p:cNvSpPr txBox="1"/>
          <p:nvPr/>
        </p:nvSpPr>
        <p:spPr>
          <a:xfrm>
            <a:off x="270668" y="4030821"/>
            <a:ext cx="66370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IV-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Fracture of the root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67B059-3A4A-4094-9F93-3952A9142A50}"/>
              </a:ext>
            </a:extLst>
          </p:cNvPr>
          <p:cNvSpPr txBox="1"/>
          <p:nvPr/>
        </p:nvSpPr>
        <p:spPr>
          <a:xfrm>
            <a:off x="270668" y="3268821"/>
            <a:ext cx="66370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III-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Fracture into the pulp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365F0-1021-4A6D-9113-3E0EDDCA5AF3}"/>
              </a:ext>
            </a:extLst>
          </p:cNvPr>
          <p:cNvSpPr txBox="1"/>
          <p:nvPr/>
        </p:nvSpPr>
        <p:spPr>
          <a:xfrm>
            <a:off x="258263" y="2583021"/>
            <a:ext cx="66370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II-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Fracture into the dentin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81E6F-0A07-4B48-8D11-AFE7F836EBF2}"/>
              </a:ext>
            </a:extLst>
          </p:cNvPr>
          <p:cNvSpPr txBox="1"/>
          <p:nvPr/>
        </p:nvSpPr>
        <p:spPr>
          <a:xfrm>
            <a:off x="258263" y="1595874"/>
            <a:ext cx="66370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I-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Fracture of the enamel or slightly into the dentin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7BEC32-8F10-48EB-8A5C-174112DCF407}"/>
              </a:ext>
            </a:extLst>
          </p:cNvPr>
          <p:cNvSpPr txBox="1"/>
          <p:nvPr/>
        </p:nvSpPr>
        <p:spPr>
          <a:xfrm>
            <a:off x="291933" y="4792821"/>
            <a:ext cx="66370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V-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Comminuted fracture</a:t>
            </a: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C883D113-07B1-48A1-ADC7-A7123CB37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3826" y="6016486"/>
            <a:ext cx="333939" cy="712304"/>
          </a:xfrm>
          <a:prstGeom prst="rect">
            <a:avLst/>
          </a:prstGeom>
        </p:spPr>
      </p:pic>
      <p:pic>
        <p:nvPicPr>
          <p:cNvPr id="3" name="Picture 2" descr="Importance of Dental Pulp">
            <a:extLst>
              <a:ext uri="{FF2B5EF4-FFF2-40B4-BE49-F238E27FC236}">
                <a16:creationId xmlns:a16="http://schemas.microsoft.com/office/drawing/2014/main" id="{7686440B-FF3A-4407-8A37-F449728A8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"/>
          <a:stretch/>
        </p:blipFill>
        <p:spPr bwMode="auto">
          <a:xfrm>
            <a:off x="6985163" y="1212574"/>
            <a:ext cx="4698837" cy="44229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CBF3B8-E30E-40D8-B4B8-1B413F7B12CC}"/>
              </a:ext>
            </a:extLst>
          </p:cNvPr>
          <p:cNvSpPr/>
          <p:nvPr/>
        </p:nvSpPr>
        <p:spPr>
          <a:xfrm>
            <a:off x="8475562" y="4780973"/>
            <a:ext cx="469655" cy="556340"/>
          </a:xfrm>
          <a:custGeom>
            <a:avLst/>
            <a:gdLst>
              <a:gd name="connsiteX0" fmla="*/ 0 w 467139"/>
              <a:gd name="connsiteY0" fmla="*/ 0 h 397566"/>
              <a:gd name="connsiteX1" fmla="*/ 59635 w 467139"/>
              <a:gd name="connsiteY1" fmla="*/ 29818 h 397566"/>
              <a:gd name="connsiteX2" fmla="*/ 89452 w 467139"/>
              <a:gd name="connsiteY2" fmla="*/ 49696 h 397566"/>
              <a:gd name="connsiteX3" fmla="*/ 129208 w 467139"/>
              <a:gd name="connsiteY3" fmla="*/ 59635 h 397566"/>
              <a:gd name="connsiteX4" fmla="*/ 208722 w 467139"/>
              <a:gd name="connsiteY4" fmla="*/ 119270 h 397566"/>
              <a:gd name="connsiteX5" fmla="*/ 238539 w 467139"/>
              <a:gd name="connsiteY5" fmla="*/ 129209 h 397566"/>
              <a:gd name="connsiteX6" fmla="*/ 278295 w 467139"/>
              <a:gd name="connsiteY6" fmla="*/ 178905 h 397566"/>
              <a:gd name="connsiteX7" fmla="*/ 308113 w 467139"/>
              <a:gd name="connsiteY7" fmla="*/ 188844 h 397566"/>
              <a:gd name="connsiteX8" fmla="*/ 337930 w 467139"/>
              <a:gd name="connsiteY8" fmla="*/ 218661 h 397566"/>
              <a:gd name="connsiteX9" fmla="*/ 347869 w 467139"/>
              <a:gd name="connsiteY9" fmla="*/ 248479 h 397566"/>
              <a:gd name="connsiteX10" fmla="*/ 377687 w 467139"/>
              <a:gd name="connsiteY10" fmla="*/ 268357 h 397566"/>
              <a:gd name="connsiteX11" fmla="*/ 407504 w 467139"/>
              <a:gd name="connsiteY11" fmla="*/ 298174 h 397566"/>
              <a:gd name="connsiteX12" fmla="*/ 437322 w 467139"/>
              <a:gd name="connsiteY12" fmla="*/ 347870 h 397566"/>
              <a:gd name="connsiteX13" fmla="*/ 467139 w 467139"/>
              <a:gd name="connsiteY13" fmla="*/ 397566 h 397566"/>
              <a:gd name="connsiteX14" fmla="*/ 457200 w 467139"/>
              <a:gd name="connsiteY14" fmla="*/ 387626 h 3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139" h="397566">
                <a:moveTo>
                  <a:pt x="0" y="0"/>
                </a:moveTo>
                <a:cubicBezTo>
                  <a:pt x="19878" y="9939"/>
                  <a:pt x="40207" y="19025"/>
                  <a:pt x="59635" y="29818"/>
                </a:cubicBezTo>
                <a:cubicBezTo>
                  <a:pt x="70077" y="35619"/>
                  <a:pt x="78473" y="44991"/>
                  <a:pt x="89452" y="49696"/>
                </a:cubicBezTo>
                <a:cubicBezTo>
                  <a:pt x="102007" y="55077"/>
                  <a:pt x="115956" y="56322"/>
                  <a:pt x="129208" y="59635"/>
                </a:cubicBezTo>
                <a:cubicBezTo>
                  <a:pt x="152755" y="83181"/>
                  <a:pt x="175009" y="108032"/>
                  <a:pt x="208722" y="119270"/>
                </a:cubicBezTo>
                <a:lnTo>
                  <a:pt x="238539" y="129209"/>
                </a:lnTo>
                <a:cubicBezTo>
                  <a:pt x="247566" y="142750"/>
                  <a:pt x="262561" y="169464"/>
                  <a:pt x="278295" y="178905"/>
                </a:cubicBezTo>
                <a:cubicBezTo>
                  <a:pt x="287279" y="184295"/>
                  <a:pt x="298174" y="185531"/>
                  <a:pt x="308113" y="188844"/>
                </a:cubicBezTo>
                <a:cubicBezTo>
                  <a:pt x="318052" y="198783"/>
                  <a:pt x="330133" y="206966"/>
                  <a:pt x="337930" y="218661"/>
                </a:cubicBezTo>
                <a:cubicBezTo>
                  <a:pt x="343741" y="227378"/>
                  <a:pt x="341324" y="240298"/>
                  <a:pt x="347869" y="248479"/>
                </a:cubicBezTo>
                <a:cubicBezTo>
                  <a:pt x="355331" y="257807"/>
                  <a:pt x="368510" y="260710"/>
                  <a:pt x="377687" y="268357"/>
                </a:cubicBezTo>
                <a:cubicBezTo>
                  <a:pt x="388485" y="277355"/>
                  <a:pt x="397565" y="288235"/>
                  <a:pt x="407504" y="298174"/>
                </a:cubicBezTo>
                <a:cubicBezTo>
                  <a:pt x="435659" y="382641"/>
                  <a:pt x="396392" y="279656"/>
                  <a:pt x="437322" y="347870"/>
                </a:cubicBezTo>
                <a:cubicBezTo>
                  <a:pt x="476030" y="412381"/>
                  <a:pt x="416771" y="347198"/>
                  <a:pt x="467139" y="397566"/>
                </a:cubicBezTo>
                <a:lnTo>
                  <a:pt x="457200" y="387626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1156AB5-2673-4F34-8788-1F5971313B8E}"/>
              </a:ext>
            </a:extLst>
          </p:cNvPr>
          <p:cNvSpPr/>
          <p:nvPr/>
        </p:nvSpPr>
        <p:spPr>
          <a:xfrm>
            <a:off x="8618491" y="3944450"/>
            <a:ext cx="644172" cy="975419"/>
          </a:xfrm>
          <a:custGeom>
            <a:avLst/>
            <a:gdLst>
              <a:gd name="connsiteX0" fmla="*/ 0 w 467139"/>
              <a:gd name="connsiteY0" fmla="*/ 0 h 397566"/>
              <a:gd name="connsiteX1" fmla="*/ 59635 w 467139"/>
              <a:gd name="connsiteY1" fmla="*/ 29818 h 397566"/>
              <a:gd name="connsiteX2" fmla="*/ 89452 w 467139"/>
              <a:gd name="connsiteY2" fmla="*/ 49696 h 397566"/>
              <a:gd name="connsiteX3" fmla="*/ 129208 w 467139"/>
              <a:gd name="connsiteY3" fmla="*/ 59635 h 397566"/>
              <a:gd name="connsiteX4" fmla="*/ 208722 w 467139"/>
              <a:gd name="connsiteY4" fmla="*/ 119270 h 397566"/>
              <a:gd name="connsiteX5" fmla="*/ 238539 w 467139"/>
              <a:gd name="connsiteY5" fmla="*/ 129209 h 397566"/>
              <a:gd name="connsiteX6" fmla="*/ 278295 w 467139"/>
              <a:gd name="connsiteY6" fmla="*/ 178905 h 397566"/>
              <a:gd name="connsiteX7" fmla="*/ 308113 w 467139"/>
              <a:gd name="connsiteY7" fmla="*/ 188844 h 397566"/>
              <a:gd name="connsiteX8" fmla="*/ 337930 w 467139"/>
              <a:gd name="connsiteY8" fmla="*/ 218661 h 397566"/>
              <a:gd name="connsiteX9" fmla="*/ 347869 w 467139"/>
              <a:gd name="connsiteY9" fmla="*/ 248479 h 397566"/>
              <a:gd name="connsiteX10" fmla="*/ 377687 w 467139"/>
              <a:gd name="connsiteY10" fmla="*/ 268357 h 397566"/>
              <a:gd name="connsiteX11" fmla="*/ 407504 w 467139"/>
              <a:gd name="connsiteY11" fmla="*/ 298174 h 397566"/>
              <a:gd name="connsiteX12" fmla="*/ 437322 w 467139"/>
              <a:gd name="connsiteY12" fmla="*/ 347870 h 397566"/>
              <a:gd name="connsiteX13" fmla="*/ 467139 w 467139"/>
              <a:gd name="connsiteY13" fmla="*/ 397566 h 397566"/>
              <a:gd name="connsiteX14" fmla="*/ 457200 w 467139"/>
              <a:gd name="connsiteY14" fmla="*/ 387626 h 3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139" h="397566">
                <a:moveTo>
                  <a:pt x="0" y="0"/>
                </a:moveTo>
                <a:cubicBezTo>
                  <a:pt x="19878" y="9939"/>
                  <a:pt x="40207" y="19025"/>
                  <a:pt x="59635" y="29818"/>
                </a:cubicBezTo>
                <a:cubicBezTo>
                  <a:pt x="70077" y="35619"/>
                  <a:pt x="78473" y="44991"/>
                  <a:pt x="89452" y="49696"/>
                </a:cubicBezTo>
                <a:cubicBezTo>
                  <a:pt x="102007" y="55077"/>
                  <a:pt x="115956" y="56322"/>
                  <a:pt x="129208" y="59635"/>
                </a:cubicBezTo>
                <a:cubicBezTo>
                  <a:pt x="152755" y="83181"/>
                  <a:pt x="175009" y="108032"/>
                  <a:pt x="208722" y="119270"/>
                </a:cubicBezTo>
                <a:lnTo>
                  <a:pt x="238539" y="129209"/>
                </a:lnTo>
                <a:cubicBezTo>
                  <a:pt x="247566" y="142750"/>
                  <a:pt x="262561" y="169464"/>
                  <a:pt x="278295" y="178905"/>
                </a:cubicBezTo>
                <a:cubicBezTo>
                  <a:pt x="287279" y="184295"/>
                  <a:pt x="298174" y="185531"/>
                  <a:pt x="308113" y="188844"/>
                </a:cubicBezTo>
                <a:cubicBezTo>
                  <a:pt x="318052" y="198783"/>
                  <a:pt x="330133" y="206966"/>
                  <a:pt x="337930" y="218661"/>
                </a:cubicBezTo>
                <a:cubicBezTo>
                  <a:pt x="343741" y="227378"/>
                  <a:pt x="341324" y="240298"/>
                  <a:pt x="347869" y="248479"/>
                </a:cubicBezTo>
                <a:cubicBezTo>
                  <a:pt x="355331" y="257807"/>
                  <a:pt x="368510" y="260710"/>
                  <a:pt x="377687" y="268357"/>
                </a:cubicBezTo>
                <a:cubicBezTo>
                  <a:pt x="388485" y="277355"/>
                  <a:pt x="397565" y="288235"/>
                  <a:pt x="407504" y="298174"/>
                </a:cubicBezTo>
                <a:cubicBezTo>
                  <a:pt x="435659" y="382641"/>
                  <a:pt x="396392" y="279656"/>
                  <a:pt x="437322" y="347870"/>
                </a:cubicBezTo>
                <a:cubicBezTo>
                  <a:pt x="476030" y="412381"/>
                  <a:pt x="416771" y="347198"/>
                  <a:pt x="467139" y="397566"/>
                </a:cubicBezTo>
                <a:lnTo>
                  <a:pt x="457200" y="387626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3B25BB-F56A-4AB7-A2C9-4C1097C55BFA}"/>
              </a:ext>
            </a:extLst>
          </p:cNvPr>
          <p:cNvSpPr/>
          <p:nvPr/>
        </p:nvSpPr>
        <p:spPr>
          <a:xfrm>
            <a:off x="9245263" y="3075449"/>
            <a:ext cx="644172" cy="1307706"/>
          </a:xfrm>
          <a:custGeom>
            <a:avLst/>
            <a:gdLst>
              <a:gd name="connsiteX0" fmla="*/ 0 w 467139"/>
              <a:gd name="connsiteY0" fmla="*/ 0 h 397566"/>
              <a:gd name="connsiteX1" fmla="*/ 59635 w 467139"/>
              <a:gd name="connsiteY1" fmla="*/ 29818 h 397566"/>
              <a:gd name="connsiteX2" fmla="*/ 89452 w 467139"/>
              <a:gd name="connsiteY2" fmla="*/ 49696 h 397566"/>
              <a:gd name="connsiteX3" fmla="*/ 129208 w 467139"/>
              <a:gd name="connsiteY3" fmla="*/ 59635 h 397566"/>
              <a:gd name="connsiteX4" fmla="*/ 208722 w 467139"/>
              <a:gd name="connsiteY4" fmla="*/ 119270 h 397566"/>
              <a:gd name="connsiteX5" fmla="*/ 238539 w 467139"/>
              <a:gd name="connsiteY5" fmla="*/ 129209 h 397566"/>
              <a:gd name="connsiteX6" fmla="*/ 278295 w 467139"/>
              <a:gd name="connsiteY6" fmla="*/ 178905 h 397566"/>
              <a:gd name="connsiteX7" fmla="*/ 308113 w 467139"/>
              <a:gd name="connsiteY7" fmla="*/ 188844 h 397566"/>
              <a:gd name="connsiteX8" fmla="*/ 337930 w 467139"/>
              <a:gd name="connsiteY8" fmla="*/ 218661 h 397566"/>
              <a:gd name="connsiteX9" fmla="*/ 347869 w 467139"/>
              <a:gd name="connsiteY9" fmla="*/ 248479 h 397566"/>
              <a:gd name="connsiteX10" fmla="*/ 377687 w 467139"/>
              <a:gd name="connsiteY10" fmla="*/ 268357 h 397566"/>
              <a:gd name="connsiteX11" fmla="*/ 407504 w 467139"/>
              <a:gd name="connsiteY11" fmla="*/ 298174 h 397566"/>
              <a:gd name="connsiteX12" fmla="*/ 437322 w 467139"/>
              <a:gd name="connsiteY12" fmla="*/ 347870 h 397566"/>
              <a:gd name="connsiteX13" fmla="*/ 467139 w 467139"/>
              <a:gd name="connsiteY13" fmla="*/ 397566 h 397566"/>
              <a:gd name="connsiteX14" fmla="*/ 457200 w 467139"/>
              <a:gd name="connsiteY14" fmla="*/ 387626 h 3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139" h="397566">
                <a:moveTo>
                  <a:pt x="0" y="0"/>
                </a:moveTo>
                <a:cubicBezTo>
                  <a:pt x="19878" y="9939"/>
                  <a:pt x="40207" y="19025"/>
                  <a:pt x="59635" y="29818"/>
                </a:cubicBezTo>
                <a:cubicBezTo>
                  <a:pt x="70077" y="35619"/>
                  <a:pt x="78473" y="44991"/>
                  <a:pt x="89452" y="49696"/>
                </a:cubicBezTo>
                <a:cubicBezTo>
                  <a:pt x="102007" y="55077"/>
                  <a:pt x="115956" y="56322"/>
                  <a:pt x="129208" y="59635"/>
                </a:cubicBezTo>
                <a:cubicBezTo>
                  <a:pt x="152755" y="83181"/>
                  <a:pt x="175009" y="108032"/>
                  <a:pt x="208722" y="119270"/>
                </a:cubicBezTo>
                <a:lnTo>
                  <a:pt x="238539" y="129209"/>
                </a:lnTo>
                <a:cubicBezTo>
                  <a:pt x="247566" y="142750"/>
                  <a:pt x="262561" y="169464"/>
                  <a:pt x="278295" y="178905"/>
                </a:cubicBezTo>
                <a:cubicBezTo>
                  <a:pt x="287279" y="184295"/>
                  <a:pt x="298174" y="185531"/>
                  <a:pt x="308113" y="188844"/>
                </a:cubicBezTo>
                <a:cubicBezTo>
                  <a:pt x="318052" y="198783"/>
                  <a:pt x="330133" y="206966"/>
                  <a:pt x="337930" y="218661"/>
                </a:cubicBezTo>
                <a:cubicBezTo>
                  <a:pt x="343741" y="227378"/>
                  <a:pt x="341324" y="240298"/>
                  <a:pt x="347869" y="248479"/>
                </a:cubicBezTo>
                <a:cubicBezTo>
                  <a:pt x="355331" y="257807"/>
                  <a:pt x="368510" y="260710"/>
                  <a:pt x="377687" y="268357"/>
                </a:cubicBezTo>
                <a:cubicBezTo>
                  <a:pt x="388485" y="277355"/>
                  <a:pt x="397565" y="288235"/>
                  <a:pt x="407504" y="298174"/>
                </a:cubicBezTo>
                <a:cubicBezTo>
                  <a:pt x="435659" y="382641"/>
                  <a:pt x="396392" y="279656"/>
                  <a:pt x="437322" y="347870"/>
                </a:cubicBezTo>
                <a:cubicBezTo>
                  <a:pt x="476030" y="412381"/>
                  <a:pt x="416771" y="347198"/>
                  <a:pt x="467139" y="397566"/>
                </a:cubicBezTo>
                <a:lnTo>
                  <a:pt x="457200" y="387626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48EA849-0916-41EF-9621-2E703BE28F71}"/>
              </a:ext>
            </a:extLst>
          </p:cNvPr>
          <p:cNvSpPr/>
          <p:nvPr/>
        </p:nvSpPr>
        <p:spPr>
          <a:xfrm>
            <a:off x="10154014" y="2015953"/>
            <a:ext cx="431159" cy="667610"/>
          </a:xfrm>
          <a:custGeom>
            <a:avLst/>
            <a:gdLst>
              <a:gd name="connsiteX0" fmla="*/ 0 w 467139"/>
              <a:gd name="connsiteY0" fmla="*/ 0 h 397566"/>
              <a:gd name="connsiteX1" fmla="*/ 59635 w 467139"/>
              <a:gd name="connsiteY1" fmla="*/ 29818 h 397566"/>
              <a:gd name="connsiteX2" fmla="*/ 89452 w 467139"/>
              <a:gd name="connsiteY2" fmla="*/ 49696 h 397566"/>
              <a:gd name="connsiteX3" fmla="*/ 129208 w 467139"/>
              <a:gd name="connsiteY3" fmla="*/ 59635 h 397566"/>
              <a:gd name="connsiteX4" fmla="*/ 208722 w 467139"/>
              <a:gd name="connsiteY4" fmla="*/ 119270 h 397566"/>
              <a:gd name="connsiteX5" fmla="*/ 238539 w 467139"/>
              <a:gd name="connsiteY5" fmla="*/ 129209 h 397566"/>
              <a:gd name="connsiteX6" fmla="*/ 278295 w 467139"/>
              <a:gd name="connsiteY6" fmla="*/ 178905 h 397566"/>
              <a:gd name="connsiteX7" fmla="*/ 308113 w 467139"/>
              <a:gd name="connsiteY7" fmla="*/ 188844 h 397566"/>
              <a:gd name="connsiteX8" fmla="*/ 337930 w 467139"/>
              <a:gd name="connsiteY8" fmla="*/ 218661 h 397566"/>
              <a:gd name="connsiteX9" fmla="*/ 347869 w 467139"/>
              <a:gd name="connsiteY9" fmla="*/ 248479 h 397566"/>
              <a:gd name="connsiteX10" fmla="*/ 377687 w 467139"/>
              <a:gd name="connsiteY10" fmla="*/ 268357 h 397566"/>
              <a:gd name="connsiteX11" fmla="*/ 407504 w 467139"/>
              <a:gd name="connsiteY11" fmla="*/ 298174 h 397566"/>
              <a:gd name="connsiteX12" fmla="*/ 437322 w 467139"/>
              <a:gd name="connsiteY12" fmla="*/ 347870 h 397566"/>
              <a:gd name="connsiteX13" fmla="*/ 467139 w 467139"/>
              <a:gd name="connsiteY13" fmla="*/ 397566 h 397566"/>
              <a:gd name="connsiteX14" fmla="*/ 457200 w 467139"/>
              <a:gd name="connsiteY14" fmla="*/ 387626 h 39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139" h="397566">
                <a:moveTo>
                  <a:pt x="0" y="0"/>
                </a:moveTo>
                <a:cubicBezTo>
                  <a:pt x="19878" y="9939"/>
                  <a:pt x="40207" y="19025"/>
                  <a:pt x="59635" y="29818"/>
                </a:cubicBezTo>
                <a:cubicBezTo>
                  <a:pt x="70077" y="35619"/>
                  <a:pt x="78473" y="44991"/>
                  <a:pt x="89452" y="49696"/>
                </a:cubicBezTo>
                <a:cubicBezTo>
                  <a:pt x="102007" y="55077"/>
                  <a:pt x="115956" y="56322"/>
                  <a:pt x="129208" y="59635"/>
                </a:cubicBezTo>
                <a:cubicBezTo>
                  <a:pt x="152755" y="83181"/>
                  <a:pt x="175009" y="108032"/>
                  <a:pt x="208722" y="119270"/>
                </a:cubicBezTo>
                <a:lnTo>
                  <a:pt x="238539" y="129209"/>
                </a:lnTo>
                <a:cubicBezTo>
                  <a:pt x="247566" y="142750"/>
                  <a:pt x="262561" y="169464"/>
                  <a:pt x="278295" y="178905"/>
                </a:cubicBezTo>
                <a:cubicBezTo>
                  <a:pt x="287279" y="184295"/>
                  <a:pt x="298174" y="185531"/>
                  <a:pt x="308113" y="188844"/>
                </a:cubicBezTo>
                <a:cubicBezTo>
                  <a:pt x="318052" y="198783"/>
                  <a:pt x="330133" y="206966"/>
                  <a:pt x="337930" y="218661"/>
                </a:cubicBezTo>
                <a:cubicBezTo>
                  <a:pt x="343741" y="227378"/>
                  <a:pt x="341324" y="240298"/>
                  <a:pt x="347869" y="248479"/>
                </a:cubicBezTo>
                <a:cubicBezTo>
                  <a:pt x="355331" y="257807"/>
                  <a:pt x="368510" y="260710"/>
                  <a:pt x="377687" y="268357"/>
                </a:cubicBezTo>
                <a:cubicBezTo>
                  <a:pt x="388485" y="277355"/>
                  <a:pt x="397565" y="288235"/>
                  <a:pt x="407504" y="298174"/>
                </a:cubicBezTo>
                <a:cubicBezTo>
                  <a:pt x="435659" y="382641"/>
                  <a:pt x="396392" y="279656"/>
                  <a:pt x="437322" y="347870"/>
                </a:cubicBezTo>
                <a:cubicBezTo>
                  <a:pt x="476030" y="412381"/>
                  <a:pt x="416771" y="347198"/>
                  <a:pt x="467139" y="397566"/>
                </a:cubicBezTo>
                <a:lnTo>
                  <a:pt x="457200" y="387626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Picture 8" descr="JaypeeDigital | eBook Reader">
            <a:extLst>
              <a:ext uri="{FF2B5EF4-FFF2-40B4-BE49-F238E27FC236}">
                <a16:creationId xmlns:a16="http://schemas.microsoft.com/office/drawing/2014/main" id="{B85A1122-DEEA-4456-A0EC-9672E6DB772D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28" y="1222512"/>
            <a:ext cx="4677572" cy="45292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9681"/>
      </p:ext>
    </p:extLst>
  </p:cSld>
  <p:clrMapOvr>
    <a:masterClrMapping/>
  </p:clrMapOvr>
  <p:transition spd="slow" advTm="4656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4" grpId="0" animBg="1"/>
      <p:bldP spid="6" grpId="0" animBg="1"/>
      <p:bldP spid="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1C07-9F58-4B6C-A28E-6F2408DE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4321210"/>
            <a:ext cx="11519452" cy="1049235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</a:rPr>
              <a:t>Garcia Godoy Classification 1981</a:t>
            </a:r>
            <a:endParaRPr lang="en-IN" sz="4800" dirty="0">
              <a:solidFill>
                <a:srgbClr val="C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BAA716-5ECC-4627-BCEB-95B87D91FF7F}"/>
              </a:ext>
            </a:extLst>
          </p:cNvPr>
          <p:cNvSpPr txBox="1">
            <a:spLocks/>
          </p:cNvSpPr>
          <p:nvPr/>
        </p:nvSpPr>
        <p:spPr>
          <a:xfrm>
            <a:off x="675861" y="685799"/>
            <a:ext cx="1090322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b="1" dirty="0">
                <a:solidFill>
                  <a:schemeClr val="bg1"/>
                </a:solidFill>
              </a:rPr>
              <a:t>Classification of trauma to </a:t>
            </a:r>
            <a:r>
              <a:rPr lang="en-US" altLang="en-US" sz="3600" b="1" dirty="0">
                <a:solidFill>
                  <a:schemeClr val="bg1"/>
                </a:solidFill>
              </a:rPr>
              <a:t>Primary Teeth</a:t>
            </a:r>
            <a:endParaRPr lang="en-IN" sz="36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FDB62CC-AE1E-4A68-B86B-562C4DAB1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4"/>
    </mc:Choice>
    <mc:Fallback xmlns="">
      <p:transition spd="slow" advTm="9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320AB8-EB9D-44DE-8770-D7D7FC41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877956"/>
            <a:ext cx="8001000" cy="533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Garcia Godoy Classification 1981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B2C84-96B6-4FDE-B060-55503ACCE09B}"/>
              </a:ext>
            </a:extLst>
          </p:cNvPr>
          <p:cNvSpPr txBox="1"/>
          <p:nvPr/>
        </p:nvSpPr>
        <p:spPr>
          <a:xfrm>
            <a:off x="1961707" y="5445492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33400" indent="-533400" algn="just"/>
            <a:r>
              <a:rPr lang="en-US" altLang="en-US" sz="2400" b="1" dirty="0">
                <a:solidFill>
                  <a:srgbClr val="C00000"/>
                </a:solidFill>
              </a:rPr>
              <a:t>5 - </a:t>
            </a:r>
            <a:r>
              <a:rPr lang="en-US" altLang="en-US" sz="2400" dirty="0"/>
              <a:t>Enamel dentin cementum fracture with pulp exposure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1B73C-8F0E-44EB-AC6D-978B46068199}"/>
              </a:ext>
            </a:extLst>
          </p:cNvPr>
          <p:cNvSpPr txBox="1"/>
          <p:nvPr/>
        </p:nvSpPr>
        <p:spPr>
          <a:xfrm>
            <a:off x="1940442" y="3921492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33400" indent="-533400" algn="just"/>
            <a:r>
              <a:rPr lang="en-US" altLang="en-US" sz="2400" b="1" dirty="0">
                <a:solidFill>
                  <a:srgbClr val="C00000"/>
                </a:solidFill>
              </a:rPr>
              <a:t>3 - </a:t>
            </a:r>
            <a:r>
              <a:rPr lang="en-US" altLang="en-US" sz="2400" dirty="0"/>
              <a:t>Enamel dentin fracture with pulp exposure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E6810-04D2-4751-9D8C-733F1C29068D}"/>
              </a:ext>
            </a:extLst>
          </p:cNvPr>
          <p:cNvSpPr txBox="1"/>
          <p:nvPr/>
        </p:nvSpPr>
        <p:spPr>
          <a:xfrm>
            <a:off x="1940442" y="3159492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33400" indent="-533400" algn="just"/>
            <a:r>
              <a:rPr lang="en-US" altLang="en-US" sz="2400" b="1" dirty="0">
                <a:solidFill>
                  <a:srgbClr val="C00000"/>
                </a:solidFill>
              </a:rPr>
              <a:t>2 - </a:t>
            </a:r>
            <a:r>
              <a:rPr lang="en-US" altLang="en-US" sz="2400" dirty="0"/>
              <a:t>Enamel dentin fracture without pulp exposure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5CB3E-A515-40C4-8C0B-A1BA5FF614EC}"/>
              </a:ext>
            </a:extLst>
          </p:cNvPr>
          <p:cNvSpPr txBox="1"/>
          <p:nvPr/>
        </p:nvSpPr>
        <p:spPr>
          <a:xfrm>
            <a:off x="1928037" y="2473692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33400" indent="-533400" algn="just"/>
            <a:r>
              <a:rPr lang="en-US" altLang="en-US" sz="2400" b="1" dirty="0">
                <a:solidFill>
                  <a:srgbClr val="C00000"/>
                </a:solidFill>
              </a:rPr>
              <a:t>1 - </a:t>
            </a:r>
            <a:r>
              <a:rPr lang="en-US" altLang="en-US" sz="2400" dirty="0"/>
              <a:t>Enamel fracture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84FBAE-AAC5-4FD4-89E4-93E960EC499B}"/>
              </a:ext>
            </a:extLst>
          </p:cNvPr>
          <p:cNvSpPr txBox="1"/>
          <p:nvPr/>
        </p:nvSpPr>
        <p:spPr>
          <a:xfrm>
            <a:off x="1928037" y="1715142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33400" indent="-533400" algn="just"/>
            <a:r>
              <a:rPr lang="en-US" altLang="en-US" sz="2400" b="1" dirty="0">
                <a:solidFill>
                  <a:srgbClr val="C00000"/>
                </a:solidFill>
              </a:rPr>
              <a:t>0 -</a:t>
            </a:r>
            <a:r>
              <a:rPr lang="en-US" altLang="en-US" sz="2400" dirty="0"/>
              <a:t> Enamel crack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CFD7F-6BDB-452F-82CF-95D920E55413}"/>
              </a:ext>
            </a:extLst>
          </p:cNvPr>
          <p:cNvSpPr txBox="1"/>
          <p:nvPr/>
        </p:nvSpPr>
        <p:spPr>
          <a:xfrm>
            <a:off x="1961707" y="4683492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33400" indent="-533400" algn="just"/>
            <a:r>
              <a:rPr lang="en-US" altLang="en-US" sz="2400" b="1" dirty="0">
                <a:solidFill>
                  <a:srgbClr val="C00000"/>
                </a:solidFill>
              </a:rPr>
              <a:t>4 - </a:t>
            </a:r>
            <a:r>
              <a:rPr lang="en-US" altLang="en-US" sz="2400" dirty="0"/>
              <a:t>Enamel dentin cementum fracture without pulp exposure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F8E5744-59AB-4981-A16D-C24393DF8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0276"/>
      </p:ext>
    </p:extLst>
  </p:cSld>
  <p:clrMapOvr>
    <a:masterClrMapping/>
  </p:clrMapOvr>
  <p:transition spd="slow" advTm="4561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574E6D-442C-4A9D-8E69-C8CD338E3EDA}"/>
              </a:ext>
            </a:extLst>
          </p:cNvPr>
          <p:cNvSpPr txBox="1"/>
          <p:nvPr/>
        </p:nvSpPr>
        <p:spPr>
          <a:xfrm>
            <a:off x="1961707" y="5181464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C00000"/>
                </a:solidFill>
              </a:rPr>
              <a:t>11 -</a:t>
            </a:r>
            <a:r>
              <a:rPr lang="en-US" altLang="en-US" sz="2400" dirty="0"/>
              <a:t> Extrusion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9873-7892-4009-ABEE-4B3E9ED859C6}"/>
              </a:ext>
            </a:extLst>
          </p:cNvPr>
          <p:cNvSpPr txBox="1"/>
          <p:nvPr/>
        </p:nvSpPr>
        <p:spPr>
          <a:xfrm>
            <a:off x="1940442" y="3657464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C00000"/>
                </a:solidFill>
              </a:rPr>
              <a:t>9 -</a:t>
            </a:r>
            <a:r>
              <a:rPr lang="en-US" altLang="en-US" sz="2400" dirty="0"/>
              <a:t> Lateral displacement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FFB1C-E2B1-45C4-9C29-99858256A3BE}"/>
              </a:ext>
            </a:extLst>
          </p:cNvPr>
          <p:cNvSpPr txBox="1"/>
          <p:nvPr/>
        </p:nvSpPr>
        <p:spPr>
          <a:xfrm>
            <a:off x="1940442" y="2895464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C00000"/>
                </a:solidFill>
              </a:rPr>
              <a:t>8 -</a:t>
            </a:r>
            <a:r>
              <a:rPr lang="en-US" altLang="en-US" sz="2400" dirty="0"/>
              <a:t> Luxation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38901-0888-43FF-B5EF-9FA4BE6CA186}"/>
              </a:ext>
            </a:extLst>
          </p:cNvPr>
          <p:cNvSpPr txBox="1"/>
          <p:nvPr/>
        </p:nvSpPr>
        <p:spPr>
          <a:xfrm>
            <a:off x="1928037" y="2209664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7 -</a:t>
            </a:r>
            <a:r>
              <a:rPr lang="en-US" altLang="en-US" sz="2400" dirty="0"/>
              <a:t> Concussion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27EB0-B8A4-4F36-9621-2DBB51E91036}"/>
              </a:ext>
            </a:extLst>
          </p:cNvPr>
          <p:cNvSpPr txBox="1"/>
          <p:nvPr/>
        </p:nvSpPr>
        <p:spPr>
          <a:xfrm>
            <a:off x="1928037" y="1451114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C00000"/>
                </a:solidFill>
              </a:rPr>
              <a:t>6 - </a:t>
            </a:r>
            <a:r>
              <a:rPr lang="en-US" altLang="en-US" sz="2400" dirty="0"/>
              <a:t>Root fracture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1F9A0-A45D-4925-92D3-4FE266EED0A7}"/>
              </a:ext>
            </a:extLst>
          </p:cNvPr>
          <p:cNvSpPr txBox="1"/>
          <p:nvPr/>
        </p:nvSpPr>
        <p:spPr>
          <a:xfrm>
            <a:off x="1961707" y="4419464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C00000"/>
                </a:solidFill>
              </a:rPr>
              <a:t>10 -</a:t>
            </a:r>
            <a:r>
              <a:rPr lang="en-US" altLang="en-US" sz="2400" dirty="0"/>
              <a:t> Intrusion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7D64773-54CB-4490-B1E5-E9B7D98E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89113"/>
            <a:ext cx="8001000" cy="533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Garcia Godoy Classification 1981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60555-4B3C-4E05-8165-83585A4C0C01}"/>
              </a:ext>
            </a:extLst>
          </p:cNvPr>
          <p:cNvSpPr txBox="1"/>
          <p:nvPr/>
        </p:nvSpPr>
        <p:spPr>
          <a:xfrm>
            <a:off x="1961707" y="6018649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C00000"/>
                </a:solidFill>
              </a:rPr>
              <a:t>12 –</a:t>
            </a:r>
            <a:r>
              <a:rPr lang="en-US" altLang="en-US" sz="2400" dirty="0"/>
              <a:t> Avulsion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03B1DC-2D7E-4CB2-90EB-3ED22B538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7917"/>
      </p:ext>
    </p:extLst>
  </p:cSld>
  <p:clrMapOvr>
    <a:masterClrMapping/>
  </p:clrMapOvr>
  <p:transition spd="slow" advTm="6627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8820-0DC5-4781-AD23-366A18A6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895600"/>
            <a:ext cx="8001000" cy="838200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>
                <a:solidFill>
                  <a:srgbClr val="C00000"/>
                </a:solidFill>
              </a:rPr>
              <a:t>Thank You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A99E66-3EA8-4AC6-A5D9-468D252E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91" y="4568687"/>
            <a:ext cx="1703217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pt. of Paedodontics and Preventive Dentistry, KMSDCH - Home ...">
            <a:extLst>
              <a:ext uri="{FF2B5EF4-FFF2-40B4-BE49-F238E27FC236}">
                <a16:creationId xmlns:a16="http://schemas.microsoft.com/office/drawing/2014/main" id="{C0400C46-46B0-43C7-BAC5-D28E4873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764495"/>
            <a:ext cx="1828800" cy="1836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.M. SHAH DENTAL COLLEGE AND HOSPITAL VADODARA Reviews | Address ...">
            <a:extLst>
              <a:ext uri="{FF2B5EF4-FFF2-40B4-BE49-F238E27FC236}">
                <a16:creationId xmlns:a16="http://schemas.microsoft.com/office/drawing/2014/main" id="{ECE3D912-C4CB-4846-AA44-B259AC61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2" y="764495"/>
            <a:ext cx="2301986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7F3653E-9712-4A08-BD1F-6BE5265D9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59277"/>
      </p:ext>
    </p:extLst>
  </p:cSld>
  <p:clrMapOvr>
    <a:masterClrMapping/>
  </p:clrMapOvr>
  <p:transition spd="slow" advTm="270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 content 1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 content 1" id="{74D14E47-2E3C-4B79-9FE2-F6219F46CCB3}" vid="{6244D4B0-BB29-4589-87C5-5A75BD877B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 content 1</Template>
  <TotalTime>125</TotalTime>
  <Words>256</Words>
  <Application>Microsoft Office PowerPoint</Application>
  <PresentationFormat>Widescreen</PresentationFormat>
  <Paragraphs>43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Baskerville Old Face</vt:lpstr>
      <vt:lpstr>Comic Sans MS</vt:lpstr>
      <vt:lpstr>Georgia</vt:lpstr>
      <vt:lpstr>Gill Sans MT</vt:lpstr>
      <vt:lpstr>Sylfaen</vt:lpstr>
      <vt:lpstr>Tahoma</vt:lpstr>
      <vt:lpstr>Wingdings</vt:lpstr>
      <vt:lpstr>Wingdings 2</vt:lpstr>
      <vt:lpstr>E content 1</vt:lpstr>
      <vt:lpstr>PowerPoint Presentation</vt:lpstr>
      <vt:lpstr>INTRODUCTION</vt:lpstr>
      <vt:lpstr>PowerPoint Presentation</vt:lpstr>
      <vt:lpstr>Robinowich Classification  1956 </vt:lpstr>
      <vt:lpstr>Robinowitch classification (1956)</vt:lpstr>
      <vt:lpstr>Garcia Godoy Classification 1981</vt:lpstr>
      <vt:lpstr>Garcia Godoy Classification 1981</vt:lpstr>
      <vt:lpstr>Garcia Godoy Classification 1981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prateek</dc:creator>
  <cp:lastModifiedBy>prateek</cp:lastModifiedBy>
  <cp:revision>15</cp:revision>
  <dcterms:created xsi:type="dcterms:W3CDTF">2020-08-25T07:51:03Z</dcterms:created>
  <dcterms:modified xsi:type="dcterms:W3CDTF">2020-09-02T09:07:26Z</dcterms:modified>
</cp:coreProperties>
</file>