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25"/>
  </p:notesMasterIdLst>
  <p:sldIdLst>
    <p:sldId id="283" r:id="rId2"/>
    <p:sldId id="257" r:id="rId3"/>
    <p:sldId id="258" r:id="rId4"/>
    <p:sldId id="259" r:id="rId5"/>
    <p:sldId id="260" r:id="rId6"/>
    <p:sldId id="261" r:id="rId7"/>
    <p:sldId id="262" r:id="rId8"/>
    <p:sldId id="264" r:id="rId9"/>
    <p:sldId id="266" r:id="rId10"/>
    <p:sldId id="267" r:id="rId11"/>
    <p:sldId id="268" r:id="rId12"/>
    <p:sldId id="269" r:id="rId13"/>
    <p:sldId id="271" r:id="rId14"/>
    <p:sldId id="272" r:id="rId15"/>
    <p:sldId id="273" r:id="rId16"/>
    <p:sldId id="274" r:id="rId17"/>
    <p:sldId id="275" r:id="rId18"/>
    <p:sldId id="276" r:id="rId19"/>
    <p:sldId id="277" r:id="rId20"/>
    <p:sldId id="278" r:id="rId21"/>
    <p:sldId id="280" r:id="rId22"/>
    <p:sldId id="281" r:id="rId23"/>
    <p:sldId id="282" r:id="rId24"/>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3" autoAdjust="0"/>
    <p:restoredTop sz="94660"/>
  </p:normalViewPr>
  <p:slideViewPr>
    <p:cSldViewPr snapToGrid="0">
      <p:cViewPr varScale="1">
        <p:scale>
          <a:sx n="78" d="100"/>
          <a:sy n="78" d="100"/>
        </p:scale>
        <p:origin x="2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0EC23-75F6-41BA-BDED-4DF635CE44E8}"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US"/>
        </a:p>
      </dgm:t>
    </dgm:pt>
    <dgm:pt modelId="{21A30285-D223-4191-9F1F-D4A3ECD695CD}">
      <dgm:prSet/>
      <dgm:spPr/>
      <dgm:t>
        <a:bodyPr/>
        <a:lstStyle/>
        <a:p>
          <a:pPr rtl="0"/>
          <a:br>
            <a:rPr lang="en-US" dirty="0"/>
          </a:br>
          <a:r>
            <a:rPr lang="en-US" dirty="0">
              <a:solidFill>
                <a:schemeClr val="tx2">
                  <a:lumMod val="10000"/>
                </a:schemeClr>
              </a:solidFill>
            </a:rPr>
            <a:t>Closed ‘tunnel’ </a:t>
          </a:r>
          <a:br>
            <a:rPr lang="en-US" dirty="0">
              <a:solidFill>
                <a:schemeClr val="tx2">
                  <a:lumMod val="10000"/>
                </a:schemeClr>
              </a:solidFill>
            </a:rPr>
          </a:br>
          <a:endParaRPr lang="en-US" dirty="0">
            <a:solidFill>
              <a:schemeClr val="tx2">
                <a:lumMod val="10000"/>
              </a:schemeClr>
            </a:solidFill>
          </a:endParaRPr>
        </a:p>
      </dgm:t>
    </dgm:pt>
    <dgm:pt modelId="{CA49A159-6DC7-45DD-961E-1639B993D1A9}" type="parTrans" cxnId="{55EC4C1A-AF99-42E3-86D1-789A917E70F0}">
      <dgm:prSet/>
      <dgm:spPr/>
      <dgm:t>
        <a:bodyPr/>
        <a:lstStyle/>
        <a:p>
          <a:endParaRPr lang="en-US"/>
        </a:p>
      </dgm:t>
    </dgm:pt>
    <dgm:pt modelId="{743308DE-01D3-4F3C-98A2-DB1CAC3EB9D9}" type="sibTrans" cxnId="{55EC4C1A-AF99-42E3-86D1-789A917E70F0}">
      <dgm:prSet/>
      <dgm:spPr/>
      <dgm:t>
        <a:bodyPr/>
        <a:lstStyle/>
        <a:p>
          <a:endParaRPr lang="en-US"/>
        </a:p>
      </dgm:t>
    </dgm:pt>
    <dgm:pt modelId="{308D06D4-2088-432F-9E64-7D77F861C94C}">
      <dgm:prSet custT="1"/>
      <dgm:spPr/>
      <dgm:t>
        <a:bodyPr/>
        <a:lstStyle/>
        <a:p>
          <a:r>
            <a:rPr lang="en-US" sz="2800" dirty="0"/>
            <a:t>Which leaves the </a:t>
          </a:r>
          <a:r>
            <a:rPr lang="en-US" sz="2800" dirty="0" err="1"/>
            <a:t>demineralized</a:t>
          </a:r>
          <a:r>
            <a:rPr lang="en-US" sz="2800" dirty="0"/>
            <a:t> </a:t>
          </a:r>
          <a:r>
            <a:rPr lang="en-US" sz="2800" dirty="0" err="1"/>
            <a:t>approximal</a:t>
          </a:r>
          <a:r>
            <a:rPr lang="en-US" sz="2800" dirty="0"/>
            <a:t> enamel intact</a:t>
          </a:r>
        </a:p>
      </dgm:t>
    </dgm:pt>
    <dgm:pt modelId="{5198543C-91E4-4B47-88E7-459D9287DC37}" type="parTrans" cxnId="{0E0DED36-962C-4D9C-897B-2F318BB8A786}">
      <dgm:prSet/>
      <dgm:spPr/>
      <dgm:t>
        <a:bodyPr/>
        <a:lstStyle/>
        <a:p>
          <a:endParaRPr lang="en-US"/>
        </a:p>
      </dgm:t>
    </dgm:pt>
    <dgm:pt modelId="{5DC1C39C-9913-433A-B364-B0D8CB4B6625}" type="sibTrans" cxnId="{0E0DED36-962C-4D9C-897B-2F318BB8A786}">
      <dgm:prSet/>
      <dgm:spPr/>
      <dgm:t>
        <a:bodyPr/>
        <a:lstStyle/>
        <a:p>
          <a:endParaRPr lang="en-US"/>
        </a:p>
      </dgm:t>
    </dgm:pt>
    <dgm:pt modelId="{198C03A0-EFB9-4AC3-8990-0DE2B48F75B8}">
      <dgm:prSet/>
      <dgm:spPr/>
      <dgm:t>
        <a:bodyPr/>
        <a:lstStyle/>
        <a:p>
          <a:pPr algn="ctr" rtl="0"/>
          <a:r>
            <a:rPr lang="en-US" dirty="0">
              <a:solidFill>
                <a:schemeClr val="tx2">
                  <a:lumMod val="10000"/>
                </a:schemeClr>
              </a:solidFill>
            </a:rPr>
            <a:t>Open ‘tunnel’ </a:t>
          </a:r>
        </a:p>
      </dgm:t>
    </dgm:pt>
    <dgm:pt modelId="{DA157706-1695-45B6-A3A9-B047967C512A}" type="parTrans" cxnId="{34177BB4-94FB-478C-B838-CEF0B96E220A}">
      <dgm:prSet/>
      <dgm:spPr/>
      <dgm:t>
        <a:bodyPr/>
        <a:lstStyle/>
        <a:p>
          <a:endParaRPr lang="en-US"/>
        </a:p>
      </dgm:t>
    </dgm:pt>
    <dgm:pt modelId="{6C7F6C0D-89C9-449E-87CA-BA19B2A78C35}" type="sibTrans" cxnId="{34177BB4-94FB-478C-B838-CEF0B96E220A}">
      <dgm:prSet/>
      <dgm:spPr/>
      <dgm:t>
        <a:bodyPr/>
        <a:lstStyle/>
        <a:p>
          <a:endParaRPr lang="en-US"/>
        </a:p>
      </dgm:t>
    </dgm:pt>
    <dgm:pt modelId="{34C13902-2A5A-4731-99FF-158AB569C15C}">
      <dgm:prSet/>
      <dgm:spPr/>
      <dgm:t>
        <a:bodyPr/>
        <a:lstStyle/>
        <a:p>
          <a:r>
            <a:rPr lang="en-US"/>
            <a:t>Which is accessed from occlusal and exits through the approximal surface</a:t>
          </a:r>
        </a:p>
      </dgm:t>
    </dgm:pt>
    <dgm:pt modelId="{8DEFBC74-BC2D-48A0-A6A6-F51642373C99}" type="parTrans" cxnId="{B1BEBF11-F2A2-49BE-8049-3762DB4ACE55}">
      <dgm:prSet/>
      <dgm:spPr/>
      <dgm:t>
        <a:bodyPr/>
        <a:lstStyle/>
        <a:p>
          <a:endParaRPr lang="en-IN"/>
        </a:p>
      </dgm:t>
    </dgm:pt>
    <dgm:pt modelId="{D500CC4D-EEA2-4F7C-B143-F0CFEFBC6ADC}" type="sibTrans" cxnId="{B1BEBF11-F2A2-49BE-8049-3762DB4ACE55}">
      <dgm:prSet/>
      <dgm:spPr/>
      <dgm:t>
        <a:bodyPr/>
        <a:lstStyle/>
        <a:p>
          <a:endParaRPr lang="en-IN"/>
        </a:p>
      </dgm:t>
    </dgm:pt>
    <dgm:pt modelId="{4876994D-AFCC-41E7-9625-5B1AE87EDB55}" type="pres">
      <dgm:prSet presAssocID="{B0E0EC23-75F6-41BA-BDED-4DF635CE44E8}" presName="Name0" presStyleCnt="0">
        <dgm:presLayoutVars>
          <dgm:dir/>
          <dgm:animLvl val="lvl"/>
          <dgm:resizeHandles/>
        </dgm:presLayoutVars>
      </dgm:prSet>
      <dgm:spPr/>
    </dgm:pt>
    <dgm:pt modelId="{843B7563-ED42-4DFE-B9D3-B5844000652A}" type="pres">
      <dgm:prSet presAssocID="{21A30285-D223-4191-9F1F-D4A3ECD695CD}" presName="linNode" presStyleCnt="0"/>
      <dgm:spPr/>
    </dgm:pt>
    <dgm:pt modelId="{F6E610DF-1656-48A5-93B7-1F67068734CD}" type="pres">
      <dgm:prSet presAssocID="{21A30285-D223-4191-9F1F-D4A3ECD695CD}" presName="parentShp" presStyleLbl="node1" presStyleIdx="0" presStyleCnt="2" custLinFactNeighborX="187" custLinFactNeighborY="-1837">
        <dgm:presLayoutVars>
          <dgm:bulletEnabled val="1"/>
        </dgm:presLayoutVars>
      </dgm:prSet>
      <dgm:spPr/>
    </dgm:pt>
    <dgm:pt modelId="{A8B833DA-EBC7-44D0-8140-C230F0F71A68}" type="pres">
      <dgm:prSet presAssocID="{21A30285-D223-4191-9F1F-D4A3ECD695CD}" presName="childShp" presStyleLbl="bgAccFollowNode1" presStyleIdx="0" presStyleCnt="2" custLinFactNeighborX="6482" custLinFactNeighborY="2066">
        <dgm:presLayoutVars>
          <dgm:bulletEnabled val="1"/>
        </dgm:presLayoutVars>
      </dgm:prSet>
      <dgm:spPr/>
    </dgm:pt>
    <dgm:pt modelId="{0EC9B31A-30D3-4B0C-AA1D-E3CB78ECE75D}" type="pres">
      <dgm:prSet presAssocID="{743308DE-01D3-4F3C-98A2-DB1CAC3EB9D9}" presName="spacing" presStyleCnt="0"/>
      <dgm:spPr/>
    </dgm:pt>
    <dgm:pt modelId="{80AE75F8-5956-4C34-9689-DAE29AF95A86}" type="pres">
      <dgm:prSet presAssocID="{198C03A0-EFB9-4AC3-8990-0DE2B48F75B8}" presName="linNode" presStyleCnt="0"/>
      <dgm:spPr/>
    </dgm:pt>
    <dgm:pt modelId="{BA12C85C-1992-4C9E-B369-7B47A4B6CA8A}" type="pres">
      <dgm:prSet presAssocID="{198C03A0-EFB9-4AC3-8990-0DE2B48F75B8}" presName="parentShp" presStyleLbl="node1" presStyleIdx="1" presStyleCnt="2">
        <dgm:presLayoutVars>
          <dgm:bulletEnabled val="1"/>
        </dgm:presLayoutVars>
      </dgm:prSet>
      <dgm:spPr/>
    </dgm:pt>
    <dgm:pt modelId="{95BE869E-BF26-4B2D-80DB-2094428655A5}" type="pres">
      <dgm:prSet presAssocID="{198C03A0-EFB9-4AC3-8990-0DE2B48F75B8}" presName="childShp" presStyleLbl="bgAccFollowNode1" presStyleIdx="1" presStyleCnt="2">
        <dgm:presLayoutVars>
          <dgm:bulletEnabled val="1"/>
        </dgm:presLayoutVars>
      </dgm:prSet>
      <dgm:spPr/>
    </dgm:pt>
  </dgm:ptLst>
  <dgm:cxnLst>
    <dgm:cxn modelId="{B1BEBF11-F2A2-49BE-8049-3762DB4ACE55}" srcId="{198C03A0-EFB9-4AC3-8990-0DE2B48F75B8}" destId="{34C13902-2A5A-4731-99FF-158AB569C15C}" srcOrd="0" destOrd="0" parTransId="{8DEFBC74-BC2D-48A0-A6A6-F51642373C99}" sibTransId="{D500CC4D-EEA2-4F7C-B143-F0CFEFBC6ADC}"/>
    <dgm:cxn modelId="{55EC4C1A-AF99-42E3-86D1-789A917E70F0}" srcId="{B0E0EC23-75F6-41BA-BDED-4DF635CE44E8}" destId="{21A30285-D223-4191-9F1F-D4A3ECD695CD}" srcOrd="0" destOrd="0" parTransId="{CA49A159-6DC7-45DD-961E-1639B993D1A9}" sibTransId="{743308DE-01D3-4F3C-98A2-DB1CAC3EB9D9}"/>
    <dgm:cxn modelId="{C89C4227-0393-4FB0-8569-A00E82E78FC0}" type="presOf" srcId="{34C13902-2A5A-4731-99FF-158AB569C15C}" destId="{95BE869E-BF26-4B2D-80DB-2094428655A5}" srcOrd="0" destOrd="0" presId="urn:microsoft.com/office/officeart/2005/8/layout/vList6"/>
    <dgm:cxn modelId="{0E0DED36-962C-4D9C-897B-2F318BB8A786}" srcId="{21A30285-D223-4191-9F1F-D4A3ECD695CD}" destId="{308D06D4-2088-432F-9E64-7D77F861C94C}" srcOrd="0" destOrd="0" parTransId="{5198543C-91E4-4B47-88E7-459D9287DC37}" sibTransId="{5DC1C39C-9913-433A-B364-B0D8CB4B6625}"/>
    <dgm:cxn modelId="{E28A8378-DE86-4BE5-AD2E-8409B3CF9074}" type="presOf" srcId="{21A30285-D223-4191-9F1F-D4A3ECD695CD}" destId="{F6E610DF-1656-48A5-93B7-1F67068734CD}" srcOrd="0" destOrd="0" presId="urn:microsoft.com/office/officeart/2005/8/layout/vList6"/>
    <dgm:cxn modelId="{17A3177B-F45A-4677-957E-8645F9A9C592}" type="presOf" srcId="{308D06D4-2088-432F-9E64-7D77F861C94C}" destId="{A8B833DA-EBC7-44D0-8140-C230F0F71A68}" srcOrd="0" destOrd="0" presId="urn:microsoft.com/office/officeart/2005/8/layout/vList6"/>
    <dgm:cxn modelId="{34177BB4-94FB-478C-B838-CEF0B96E220A}" srcId="{B0E0EC23-75F6-41BA-BDED-4DF635CE44E8}" destId="{198C03A0-EFB9-4AC3-8990-0DE2B48F75B8}" srcOrd="1" destOrd="0" parTransId="{DA157706-1695-45B6-A3A9-B047967C512A}" sibTransId="{6C7F6C0D-89C9-449E-87CA-BA19B2A78C35}"/>
    <dgm:cxn modelId="{C93C97BA-B41F-433E-8D78-2F4A46C01D84}" type="presOf" srcId="{B0E0EC23-75F6-41BA-BDED-4DF635CE44E8}" destId="{4876994D-AFCC-41E7-9625-5B1AE87EDB55}" srcOrd="0" destOrd="0" presId="urn:microsoft.com/office/officeart/2005/8/layout/vList6"/>
    <dgm:cxn modelId="{3C9DB1BF-0C4A-40C7-A9D8-35FE6603CEBE}" type="presOf" srcId="{198C03A0-EFB9-4AC3-8990-0DE2B48F75B8}" destId="{BA12C85C-1992-4C9E-B369-7B47A4B6CA8A}" srcOrd="0" destOrd="0" presId="urn:microsoft.com/office/officeart/2005/8/layout/vList6"/>
    <dgm:cxn modelId="{DE27C352-690A-4613-9EF6-95F042FBAE1E}" type="presParOf" srcId="{4876994D-AFCC-41E7-9625-5B1AE87EDB55}" destId="{843B7563-ED42-4DFE-B9D3-B5844000652A}" srcOrd="0" destOrd="0" presId="urn:microsoft.com/office/officeart/2005/8/layout/vList6"/>
    <dgm:cxn modelId="{45D6DFB9-496B-452C-B260-D0E8917715E0}" type="presParOf" srcId="{843B7563-ED42-4DFE-B9D3-B5844000652A}" destId="{F6E610DF-1656-48A5-93B7-1F67068734CD}" srcOrd="0" destOrd="0" presId="urn:microsoft.com/office/officeart/2005/8/layout/vList6"/>
    <dgm:cxn modelId="{E21D1439-5DD1-443C-9122-BF15CC4B9AE7}" type="presParOf" srcId="{843B7563-ED42-4DFE-B9D3-B5844000652A}" destId="{A8B833DA-EBC7-44D0-8140-C230F0F71A68}" srcOrd="1" destOrd="0" presId="urn:microsoft.com/office/officeart/2005/8/layout/vList6"/>
    <dgm:cxn modelId="{A4767FB2-F6B6-4EE0-9C64-D151CC78BB0A}" type="presParOf" srcId="{4876994D-AFCC-41E7-9625-5B1AE87EDB55}" destId="{0EC9B31A-30D3-4B0C-AA1D-E3CB78ECE75D}" srcOrd="1" destOrd="0" presId="urn:microsoft.com/office/officeart/2005/8/layout/vList6"/>
    <dgm:cxn modelId="{BEEECA1B-751F-4771-BF50-604284245077}" type="presParOf" srcId="{4876994D-AFCC-41E7-9625-5B1AE87EDB55}" destId="{80AE75F8-5956-4C34-9689-DAE29AF95A86}" srcOrd="2" destOrd="0" presId="urn:microsoft.com/office/officeart/2005/8/layout/vList6"/>
    <dgm:cxn modelId="{40A90425-9727-42AF-B10E-AEAAAA995D9C}" type="presParOf" srcId="{80AE75F8-5956-4C34-9689-DAE29AF95A86}" destId="{BA12C85C-1992-4C9E-B369-7B47A4B6CA8A}" srcOrd="0" destOrd="0" presId="urn:microsoft.com/office/officeart/2005/8/layout/vList6"/>
    <dgm:cxn modelId="{8BB69CC7-2621-41F0-84A7-7AFA7D56F58C}" type="presParOf" srcId="{80AE75F8-5956-4C34-9689-DAE29AF95A86}" destId="{95BE869E-BF26-4B2D-80DB-2094428655A5}"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833DA-EBC7-44D0-8140-C230F0F71A68}">
      <dsp:nvSpPr>
        <dsp:cNvPr id="0" name=""/>
        <dsp:cNvSpPr/>
      </dsp:nvSpPr>
      <dsp:spPr>
        <a:xfrm>
          <a:off x="3322319" y="31868"/>
          <a:ext cx="4983480" cy="1523627"/>
        </a:xfrm>
        <a:prstGeom prst="rightArrow">
          <a:avLst>
            <a:gd name="adj1" fmla="val 75000"/>
            <a:gd name="adj2" fmla="val 50000"/>
          </a:avLst>
        </a:prstGeom>
        <a:solidFill>
          <a:schemeClr val="accent5">
            <a:tint val="40000"/>
            <a:alpha val="90000"/>
            <a:hueOff val="0"/>
            <a:satOff val="0"/>
            <a:lumOff val="0"/>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Which leaves the </a:t>
          </a:r>
          <a:r>
            <a:rPr lang="en-US" sz="2800" kern="1200" dirty="0" err="1"/>
            <a:t>demineralized</a:t>
          </a:r>
          <a:r>
            <a:rPr lang="en-US" sz="2800" kern="1200" dirty="0"/>
            <a:t> </a:t>
          </a:r>
          <a:r>
            <a:rPr lang="en-US" sz="2800" kern="1200" dirty="0" err="1"/>
            <a:t>approximal</a:t>
          </a:r>
          <a:r>
            <a:rPr lang="en-US" sz="2800" kern="1200" dirty="0"/>
            <a:t> enamel intact</a:t>
          </a:r>
        </a:p>
      </dsp:txBody>
      <dsp:txXfrm>
        <a:off x="3322319" y="222321"/>
        <a:ext cx="4412120" cy="1142721"/>
      </dsp:txXfrm>
    </dsp:sp>
    <dsp:sp modelId="{F6E610DF-1656-48A5-93B7-1F67068734CD}">
      <dsp:nvSpPr>
        <dsp:cNvPr id="0" name=""/>
        <dsp:cNvSpPr/>
      </dsp:nvSpPr>
      <dsp:spPr>
        <a:xfrm>
          <a:off x="9319" y="0"/>
          <a:ext cx="3322320" cy="1523627"/>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br>
            <a:rPr lang="en-US" sz="3100" kern="1200" dirty="0"/>
          </a:br>
          <a:r>
            <a:rPr lang="en-US" sz="3100" kern="1200" dirty="0">
              <a:solidFill>
                <a:schemeClr val="tx2">
                  <a:lumMod val="10000"/>
                </a:schemeClr>
              </a:solidFill>
            </a:rPr>
            <a:t>Closed ‘tunnel’ </a:t>
          </a:r>
          <a:br>
            <a:rPr lang="en-US" sz="3100" kern="1200" dirty="0">
              <a:solidFill>
                <a:schemeClr val="tx2">
                  <a:lumMod val="10000"/>
                </a:schemeClr>
              </a:solidFill>
            </a:rPr>
          </a:br>
          <a:endParaRPr lang="en-US" sz="3100" kern="1200" dirty="0">
            <a:solidFill>
              <a:schemeClr val="tx2">
                <a:lumMod val="10000"/>
              </a:schemeClr>
            </a:solidFill>
          </a:endParaRPr>
        </a:p>
      </dsp:txBody>
      <dsp:txXfrm>
        <a:off x="83696" y="74377"/>
        <a:ext cx="3173566" cy="1374873"/>
      </dsp:txXfrm>
    </dsp:sp>
    <dsp:sp modelId="{95BE869E-BF26-4B2D-80DB-2094428655A5}">
      <dsp:nvSpPr>
        <dsp:cNvPr id="0" name=""/>
        <dsp:cNvSpPr/>
      </dsp:nvSpPr>
      <dsp:spPr>
        <a:xfrm>
          <a:off x="3322320" y="1676380"/>
          <a:ext cx="4983480" cy="1523627"/>
        </a:xfrm>
        <a:prstGeom prst="rightArrow">
          <a:avLst>
            <a:gd name="adj1" fmla="val 75000"/>
            <a:gd name="adj2" fmla="val 50000"/>
          </a:avLst>
        </a:prstGeom>
        <a:solidFill>
          <a:schemeClr val="accent5">
            <a:tint val="40000"/>
            <a:alpha val="90000"/>
            <a:hueOff val="508344"/>
            <a:satOff val="19601"/>
            <a:lumOff val="2255"/>
            <a:alphaOff val="0"/>
          </a:schemeClr>
        </a:solidFill>
        <a:ln w="22225" cap="rnd" cmpd="sng" algn="ctr">
          <a:solidFill>
            <a:schemeClr val="accent5">
              <a:tint val="40000"/>
              <a:alpha val="90000"/>
              <a:hueOff val="508344"/>
              <a:satOff val="19601"/>
              <a:lumOff val="22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228600" lvl="1" indent="-228600" algn="l" defTabSz="1200150">
            <a:lnSpc>
              <a:spcPct val="90000"/>
            </a:lnSpc>
            <a:spcBef>
              <a:spcPct val="0"/>
            </a:spcBef>
            <a:spcAft>
              <a:spcPct val="15000"/>
            </a:spcAft>
            <a:buChar char="•"/>
          </a:pPr>
          <a:r>
            <a:rPr lang="en-US" sz="2700" kern="1200"/>
            <a:t>Which is accessed from occlusal and exits through the approximal surface</a:t>
          </a:r>
        </a:p>
      </dsp:txBody>
      <dsp:txXfrm>
        <a:off x="3322320" y="1866833"/>
        <a:ext cx="4412120" cy="1142721"/>
      </dsp:txXfrm>
    </dsp:sp>
    <dsp:sp modelId="{BA12C85C-1992-4C9E-B369-7B47A4B6CA8A}">
      <dsp:nvSpPr>
        <dsp:cNvPr id="0" name=""/>
        <dsp:cNvSpPr/>
      </dsp:nvSpPr>
      <dsp:spPr>
        <a:xfrm>
          <a:off x="0" y="1676380"/>
          <a:ext cx="3322320" cy="1523627"/>
        </a:xfrm>
        <a:prstGeom prst="roundRect">
          <a:avLst/>
        </a:prstGeom>
        <a:solidFill>
          <a:schemeClr val="accent5">
            <a:hueOff val="742785"/>
            <a:satOff val="20301"/>
            <a:lumOff val="823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rtl="0">
            <a:lnSpc>
              <a:spcPct val="90000"/>
            </a:lnSpc>
            <a:spcBef>
              <a:spcPct val="0"/>
            </a:spcBef>
            <a:spcAft>
              <a:spcPct val="35000"/>
            </a:spcAft>
            <a:buNone/>
          </a:pPr>
          <a:r>
            <a:rPr lang="en-US" sz="3100" kern="1200" dirty="0">
              <a:solidFill>
                <a:schemeClr val="tx2">
                  <a:lumMod val="10000"/>
                </a:schemeClr>
              </a:solidFill>
            </a:rPr>
            <a:t>Open ‘tunnel’ </a:t>
          </a:r>
        </a:p>
      </dsp:txBody>
      <dsp:txXfrm>
        <a:off x="74377" y="1750757"/>
        <a:ext cx="3173566" cy="1374873"/>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763" cy="3556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5318125" y="0"/>
            <a:ext cx="4068763" cy="355600"/>
          </a:xfrm>
          <a:prstGeom prst="rect">
            <a:avLst/>
          </a:prstGeom>
        </p:spPr>
        <p:txBody>
          <a:bodyPr vert="horz" lIns="91440" tIns="45720" rIns="91440" bIns="45720" rtlCol="0"/>
          <a:lstStyle>
            <a:lvl1pPr algn="r">
              <a:defRPr sz="1200"/>
            </a:lvl1pPr>
          </a:lstStyle>
          <a:p>
            <a:fld id="{54186C49-60BA-44FD-985E-992508FEB61D}" type="datetimeFigureOut">
              <a:rPr lang="en-IN" smtClean="0"/>
              <a:t>30-08-2020</a:t>
            </a:fld>
            <a:endParaRPr lang="en-IN"/>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938213" y="3417888"/>
            <a:ext cx="7512050" cy="27971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746875"/>
            <a:ext cx="4068763" cy="3556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5318125" y="6746875"/>
            <a:ext cx="4068763" cy="355600"/>
          </a:xfrm>
          <a:prstGeom prst="rect">
            <a:avLst/>
          </a:prstGeom>
        </p:spPr>
        <p:txBody>
          <a:bodyPr vert="horz" lIns="91440" tIns="45720" rIns="91440" bIns="45720" rtlCol="0" anchor="b"/>
          <a:lstStyle>
            <a:lvl1pPr algn="r">
              <a:defRPr sz="1200"/>
            </a:lvl1pPr>
          </a:lstStyle>
          <a:p>
            <a:fld id="{7BBFF8A2-9FA7-4EBE-B241-86ADC33C7E02}" type="slidenum">
              <a:rPr lang="en-IN" smtClean="0"/>
              <a:t>‹#›</a:t>
            </a:fld>
            <a:endParaRPr lang="en-IN"/>
          </a:p>
        </p:txBody>
      </p:sp>
    </p:spTree>
    <p:extLst>
      <p:ext uri="{BB962C8B-B14F-4D97-AF65-F5344CB8AC3E}">
        <p14:creationId xmlns:p14="http://schemas.microsoft.com/office/powerpoint/2010/main" val="567673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DE4C2DA-121C-4D93-972E-CC2F2A0A545A}" type="datetimeFigureOut">
              <a:rPr lang="en-US" smtClean="0"/>
              <a:t>8/30/2020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BD9B9E56-D632-49B2-9B42-574066FA4AE5}" type="slidenum">
              <a:rPr lang="en-US" smtClean="0"/>
              <a:t>‹#›</a:t>
            </a:fld>
            <a:endParaRPr lang="en-US"/>
          </a:p>
        </p:txBody>
      </p:sp>
      <p:sp>
        <p:nvSpPr>
          <p:cNvPr id="9" name="Rectangle 8">
            <a:extLst>
              <a:ext uri="{FF2B5EF4-FFF2-40B4-BE49-F238E27FC236}">
                <a16:creationId xmlns:a16="http://schemas.microsoft.com/office/drawing/2014/main" id="{E332273D-10C9-4558-9297-136EE3BE8820}"/>
              </a:ext>
            </a:extLst>
          </p:cNvPr>
          <p:cNvSpPr/>
          <p:nvPr/>
        </p:nvSpPr>
        <p:spPr>
          <a:xfrm>
            <a:off x="1989631" y="702503"/>
            <a:ext cx="8176672" cy="1311706"/>
          </a:xfrm>
          <a:prstGeom prst="rect">
            <a:avLst/>
          </a:prstGeom>
        </p:spPr>
        <p:txBody>
          <a:bodyPr wrap="square">
            <a:spAutoFit/>
          </a:bodyPr>
          <a:lstStyle/>
          <a:p>
            <a:pPr algn="ctr">
              <a:lnSpc>
                <a:spcPct val="105000"/>
              </a:lnSpc>
            </a:pPr>
            <a:r>
              <a:rPr lang="en-IN"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DEPARTMENT OF PEDIATRIC AND PREVENTIVE DENTISTRY</a:t>
            </a:r>
            <a:endParaRPr lang="en-US"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K. M. SHAH DENTAL COLLEGE AND HOSPITAL</a:t>
            </a:r>
            <a:endParaRPr lang="en-US"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SUMANDEEP VIDHYAPEETH</a:t>
            </a:r>
            <a:endParaRPr lang="en-US"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200" b="1"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An Institution Deemed to be University </a:t>
            </a:r>
            <a:endParaRPr lang="en-US" sz="12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VADODARA, GUJARAT</a:t>
            </a:r>
            <a:endParaRPr lang="en-US"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4B5F232C-6065-4242-BD38-2F02059CFE97}"/>
              </a:ext>
            </a:extLst>
          </p:cNvPr>
          <p:cNvPicPr/>
          <p:nvPr/>
        </p:nvPicPr>
        <p:blipFill>
          <a:blip r:embed="rId2" cstate="print"/>
          <a:stretch>
            <a:fillRect/>
          </a:stretch>
        </p:blipFill>
        <p:spPr>
          <a:xfrm>
            <a:off x="5275811" y="2014207"/>
            <a:ext cx="1450690" cy="1212319"/>
          </a:xfrm>
          <a:prstGeom prst="rect">
            <a:avLst/>
          </a:prstGeom>
          <a:ln>
            <a:noFill/>
          </a:ln>
          <a:effectLst>
            <a:outerShdw blurRad="292100" dist="139700" dir="2700000" algn="tl" rotWithShape="0">
              <a:srgbClr val="333333">
                <a:alpha val="65000"/>
              </a:srgbClr>
            </a:outerShdw>
          </a:effectLst>
        </p:spPr>
      </p:pic>
      <p:pic>
        <p:nvPicPr>
          <p:cNvPr id="13" name="Picture 2" descr="K.M. SHAH DENTAL COLLEGE AND HOSPITAL VADODARA Reviews | Address ...">
            <a:extLst>
              <a:ext uri="{FF2B5EF4-FFF2-40B4-BE49-F238E27FC236}">
                <a16:creationId xmlns:a16="http://schemas.microsoft.com/office/drawing/2014/main" id="{E4BCF119-75E4-459C-86B3-E635982A5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2645" y="702502"/>
            <a:ext cx="1486756" cy="1311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F6D4F2F-1200-4B3B-A728-73C9AD2C86A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82599" y="702502"/>
            <a:ext cx="1450690" cy="1311705"/>
          </a:xfrm>
          <a:prstGeom prst="rect">
            <a:avLst/>
          </a:prstGeom>
          <a:ln>
            <a:noFill/>
          </a:ln>
          <a:effectLst>
            <a:outerShdw blurRad="292100" dist="139700" dir="2700000" algn="tl" rotWithShape="0">
              <a:srgbClr val="333333">
                <a:alpha val="65000"/>
              </a:srgbClr>
            </a:outerShdw>
          </a:effectLst>
        </p:spPr>
      </p:pic>
      <p:sp>
        <p:nvSpPr>
          <p:cNvPr id="17" name="Text Placeholder 16">
            <a:extLst>
              <a:ext uri="{FF2B5EF4-FFF2-40B4-BE49-F238E27FC236}">
                <a16:creationId xmlns:a16="http://schemas.microsoft.com/office/drawing/2014/main" id="{0865F625-BFE1-417E-9B3C-55F35A032F04}"/>
              </a:ext>
            </a:extLst>
          </p:cNvPr>
          <p:cNvSpPr>
            <a:spLocks noGrp="1"/>
          </p:cNvSpPr>
          <p:nvPr>
            <p:ph type="body" sz="quarter" idx="13"/>
          </p:nvPr>
        </p:nvSpPr>
        <p:spPr>
          <a:xfrm>
            <a:off x="581192" y="3527423"/>
            <a:ext cx="6727825" cy="222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33BF60FB-2ADE-4C28-AD1D-ACE652A4BDF1}"/>
              </a:ext>
            </a:extLst>
          </p:cNvPr>
          <p:cNvSpPr>
            <a:spLocks noGrp="1"/>
          </p:cNvSpPr>
          <p:nvPr>
            <p:ph type="pic" sz="quarter" idx="14"/>
          </p:nvPr>
        </p:nvSpPr>
        <p:spPr>
          <a:xfrm>
            <a:off x="9423457" y="3527423"/>
            <a:ext cx="1643063" cy="2116138"/>
          </a:xfrm>
        </p:spPr>
        <p:txBody>
          <a:bodyPr/>
          <a:lstStyle/>
          <a:p>
            <a:r>
              <a:rPr lang="en-US"/>
              <a:t>Click icon to add picture</a:t>
            </a:r>
          </a:p>
        </p:txBody>
      </p:sp>
    </p:spTree>
    <p:extLst>
      <p:ext uri="{BB962C8B-B14F-4D97-AF65-F5344CB8AC3E}">
        <p14:creationId xmlns:p14="http://schemas.microsoft.com/office/powerpoint/2010/main" val="1097265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4C2DA-121C-4D93-972E-CC2F2A0A545A}" type="datetimeFigureOut">
              <a:rPr lang="en-US" smtClean="0"/>
              <a:t>8/30/2020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144658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5DE4C2DA-121C-4D93-972E-CC2F2A0A545A}" type="datetimeFigureOut">
              <a:rPr lang="en-US" smtClean="0"/>
              <a:t>8/30/2020</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BD9B9E56-D632-49B2-9B42-574066FA4AE5}" type="slidenum">
              <a:rPr lang="en-US" smtClean="0"/>
              <a:t>‹#›</a:t>
            </a:fld>
            <a:endParaRPr lang="en-US"/>
          </a:p>
        </p:txBody>
      </p:sp>
    </p:spTree>
    <p:extLst>
      <p:ext uri="{BB962C8B-B14F-4D97-AF65-F5344CB8AC3E}">
        <p14:creationId xmlns:p14="http://schemas.microsoft.com/office/powerpoint/2010/main" val="930820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78DF969C-934C-4536-AF22-3496A4000CAB}"/>
              </a:ext>
            </a:extLst>
          </p:cNvPr>
          <p:cNvSpPr>
            <a:spLocks noGrp="1"/>
          </p:cNvSpPr>
          <p:nvPr>
            <p:ph type="pic" sz="quarter" idx="13"/>
          </p:nvPr>
        </p:nvSpPr>
        <p:spPr>
          <a:xfrm>
            <a:off x="9036741" y="3316203"/>
            <a:ext cx="2039983" cy="2340194"/>
          </a:xfrm>
          <a:prstGeom prst="rect">
            <a:avLst/>
          </a:prstGeom>
        </p:spPr>
        <p:txBody>
          <a:bodyPr/>
          <a:lstStyle/>
          <a:p>
            <a:r>
              <a:rPr lang="en-US"/>
              <a:t>Click icon to add picture</a:t>
            </a:r>
            <a:endParaRPr lang="en-US" dirty="0"/>
          </a:p>
        </p:txBody>
      </p:sp>
      <p:sp>
        <p:nvSpPr>
          <p:cNvPr id="22" name="Text Placeholder 21">
            <a:extLst>
              <a:ext uri="{FF2B5EF4-FFF2-40B4-BE49-F238E27FC236}">
                <a16:creationId xmlns:a16="http://schemas.microsoft.com/office/drawing/2014/main" id="{6E76E769-B1B3-4B1A-BF59-41BF985B560A}"/>
              </a:ext>
            </a:extLst>
          </p:cNvPr>
          <p:cNvSpPr>
            <a:spLocks noGrp="1"/>
          </p:cNvSpPr>
          <p:nvPr>
            <p:ph type="body" sz="quarter" idx="14"/>
          </p:nvPr>
        </p:nvSpPr>
        <p:spPr>
          <a:xfrm>
            <a:off x="581192" y="3393194"/>
            <a:ext cx="6346533" cy="23401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Date Placeholder 25">
            <a:extLst>
              <a:ext uri="{FF2B5EF4-FFF2-40B4-BE49-F238E27FC236}">
                <a16:creationId xmlns:a16="http://schemas.microsoft.com/office/drawing/2014/main" id="{AAC8AC1F-9B1D-4232-8855-BD85BD1740BF}"/>
              </a:ext>
            </a:extLst>
          </p:cNvPr>
          <p:cNvSpPr>
            <a:spLocks noGrp="1"/>
          </p:cNvSpPr>
          <p:nvPr>
            <p:ph type="dt" sz="half" idx="15"/>
          </p:nvPr>
        </p:nvSpPr>
        <p:spPr/>
        <p:txBody>
          <a:bodyPr/>
          <a:lstStyle/>
          <a:p>
            <a:fld id="{5DE4C2DA-121C-4D93-972E-CC2F2A0A545A}" type="datetimeFigureOut">
              <a:rPr lang="en-US" smtClean="0"/>
              <a:t>8/30/2020</a:t>
            </a:fld>
            <a:endParaRPr lang="en-US" dirty="0"/>
          </a:p>
        </p:txBody>
      </p:sp>
      <p:sp>
        <p:nvSpPr>
          <p:cNvPr id="27" name="Footer Placeholder 26">
            <a:extLst>
              <a:ext uri="{FF2B5EF4-FFF2-40B4-BE49-F238E27FC236}">
                <a16:creationId xmlns:a16="http://schemas.microsoft.com/office/drawing/2014/main" id="{FC404A29-072D-4167-A60C-8598AA2987C5}"/>
              </a:ext>
            </a:extLst>
          </p:cNvPr>
          <p:cNvSpPr>
            <a:spLocks noGrp="1"/>
          </p:cNvSpPr>
          <p:nvPr>
            <p:ph type="ftr" sz="quarter" idx="16"/>
          </p:nvPr>
        </p:nvSpPr>
        <p:spPr/>
        <p:txBody>
          <a:bodyPr/>
          <a:lstStyle/>
          <a:p>
            <a:endParaRPr lang="en-US"/>
          </a:p>
        </p:txBody>
      </p:sp>
      <p:sp>
        <p:nvSpPr>
          <p:cNvPr id="28" name="Slide Number Placeholder 27">
            <a:extLst>
              <a:ext uri="{FF2B5EF4-FFF2-40B4-BE49-F238E27FC236}">
                <a16:creationId xmlns:a16="http://schemas.microsoft.com/office/drawing/2014/main" id="{2040C3CA-84E5-4F82-9EA4-92FAC96C8D2B}"/>
              </a:ext>
            </a:extLst>
          </p:cNvPr>
          <p:cNvSpPr>
            <a:spLocks noGrp="1"/>
          </p:cNvSpPr>
          <p:nvPr>
            <p:ph type="sldNum" sz="quarter" idx="17"/>
          </p:nvPr>
        </p:nvSpPr>
        <p:spPr/>
        <p:txBody>
          <a:bodyPr/>
          <a:lstStyle/>
          <a:p>
            <a:fld id="{BD9B9E56-D632-49B2-9B42-574066FA4AE5}" type="slidenum">
              <a:rPr lang="en-US" smtClean="0"/>
              <a:t>‹#›</a:t>
            </a:fld>
            <a:endParaRPr lang="en-US"/>
          </a:p>
        </p:txBody>
      </p:sp>
      <p:sp>
        <p:nvSpPr>
          <p:cNvPr id="2" name="Rectangle 1">
            <a:extLst>
              <a:ext uri="{FF2B5EF4-FFF2-40B4-BE49-F238E27FC236}">
                <a16:creationId xmlns:a16="http://schemas.microsoft.com/office/drawing/2014/main" id="{D5387FDB-1746-44F0-8EB7-054AD0458781}"/>
              </a:ext>
            </a:extLst>
          </p:cNvPr>
          <p:cNvSpPr/>
          <p:nvPr/>
        </p:nvSpPr>
        <p:spPr>
          <a:xfrm>
            <a:off x="2007664" y="609848"/>
            <a:ext cx="8176672" cy="1472198"/>
          </a:xfrm>
          <a:prstGeom prst="rect">
            <a:avLst/>
          </a:prstGeom>
        </p:spPr>
        <p:txBody>
          <a:bodyPr wrap="square">
            <a:spAutoFit/>
          </a:bodyPr>
          <a:lstStyle/>
          <a:p>
            <a:pPr algn="ctr">
              <a:lnSpc>
                <a:spcPct val="105000"/>
              </a:lnSpc>
            </a:pPr>
            <a:r>
              <a:rPr lang="en-IN"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DEPARTMENT OF PEDIATRIC AND PREVENTIVE DENTISTRY</a:t>
            </a:r>
            <a:endParaRPr lang="en-US"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K. M. SHAH DENTAL COLLEGE AND HOSPITAL</a:t>
            </a:r>
            <a:endParaRPr lang="en-US"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SUMANDEEP VIDHYAPEETH</a:t>
            </a:r>
            <a:endParaRPr lang="en-US"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400" b="1"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An Institution Deemed to be University </a:t>
            </a:r>
            <a:endParaRPr lang="en-US" sz="14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VADODARA, GUJARAT</a:t>
            </a:r>
            <a:endParaRPr lang="en-US"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D3E9883-9A8E-4F6A-8A4D-E51398096ED1}"/>
              </a:ext>
            </a:extLst>
          </p:cNvPr>
          <p:cNvPicPr/>
          <p:nvPr/>
        </p:nvPicPr>
        <p:blipFill>
          <a:blip r:embed="rId2" cstate="print"/>
          <a:stretch>
            <a:fillRect/>
          </a:stretch>
        </p:blipFill>
        <p:spPr>
          <a:xfrm>
            <a:off x="5447466" y="2082046"/>
            <a:ext cx="1297067" cy="1144349"/>
          </a:xfrm>
          <a:prstGeom prst="rect">
            <a:avLst/>
          </a:prstGeom>
          <a:ln>
            <a:noFill/>
          </a:ln>
          <a:effectLst>
            <a:outerShdw blurRad="292100" dist="139700" dir="2700000" algn="tl" rotWithShape="0">
              <a:srgbClr val="333333">
                <a:alpha val="65000"/>
              </a:srgbClr>
            </a:outerShdw>
          </a:effectLst>
        </p:spPr>
      </p:pic>
      <p:pic>
        <p:nvPicPr>
          <p:cNvPr id="4" name="Picture 2" descr="K.M. SHAH DENTAL COLLEGE AND HOSPITAL VADODARA Reviews | Address ...">
            <a:extLst>
              <a:ext uri="{FF2B5EF4-FFF2-40B4-BE49-F238E27FC236}">
                <a16:creationId xmlns:a16="http://schemas.microsoft.com/office/drawing/2014/main" id="{B6E25C8E-EF96-4A32-B34C-1494CF96A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3741" y="666659"/>
            <a:ext cx="1297067" cy="1144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AF8C96-A448-4A0C-87CB-90BCFE81005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81192" y="693526"/>
            <a:ext cx="1297067" cy="1144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472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4C2DA-121C-4D93-972E-CC2F2A0A545A}" type="datetimeFigureOut">
              <a:rPr lang="en-US" smtClean="0"/>
              <a:t>8/30/2020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676787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DE4C2DA-121C-4D93-972E-CC2F2A0A545A}" type="datetimeFigureOut">
              <a:rPr lang="en-US" smtClean="0"/>
              <a:t>8/30/2020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D9B9E56-D632-49B2-9B42-574066FA4AE5}" type="slidenum">
              <a:rPr lang="en-US" smtClean="0"/>
              <a:t>‹#›</a:t>
            </a:fld>
            <a:endParaRPr lang="en-US"/>
          </a:p>
        </p:txBody>
      </p:sp>
    </p:spTree>
    <p:extLst>
      <p:ext uri="{BB962C8B-B14F-4D97-AF65-F5344CB8AC3E}">
        <p14:creationId xmlns:p14="http://schemas.microsoft.com/office/powerpoint/2010/main" val="322838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E4C2DA-121C-4D93-972E-CC2F2A0A545A}" type="datetimeFigureOut">
              <a:rPr lang="en-US" smtClean="0"/>
              <a:t>8/30/2020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245396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4C2DA-121C-4D93-972E-CC2F2A0A545A}" type="datetimeFigureOut">
              <a:rPr lang="en-US" smtClean="0"/>
              <a:t>8/30/2020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2393507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E4C2DA-121C-4D93-972E-CC2F2A0A545A}" type="datetimeFigureOut">
              <a:rPr lang="en-US" smtClean="0"/>
              <a:t>8/30/2020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2178951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4C2DA-121C-4D93-972E-CC2F2A0A545A}" type="datetimeFigureOut">
              <a:rPr lang="en-US" smtClean="0"/>
              <a:t>8/30/2020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2453802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DE4C2DA-121C-4D93-972E-CC2F2A0A545A}" type="datetimeFigureOut">
              <a:rPr lang="en-US" smtClean="0"/>
              <a:t>8/30/2020</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D9B9E56-D632-49B2-9B42-574066FA4AE5}" type="slidenum">
              <a:rPr lang="en-US" smtClean="0"/>
              <a:t>‹#›</a:t>
            </a:fld>
            <a:endParaRPr lang="en-US"/>
          </a:p>
        </p:txBody>
      </p:sp>
    </p:spTree>
    <p:extLst>
      <p:ext uri="{BB962C8B-B14F-4D97-AF65-F5344CB8AC3E}">
        <p14:creationId xmlns:p14="http://schemas.microsoft.com/office/powerpoint/2010/main" val="23700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E4C2DA-121C-4D93-972E-CC2F2A0A545A}" type="datetimeFigureOut">
              <a:rPr lang="en-US" smtClean="0"/>
              <a:t>8/30/2020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2215867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5DE4C2DA-121C-4D93-972E-CC2F2A0A545A}" type="datetimeFigureOut">
              <a:rPr lang="en-US" smtClean="0"/>
              <a:t>8/30/2020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BD9B9E56-D632-49B2-9B42-574066FA4AE5}"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5621463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C7CB87-95A2-4FCB-BDE6-31EAAC9FF943}"/>
              </a:ext>
            </a:extLst>
          </p:cNvPr>
          <p:cNvSpPr>
            <a:spLocks noGrp="1"/>
          </p:cNvSpPr>
          <p:nvPr>
            <p:ph type="body" sz="quarter" idx="13"/>
          </p:nvPr>
        </p:nvSpPr>
        <p:spPr>
          <a:xfrm>
            <a:off x="581192" y="3527423"/>
            <a:ext cx="8179749" cy="2220913"/>
          </a:xfrm>
        </p:spPr>
        <p:txBody>
          <a:bodyPr/>
          <a:lstStyle/>
          <a:p>
            <a:pPr marL="0" indent="0">
              <a:buNone/>
            </a:pPr>
            <a:r>
              <a:rPr lang="en-US" sz="3200" dirty="0">
                <a:solidFill>
                  <a:srgbClr val="FF0000"/>
                </a:solidFill>
                <a:latin typeface="Arial Black" panose="020B0A04020102020204" pitchFamily="34" charset="0"/>
              </a:rPr>
              <a:t>Principles of cavity preparation</a:t>
            </a:r>
          </a:p>
          <a:p>
            <a:pPr marL="0" indent="0">
              <a:buNone/>
            </a:pPr>
            <a:r>
              <a:rPr lang="en-US" sz="2000" dirty="0" err="1">
                <a:solidFill>
                  <a:srgbClr val="0070C0"/>
                </a:solidFill>
                <a:latin typeface="Arial Black" panose="020B0A04020102020204" pitchFamily="34" charset="0"/>
              </a:rPr>
              <a:t>Dr</a:t>
            </a:r>
            <a:r>
              <a:rPr lang="en-US" sz="2000" dirty="0">
                <a:solidFill>
                  <a:srgbClr val="0070C0"/>
                </a:solidFill>
                <a:latin typeface="Arial Black" panose="020B0A04020102020204" pitchFamily="34" charset="0"/>
              </a:rPr>
              <a:t>  Seema Bargale </a:t>
            </a:r>
          </a:p>
          <a:p>
            <a:pPr marL="0" indent="0">
              <a:buNone/>
            </a:pPr>
            <a:r>
              <a:rPr lang="en-US" dirty="0"/>
              <a:t>Professor and Guide</a:t>
            </a:r>
          </a:p>
        </p:txBody>
      </p:sp>
      <p:sp>
        <p:nvSpPr>
          <p:cNvPr id="3" name="Picture Placeholder 2">
            <a:extLst>
              <a:ext uri="{FF2B5EF4-FFF2-40B4-BE49-F238E27FC236}">
                <a16:creationId xmlns:a16="http://schemas.microsoft.com/office/drawing/2014/main" id="{1DB10D91-97E8-45AE-84EC-18C530838448}"/>
              </a:ext>
            </a:extLst>
          </p:cNvPr>
          <p:cNvSpPr>
            <a:spLocks noGrp="1"/>
          </p:cNvSpPr>
          <p:nvPr>
            <p:ph type="pic" sz="quarter" idx="14"/>
          </p:nvPr>
        </p:nvSpPr>
        <p:spPr>
          <a:xfrm>
            <a:off x="9423456" y="3632198"/>
            <a:ext cx="1643063" cy="2116138"/>
          </a:xfrm>
        </p:spPr>
      </p:sp>
      <p:pic>
        <p:nvPicPr>
          <p:cNvPr id="1026" name="Picture 2">
            <a:extLst>
              <a:ext uri="{FF2B5EF4-FFF2-40B4-BE49-F238E27FC236}">
                <a16:creationId xmlns:a16="http://schemas.microsoft.com/office/drawing/2014/main" id="{644FDDF9-F6D4-424D-B662-A3C043C63C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3455" y="3632197"/>
            <a:ext cx="1643063"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3625836E-F1A6-430E-9335-BFEFE693A7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0537342"/>
      </p:ext>
    </p:extLst>
  </p:cSld>
  <p:clrMapOvr>
    <a:masterClrMapping/>
  </p:clrMapOvr>
  <mc:AlternateContent xmlns:mc="http://schemas.openxmlformats.org/markup-compatibility/2006">
    <mc:Choice xmlns:p14="http://schemas.microsoft.com/office/powerpoint/2010/main" Requires="p14">
      <p:transition spd="slow" p14:dur="2000" advTm="13567"/>
    </mc:Choice>
    <mc:Fallback>
      <p:transition spd="slow" advTm="1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endParaRPr lang="en-IN"/>
          </a:p>
        </p:txBody>
      </p:sp>
      <p:pic>
        <p:nvPicPr>
          <p:cNvPr id="4" name="Content Placeholder 3" descr="IMAG0388.jpg">
            <a:extLst>
              <a:ext uri="{FF2B5EF4-FFF2-40B4-BE49-F238E27FC236}">
                <a16:creationId xmlns:a16="http://schemas.microsoft.com/office/drawing/2014/main" id="{85A38FF5-A3AD-4B09-904F-1226D45797E3}"/>
              </a:ext>
            </a:extLst>
          </p:cNvPr>
          <p:cNvPicPr>
            <a:picLocks noGrp="1" noChangeAspect="1"/>
          </p:cNvPicPr>
          <p:nvPr>
            <p:ph idx="1"/>
          </p:nvPr>
        </p:nvPicPr>
        <p:blipFill>
          <a:blip r:embed="rId4" cstate="print">
            <a:lum contrast="20000"/>
          </a:blip>
          <a:srcRect l="36933" t="15152" r="15016" b="9085"/>
          <a:stretch>
            <a:fillRect/>
          </a:stretch>
        </p:blipFill>
        <p:spPr>
          <a:xfrm rot="16200000">
            <a:off x="2306753" y="139276"/>
            <a:ext cx="1905304" cy="5356425"/>
          </a:xfrm>
        </p:spPr>
      </p:pic>
      <p:pic>
        <p:nvPicPr>
          <p:cNvPr id="5" name="Picture 4" descr="IMAG0389.jpg">
            <a:extLst>
              <a:ext uri="{FF2B5EF4-FFF2-40B4-BE49-F238E27FC236}">
                <a16:creationId xmlns:a16="http://schemas.microsoft.com/office/drawing/2014/main" id="{E7026363-F53F-4D68-B4CE-1627A01EE9AE}"/>
              </a:ext>
            </a:extLst>
          </p:cNvPr>
          <p:cNvPicPr>
            <a:picLocks noChangeAspect="1"/>
          </p:cNvPicPr>
          <p:nvPr/>
        </p:nvPicPr>
        <p:blipFill>
          <a:blip r:embed="rId5" cstate="print">
            <a:lum contrast="20000"/>
          </a:blip>
          <a:srcRect l="31667" t="14324" r="18333" b="21757"/>
          <a:stretch>
            <a:fillRect/>
          </a:stretch>
        </p:blipFill>
        <p:spPr>
          <a:xfrm>
            <a:off x="7038808" y="3296816"/>
            <a:ext cx="4572000" cy="3276600"/>
          </a:xfrm>
          <a:prstGeom prst="rect">
            <a:avLst/>
          </a:prstGeom>
        </p:spPr>
      </p:pic>
      <p:pic>
        <p:nvPicPr>
          <p:cNvPr id="3" name="Audio 2">
            <a:hlinkClick r:id="" action="ppaction://media"/>
            <a:extLst>
              <a:ext uri="{FF2B5EF4-FFF2-40B4-BE49-F238E27FC236}">
                <a16:creationId xmlns:a16="http://schemas.microsoft.com/office/drawing/2014/main" id="{C7C7E53F-EF6C-4B09-B31F-465176EAFE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2581591"/>
      </p:ext>
    </p:extLst>
  </p:cSld>
  <p:clrMapOvr>
    <a:masterClrMapping/>
  </p:clrMapOvr>
  <mc:AlternateContent xmlns:mc="http://schemas.openxmlformats.org/markup-compatibility/2006">
    <mc:Choice xmlns:p14="http://schemas.microsoft.com/office/powerpoint/2010/main" Requires="p14">
      <p:transition spd="slow" p14:dur="2000" advTm="6906"/>
    </mc:Choice>
    <mc:Fallback>
      <p:transition spd="slow" advTm="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F3521C9-8263-48E2-889F-8C9694804D7C}"/>
              </a:ext>
            </a:extLst>
          </p:cNvPr>
          <p:cNvSpPr>
            <a:spLocks noGrp="1"/>
          </p:cNvSpPr>
          <p:nvPr>
            <p:ph idx="1"/>
          </p:nvPr>
        </p:nvSpPr>
        <p:spPr/>
        <p:txBody>
          <a:bodyPr/>
          <a:lstStyle/>
          <a:p>
            <a:r>
              <a:rPr lang="en-US" sz="2000" u="sng" dirty="0">
                <a:solidFill>
                  <a:schemeClr val="tx2">
                    <a:lumMod val="10000"/>
                  </a:schemeClr>
                </a:solidFill>
              </a:rPr>
              <a:t>Class V restorations:</a:t>
            </a:r>
          </a:p>
          <a:p>
            <a:r>
              <a:rPr lang="en-US" dirty="0">
                <a:solidFill>
                  <a:schemeClr val="tx2">
                    <a:lumMod val="10000"/>
                  </a:schemeClr>
                </a:solidFill>
              </a:rPr>
              <a:t>Pulpal wall should be convex, parallel to the outer enamel surface</a:t>
            </a:r>
          </a:p>
          <a:p>
            <a:r>
              <a:rPr lang="en-US" dirty="0">
                <a:solidFill>
                  <a:schemeClr val="tx2">
                    <a:lumMod val="10000"/>
                  </a:schemeClr>
                </a:solidFill>
              </a:rPr>
              <a:t>Lateral walls are slightly flared near proximal surfaces to prevent undermining of the enamel</a:t>
            </a:r>
          </a:p>
          <a:p>
            <a:r>
              <a:rPr lang="en-US" dirty="0">
                <a:solidFill>
                  <a:schemeClr val="tx2">
                    <a:lumMod val="10000"/>
                  </a:schemeClr>
                </a:solidFill>
              </a:rPr>
              <a:t>The final preparation should include all the carious tooth structure</a:t>
            </a:r>
          </a:p>
          <a:p>
            <a:r>
              <a:rPr lang="en-US" dirty="0">
                <a:solidFill>
                  <a:schemeClr val="tx2">
                    <a:lumMod val="10000"/>
                  </a:schemeClr>
                </a:solidFill>
              </a:rPr>
              <a:t>A short bevel is placed around the entire </a:t>
            </a:r>
            <a:r>
              <a:rPr lang="en-US" dirty="0" err="1">
                <a:solidFill>
                  <a:schemeClr val="tx2">
                    <a:lumMod val="10000"/>
                  </a:schemeClr>
                </a:solidFill>
              </a:rPr>
              <a:t>cavosurface</a:t>
            </a:r>
            <a:r>
              <a:rPr lang="en-US" dirty="0">
                <a:solidFill>
                  <a:schemeClr val="tx2">
                    <a:lumMod val="10000"/>
                  </a:schemeClr>
                </a:solidFill>
              </a:rPr>
              <a:t> margin</a:t>
            </a:r>
          </a:p>
          <a:p>
            <a:pPr marL="0" indent="0">
              <a:buNone/>
            </a:pPr>
            <a:endParaRPr lang="en-IN" dirty="0"/>
          </a:p>
        </p:txBody>
      </p:sp>
      <p:sp>
        <p:nvSpPr>
          <p:cNvPr id="10" name="Rectangle 9"/>
          <p:cNvSpPr/>
          <p:nvPr/>
        </p:nvSpPr>
        <p:spPr>
          <a:xfrm>
            <a:off x="2223752" y="5938618"/>
            <a:ext cx="6096000" cy="769441"/>
          </a:xfrm>
          <a:prstGeom prst="rect">
            <a:avLst/>
          </a:prstGeom>
        </p:spPr>
        <p:txBody>
          <a:bodyPr>
            <a:spAutoFit/>
          </a:bodyPr>
          <a:lstStyle/>
          <a:p>
            <a:r>
              <a:rPr lang="en-US" sz="1100" dirty="0">
                <a:solidFill>
                  <a:schemeClr val="bg2">
                    <a:lumMod val="50000"/>
                  </a:schemeClr>
                </a:solidFill>
              </a:rPr>
              <a:t>M. S. </a:t>
            </a:r>
            <a:r>
              <a:rPr lang="en-US" sz="1100" dirty="0" err="1">
                <a:solidFill>
                  <a:schemeClr val="bg2">
                    <a:lumMod val="50000"/>
                  </a:schemeClr>
                </a:solidFill>
              </a:rPr>
              <a:t>Duggal,M</a:t>
            </a:r>
            <a:r>
              <a:rPr lang="en-US" sz="1100" dirty="0">
                <a:solidFill>
                  <a:schemeClr val="bg2">
                    <a:lumMod val="50000"/>
                  </a:schemeClr>
                </a:solidFill>
              </a:rPr>
              <a:t>. E. J. </a:t>
            </a:r>
            <a:r>
              <a:rPr lang="en-US" sz="1100" dirty="0" err="1">
                <a:solidFill>
                  <a:schemeClr val="bg2">
                    <a:lumMod val="50000"/>
                  </a:schemeClr>
                </a:solidFill>
              </a:rPr>
              <a:t>Curzon,S</a:t>
            </a:r>
            <a:r>
              <a:rPr lang="en-US" sz="1100" dirty="0">
                <a:solidFill>
                  <a:schemeClr val="bg2">
                    <a:lumMod val="50000"/>
                  </a:schemeClr>
                </a:solidFill>
              </a:rPr>
              <a:t>. A. </a:t>
            </a:r>
            <a:r>
              <a:rPr lang="en-US" sz="1100" dirty="0" err="1">
                <a:solidFill>
                  <a:schemeClr val="bg2">
                    <a:lumMod val="50000"/>
                  </a:schemeClr>
                </a:solidFill>
              </a:rPr>
              <a:t>Fayle</a:t>
            </a:r>
            <a:r>
              <a:rPr lang="en-US" sz="1100" dirty="0">
                <a:solidFill>
                  <a:schemeClr val="bg2">
                    <a:lumMod val="50000"/>
                  </a:schemeClr>
                </a:solidFill>
              </a:rPr>
              <a:t>, K. J. </a:t>
            </a:r>
            <a:r>
              <a:rPr lang="en-US" sz="1100" dirty="0" err="1">
                <a:solidFill>
                  <a:schemeClr val="bg2">
                    <a:lumMod val="50000"/>
                  </a:schemeClr>
                </a:solidFill>
              </a:rPr>
              <a:t>Toynba</a:t>
            </a:r>
            <a:r>
              <a:rPr lang="en-US" sz="1100" dirty="0">
                <a:solidFill>
                  <a:schemeClr val="bg2">
                    <a:lumMod val="50000"/>
                  </a:schemeClr>
                </a:solidFill>
              </a:rPr>
              <a:t>.</a:t>
            </a:r>
            <a:r>
              <a:rPr lang="en-US" sz="1100" b="1" dirty="0">
                <a:solidFill>
                  <a:schemeClr val="bg2">
                    <a:lumMod val="50000"/>
                  </a:schemeClr>
                </a:solidFill>
              </a:rPr>
              <a:t> </a:t>
            </a:r>
            <a:r>
              <a:rPr lang="en-US" sz="1100" dirty="0">
                <a:solidFill>
                  <a:schemeClr val="bg2">
                    <a:lumMod val="50000"/>
                  </a:schemeClr>
                </a:solidFill>
              </a:rPr>
              <a:t>Restorative Techniques in </a:t>
            </a:r>
            <a:r>
              <a:rPr lang="en-US" sz="1100" dirty="0" err="1">
                <a:solidFill>
                  <a:schemeClr val="bg2">
                    <a:lumMod val="50000"/>
                  </a:schemeClr>
                </a:solidFill>
              </a:rPr>
              <a:t>Paediatric</a:t>
            </a:r>
            <a:r>
              <a:rPr lang="en-US" sz="1100" dirty="0">
                <a:solidFill>
                  <a:schemeClr val="bg2">
                    <a:lumMod val="50000"/>
                  </a:schemeClr>
                </a:solidFill>
              </a:rPr>
              <a:t> Dentistry: An Illustrated Guide to the Restoration of Extensive Carious Primary Teeth.2</a:t>
            </a:r>
            <a:r>
              <a:rPr lang="en-US" sz="1100" baseline="30000" dirty="0">
                <a:solidFill>
                  <a:schemeClr val="bg2">
                    <a:lumMod val="50000"/>
                  </a:schemeClr>
                </a:solidFill>
              </a:rPr>
              <a:t>nd</a:t>
            </a:r>
            <a:r>
              <a:rPr lang="en-US" sz="1100" dirty="0">
                <a:solidFill>
                  <a:schemeClr val="bg2">
                    <a:lumMod val="50000"/>
                  </a:schemeClr>
                </a:solidFill>
              </a:rPr>
              <a:t> edition. CRC Press:2002.</a:t>
            </a:r>
          </a:p>
          <a:p>
            <a:r>
              <a:rPr lang="en-US" sz="1100" dirty="0">
                <a:solidFill>
                  <a:schemeClr val="bg2">
                    <a:lumMod val="50000"/>
                  </a:schemeClr>
                </a:solidFill>
              </a:rPr>
              <a:t>Paul S. </a:t>
            </a:r>
            <a:r>
              <a:rPr lang="en-US" sz="1100" dirty="0" err="1">
                <a:solidFill>
                  <a:schemeClr val="bg2">
                    <a:lumMod val="50000"/>
                  </a:schemeClr>
                </a:solidFill>
              </a:rPr>
              <a:t>Casamassimo</a:t>
            </a:r>
            <a:r>
              <a:rPr lang="en-US" sz="1100" dirty="0">
                <a:solidFill>
                  <a:schemeClr val="bg2">
                    <a:lumMod val="50000"/>
                  </a:schemeClr>
                </a:solidFill>
              </a:rPr>
              <a:t>, Henry W. Fields Jr., Dennis J. </a:t>
            </a:r>
            <a:r>
              <a:rPr lang="en-US" sz="1100" dirty="0" err="1">
                <a:solidFill>
                  <a:schemeClr val="bg2">
                    <a:lumMod val="50000"/>
                  </a:schemeClr>
                </a:solidFill>
              </a:rPr>
              <a:t>McTigue</a:t>
            </a:r>
            <a:r>
              <a:rPr lang="en-US" sz="1100" dirty="0">
                <a:solidFill>
                  <a:schemeClr val="bg2">
                    <a:lumMod val="50000"/>
                  </a:schemeClr>
                </a:solidFill>
              </a:rPr>
              <a:t>, Arthur Nowak.</a:t>
            </a:r>
            <a:r>
              <a:rPr lang="en-US" sz="1100" b="1" dirty="0">
                <a:solidFill>
                  <a:schemeClr val="bg2">
                    <a:lumMod val="50000"/>
                  </a:schemeClr>
                </a:solidFill>
              </a:rPr>
              <a:t> </a:t>
            </a:r>
            <a:r>
              <a:rPr lang="en-US" sz="1100" dirty="0">
                <a:solidFill>
                  <a:schemeClr val="bg2">
                    <a:lumMod val="50000"/>
                  </a:schemeClr>
                </a:solidFill>
              </a:rPr>
              <a:t>Pediatric Dentistry: Infancy through Adolescence.5</a:t>
            </a:r>
            <a:r>
              <a:rPr lang="en-US" sz="1100" baseline="30000" dirty="0">
                <a:solidFill>
                  <a:schemeClr val="bg2">
                    <a:lumMod val="50000"/>
                  </a:schemeClr>
                </a:solidFill>
              </a:rPr>
              <a:t>th</a:t>
            </a:r>
            <a:r>
              <a:rPr lang="en-US" sz="1100" dirty="0">
                <a:solidFill>
                  <a:schemeClr val="bg2">
                    <a:lumMod val="50000"/>
                  </a:schemeClr>
                </a:solidFill>
              </a:rPr>
              <a:t> edition. Saunders: Elsevier ; 2013</a:t>
            </a:r>
          </a:p>
        </p:txBody>
      </p:sp>
      <p:pic>
        <p:nvPicPr>
          <p:cNvPr id="5" name="Audio 4">
            <a:hlinkClick r:id="" action="ppaction://media"/>
            <a:extLst>
              <a:ext uri="{FF2B5EF4-FFF2-40B4-BE49-F238E27FC236}">
                <a16:creationId xmlns:a16="http://schemas.microsoft.com/office/drawing/2014/main" id="{586158A9-4782-430A-A8E8-A0123D89EF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8971200"/>
      </p:ext>
    </p:extLst>
  </p:cSld>
  <p:clrMapOvr>
    <a:masterClrMapping/>
  </p:clrMapOvr>
  <mc:AlternateContent xmlns:mc="http://schemas.openxmlformats.org/markup-compatibility/2006">
    <mc:Choice xmlns:p14="http://schemas.microsoft.com/office/powerpoint/2010/main" Requires="p14">
      <p:transition spd="slow" p14:dur="2000" advTm="25580"/>
    </mc:Choice>
    <mc:Fallback>
      <p:transition spd="slow" advTm="2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r>
              <a:rPr lang="en-IN" dirty="0"/>
              <a:t>Tunnel Preparation in class ii cavity</a:t>
            </a:r>
          </a:p>
        </p:txBody>
      </p:sp>
      <p:sp>
        <p:nvSpPr>
          <p:cNvPr id="3" name="Content Placeholder 2">
            <a:extLst>
              <a:ext uri="{FF2B5EF4-FFF2-40B4-BE49-F238E27FC236}">
                <a16:creationId xmlns:a16="http://schemas.microsoft.com/office/drawing/2014/main" id="{7F3521C9-8263-48E2-889F-8C9694804D7C}"/>
              </a:ext>
            </a:extLst>
          </p:cNvPr>
          <p:cNvSpPr>
            <a:spLocks noGrp="1"/>
          </p:cNvSpPr>
          <p:nvPr>
            <p:ph idx="1"/>
          </p:nvPr>
        </p:nvSpPr>
        <p:spPr/>
        <p:txBody>
          <a:bodyPr/>
          <a:lstStyle/>
          <a:p>
            <a:pPr eaLnBrk="0" hangingPunct="0">
              <a:spcBef>
                <a:spcPct val="50000"/>
              </a:spcBef>
              <a:buFont typeface="Arial" pitchFamily="34" charset="0"/>
              <a:buChar char="•"/>
              <a:defRPr/>
            </a:pPr>
            <a:r>
              <a:rPr lang="en-US" dirty="0">
                <a:solidFill>
                  <a:schemeClr val="tx2">
                    <a:lumMod val="10000"/>
                  </a:schemeClr>
                </a:solidFill>
              </a:rPr>
              <a:t>T he early proximal lesion on a posterior tooth will commence in enamel immediately below the contact area because this is where plaque will accumulate and mature. </a:t>
            </a:r>
          </a:p>
          <a:p>
            <a:pPr eaLnBrk="0" hangingPunct="0">
              <a:spcBef>
                <a:spcPct val="50000"/>
              </a:spcBef>
              <a:buFont typeface="Arial" pitchFamily="34" charset="0"/>
              <a:buChar char="•"/>
              <a:defRPr/>
            </a:pPr>
            <a:r>
              <a:rPr lang="en-US" dirty="0">
                <a:solidFill>
                  <a:schemeClr val="tx2">
                    <a:lumMod val="10000"/>
                  </a:schemeClr>
                </a:solidFill>
              </a:rPr>
              <a:t>As the lesion develops, some degree of breakdown and cavitation of the enamel will eventually occur, but this will remain confined to the area below the contact until it is quite advanced. </a:t>
            </a:r>
          </a:p>
          <a:p>
            <a:pPr eaLnBrk="0" hangingPunct="0">
              <a:spcBef>
                <a:spcPct val="50000"/>
              </a:spcBef>
              <a:buFont typeface="Arial" pitchFamily="34" charset="0"/>
              <a:buChar char="•"/>
              <a:defRPr/>
            </a:pPr>
            <a:r>
              <a:rPr lang="en-US" dirty="0">
                <a:solidFill>
                  <a:schemeClr val="tx2">
                    <a:lumMod val="10000"/>
                  </a:schemeClr>
                </a:solidFill>
              </a:rPr>
              <a:t>A zone of demineralized enamel surrounding the cavitation occurs, but as long as the surface is smooth, this remains capable of remineralization in the presence of fluoride. </a:t>
            </a:r>
          </a:p>
          <a:p>
            <a:pPr eaLnBrk="0" hangingPunct="0">
              <a:spcBef>
                <a:spcPct val="50000"/>
              </a:spcBef>
              <a:buFont typeface="Arial" pitchFamily="34" charset="0"/>
              <a:buChar char="•"/>
              <a:defRPr/>
            </a:pPr>
            <a:r>
              <a:rPr lang="en-US" dirty="0">
                <a:solidFill>
                  <a:schemeClr val="tx2">
                    <a:lumMod val="10000"/>
                  </a:schemeClr>
                </a:solidFill>
              </a:rPr>
              <a:t>The contact area may remain sound and the marginal ridge may be quite strong, provided the lesion is more than 2.5 mm below the crest of the marginal ridge </a:t>
            </a:r>
            <a:r>
              <a:rPr lang="en-US" b="1" dirty="0">
                <a:solidFill>
                  <a:schemeClr val="tx2">
                    <a:lumMod val="10000"/>
                  </a:schemeClr>
                </a:solidFill>
              </a:rPr>
              <a:t>(Wilson and McLean, 1988).</a:t>
            </a:r>
          </a:p>
          <a:p>
            <a:endParaRPr lang="en-IN" dirty="0"/>
          </a:p>
        </p:txBody>
      </p:sp>
      <p:pic>
        <p:nvPicPr>
          <p:cNvPr id="5" name="Audio 4">
            <a:hlinkClick r:id="" action="ppaction://media"/>
            <a:extLst>
              <a:ext uri="{FF2B5EF4-FFF2-40B4-BE49-F238E27FC236}">
                <a16:creationId xmlns:a16="http://schemas.microsoft.com/office/drawing/2014/main" id="{B9D2E403-07BF-47EF-8ADA-584A9CD69C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2031012"/>
      </p:ext>
    </p:extLst>
  </p:cSld>
  <p:clrMapOvr>
    <a:masterClrMapping/>
  </p:clrMapOvr>
  <mc:AlternateContent xmlns:mc="http://schemas.openxmlformats.org/markup-compatibility/2006">
    <mc:Choice xmlns:p14="http://schemas.microsoft.com/office/powerpoint/2010/main" Requires="p14">
      <p:transition spd="slow" p14:dur="2000" advTm="51844"/>
    </mc:Choice>
    <mc:Fallback>
      <p:transition spd="slow" advTm="5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F3521C9-8263-48E2-889F-8C9694804D7C}"/>
              </a:ext>
            </a:extLst>
          </p:cNvPr>
          <p:cNvSpPr>
            <a:spLocks noGrp="1"/>
          </p:cNvSpPr>
          <p:nvPr>
            <p:ph idx="1"/>
          </p:nvPr>
        </p:nvSpPr>
        <p:spPr/>
        <p:txBody>
          <a:bodyPr/>
          <a:lstStyle/>
          <a:p>
            <a:pPr>
              <a:buFont typeface="Arial" pitchFamily="34" charset="0"/>
              <a:buChar char="•"/>
            </a:pPr>
            <a:r>
              <a:rPr lang="en-US" dirty="0">
                <a:solidFill>
                  <a:schemeClr val="tx2">
                    <a:lumMod val="10000"/>
                  </a:schemeClr>
                </a:solidFill>
              </a:rPr>
              <a:t>Access to the lesion through the occlusal surfaces should be limited to the extent required to achieve visibility and should be undertaken from an area that is not under direct occlusal load </a:t>
            </a:r>
            <a:r>
              <a:rPr lang="en-US" b="1" dirty="0">
                <a:solidFill>
                  <a:schemeClr val="tx2">
                    <a:lumMod val="10000"/>
                  </a:schemeClr>
                </a:solidFill>
              </a:rPr>
              <a:t>(Knight, 1984). </a:t>
            </a:r>
          </a:p>
          <a:p>
            <a:pPr>
              <a:buFont typeface="Arial" pitchFamily="34" charset="0"/>
              <a:buChar char="•"/>
            </a:pPr>
            <a:r>
              <a:rPr lang="en-US" dirty="0">
                <a:solidFill>
                  <a:schemeClr val="tx2">
                    <a:lumMod val="10000"/>
                  </a:schemeClr>
                </a:solidFill>
              </a:rPr>
              <a:t>Fossa immediately next to medial marginal ridge is the most suitable position for entry.</a:t>
            </a:r>
          </a:p>
          <a:p>
            <a:pPr>
              <a:buFont typeface="Arial" pitchFamily="34" charset="0"/>
              <a:buChar char="•"/>
            </a:pPr>
            <a:r>
              <a:rPr lang="en-US" dirty="0">
                <a:solidFill>
                  <a:schemeClr val="tx2">
                    <a:lumMod val="10000"/>
                  </a:schemeClr>
                </a:solidFill>
              </a:rPr>
              <a:t>Glass ionomer is best suited for such cavities as it readily flows into a small cavity and has the ability to </a:t>
            </a:r>
            <a:r>
              <a:rPr lang="en-US" dirty="0" err="1">
                <a:solidFill>
                  <a:schemeClr val="tx2">
                    <a:lumMod val="10000"/>
                  </a:schemeClr>
                </a:solidFill>
              </a:rPr>
              <a:t>remineralize</a:t>
            </a:r>
            <a:r>
              <a:rPr lang="en-US" dirty="0">
                <a:solidFill>
                  <a:schemeClr val="tx2">
                    <a:lumMod val="10000"/>
                  </a:schemeClr>
                </a:solidFill>
              </a:rPr>
              <a:t> the enamel margins and any dentin on axial wall.</a:t>
            </a:r>
          </a:p>
          <a:p>
            <a:r>
              <a:rPr lang="en-US" b="1" dirty="0" err="1">
                <a:solidFill>
                  <a:schemeClr val="tx2">
                    <a:lumMod val="10000"/>
                  </a:schemeClr>
                </a:solidFill>
              </a:rPr>
              <a:t>Hasselrot</a:t>
            </a:r>
            <a:r>
              <a:rPr lang="en-US" b="1" dirty="0">
                <a:solidFill>
                  <a:schemeClr val="tx2">
                    <a:lumMod val="10000"/>
                  </a:schemeClr>
                </a:solidFill>
              </a:rPr>
              <a:t> (1998) </a:t>
            </a:r>
            <a:r>
              <a:rPr lang="en-US" dirty="0">
                <a:solidFill>
                  <a:schemeClr val="tx2">
                    <a:lumMod val="10000"/>
                  </a:schemeClr>
                </a:solidFill>
              </a:rPr>
              <a:t>reported a 50% survival rate of tunnel restorations in permanent teeth over a 6-year period.</a:t>
            </a:r>
          </a:p>
          <a:p>
            <a:endParaRPr lang="en-IN" dirty="0"/>
          </a:p>
        </p:txBody>
      </p:sp>
      <p:pic>
        <p:nvPicPr>
          <p:cNvPr id="5" name="Audio 4">
            <a:hlinkClick r:id="" action="ppaction://media"/>
            <a:extLst>
              <a:ext uri="{FF2B5EF4-FFF2-40B4-BE49-F238E27FC236}">
                <a16:creationId xmlns:a16="http://schemas.microsoft.com/office/drawing/2014/main" id="{8407F220-E6E7-4434-A1BC-510722E5BB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1991593"/>
      </p:ext>
    </p:extLst>
  </p:cSld>
  <p:clrMapOvr>
    <a:masterClrMapping/>
  </p:clrMapOvr>
  <mc:AlternateContent xmlns:mc="http://schemas.openxmlformats.org/markup-compatibility/2006">
    <mc:Choice xmlns:p14="http://schemas.microsoft.com/office/powerpoint/2010/main" Requires="p14">
      <p:transition spd="slow" p14:dur="2000" advTm="40989"/>
    </mc:Choice>
    <mc:Fallback>
      <p:transition spd="slow" advTm="40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73A3-8939-4EC4-8F3D-C5E788D6D94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BAECC16-DF29-4A9D-B0F5-5092B94941C3}"/>
              </a:ext>
            </a:extLst>
          </p:cNvPr>
          <p:cNvSpPr>
            <a:spLocks noGrp="1"/>
          </p:cNvSpPr>
          <p:nvPr>
            <p:ph idx="1"/>
          </p:nvPr>
        </p:nvSpPr>
        <p:spPr>
          <a:xfrm>
            <a:off x="581192" y="2180497"/>
            <a:ext cx="11029615" cy="628018"/>
          </a:xfrm>
        </p:spPr>
        <p:txBody>
          <a:bodyPr/>
          <a:lstStyle/>
          <a:p>
            <a:pPr marL="0" indent="0">
              <a:buNone/>
            </a:pPr>
            <a:r>
              <a:rPr lang="en-US" sz="2400" dirty="0">
                <a:solidFill>
                  <a:schemeClr val="tx2">
                    <a:lumMod val="10000"/>
                  </a:schemeClr>
                </a:solidFill>
              </a:rPr>
              <a:t>Two variations are described</a:t>
            </a:r>
            <a:r>
              <a:rPr lang="en-US" dirty="0">
                <a:solidFill>
                  <a:schemeClr val="tx2">
                    <a:lumMod val="10000"/>
                  </a:schemeClr>
                </a:solidFill>
              </a:rPr>
              <a:t>:</a:t>
            </a:r>
          </a:p>
          <a:p>
            <a:endParaRPr lang="en-IN" dirty="0"/>
          </a:p>
        </p:txBody>
      </p:sp>
      <p:graphicFrame>
        <p:nvGraphicFramePr>
          <p:cNvPr id="4" name="Content Placeholder 4">
            <a:extLst>
              <a:ext uri="{FF2B5EF4-FFF2-40B4-BE49-F238E27FC236}">
                <a16:creationId xmlns:a16="http://schemas.microsoft.com/office/drawing/2014/main" id="{CC141627-AD86-4E29-A727-10CFBEE815A2}"/>
              </a:ext>
            </a:extLst>
          </p:cNvPr>
          <p:cNvGraphicFramePr>
            <a:graphicFrameLocks/>
          </p:cNvGraphicFramePr>
          <p:nvPr>
            <p:extLst>
              <p:ext uri="{D42A27DB-BD31-4B8C-83A1-F6EECF244321}">
                <p14:modId xmlns:p14="http://schemas.microsoft.com/office/powerpoint/2010/main" val="536061652"/>
              </p:ext>
            </p:extLst>
          </p:nvPr>
        </p:nvGraphicFramePr>
        <p:xfrm>
          <a:off x="1943099" y="2808515"/>
          <a:ext cx="8305800" cy="32003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1852411" y="6182761"/>
            <a:ext cx="8077200" cy="461665"/>
          </a:xfrm>
          <a:prstGeom prst="rect">
            <a:avLst/>
          </a:prstGeom>
          <a:noFill/>
        </p:spPr>
        <p:txBody>
          <a:bodyPr wrap="square" rtlCol="0">
            <a:spAutoFit/>
          </a:bodyPr>
          <a:lstStyle/>
          <a:p>
            <a:r>
              <a:rPr lang="en-US" sz="1200" dirty="0">
                <a:solidFill>
                  <a:schemeClr val="bg2">
                    <a:lumMod val="50000"/>
                  </a:schemeClr>
                </a:solidFill>
              </a:rPr>
              <a:t>Hugh Devlin. Operative Dentistry-A Practical Guide to Recent Innovations.1</a:t>
            </a:r>
            <a:r>
              <a:rPr lang="en-US" sz="1200" baseline="30000" dirty="0">
                <a:solidFill>
                  <a:schemeClr val="bg2">
                    <a:lumMod val="50000"/>
                  </a:schemeClr>
                </a:solidFill>
              </a:rPr>
              <a:t>st</a:t>
            </a:r>
            <a:r>
              <a:rPr lang="en-US" sz="1200" dirty="0">
                <a:solidFill>
                  <a:schemeClr val="bg2">
                    <a:lumMod val="50000"/>
                  </a:schemeClr>
                </a:solidFill>
              </a:rPr>
              <a:t> edition. Springer. Germany:2006.</a:t>
            </a:r>
          </a:p>
          <a:p>
            <a:r>
              <a:rPr lang="en-US" sz="1200" dirty="0">
                <a:solidFill>
                  <a:schemeClr val="bg2">
                    <a:lumMod val="50000"/>
                  </a:schemeClr>
                </a:solidFill>
              </a:rPr>
              <a:t>Nikhil </a:t>
            </a:r>
            <a:r>
              <a:rPr lang="en-US" sz="1200" dirty="0" err="1">
                <a:solidFill>
                  <a:schemeClr val="bg2">
                    <a:lumMod val="50000"/>
                  </a:schemeClr>
                </a:solidFill>
              </a:rPr>
              <a:t>Marwah</a:t>
            </a:r>
            <a:r>
              <a:rPr lang="en-US" sz="1200" dirty="0">
                <a:solidFill>
                  <a:schemeClr val="bg2">
                    <a:lumMod val="50000"/>
                  </a:schemeClr>
                </a:solidFill>
              </a:rPr>
              <a:t>. Textbook of Pediatric Dentistry.3</a:t>
            </a:r>
            <a:r>
              <a:rPr lang="en-US" sz="1200" baseline="30000" dirty="0">
                <a:solidFill>
                  <a:schemeClr val="bg2">
                    <a:lumMod val="50000"/>
                  </a:schemeClr>
                </a:solidFill>
              </a:rPr>
              <a:t>rd</a:t>
            </a:r>
            <a:r>
              <a:rPr lang="en-US" sz="1200" dirty="0">
                <a:solidFill>
                  <a:schemeClr val="bg2">
                    <a:lumMod val="50000"/>
                  </a:schemeClr>
                </a:solidFill>
              </a:rPr>
              <a:t>  edition. </a:t>
            </a:r>
            <a:r>
              <a:rPr lang="en-US" sz="1200" dirty="0" err="1">
                <a:solidFill>
                  <a:schemeClr val="bg2">
                    <a:lumMod val="50000"/>
                  </a:schemeClr>
                </a:solidFill>
              </a:rPr>
              <a:t>Jaypee</a:t>
            </a:r>
            <a:r>
              <a:rPr lang="en-US" sz="1200" dirty="0">
                <a:solidFill>
                  <a:schemeClr val="bg2">
                    <a:lumMod val="50000"/>
                  </a:schemeClr>
                </a:solidFill>
              </a:rPr>
              <a:t> Brothers Medical Publishers Private Limited;2014</a:t>
            </a:r>
            <a:endParaRPr lang="en-US" sz="1200" dirty="0"/>
          </a:p>
        </p:txBody>
      </p:sp>
      <p:pic>
        <p:nvPicPr>
          <p:cNvPr id="5" name="Audio 4">
            <a:hlinkClick r:id="" action="ppaction://media"/>
            <a:extLst>
              <a:ext uri="{FF2B5EF4-FFF2-40B4-BE49-F238E27FC236}">
                <a16:creationId xmlns:a16="http://schemas.microsoft.com/office/drawing/2014/main" id="{ED20CA36-2214-42F8-9BCF-CCB0559AAE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6446505"/>
      </p:ext>
    </p:extLst>
  </p:cSld>
  <p:clrMapOvr>
    <a:masterClrMapping/>
  </p:clrMapOvr>
  <mc:AlternateContent xmlns:mc="http://schemas.openxmlformats.org/markup-compatibility/2006">
    <mc:Choice xmlns:p14="http://schemas.microsoft.com/office/powerpoint/2010/main" Requires="p14">
      <p:transition spd="slow" p14:dur="2000" advTm="17192"/>
    </mc:Choice>
    <mc:Fallback>
      <p:transition spd="slow" advTm="1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B2AF-2D81-47B8-9A27-67CD514CFAB6}"/>
              </a:ext>
            </a:extLst>
          </p:cNvPr>
          <p:cNvSpPr>
            <a:spLocks noGrp="1"/>
          </p:cNvSpPr>
          <p:nvPr>
            <p:ph type="title"/>
          </p:nvPr>
        </p:nvSpPr>
        <p:spPr/>
        <p:txBody>
          <a:bodyPr/>
          <a:lstStyle/>
          <a:p>
            <a:r>
              <a:rPr lang="en-US" dirty="0">
                <a:latin typeface="Berlin Sans FB" pitchFamily="34" charset="0"/>
              </a:rPr>
              <a:t>Indications and contraindications </a:t>
            </a:r>
            <a:endParaRPr lang="en-IN" dirty="0"/>
          </a:p>
        </p:txBody>
      </p:sp>
      <p:graphicFrame>
        <p:nvGraphicFramePr>
          <p:cNvPr id="4" name="Table 4">
            <a:extLst>
              <a:ext uri="{FF2B5EF4-FFF2-40B4-BE49-F238E27FC236}">
                <a16:creationId xmlns:a16="http://schemas.microsoft.com/office/drawing/2014/main" id="{F17A92E8-FA8F-4067-923C-4D593D941DCE}"/>
              </a:ext>
            </a:extLst>
          </p:cNvPr>
          <p:cNvGraphicFramePr>
            <a:graphicFrameLocks noGrp="1"/>
          </p:cNvGraphicFramePr>
          <p:nvPr>
            <p:ph idx="1"/>
            <p:extLst>
              <p:ext uri="{D42A27DB-BD31-4B8C-83A1-F6EECF244321}">
                <p14:modId xmlns:p14="http://schemas.microsoft.com/office/powerpoint/2010/main" val="3895814045"/>
              </p:ext>
            </p:extLst>
          </p:nvPr>
        </p:nvGraphicFramePr>
        <p:xfrm>
          <a:off x="839755" y="2181224"/>
          <a:ext cx="10571584" cy="3974619"/>
        </p:xfrm>
        <a:graphic>
          <a:graphicData uri="http://schemas.openxmlformats.org/drawingml/2006/table">
            <a:tbl>
              <a:tblPr firstRow="1" bandRow="1">
                <a:tableStyleId>{5C22544A-7EE6-4342-B048-85BDC9FD1C3A}</a:tableStyleId>
              </a:tblPr>
              <a:tblGrid>
                <a:gridCol w="5285792">
                  <a:extLst>
                    <a:ext uri="{9D8B030D-6E8A-4147-A177-3AD203B41FA5}">
                      <a16:colId xmlns:a16="http://schemas.microsoft.com/office/drawing/2014/main" val="2862190540"/>
                    </a:ext>
                  </a:extLst>
                </a:gridCol>
                <a:gridCol w="5285792">
                  <a:extLst>
                    <a:ext uri="{9D8B030D-6E8A-4147-A177-3AD203B41FA5}">
                      <a16:colId xmlns:a16="http://schemas.microsoft.com/office/drawing/2014/main" val="4194045906"/>
                    </a:ext>
                  </a:extLst>
                </a:gridCol>
              </a:tblGrid>
              <a:tr h="618651">
                <a:tc>
                  <a:txBody>
                    <a:bodyPr/>
                    <a:lstStyle/>
                    <a:p>
                      <a:r>
                        <a:rPr lang="en-US" dirty="0"/>
                        <a:t>Indications</a:t>
                      </a:r>
                      <a:endParaRPr lang="en-IN" dirty="0"/>
                    </a:p>
                  </a:txBody>
                  <a:tcPr/>
                </a:tc>
                <a:tc>
                  <a:txBody>
                    <a:bodyPr/>
                    <a:lstStyle/>
                    <a:p>
                      <a:r>
                        <a:rPr lang="en-US" dirty="0"/>
                        <a:t>Contraindications</a:t>
                      </a:r>
                      <a:endParaRPr lang="en-IN" dirty="0"/>
                    </a:p>
                  </a:txBody>
                  <a:tcPr/>
                </a:tc>
                <a:extLst>
                  <a:ext uri="{0D108BD9-81ED-4DB2-BD59-A6C34878D82A}">
                    <a16:rowId xmlns:a16="http://schemas.microsoft.com/office/drawing/2014/main" val="1481436653"/>
                  </a:ext>
                </a:extLst>
              </a:tr>
              <a:tr h="335596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chemeClr val="tx2">
                              <a:lumMod val="10000"/>
                            </a:schemeClr>
                          </a:solidFill>
                        </a:rPr>
                        <a:t>Use of tunnel preparation can be considered when small, proximal carious lesions necessitate restoration </a:t>
                      </a:r>
                    </a:p>
                    <a:p>
                      <a:endParaRPr lang="en-IN" sz="2400" dirty="0"/>
                    </a:p>
                  </a:txBody>
                  <a:tcPr/>
                </a:tc>
                <a:tc>
                  <a:txBody>
                    <a:bodyPr/>
                    <a:lstStyle/>
                    <a:p>
                      <a:pPr eaLnBrk="0" hangingPunct="0">
                        <a:lnSpc>
                          <a:spcPct val="150000"/>
                        </a:lnSpc>
                        <a:buFont typeface="Arial" pitchFamily="34" charset="0"/>
                        <a:buChar char="•"/>
                        <a:defRPr/>
                      </a:pPr>
                      <a:r>
                        <a:rPr lang="en-US" sz="2400" dirty="0">
                          <a:solidFill>
                            <a:schemeClr val="tx2">
                              <a:lumMod val="10000"/>
                            </a:schemeClr>
                          </a:solidFill>
                        </a:rPr>
                        <a:t>Large carious lesion are diagnosed, where access is particularly difficult.</a:t>
                      </a:r>
                    </a:p>
                    <a:p>
                      <a:pPr eaLnBrk="0" hangingPunct="0">
                        <a:lnSpc>
                          <a:spcPct val="150000"/>
                        </a:lnSpc>
                        <a:buFont typeface="Arial" pitchFamily="34" charset="0"/>
                        <a:buChar char="•"/>
                        <a:defRPr/>
                      </a:pPr>
                      <a:r>
                        <a:rPr lang="en-US" sz="2400" dirty="0">
                          <a:solidFill>
                            <a:schemeClr val="tx2">
                              <a:lumMod val="10000"/>
                            </a:schemeClr>
                          </a:solidFill>
                        </a:rPr>
                        <a:t>Overlying marginal ridge is subjected to heavy occlusion or demonstrates a crack</a:t>
                      </a:r>
                    </a:p>
                    <a:p>
                      <a:endParaRPr lang="en-IN" sz="2400" dirty="0"/>
                    </a:p>
                  </a:txBody>
                  <a:tcPr/>
                </a:tc>
                <a:extLst>
                  <a:ext uri="{0D108BD9-81ED-4DB2-BD59-A6C34878D82A}">
                    <a16:rowId xmlns:a16="http://schemas.microsoft.com/office/drawing/2014/main" val="884940154"/>
                  </a:ext>
                </a:extLst>
              </a:tr>
            </a:tbl>
          </a:graphicData>
        </a:graphic>
      </p:graphicFrame>
      <p:pic>
        <p:nvPicPr>
          <p:cNvPr id="3" name="Audio 2">
            <a:hlinkClick r:id="" action="ppaction://media"/>
            <a:extLst>
              <a:ext uri="{FF2B5EF4-FFF2-40B4-BE49-F238E27FC236}">
                <a16:creationId xmlns:a16="http://schemas.microsoft.com/office/drawing/2014/main" id="{4A4DA2A7-0E21-41FA-8474-E962469613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7867858"/>
      </p:ext>
    </p:extLst>
  </p:cSld>
  <p:clrMapOvr>
    <a:masterClrMapping/>
  </p:clrMapOvr>
  <mc:AlternateContent xmlns:mc="http://schemas.openxmlformats.org/markup-compatibility/2006">
    <mc:Choice xmlns:p14="http://schemas.microsoft.com/office/powerpoint/2010/main" Requires="p14">
      <p:transition spd="slow" p14:dur="2000" advTm="23972"/>
    </mc:Choice>
    <mc:Fallback>
      <p:transition spd="slow" advTm="2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E727-C0EA-4DD8-AF18-E5CF48141A6E}"/>
              </a:ext>
            </a:extLst>
          </p:cNvPr>
          <p:cNvSpPr>
            <a:spLocks noGrp="1"/>
          </p:cNvSpPr>
          <p:nvPr>
            <p:ph type="title"/>
          </p:nvPr>
        </p:nvSpPr>
        <p:spPr/>
        <p:txBody>
          <a:bodyPr/>
          <a:lstStyle/>
          <a:p>
            <a:r>
              <a:rPr lang="en-US" dirty="0">
                <a:latin typeface="Berlin Sans FB" pitchFamily="34" charset="0"/>
              </a:rPr>
              <a:t>Disadvantages</a:t>
            </a:r>
            <a:endParaRPr lang="en-IN" dirty="0"/>
          </a:p>
        </p:txBody>
      </p:sp>
      <p:sp>
        <p:nvSpPr>
          <p:cNvPr id="3" name="Content Placeholder 2">
            <a:extLst>
              <a:ext uri="{FF2B5EF4-FFF2-40B4-BE49-F238E27FC236}">
                <a16:creationId xmlns:a16="http://schemas.microsoft.com/office/drawing/2014/main" id="{F7012B93-5BE8-42D6-AC1F-C784B2F103AE}"/>
              </a:ext>
            </a:extLst>
          </p:cNvPr>
          <p:cNvSpPr>
            <a:spLocks noGrp="1"/>
          </p:cNvSpPr>
          <p:nvPr>
            <p:ph idx="1"/>
          </p:nvPr>
        </p:nvSpPr>
        <p:spPr/>
        <p:txBody>
          <a:bodyPr/>
          <a:lstStyle/>
          <a:p>
            <a:pPr eaLnBrk="0" hangingPunct="0">
              <a:buFont typeface="Arial" pitchFamily="34" charset="0"/>
              <a:buChar char="•"/>
              <a:defRPr/>
            </a:pPr>
            <a:r>
              <a:rPr lang="en-US" sz="2400" dirty="0">
                <a:solidFill>
                  <a:schemeClr val="tx2">
                    <a:lumMod val="10000"/>
                  </a:schemeClr>
                </a:solidFill>
              </a:rPr>
              <a:t>Highly technique sensitive, demanding careful control of the preparation by the operator</a:t>
            </a:r>
          </a:p>
          <a:p>
            <a:pPr eaLnBrk="0" hangingPunct="0">
              <a:buFont typeface="Arial" pitchFamily="34" charset="0"/>
              <a:buChar char="•"/>
              <a:defRPr/>
            </a:pPr>
            <a:r>
              <a:rPr lang="en-US" sz="2400" dirty="0">
                <a:solidFill>
                  <a:schemeClr val="tx2">
                    <a:lumMod val="10000"/>
                  </a:schemeClr>
                </a:solidFill>
              </a:rPr>
              <a:t>Angulations of preparation often passes close pulp</a:t>
            </a:r>
          </a:p>
          <a:p>
            <a:pPr eaLnBrk="0" hangingPunct="0">
              <a:buFont typeface="Arial" pitchFamily="34" charset="0"/>
              <a:buChar char="•"/>
              <a:defRPr/>
            </a:pPr>
            <a:r>
              <a:rPr lang="en-US" sz="2400" dirty="0">
                <a:solidFill>
                  <a:schemeClr val="tx2">
                    <a:lumMod val="10000"/>
                  </a:schemeClr>
                </a:solidFill>
              </a:rPr>
              <a:t>Visibility is decreased and caries removal is more uncertain -</a:t>
            </a:r>
          </a:p>
          <a:p>
            <a:pPr eaLnBrk="0" hangingPunct="0">
              <a:buFont typeface="Arial" pitchFamily="34" charset="0"/>
              <a:buChar char="•"/>
              <a:defRPr/>
            </a:pPr>
            <a:r>
              <a:rPr lang="en-US" sz="2400" dirty="0">
                <a:solidFill>
                  <a:schemeClr val="tx2">
                    <a:lumMod val="10000"/>
                  </a:schemeClr>
                </a:solidFill>
              </a:rPr>
              <a:t>Fragile marginal ridge</a:t>
            </a:r>
          </a:p>
          <a:p>
            <a:endParaRPr lang="en-IN" dirty="0"/>
          </a:p>
        </p:txBody>
      </p:sp>
      <p:sp>
        <p:nvSpPr>
          <p:cNvPr id="10" name="TextBox 9"/>
          <p:cNvSpPr txBox="1"/>
          <p:nvPr/>
        </p:nvSpPr>
        <p:spPr>
          <a:xfrm>
            <a:off x="1981200" y="6015336"/>
            <a:ext cx="8077200" cy="461665"/>
          </a:xfrm>
          <a:prstGeom prst="rect">
            <a:avLst/>
          </a:prstGeom>
          <a:noFill/>
        </p:spPr>
        <p:txBody>
          <a:bodyPr wrap="square" rtlCol="0">
            <a:spAutoFit/>
          </a:bodyPr>
          <a:lstStyle/>
          <a:p>
            <a:r>
              <a:rPr lang="en-US" sz="1200" dirty="0">
                <a:solidFill>
                  <a:schemeClr val="bg2">
                    <a:lumMod val="50000"/>
                  </a:schemeClr>
                </a:solidFill>
              </a:rPr>
              <a:t>Hugh Devlin. Operative Dentistry-A Practical Guide to Recent Innovations.1</a:t>
            </a:r>
            <a:r>
              <a:rPr lang="en-US" sz="1200" baseline="30000" dirty="0">
                <a:solidFill>
                  <a:schemeClr val="bg2">
                    <a:lumMod val="50000"/>
                  </a:schemeClr>
                </a:solidFill>
              </a:rPr>
              <a:t>st</a:t>
            </a:r>
            <a:r>
              <a:rPr lang="en-US" sz="1200" dirty="0">
                <a:solidFill>
                  <a:schemeClr val="bg2">
                    <a:lumMod val="50000"/>
                  </a:schemeClr>
                </a:solidFill>
              </a:rPr>
              <a:t> edition. Springer. Germany:2006.</a:t>
            </a:r>
          </a:p>
          <a:p>
            <a:r>
              <a:rPr lang="en-US" sz="1200" dirty="0">
                <a:solidFill>
                  <a:schemeClr val="bg2">
                    <a:lumMod val="50000"/>
                  </a:schemeClr>
                </a:solidFill>
              </a:rPr>
              <a:t>Nikhil </a:t>
            </a:r>
            <a:r>
              <a:rPr lang="en-US" sz="1200" dirty="0" err="1">
                <a:solidFill>
                  <a:schemeClr val="bg2">
                    <a:lumMod val="50000"/>
                  </a:schemeClr>
                </a:solidFill>
              </a:rPr>
              <a:t>Marwah</a:t>
            </a:r>
            <a:r>
              <a:rPr lang="en-US" sz="1200" dirty="0">
                <a:solidFill>
                  <a:schemeClr val="bg2">
                    <a:lumMod val="50000"/>
                  </a:schemeClr>
                </a:solidFill>
              </a:rPr>
              <a:t>. Textbook of Pediatric Dentistry.3</a:t>
            </a:r>
            <a:r>
              <a:rPr lang="en-US" sz="1200" baseline="30000" dirty="0">
                <a:solidFill>
                  <a:schemeClr val="bg2">
                    <a:lumMod val="50000"/>
                  </a:schemeClr>
                </a:solidFill>
              </a:rPr>
              <a:t>rd</a:t>
            </a:r>
            <a:r>
              <a:rPr lang="en-US" sz="1200" dirty="0">
                <a:solidFill>
                  <a:schemeClr val="bg2">
                    <a:lumMod val="50000"/>
                  </a:schemeClr>
                </a:solidFill>
              </a:rPr>
              <a:t>  edition. </a:t>
            </a:r>
            <a:r>
              <a:rPr lang="en-US" sz="1200" dirty="0" err="1">
                <a:solidFill>
                  <a:schemeClr val="bg2">
                    <a:lumMod val="50000"/>
                  </a:schemeClr>
                </a:solidFill>
              </a:rPr>
              <a:t>Jaypee</a:t>
            </a:r>
            <a:r>
              <a:rPr lang="en-US" sz="1200" dirty="0">
                <a:solidFill>
                  <a:schemeClr val="bg2">
                    <a:lumMod val="50000"/>
                  </a:schemeClr>
                </a:solidFill>
              </a:rPr>
              <a:t> Brothers Medical Publishers Private Limited;2014</a:t>
            </a:r>
            <a:endParaRPr lang="en-US" sz="1200" dirty="0"/>
          </a:p>
        </p:txBody>
      </p:sp>
      <p:pic>
        <p:nvPicPr>
          <p:cNvPr id="4" name="Audio 3">
            <a:hlinkClick r:id="" action="ppaction://media"/>
            <a:extLst>
              <a:ext uri="{FF2B5EF4-FFF2-40B4-BE49-F238E27FC236}">
                <a16:creationId xmlns:a16="http://schemas.microsoft.com/office/drawing/2014/main" id="{ED237E42-C71D-476D-813A-745E3E10A4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6264515"/>
      </p:ext>
    </p:extLst>
  </p:cSld>
  <p:clrMapOvr>
    <a:masterClrMapping/>
  </p:clrMapOvr>
  <mc:AlternateContent xmlns:mc="http://schemas.openxmlformats.org/markup-compatibility/2006">
    <mc:Choice xmlns:p14="http://schemas.microsoft.com/office/powerpoint/2010/main" Requires="p14">
      <p:transition spd="slow" p14:dur="2000" advTm="19491"/>
    </mc:Choice>
    <mc:Fallback>
      <p:transition spd="slow" advTm="1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643C-48FA-4BDF-8790-5EC59ECDE8E2}"/>
              </a:ext>
            </a:extLst>
          </p:cNvPr>
          <p:cNvSpPr>
            <a:spLocks noGrp="1"/>
          </p:cNvSpPr>
          <p:nvPr>
            <p:ph type="title"/>
          </p:nvPr>
        </p:nvSpPr>
        <p:spPr/>
        <p:txBody>
          <a:bodyPr/>
          <a:lstStyle/>
          <a:p>
            <a:r>
              <a:rPr lang="en-US" dirty="0">
                <a:latin typeface="Berlin Sans FB" pitchFamily="34" charset="0"/>
              </a:rPr>
              <a:t>Slot cavity preparation</a:t>
            </a:r>
            <a:endParaRPr lang="en-IN" dirty="0"/>
          </a:p>
        </p:txBody>
      </p:sp>
      <p:sp>
        <p:nvSpPr>
          <p:cNvPr id="3" name="Content Placeholder 2">
            <a:extLst>
              <a:ext uri="{FF2B5EF4-FFF2-40B4-BE49-F238E27FC236}">
                <a16:creationId xmlns:a16="http://schemas.microsoft.com/office/drawing/2014/main" id="{C2DC1AA7-3347-4C93-A33A-85B302206D82}"/>
              </a:ext>
            </a:extLst>
          </p:cNvPr>
          <p:cNvSpPr>
            <a:spLocks noGrp="1"/>
          </p:cNvSpPr>
          <p:nvPr>
            <p:ph idx="1"/>
          </p:nvPr>
        </p:nvSpPr>
        <p:spPr/>
        <p:txBody>
          <a:bodyPr/>
          <a:lstStyle/>
          <a:p>
            <a:r>
              <a:rPr lang="en-US" sz="2000" dirty="0">
                <a:solidFill>
                  <a:schemeClr val="tx2">
                    <a:lumMod val="10000"/>
                  </a:schemeClr>
                </a:solidFill>
              </a:rPr>
              <a:t>It is the creation of a small slot on the proximal aspect of posterior teeth. (Mount and Ngo 2000)</a:t>
            </a:r>
          </a:p>
          <a:p>
            <a:r>
              <a:rPr lang="en-US" sz="2000" dirty="0">
                <a:solidFill>
                  <a:schemeClr val="tx2">
                    <a:lumMod val="10000"/>
                  </a:schemeClr>
                </a:solidFill>
              </a:rPr>
              <a:t>Indicated if there is a small lesion involving the area of or below the marginal ridge only in deciduous teeth.</a:t>
            </a:r>
          </a:p>
          <a:p>
            <a:r>
              <a:rPr lang="en-US" sz="2000" dirty="0">
                <a:solidFill>
                  <a:schemeClr val="tx2">
                    <a:lumMod val="10000"/>
                  </a:schemeClr>
                </a:solidFill>
                <a:ea typeface="Arial Unicode MS" pitchFamily="34" charset="-128"/>
                <a:cs typeface="Arial Unicode MS" pitchFamily="34" charset="-128"/>
              </a:rPr>
              <a:t>The outline form will be dictated entirely by the extent of the breakdown of the enamel, removing only that which is friable and easily eliminated without applying undue pressure.</a:t>
            </a:r>
          </a:p>
          <a:p>
            <a:r>
              <a:rPr lang="en-US" sz="2000" dirty="0">
                <a:solidFill>
                  <a:schemeClr val="tx2">
                    <a:lumMod val="10000"/>
                  </a:schemeClr>
                </a:solidFill>
              </a:rPr>
              <a:t> Retention will be through adhesion, so it is only necessary to clean the walls around the full circumference of the lesion, leaving the axial wall because it will be affected by dentin only. </a:t>
            </a:r>
          </a:p>
          <a:p>
            <a:endParaRPr lang="en-IN" dirty="0"/>
          </a:p>
        </p:txBody>
      </p:sp>
      <p:sp>
        <p:nvSpPr>
          <p:cNvPr id="10" name="TextBox 9"/>
          <p:cNvSpPr txBox="1"/>
          <p:nvPr/>
        </p:nvSpPr>
        <p:spPr>
          <a:xfrm>
            <a:off x="1981200" y="6015336"/>
            <a:ext cx="8077200" cy="461665"/>
          </a:xfrm>
          <a:prstGeom prst="rect">
            <a:avLst/>
          </a:prstGeom>
          <a:noFill/>
        </p:spPr>
        <p:txBody>
          <a:bodyPr wrap="square" rtlCol="0">
            <a:spAutoFit/>
          </a:bodyPr>
          <a:lstStyle/>
          <a:p>
            <a:r>
              <a:rPr lang="en-US" sz="1200" dirty="0">
                <a:solidFill>
                  <a:schemeClr val="bg2">
                    <a:lumMod val="50000"/>
                  </a:schemeClr>
                </a:solidFill>
              </a:rPr>
              <a:t>Hugh Devlin. Operative Dentistry-A Practical Guide to Recent Innovations.1</a:t>
            </a:r>
            <a:r>
              <a:rPr lang="en-US" sz="1200" baseline="30000" dirty="0">
                <a:solidFill>
                  <a:schemeClr val="bg2">
                    <a:lumMod val="50000"/>
                  </a:schemeClr>
                </a:solidFill>
              </a:rPr>
              <a:t>st</a:t>
            </a:r>
            <a:r>
              <a:rPr lang="en-US" sz="1200" dirty="0">
                <a:solidFill>
                  <a:schemeClr val="bg2">
                    <a:lumMod val="50000"/>
                  </a:schemeClr>
                </a:solidFill>
              </a:rPr>
              <a:t> edition. Springer. Germany:2006.</a:t>
            </a:r>
          </a:p>
          <a:p>
            <a:r>
              <a:rPr lang="en-US" sz="1200" dirty="0">
                <a:solidFill>
                  <a:schemeClr val="bg2">
                    <a:lumMod val="50000"/>
                  </a:schemeClr>
                </a:solidFill>
              </a:rPr>
              <a:t>Nikhil </a:t>
            </a:r>
            <a:r>
              <a:rPr lang="en-US" sz="1200" dirty="0" err="1">
                <a:solidFill>
                  <a:schemeClr val="bg2">
                    <a:lumMod val="50000"/>
                  </a:schemeClr>
                </a:solidFill>
              </a:rPr>
              <a:t>Marwah</a:t>
            </a:r>
            <a:r>
              <a:rPr lang="en-US" sz="1200" dirty="0">
                <a:solidFill>
                  <a:schemeClr val="bg2">
                    <a:lumMod val="50000"/>
                  </a:schemeClr>
                </a:solidFill>
              </a:rPr>
              <a:t>. Textbook of Pediatric Dentistry.3</a:t>
            </a:r>
            <a:r>
              <a:rPr lang="en-US" sz="1200" baseline="30000" dirty="0">
                <a:solidFill>
                  <a:schemeClr val="bg2">
                    <a:lumMod val="50000"/>
                  </a:schemeClr>
                </a:solidFill>
              </a:rPr>
              <a:t>rd</a:t>
            </a:r>
            <a:r>
              <a:rPr lang="en-US" sz="1200" dirty="0">
                <a:solidFill>
                  <a:schemeClr val="bg2">
                    <a:lumMod val="50000"/>
                  </a:schemeClr>
                </a:solidFill>
              </a:rPr>
              <a:t>  edition. </a:t>
            </a:r>
            <a:r>
              <a:rPr lang="en-US" sz="1200" dirty="0" err="1">
                <a:solidFill>
                  <a:schemeClr val="bg2">
                    <a:lumMod val="50000"/>
                  </a:schemeClr>
                </a:solidFill>
              </a:rPr>
              <a:t>Jaypee</a:t>
            </a:r>
            <a:r>
              <a:rPr lang="en-US" sz="1200" dirty="0">
                <a:solidFill>
                  <a:schemeClr val="bg2">
                    <a:lumMod val="50000"/>
                  </a:schemeClr>
                </a:solidFill>
              </a:rPr>
              <a:t> Brothers Medical Publishers Private Limited;2014</a:t>
            </a:r>
            <a:endParaRPr lang="en-US" sz="1200" dirty="0"/>
          </a:p>
        </p:txBody>
      </p:sp>
      <p:pic>
        <p:nvPicPr>
          <p:cNvPr id="6" name="Audio 5">
            <a:hlinkClick r:id="" action="ppaction://media"/>
            <a:extLst>
              <a:ext uri="{FF2B5EF4-FFF2-40B4-BE49-F238E27FC236}">
                <a16:creationId xmlns:a16="http://schemas.microsoft.com/office/drawing/2014/main" id="{86018B7E-9800-4EF5-923F-5B5F40B2C1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3691717"/>
      </p:ext>
    </p:extLst>
  </p:cSld>
  <p:clrMapOvr>
    <a:masterClrMapping/>
  </p:clrMapOvr>
  <mc:AlternateContent xmlns:mc="http://schemas.openxmlformats.org/markup-compatibility/2006">
    <mc:Choice xmlns:p14="http://schemas.microsoft.com/office/powerpoint/2010/main" Requires="p14">
      <p:transition spd="slow" p14:dur="2000" advTm="44306"/>
    </mc:Choice>
    <mc:Fallback>
      <p:transition spd="slow" advTm="44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F2D9F-6E8F-43B8-A0A8-CDF0BD38B43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B1AE6E93-1626-4E0B-98E5-649AD99F35C0}"/>
              </a:ext>
            </a:extLst>
          </p:cNvPr>
          <p:cNvSpPr>
            <a:spLocks noGrp="1"/>
          </p:cNvSpPr>
          <p:nvPr>
            <p:ph idx="1"/>
          </p:nvPr>
        </p:nvSpPr>
        <p:spPr/>
        <p:txBody>
          <a:bodyPr/>
          <a:lstStyle/>
          <a:p>
            <a:pPr>
              <a:buFont typeface="Arial" pitchFamily="34" charset="0"/>
              <a:buChar char="•"/>
            </a:pPr>
            <a:r>
              <a:rPr lang="en-US" sz="2000" dirty="0">
                <a:solidFill>
                  <a:schemeClr val="tx2">
                    <a:lumMod val="10000"/>
                  </a:schemeClr>
                </a:solidFill>
              </a:rPr>
              <a:t>Whenever required the contact area should be preserved while cavity preparation for maintaining a good contact area.</a:t>
            </a:r>
          </a:p>
          <a:p>
            <a:pPr>
              <a:buNone/>
            </a:pPr>
            <a:endParaRPr lang="en-US" sz="2000" dirty="0">
              <a:solidFill>
                <a:schemeClr val="tx2">
                  <a:lumMod val="10000"/>
                </a:schemeClr>
              </a:solidFill>
            </a:endParaRPr>
          </a:p>
          <a:p>
            <a:pPr>
              <a:buFont typeface="Arial" pitchFamily="34" charset="0"/>
              <a:buChar char="•"/>
            </a:pPr>
            <a:r>
              <a:rPr lang="en-US" sz="2000" dirty="0">
                <a:solidFill>
                  <a:schemeClr val="tx2">
                    <a:lumMod val="10000"/>
                  </a:schemeClr>
                </a:solidFill>
              </a:rPr>
              <a:t>For such a lesion, resin composite may be a useful material because on many occasions there will be a useful material  because on many occasions there will be an enamel margin around the full circumference.</a:t>
            </a:r>
          </a:p>
          <a:p>
            <a:pPr>
              <a:buFont typeface="Arial" pitchFamily="34" charset="0"/>
              <a:buChar char="•"/>
            </a:pPr>
            <a:endParaRPr lang="en-US" sz="2000" dirty="0">
              <a:solidFill>
                <a:schemeClr val="tx2">
                  <a:lumMod val="10000"/>
                </a:schemeClr>
              </a:solidFill>
            </a:endParaRPr>
          </a:p>
          <a:p>
            <a:pPr>
              <a:buFont typeface="Arial" pitchFamily="34" charset="0"/>
              <a:buChar char="•"/>
            </a:pPr>
            <a:r>
              <a:rPr lang="en-US" sz="2000" dirty="0">
                <a:solidFill>
                  <a:schemeClr val="tx2">
                    <a:lumMod val="10000"/>
                  </a:schemeClr>
                </a:solidFill>
              </a:rPr>
              <a:t>However, glass ionomer is still a sound option because the occlusal load will not be great and the ion exchange will remain valuable both for adhesion and remineralization.</a:t>
            </a:r>
          </a:p>
          <a:p>
            <a:endParaRPr lang="en-IN" dirty="0"/>
          </a:p>
        </p:txBody>
      </p:sp>
      <p:pic>
        <p:nvPicPr>
          <p:cNvPr id="4" name="Audio 3">
            <a:hlinkClick r:id="" action="ppaction://media"/>
            <a:extLst>
              <a:ext uri="{FF2B5EF4-FFF2-40B4-BE49-F238E27FC236}">
                <a16:creationId xmlns:a16="http://schemas.microsoft.com/office/drawing/2014/main" id="{616118AE-089F-4D15-957C-0B0C6932CA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8099838"/>
      </p:ext>
    </p:extLst>
  </p:cSld>
  <p:clrMapOvr>
    <a:masterClrMapping/>
  </p:clrMapOvr>
  <mc:AlternateContent xmlns:mc="http://schemas.openxmlformats.org/markup-compatibility/2006">
    <mc:Choice xmlns:p14="http://schemas.microsoft.com/office/powerpoint/2010/main" Requires="p14">
      <p:transition spd="slow" p14:dur="2000" advTm="33214"/>
    </mc:Choice>
    <mc:Fallback>
      <p:transition spd="slow" advTm="3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C2077-9225-4945-952A-46F8E0676FB0}"/>
              </a:ext>
            </a:extLst>
          </p:cNvPr>
          <p:cNvSpPr>
            <a:spLocks noGrp="1"/>
          </p:cNvSpPr>
          <p:nvPr>
            <p:ph type="title"/>
          </p:nvPr>
        </p:nvSpPr>
        <p:spPr/>
        <p:txBody>
          <a:bodyPr/>
          <a:lstStyle/>
          <a:p>
            <a:endParaRPr lang="en-IN"/>
          </a:p>
        </p:txBody>
      </p:sp>
      <p:pic>
        <p:nvPicPr>
          <p:cNvPr id="4" name="Picture 10" descr="I:\Photo1462.jpg">
            <a:extLst>
              <a:ext uri="{FF2B5EF4-FFF2-40B4-BE49-F238E27FC236}">
                <a16:creationId xmlns:a16="http://schemas.microsoft.com/office/drawing/2014/main" id="{BF38A8D6-5AF5-4186-829B-5D978EFA9906}"/>
              </a:ext>
            </a:extLst>
          </p:cNvPr>
          <p:cNvPicPr>
            <a:picLocks noGrp="1" noChangeAspect="1" noChangeArrowheads="1"/>
          </p:cNvPicPr>
          <p:nvPr>
            <p:ph idx="1"/>
          </p:nvPr>
        </p:nvPicPr>
        <p:blipFill>
          <a:blip r:embed="rId4"/>
          <a:srcRect/>
          <a:stretch>
            <a:fillRect/>
          </a:stretch>
        </p:blipFill>
        <p:spPr bwMode="auto">
          <a:xfrm>
            <a:off x="1561237" y="1872908"/>
            <a:ext cx="2818015" cy="2011680"/>
          </a:xfrm>
          <a:prstGeom prst="rect">
            <a:avLst/>
          </a:prstGeom>
          <a:noFill/>
          <a:ln w="9525">
            <a:noFill/>
            <a:miter lim="800000"/>
            <a:headEnd/>
            <a:tailEnd/>
          </a:ln>
        </p:spPr>
      </p:pic>
      <p:pic>
        <p:nvPicPr>
          <p:cNvPr id="5" name="Picture 5">
            <a:extLst>
              <a:ext uri="{FF2B5EF4-FFF2-40B4-BE49-F238E27FC236}">
                <a16:creationId xmlns:a16="http://schemas.microsoft.com/office/drawing/2014/main" id="{382E74D8-566C-497A-8EC1-62FB8DE99361}"/>
              </a:ext>
            </a:extLst>
          </p:cNvPr>
          <p:cNvPicPr>
            <a:picLocks noChangeAspect="1" noChangeArrowheads="1"/>
          </p:cNvPicPr>
          <p:nvPr/>
        </p:nvPicPr>
        <p:blipFill>
          <a:blip r:embed="rId5"/>
          <a:srcRect l="4559" t="2248" r="2649" b="3371"/>
          <a:stretch>
            <a:fillRect/>
          </a:stretch>
        </p:blipFill>
        <p:spPr bwMode="auto">
          <a:xfrm>
            <a:off x="6927980" y="1874981"/>
            <a:ext cx="2895600" cy="2046288"/>
          </a:xfrm>
          <a:prstGeom prst="rect">
            <a:avLst/>
          </a:prstGeom>
          <a:noFill/>
          <a:ln w="9525">
            <a:noFill/>
            <a:miter lim="800000"/>
            <a:headEnd/>
            <a:tailEnd/>
          </a:ln>
          <a:effectLst/>
        </p:spPr>
      </p:pic>
      <p:pic>
        <p:nvPicPr>
          <p:cNvPr id="6" name="Picture 6">
            <a:extLst>
              <a:ext uri="{FF2B5EF4-FFF2-40B4-BE49-F238E27FC236}">
                <a16:creationId xmlns:a16="http://schemas.microsoft.com/office/drawing/2014/main" id="{BF2F48C1-2CCA-4C7D-B421-6F7311F3678D}"/>
              </a:ext>
            </a:extLst>
          </p:cNvPr>
          <p:cNvPicPr>
            <a:picLocks noChangeAspect="1" noChangeArrowheads="1"/>
          </p:cNvPicPr>
          <p:nvPr/>
        </p:nvPicPr>
        <p:blipFill>
          <a:blip r:embed="rId6"/>
          <a:srcRect l="4413" t="6667" r="1634" b="6667"/>
          <a:stretch>
            <a:fillRect/>
          </a:stretch>
        </p:blipFill>
        <p:spPr bwMode="auto">
          <a:xfrm>
            <a:off x="1561237" y="4468817"/>
            <a:ext cx="2895600" cy="2057400"/>
          </a:xfrm>
          <a:prstGeom prst="rect">
            <a:avLst/>
          </a:prstGeom>
          <a:noFill/>
          <a:ln w="9525">
            <a:noFill/>
            <a:miter lim="800000"/>
            <a:headEnd/>
            <a:tailEnd/>
          </a:ln>
        </p:spPr>
      </p:pic>
      <p:pic>
        <p:nvPicPr>
          <p:cNvPr id="7" name="Picture 7">
            <a:extLst>
              <a:ext uri="{FF2B5EF4-FFF2-40B4-BE49-F238E27FC236}">
                <a16:creationId xmlns:a16="http://schemas.microsoft.com/office/drawing/2014/main" id="{59753EB0-1B71-402B-85C2-6A2E5EB84FD8}"/>
              </a:ext>
            </a:extLst>
          </p:cNvPr>
          <p:cNvPicPr>
            <a:picLocks noChangeAspect="1" noChangeArrowheads="1"/>
          </p:cNvPicPr>
          <p:nvPr/>
        </p:nvPicPr>
        <p:blipFill>
          <a:blip r:embed="rId7"/>
          <a:srcRect l="4460" t="5057" r="575" b="7866"/>
          <a:stretch>
            <a:fillRect/>
          </a:stretch>
        </p:blipFill>
        <p:spPr bwMode="auto">
          <a:xfrm>
            <a:off x="6927980" y="4394837"/>
            <a:ext cx="2895600" cy="2057400"/>
          </a:xfrm>
          <a:prstGeom prst="rect">
            <a:avLst/>
          </a:prstGeom>
          <a:noFill/>
          <a:ln w="9525">
            <a:noFill/>
            <a:miter lim="800000"/>
            <a:headEnd/>
            <a:tailEnd/>
          </a:ln>
        </p:spPr>
      </p:pic>
      <p:sp>
        <p:nvSpPr>
          <p:cNvPr id="8" name="Rectangle 7">
            <a:extLst>
              <a:ext uri="{FF2B5EF4-FFF2-40B4-BE49-F238E27FC236}">
                <a16:creationId xmlns:a16="http://schemas.microsoft.com/office/drawing/2014/main" id="{E07C11E1-894D-4FD0-85C1-B49B8BD074B8}"/>
              </a:ext>
            </a:extLst>
          </p:cNvPr>
          <p:cNvSpPr/>
          <p:nvPr/>
        </p:nvSpPr>
        <p:spPr>
          <a:xfrm>
            <a:off x="979628" y="3884042"/>
            <a:ext cx="4058817" cy="584775"/>
          </a:xfrm>
          <a:prstGeom prst="rect">
            <a:avLst/>
          </a:prstGeom>
        </p:spPr>
        <p:txBody>
          <a:bodyPr wrap="square">
            <a:spAutoFit/>
          </a:bodyPr>
          <a:lstStyle/>
          <a:p>
            <a:pPr algn="ctr"/>
            <a:r>
              <a:rPr lang="en-US" sz="1600" dirty="0">
                <a:solidFill>
                  <a:schemeClr val="tx2">
                    <a:lumMod val="10000"/>
                  </a:schemeClr>
                </a:solidFill>
              </a:rPr>
              <a:t>Fig. 1. Small carious lesion on the proximal surface of the first bicuspid</a:t>
            </a:r>
          </a:p>
        </p:txBody>
      </p:sp>
      <p:sp>
        <p:nvSpPr>
          <p:cNvPr id="9" name="Rectangle 8">
            <a:extLst>
              <a:ext uri="{FF2B5EF4-FFF2-40B4-BE49-F238E27FC236}">
                <a16:creationId xmlns:a16="http://schemas.microsoft.com/office/drawing/2014/main" id="{FCA5A795-257A-43A8-B97B-F979ABB31C60}"/>
              </a:ext>
            </a:extLst>
          </p:cNvPr>
          <p:cNvSpPr/>
          <p:nvPr/>
        </p:nvSpPr>
        <p:spPr>
          <a:xfrm>
            <a:off x="1425709" y="6452237"/>
            <a:ext cx="2493183" cy="369332"/>
          </a:xfrm>
          <a:prstGeom prst="rect">
            <a:avLst/>
          </a:prstGeom>
        </p:spPr>
        <p:txBody>
          <a:bodyPr wrap="none">
            <a:spAutoFit/>
          </a:bodyPr>
          <a:lstStyle/>
          <a:p>
            <a:r>
              <a:rPr lang="en-US">
                <a:solidFill>
                  <a:schemeClr val="tx2">
                    <a:lumMod val="10000"/>
                  </a:schemeClr>
                </a:solidFill>
              </a:rPr>
              <a:t>Fig. 3. Finished slot cavity</a:t>
            </a:r>
            <a:endParaRPr lang="en-US" dirty="0">
              <a:solidFill>
                <a:schemeClr val="tx2">
                  <a:lumMod val="10000"/>
                </a:schemeClr>
              </a:solidFill>
            </a:endParaRPr>
          </a:p>
        </p:txBody>
      </p:sp>
      <p:sp>
        <p:nvSpPr>
          <p:cNvPr id="10" name="TextBox 13">
            <a:extLst>
              <a:ext uri="{FF2B5EF4-FFF2-40B4-BE49-F238E27FC236}">
                <a16:creationId xmlns:a16="http://schemas.microsoft.com/office/drawing/2014/main" id="{565AF2C6-3EF0-4A29-930F-9F4546E2431B}"/>
              </a:ext>
            </a:extLst>
          </p:cNvPr>
          <p:cNvSpPr txBox="1">
            <a:spLocks noChangeArrowheads="1"/>
          </p:cNvSpPr>
          <p:nvPr/>
        </p:nvSpPr>
        <p:spPr bwMode="auto">
          <a:xfrm>
            <a:off x="6927980" y="3884042"/>
            <a:ext cx="2693366" cy="338554"/>
          </a:xfrm>
          <a:prstGeom prst="rect">
            <a:avLst/>
          </a:prstGeom>
          <a:noFill/>
          <a:ln w="9525">
            <a:noFill/>
            <a:miter lim="800000"/>
            <a:headEnd/>
            <a:tailEnd/>
          </a:ln>
        </p:spPr>
        <p:txBody>
          <a:bodyPr wrap="none">
            <a:spAutoFit/>
          </a:bodyPr>
          <a:lstStyle/>
          <a:p>
            <a:r>
              <a:rPr lang="en-US" sz="1600" dirty="0">
                <a:solidFill>
                  <a:schemeClr val="tx2">
                    <a:lumMod val="10000"/>
                  </a:schemeClr>
                </a:solidFill>
              </a:rPr>
              <a:t>Fig. 2. Slot cavity preparation </a:t>
            </a:r>
          </a:p>
        </p:txBody>
      </p:sp>
      <p:sp>
        <p:nvSpPr>
          <p:cNvPr id="11" name="TextBox 15">
            <a:extLst>
              <a:ext uri="{FF2B5EF4-FFF2-40B4-BE49-F238E27FC236}">
                <a16:creationId xmlns:a16="http://schemas.microsoft.com/office/drawing/2014/main" id="{20C5B593-F652-48D2-BE9C-A1F88004492C}"/>
              </a:ext>
            </a:extLst>
          </p:cNvPr>
          <p:cNvSpPr txBox="1">
            <a:spLocks noChangeArrowheads="1"/>
          </p:cNvSpPr>
          <p:nvPr/>
        </p:nvSpPr>
        <p:spPr bwMode="auto">
          <a:xfrm>
            <a:off x="6606073" y="6498889"/>
            <a:ext cx="3544078" cy="307777"/>
          </a:xfrm>
          <a:prstGeom prst="rect">
            <a:avLst/>
          </a:prstGeom>
          <a:noFill/>
          <a:ln w="9525">
            <a:noFill/>
            <a:miter lim="800000"/>
            <a:headEnd/>
            <a:tailEnd/>
          </a:ln>
        </p:spPr>
        <p:txBody>
          <a:bodyPr wrap="square">
            <a:spAutoFit/>
          </a:bodyPr>
          <a:lstStyle/>
          <a:p>
            <a:pPr algn="ctr"/>
            <a:r>
              <a:rPr lang="en-US" sz="1400" dirty="0">
                <a:solidFill>
                  <a:schemeClr val="tx2">
                    <a:lumMod val="10000"/>
                  </a:schemeClr>
                </a:solidFill>
              </a:rPr>
              <a:t>Fig . 4 Resin modified GIC Restoration done</a:t>
            </a:r>
          </a:p>
        </p:txBody>
      </p:sp>
      <p:pic>
        <p:nvPicPr>
          <p:cNvPr id="3" name="Audio 2">
            <a:hlinkClick r:id="" action="ppaction://media"/>
            <a:extLst>
              <a:ext uri="{FF2B5EF4-FFF2-40B4-BE49-F238E27FC236}">
                <a16:creationId xmlns:a16="http://schemas.microsoft.com/office/drawing/2014/main" id="{486E041D-E0C1-40BE-8A7E-F6AC3264F4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4559860"/>
      </p:ext>
    </p:extLst>
  </p:cSld>
  <p:clrMapOvr>
    <a:masterClrMapping/>
  </p:clrMapOvr>
  <mc:AlternateContent xmlns:mc="http://schemas.openxmlformats.org/markup-compatibility/2006">
    <mc:Choice xmlns:p14="http://schemas.microsoft.com/office/powerpoint/2010/main" Requires="p14">
      <p:transition spd="slow" p14:dur="2000" advTm="20861"/>
    </mc:Choice>
    <mc:Fallback>
      <p:transition spd="slow" advTm="2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r>
              <a:rPr lang="en-US" dirty="0">
                <a:latin typeface="Berlin Sans FB" pitchFamily="34" charset="0"/>
              </a:rPr>
              <a:t>Principles of cavity preparation</a:t>
            </a:r>
            <a:endParaRPr lang="en-IN" dirty="0"/>
          </a:p>
        </p:txBody>
      </p:sp>
      <p:sp>
        <p:nvSpPr>
          <p:cNvPr id="3" name="Content Placeholder 2">
            <a:extLst>
              <a:ext uri="{FF2B5EF4-FFF2-40B4-BE49-F238E27FC236}">
                <a16:creationId xmlns:a16="http://schemas.microsoft.com/office/drawing/2014/main" id="{7F3521C9-8263-48E2-889F-8C9694804D7C}"/>
              </a:ext>
            </a:extLst>
          </p:cNvPr>
          <p:cNvSpPr>
            <a:spLocks noGrp="1"/>
          </p:cNvSpPr>
          <p:nvPr>
            <p:ph idx="1"/>
          </p:nvPr>
        </p:nvSpPr>
        <p:spPr/>
        <p:txBody>
          <a:bodyPr/>
          <a:lstStyle/>
          <a:p>
            <a:r>
              <a:rPr lang="en-US" sz="2800" dirty="0">
                <a:solidFill>
                  <a:schemeClr val="tx2">
                    <a:lumMod val="10000"/>
                  </a:schemeClr>
                </a:solidFill>
              </a:rPr>
              <a:t>Tooth preparation is defined as the mechanical alteration of a defective, injured, or diseased tooth to best receive a restorative material that will reestablish a healthy state for the tooth, including esthetic corrections where indicated, along with normal form and function.</a:t>
            </a:r>
            <a:endParaRPr lang="en-US" sz="2800" b="1" dirty="0">
              <a:solidFill>
                <a:schemeClr val="tx2">
                  <a:lumMod val="10000"/>
                </a:schemeClr>
              </a:solidFill>
            </a:endParaRPr>
          </a:p>
          <a:p>
            <a:pPr>
              <a:buNone/>
            </a:pPr>
            <a:r>
              <a:rPr lang="en-US" sz="2800" b="1" dirty="0">
                <a:solidFill>
                  <a:schemeClr val="tx2">
                    <a:lumMod val="10000"/>
                  </a:schemeClr>
                </a:solidFill>
              </a:rPr>
              <a:t>                                                          - </a:t>
            </a:r>
            <a:r>
              <a:rPr lang="en-US" sz="2800" b="1" dirty="0" err="1">
                <a:solidFill>
                  <a:schemeClr val="tx2">
                    <a:lumMod val="10000"/>
                  </a:schemeClr>
                </a:solidFill>
              </a:rPr>
              <a:t>Sturdevant</a:t>
            </a:r>
            <a:r>
              <a:rPr lang="en-US" sz="2800" b="1" dirty="0">
                <a:solidFill>
                  <a:schemeClr val="tx2">
                    <a:lumMod val="10000"/>
                  </a:schemeClr>
                </a:solidFill>
              </a:rPr>
              <a:t> </a:t>
            </a:r>
          </a:p>
          <a:p>
            <a:pPr marL="0" indent="0">
              <a:buNone/>
            </a:pPr>
            <a:endParaRPr lang="en-IN" dirty="0"/>
          </a:p>
        </p:txBody>
      </p:sp>
      <p:pic>
        <p:nvPicPr>
          <p:cNvPr id="4" name="Picture 3" descr="40265915_m.jpg">
            <a:extLst>
              <a:ext uri="{FF2B5EF4-FFF2-40B4-BE49-F238E27FC236}">
                <a16:creationId xmlns:a16="http://schemas.microsoft.com/office/drawing/2014/main" id="{857676EA-8468-4035-A034-202802748E2B}"/>
              </a:ext>
            </a:extLst>
          </p:cNvPr>
          <p:cNvPicPr>
            <a:picLocks noChangeAspect="1"/>
          </p:cNvPicPr>
          <p:nvPr/>
        </p:nvPicPr>
        <p:blipFill>
          <a:blip r:embed="rId4"/>
          <a:stretch>
            <a:fillRect/>
          </a:stretch>
        </p:blipFill>
        <p:spPr>
          <a:xfrm>
            <a:off x="8821731" y="4019647"/>
            <a:ext cx="2819400" cy="2666683"/>
          </a:xfrm>
          <a:prstGeom prst="rect">
            <a:avLst/>
          </a:prstGeom>
        </p:spPr>
      </p:pic>
      <p:pic>
        <p:nvPicPr>
          <p:cNvPr id="5" name="Audio 4">
            <a:hlinkClick r:id="" action="ppaction://media"/>
            <a:extLst>
              <a:ext uri="{FF2B5EF4-FFF2-40B4-BE49-F238E27FC236}">
                <a16:creationId xmlns:a16="http://schemas.microsoft.com/office/drawing/2014/main" id="{BF7A1485-418C-4F55-8D15-6E952A7350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9965789"/>
      </p:ext>
    </p:extLst>
  </p:cSld>
  <p:clrMapOvr>
    <a:masterClrMapping/>
  </p:clrMapOvr>
  <mc:AlternateContent xmlns:mc="http://schemas.openxmlformats.org/markup-compatibility/2006">
    <mc:Choice xmlns:p14="http://schemas.microsoft.com/office/powerpoint/2010/main" Requires="p14">
      <p:transition spd="slow" p14:dur="2000" advTm="24181"/>
    </mc:Choice>
    <mc:Fallback>
      <p:transition spd="slow" advTm="2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150BF-9874-436B-AB7E-A15769BF1FC5}"/>
              </a:ext>
            </a:extLst>
          </p:cNvPr>
          <p:cNvSpPr>
            <a:spLocks noGrp="1"/>
          </p:cNvSpPr>
          <p:nvPr>
            <p:ph type="title"/>
          </p:nvPr>
        </p:nvSpPr>
        <p:spPr/>
        <p:txBody>
          <a:bodyPr/>
          <a:lstStyle/>
          <a:p>
            <a:r>
              <a:rPr lang="en-US" dirty="0">
                <a:latin typeface="Berlin Sans FB" pitchFamily="34" charset="0"/>
              </a:rPr>
              <a:t>Proximal approach</a:t>
            </a:r>
            <a:endParaRPr lang="en-IN" dirty="0"/>
          </a:p>
        </p:txBody>
      </p:sp>
      <p:sp>
        <p:nvSpPr>
          <p:cNvPr id="3" name="Content Placeholder 2">
            <a:extLst>
              <a:ext uri="{FF2B5EF4-FFF2-40B4-BE49-F238E27FC236}">
                <a16:creationId xmlns:a16="http://schemas.microsoft.com/office/drawing/2014/main" id="{64F608C0-D3A9-4CA2-AFCD-E76F35137AF9}"/>
              </a:ext>
            </a:extLst>
          </p:cNvPr>
          <p:cNvSpPr>
            <a:spLocks noGrp="1"/>
          </p:cNvSpPr>
          <p:nvPr>
            <p:ph idx="1"/>
          </p:nvPr>
        </p:nvSpPr>
        <p:spPr/>
        <p:txBody>
          <a:bodyPr/>
          <a:lstStyle/>
          <a:p>
            <a:pPr>
              <a:buFont typeface="Arial" pitchFamily="34" charset="0"/>
              <a:buChar char="•"/>
              <a:defRPr/>
            </a:pPr>
            <a:r>
              <a:rPr lang="en-US" dirty="0">
                <a:solidFill>
                  <a:schemeClr val="tx2">
                    <a:lumMod val="10000"/>
                  </a:schemeClr>
                </a:solidFill>
              </a:rPr>
              <a:t>This is a very conservative approach used when the proximal surface of a tooth becomes accessible at the time of cavity preparation in an adjacent tooth.</a:t>
            </a:r>
          </a:p>
          <a:p>
            <a:pPr>
              <a:buFont typeface="Arial" pitchFamily="34" charset="0"/>
              <a:buChar char="•"/>
              <a:defRPr/>
            </a:pPr>
            <a:r>
              <a:rPr lang="en-US" dirty="0">
                <a:solidFill>
                  <a:schemeClr val="tx2">
                    <a:lumMod val="10000"/>
                  </a:schemeClr>
                </a:solidFill>
              </a:rPr>
              <a:t>The lesion may have been revealed through radiographs or it may be noted only during cavity preparation.</a:t>
            </a:r>
          </a:p>
          <a:p>
            <a:pPr>
              <a:buFont typeface="Arial" pitchFamily="34" charset="0"/>
              <a:buChar char="•"/>
              <a:defRPr/>
            </a:pPr>
            <a:r>
              <a:rPr lang="en-US" dirty="0">
                <a:solidFill>
                  <a:schemeClr val="tx2">
                    <a:lumMod val="10000"/>
                  </a:schemeClr>
                </a:solidFill>
              </a:rPr>
              <a:t>The larger cavity in the adjacent tooth will normally need to be of reasonably generous proportions to allow room to maneuver, but when such an approach is possible, it leads to considerable conservation of natural tooth structure.</a:t>
            </a:r>
          </a:p>
          <a:p>
            <a:pPr>
              <a:buFont typeface="Arial" pitchFamily="34" charset="0"/>
              <a:buChar char="•"/>
              <a:defRPr/>
            </a:pPr>
            <a:r>
              <a:rPr lang="en-US" dirty="0">
                <a:solidFill>
                  <a:schemeClr val="tx2">
                    <a:lumMod val="10000"/>
                  </a:schemeClr>
                </a:solidFill>
              </a:rPr>
              <a:t>It is only necessary to remove enamel that is broken down beyond </a:t>
            </a:r>
            <a:r>
              <a:rPr lang="en-US" dirty="0" err="1">
                <a:solidFill>
                  <a:schemeClr val="tx2">
                    <a:lumMod val="10000"/>
                  </a:schemeClr>
                </a:solidFill>
              </a:rPr>
              <a:t>remineralisation</a:t>
            </a:r>
            <a:r>
              <a:rPr lang="en-US" dirty="0">
                <a:solidFill>
                  <a:schemeClr val="tx2">
                    <a:lumMod val="10000"/>
                  </a:schemeClr>
                </a:solidFill>
              </a:rPr>
              <a:t>.</a:t>
            </a:r>
          </a:p>
          <a:p>
            <a:endParaRPr lang="en-IN" dirty="0"/>
          </a:p>
        </p:txBody>
      </p:sp>
      <p:sp>
        <p:nvSpPr>
          <p:cNvPr id="10" name="TextBox 9"/>
          <p:cNvSpPr txBox="1"/>
          <p:nvPr/>
        </p:nvSpPr>
        <p:spPr>
          <a:xfrm>
            <a:off x="1981200" y="6015336"/>
            <a:ext cx="8077200" cy="461665"/>
          </a:xfrm>
          <a:prstGeom prst="rect">
            <a:avLst/>
          </a:prstGeom>
          <a:noFill/>
        </p:spPr>
        <p:txBody>
          <a:bodyPr wrap="square" rtlCol="0">
            <a:spAutoFit/>
          </a:bodyPr>
          <a:lstStyle/>
          <a:p>
            <a:r>
              <a:rPr lang="en-US" sz="1200" dirty="0">
                <a:solidFill>
                  <a:schemeClr val="bg2">
                    <a:lumMod val="50000"/>
                  </a:schemeClr>
                </a:solidFill>
              </a:rPr>
              <a:t>Hugh Devlin. Operative Dentistry-A Practical Guide to Recent Innovations.1</a:t>
            </a:r>
            <a:r>
              <a:rPr lang="en-US" sz="1200" baseline="30000" dirty="0">
                <a:solidFill>
                  <a:schemeClr val="bg2">
                    <a:lumMod val="50000"/>
                  </a:schemeClr>
                </a:solidFill>
              </a:rPr>
              <a:t>st</a:t>
            </a:r>
            <a:r>
              <a:rPr lang="en-US" sz="1200" dirty="0">
                <a:solidFill>
                  <a:schemeClr val="bg2">
                    <a:lumMod val="50000"/>
                  </a:schemeClr>
                </a:solidFill>
              </a:rPr>
              <a:t> edition. Springer. Germany:2006.</a:t>
            </a:r>
          </a:p>
          <a:p>
            <a:r>
              <a:rPr lang="en-US" sz="1200" dirty="0">
                <a:solidFill>
                  <a:schemeClr val="bg2">
                    <a:lumMod val="50000"/>
                  </a:schemeClr>
                </a:solidFill>
              </a:rPr>
              <a:t>Nikhil </a:t>
            </a:r>
            <a:r>
              <a:rPr lang="en-US" sz="1200" dirty="0" err="1">
                <a:solidFill>
                  <a:schemeClr val="bg2">
                    <a:lumMod val="50000"/>
                  </a:schemeClr>
                </a:solidFill>
              </a:rPr>
              <a:t>Marwah</a:t>
            </a:r>
            <a:r>
              <a:rPr lang="en-US" sz="1200" dirty="0">
                <a:solidFill>
                  <a:schemeClr val="bg2">
                    <a:lumMod val="50000"/>
                  </a:schemeClr>
                </a:solidFill>
              </a:rPr>
              <a:t>. Textbook of Pediatric Dentistry.3</a:t>
            </a:r>
            <a:r>
              <a:rPr lang="en-US" sz="1200" baseline="30000" dirty="0">
                <a:solidFill>
                  <a:schemeClr val="bg2">
                    <a:lumMod val="50000"/>
                  </a:schemeClr>
                </a:solidFill>
              </a:rPr>
              <a:t>rd</a:t>
            </a:r>
            <a:r>
              <a:rPr lang="en-US" sz="1200" dirty="0">
                <a:solidFill>
                  <a:schemeClr val="bg2">
                    <a:lumMod val="50000"/>
                  </a:schemeClr>
                </a:solidFill>
              </a:rPr>
              <a:t>  edition. </a:t>
            </a:r>
            <a:r>
              <a:rPr lang="en-US" sz="1200" dirty="0" err="1">
                <a:solidFill>
                  <a:schemeClr val="bg2">
                    <a:lumMod val="50000"/>
                  </a:schemeClr>
                </a:solidFill>
              </a:rPr>
              <a:t>Jaypee</a:t>
            </a:r>
            <a:r>
              <a:rPr lang="en-US" sz="1200" dirty="0">
                <a:solidFill>
                  <a:schemeClr val="bg2">
                    <a:lumMod val="50000"/>
                  </a:schemeClr>
                </a:solidFill>
              </a:rPr>
              <a:t> Brothers Medical Publishers Private Limited;2014</a:t>
            </a:r>
            <a:endParaRPr lang="en-US" sz="1200" dirty="0"/>
          </a:p>
        </p:txBody>
      </p:sp>
      <p:pic>
        <p:nvPicPr>
          <p:cNvPr id="4" name="Audio 3">
            <a:hlinkClick r:id="" action="ppaction://media"/>
            <a:extLst>
              <a:ext uri="{FF2B5EF4-FFF2-40B4-BE49-F238E27FC236}">
                <a16:creationId xmlns:a16="http://schemas.microsoft.com/office/drawing/2014/main" id="{71EF6B10-E7C9-4DB0-A6EC-D6310AECB8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4588786"/>
      </p:ext>
    </p:extLst>
  </p:cSld>
  <p:clrMapOvr>
    <a:masterClrMapping/>
  </p:clrMapOvr>
  <mc:AlternateContent xmlns:mc="http://schemas.openxmlformats.org/markup-compatibility/2006">
    <mc:Choice xmlns:p14="http://schemas.microsoft.com/office/powerpoint/2010/main" Requires="p14">
      <p:transition spd="slow" p14:dur="2000" advTm="43245"/>
    </mc:Choice>
    <mc:Fallback>
      <p:transition spd="slow" advTm="43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ED68-D7D5-4F95-8E1A-A16423531C9F}"/>
              </a:ext>
            </a:extLst>
          </p:cNvPr>
          <p:cNvSpPr>
            <a:spLocks noGrp="1"/>
          </p:cNvSpPr>
          <p:nvPr>
            <p:ph type="title"/>
          </p:nvPr>
        </p:nvSpPr>
        <p:spPr/>
        <p:txBody>
          <a:bodyPr/>
          <a:lstStyle/>
          <a:p>
            <a:r>
              <a:rPr lang="en-US" dirty="0">
                <a:latin typeface="Berlin Sans FB" pitchFamily="34" charset="0"/>
              </a:rPr>
              <a:t>Bibliography </a:t>
            </a:r>
            <a:endParaRPr lang="en-IN" dirty="0"/>
          </a:p>
        </p:txBody>
      </p:sp>
      <p:sp>
        <p:nvSpPr>
          <p:cNvPr id="3" name="Content Placeholder 2">
            <a:extLst>
              <a:ext uri="{FF2B5EF4-FFF2-40B4-BE49-F238E27FC236}">
                <a16:creationId xmlns:a16="http://schemas.microsoft.com/office/drawing/2014/main" id="{AD6B330E-02A1-498C-AFB7-F0AC2C6024E2}"/>
              </a:ext>
            </a:extLst>
          </p:cNvPr>
          <p:cNvSpPr>
            <a:spLocks noGrp="1"/>
          </p:cNvSpPr>
          <p:nvPr>
            <p:ph idx="1"/>
          </p:nvPr>
        </p:nvSpPr>
        <p:spPr/>
        <p:txBody>
          <a:bodyPr>
            <a:normAutofit fontScale="92500"/>
          </a:bodyPr>
          <a:lstStyle/>
          <a:p>
            <a:r>
              <a:rPr lang="en-US" dirty="0">
                <a:solidFill>
                  <a:schemeClr val="bg2">
                    <a:lumMod val="50000"/>
                  </a:schemeClr>
                </a:solidFill>
              </a:rPr>
              <a:t>Theodore M. Roberson, Harald 0. </a:t>
            </a:r>
            <a:r>
              <a:rPr lang="en-US" dirty="0" err="1">
                <a:solidFill>
                  <a:schemeClr val="bg2">
                    <a:lumMod val="50000"/>
                  </a:schemeClr>
                </a:solidFill>
              </a:rPr>
              <a:t>Heymann</a:t>
            </a:r>
            <a:r>
              <a:rPr lang="en-US" dirty="0">
                <a:solidFill>
                  <a:schemeClr val="bg2">
                    <a:lumMod val="50000"/>
                  </a:schemeClr>
                </a:solidFill>
              </a:rPr>
              <a:t> Edward J. Swift, </a:t>
            </a:r>
            <a:r>
              <a:rPr lang="en-US" dirty="0" err="1">
                <a:solidFill>
                  <a:schemeClr val="bg2">
                    <a:lumMod val="50000"/>
                  </a:schemeClr>
                </a:solidFill>
              </a:rPr>
              <a:t>Jr.Sturdevant’s</a:t>
            </a:r>
            <a:r>
              <a:rPr lang="en-US" dirty="0">
                <a:solidFill>
                  <a:schemeClr val="bg2">
                    <a:lumMod val="50000"/>
                  </a:schemeClr>
                </a:solidFill>
              </a:rPr>
              <a:t>  Art and Science of Operative  Dentistry. 4</a:t>
            </a:r>
            <a:r>
              <a:rPr lang="en-US" baseline="30000" dirty="0">
                <a:solidFill>
                  <a:schemeClr val="bg2">
                    <a:lumMod val="50000"/>
                  </a:schemeClr>
                </a:solidFill>
              </a:rPr>
              <a:t>th</a:t>
            </a:r>
            <a:r>
              <a:rPr lang="en-US" dirty="0">
                <a:solidFill>
                  <a:schemeClr val="bg2">
                    <a:lumMod val="50000"/>
                  </a:schemeClr>
                </a:solidFill>
              </a:rPr>
              <a:t> edition. St. Louis: Mosby; 2002.</a:t>
            </a:r>
          </a:p>
          <a:p>
            <a:r>
              <a:rPr lang="en-US" dirty="0">
                <a:solidFill>
                  <a:schemeClr val="bg2">
                    <a:lumMod val="50000"/>
                  </a:schemeClr>
                </a:solidFill>
              </a:rPr>
              <a:t>M. S. </a:t>
            </a:r>
            <a:r>
              <a:rPr lang="en-US" dirty="0" err="1">
                <a:solidFill>
                  <a:schemeClr val="bg2">
                    <a:lumMod val="50000"/>
                  </a:schemeClr>
                </a:solidFill>
              </a:rPr>
              <a:t>Duggal,M</a:t>
            </a:r>
            <a:r>
              <a:rPr lang="en-US" dirty="0">
                <a:solidFill>
                  <a:schemeClr val="bg2">
                    <a:lumMod val="50000"/>
                  </a:schemeClr>
                </a:solidFill>
              </a:rPr>
              <a:t>. E. J. </a:t>
            </a:r>
            <a:r>
              <a:rPr lang="en-US" dirty="0" err="1">
                <a:solidFill>
                  <a:schemeClr val="bg2">
                    <a:lumMod val="50000"/>
                  </a:schemeClr>
                </a:solidFill>
              </a:rPr>
              <a:t>Curzon,S</a:t>
            </a:r>
            <a:r>
              <a:rPr lang="en-US" dirty="0">
                <a:solidFill>
                  <a:schemeClr val="bg2">
                    <a:lumMod val="50000"/>
                  </a:schemeClr>
                </a:solidFill>
              </a:rPr>
              <a:t>. A. </a:t>
            </a:r>
            <a:r>
              <a:rPr lang="en-US" dirty="0" err="1">
                <a:solidFill>
                  <a:schemeClr val="bg2">
                    <a:lumMod val="50000"/>
                  </a:schemeClr>
                </a:solidFill>
              </a:rPr>
              <a:t>Fayle</a:t>
            </a:r>
            <a:r>
              <a:rPr lang="en-US" dirty="0">
                <a:solidFill>
                  <a:schemeClr val="bg2">
                    <a:lumMod val="50000"/>
                  </a:schemeClr>
                </a:solidFill>
              </a:rPr>
              <a:t>, K. J. </a:t>
            </a:r>
            <a:r>
              <a:rPr lang="en-US" dirty="0" err="1">
                <a:solidFill>
                  <a:schemeClr val="bg2">
                    <a:lumMod val="50000"/>
                  </a:schemeClr>
                </a:solidFill>
              </a:rPr>
              <a:t>Toynba</a:t>
            </a:r>
            <a:r>
              <a:rPr lang="en-US" dirty="0">
                <a:solidFill>
                  <a:schemeClr val="bg2">
                    <a:lumMod val="50000"/>
                  </a:schemeClr>
                </a:solidFill>
              </a:rPr>
              <a:t>.</a:t>
            </a:r>
            <a:r>
              <a:rPr lang="en-US" b="1" dirty="0">
                <a:solidFill>
                  <a:schemeClr val="bg2">
                    <a:lumMod val="50000"/>
                  </a:schemeClr>
                </a:solidFill>
              </a:rPr>
              <a:t> </a:t>
            </a:r>
            <a:r>
              <a:rPr lang="en-US" dirty="0">
                <a:solidFill>
                  <a:schemeClr val="bg2">
                    <a:lumMod val="50000"/>
                  </a:schemeClr>
                </a:solidFill>
              </a:rPr>
              <a:t>Restorative Techniques in </a:t>
            </a:r>
            <a:r>
              <a:rPr lang="en-US" dirty="0" err="1">
                <a:solidFill>
                  <a:schemeClr val="bg2">
                    <a:lumMod val="50000"/>
                  </a:schemeClr>
                </a:solidFill>
              </a:rPr>
              <a:t>Paediatric</a:t>
            </a:r>
            <a:r>
              <a:rPr lang="en-US" dirty="0">
                <a:solidFill>
                  <a:schemeClr val="bg2">
                    <a:lumMod val="50000"/>
                  </a:schemeClr>
                </a:solidFill>
              </a:rPr>
              <a:t> Dentistry: An Illustrated Guide to the Restoration of Extensive Carious Primary Teeth.2</a:t>
            </a:r>
            <a:r>
              <a:rPr lang="en-US" baseline="30000" dirty="0">
                <a:solidFill>
                  <a:schemeClr val="bg2">
                    <a:lumMod val="50000"/>
                  </a:schemeClr>
                </a:solidFill>
              </a:rPr>
              <a:t>nd</a:t>
            </a:r>
            <a:r>
              <a:rPr lang="en-US" dirty="0">
                <a:solidFill>
                  <a:schemeClr val="bg2">
                    <a:lumMod val="50000"/>
                  </a:schemeClr>
                </a:solidFill>
              </a:rPr>
              <a:t> edition. CRC Press:2002.</a:t>
            </a:r>
          </a:p>
          <a:p>
            <a:r>
              <a:rPr lang="da-DK" dirty="0">
                <a:solidFill>
                  <a:schemeClr val="bg2">
                    <a:lumMod val="50000"/>
                  </a:schemeClr>
                </a:solidFill>
              </a:rPr>
              <a:t>Edwina A. M. Kidd,</a:t>
            </a:r>
            <a:r>
              <a:rPr lang="en-US" dirty="0">
                <a:solidFill>
                  <a:schemeClr val="bg2">
                    <a:lumMod val="50000"/>
                  </a:schemeClr>
                </a:solidFill>
              </a:rPr>
              <a:t> Bernard G. N., Smith Timothy F, Watson H. M, Pickard</a:t>
            </a:r>
            <a:r>
              <a:rPr lang="da-DK" dirty="0">
                <a:solidFill>
                  <a:schemeClr val="bg2">
                    <a:lumMod val="50000"/>
                  </a:schemeClr>
                </a:solidFill>
              </a:rPr>
              <a:t>. </a:t>
            </a:r>
            <a:r>
              <a:rPr lang="en-US" dirty="0">
                <a:solidFill>
                  <a:schemeClr val="bg2">
                    <a:lumMod val="50000"/>
                  </a:schemeClr>
                </a:solidFill>
              </a:rPr>
              <a:t>Pickard’s Manual of Operative Dentistry.8</a:t>
            </a:r>
            <a:r>
              <a:rPr lang="en-US" baseline="30000" dirty="0">
                <a:solidFill>
                  <a:schemeClr val="bg2">
                    <a:lumMod val="50000"/>
                  </a:schemeClr>
                </a:solidFill>
              </a:rPr>
              <a:t>th</a:t>
            </a:r>
            <a:r>
              <a:rPr lang="en-US" dirty="0">
                <a:solidFill>
                  <a:schemeClr val="bg2">
                    <a:lumMod val="50000"/>
                  </a:schemeClr>
                </a:solidFill>
              </a:rPr>
              <a:t>  edition. Oxford: University Press; 2003</a:t>
            </a:r>
          </a:p>
          <a:p>
            <a:r>
              <a:rPr lang="en-US" dirty="0" err="1">
                <a:solidFill>
                  <a:schemeClr val="bg2">
                    <a:lumMod val="50000"/>
                  </a:schemeClr>
                </a:solidFill>
              </a:rPr>
              <a:t>M.E.J.Curzon</a:t>
            </a:r>
            <a:r>
              <a:rPr lang="en-US" dirty="0">
                <a:solidFill>
                  <a:schemeClr val="bg2">
                    <a:lumMod val="50000"/>
                  </a:schemeClr>
                </a:solidFill>
              </a:rPr>
              <a:t>, </a:t>
            </a:r>
            <a:r>
              <a:rPr lang="en-US" dirty="0" err="1">
                <a:solidFill>
                  <a:schemeClr val="bg2">
                    <a:lumMod val="50000"/>
                  </a:schemeClr>
                </a:solidFill>
              </a:rPr>
              <a:t>J.F.Roberts</a:t>
            </a:r>
            <a:r>
              <a:rPr lang="en-US" dirty="0">
                <a:solidFill>
                  <a:schemeClr val="bg2">
                    <a:lumMod val="50000"/>
                  </a:schemeClr>
                </a:solidFill>
              </a:rPr>
              <a:t>, </a:t>
            </a:r>
            <a:r>
              <a:rPr lang="en-US" dirty="0" err="1">
                <a:solidFill>
                  <a:schemeClr val="bg2">
                    <a:lumMod val="50000"/>
                  </a:schemeClr>
                </a:solidFill>
              </a:rPr>
              <a:t>D.B.Kennedy.Kennedy’s</a:t>
            </a:r>
            <a:r>
              <a:rPr lang="en-US" dirty="0">
                <a:solidFill>
                  <a:schemeClr val="bg2">
                    <a:lumMod val="50000"/>
                  </a:schemeClr>
                </a:solidFill>
              </a:rPr>
              <a:t> </a:t>
            </a:r>
            <a:r>
              <a:rPr lang="en-US" dirty="0" err="1">
                <a:solidFill>
                  <a:schemeClr val="bg2">
                    <a:lumMod val="50000"/>
                  </a:schemeClr>
                </a:solidFill>
              </a:rPr>
              <a:t>Paediatric</a:t>
            </a:r>
            <a:r>
              <a:rPr lang="en-US" dirty="0">
                <a:solidFill>
                  <a:schemeClr val="bg2">
                    <a:lumMod val="50000"/>
                  </a:schemeClr>
                </a:solidFill>
              </a:rPr>
              <a:t> Operative Dentistry.4</a:t>
            </a:r>
            <a:r>
              <a:rPr lang="en-US" baseline="30000" dirty="0">
                <a:solidFill>
                  <a:schemeClr val="bg2">
                    <a:lumMod val="50000"/>
                  </a:schemeClr>
                </a:solidFill>
              </a:rPr>
              <a:t>th</a:t>
            </a:r>
            <a:r>
              <a:rPr lang="en-US" dirty="0">
                <a:solidFill>
                  <a:schemeClr val="bg2">
                    <a:lumMod val="50000"/>
                  </a:schemeClr>
                </a:solidFill>
              </a:rPr>
              <a:t> edition. Reed publishing house;1996.</a:t>
            </a:r>
          </a:p>
          <a:p>
            <a:r>
              <a:rPr lang="en-US" dirty="0">
                <a:solidFill>
                  <a:schemeClr val="bg2">
                    <a:lumMod val="50000"/>
                  </a:schemeClr>
                </a:solidFill>
              </a:rPr>
              <a:t>Paul S. </a:t>
            </a:r>
            <a:r>
              <a:rPr lang="en-US" dirty="0" err="1">
                <a:solidFill>
                  <a:schemeClr val="bg2">
                    <a:lumMod val="50000"/>
                  </a:schemeClr>
                </a:solidFill>
              </a:rPr>
              <a:t>Casamassimo</a:t>
            </a:r>
            <a:r>
              <a:rPr lang="en-US" dirty="0">
                <a:solidFill>
                  <a:schemeClr val="bg2">
                    <a:lumMod val="50000"/>
                  </a:schemeClr>
                </a:solidFill>
              </a:rPr>
              <a:t>, Henry W. Fields Jr., Dennis J. McTigue, Arthur Nowak.</a:t>
            </a:r>
            <a:r>
              <a:rPr lang="en-US" b="1" dirty="0">
                <a:solidFill>
                  <a:schemeClr val="bg2">
                    <a:lumMod val="50000"/>
                  </a:schemeClr>
                </a:solidFill>
              </a:rPr>
              <a:t> </a:t>
            </a:r>
            <a:r>
              <a:rPr lang="en-US" dirty="0">
                <a:solidFill>
                  <a:schemeClr val="bg2">
                    <a:lumMod val="50000"/>
                  </a:schemeClr>
                </a:solidFill>
              </a:rPr>
              <a:t>Pediatric Dentistry: Infancy through Adolescence.5</a:t>
            </a:r>
            <a:r>
              <a:rPr lang="en-US" baseline="30000" dirty="0">
                <a:solidFill>
                  <a:schemeClr val="bg2">
                    <a:lumMod val="50000"/>
                  </a:schemeClr>
                </a:solidFill>
              </a:rPr>
              <a:t>th</a:t>
            </a:r>
            <a:r>
              <a:rPr lang="en-US" dirty="0">
                <a:solidFill>
                  <a:schemeClr val="bg2">
                    <a:lumMod val="50000"/>
                  </a:schemeClr>
                </a:solidFill>
              </a:rPr>
              <a:t> edition. Saunders: Elsevier ; 2013</a:t>
            </a:r>
          </a:p>
          <a:p>
            <a:r>
              <a:rPr lang="en-US" dirty="0">
                <a:solidFill>
                  <a:schemeClr val="bg2">
                    <a:lumMod val="50000"/>
                  </a:schemeClr>
                </a:solidFill>
              </a:rPr>
              <a:t> Nikhil </a:t>
            </a:r>
            <a:r>
              <a:rPr lang="en-US" dirty="0" err="1">
                <a:solidFill>
                  <a:schemeClr val="bg2">
                    <a:lumMod val="50000"/>
                  </a:schemeClr>
                </a:solidFill>
              </a:rPr>
              <a:t>Marwah</a:t>
            </a:r>
            <a:r>
              <a:rPr lang="en-US" dirty="0">
                <a:solidFill>
                  <a:schemeClr val="bg2">
                    <a:lumMod val="50000"/>
                  </a:schemeClr>
                </a:solidFill>
              </a:rPr>
              <a:t>. Textbook of Pediatric Dentistry.3</a:t>
            </a:r>
            <a:r>
              <a:rPr lang="en-US" baseline="30000" dirty="0">
                <a:solidFill>
                  <a:schemeClr val="bg2">
                    <a:lumMod val="50000"/>
                  </a:schemeClr>
                </a:solidFill>
              </a:rPr>
              <a:t>rd</a:t>
            </a:r>
            <a:r>
              <a:rPr lang="en-US" dirty="0">
                <a:solidFill>
                  <a:schemeClr val="bg2">
                    <a:lumMod val="50000"/>
                  </a:schemeClr>
                </a:solidFill>
              </a:rPr>
              <a:t>  edition. Jaypee Brothers Medical Publishers Private Limited;2014</a:t>
            </a:r>
          </a:p>
          <a:p>
            <a:endParaRPr lang="en-IN" dirty="0"/>
          </a:p>
        </p:txBody>
      </p:sp>
      <p:pic>
        <p:nvPicPr>
          <p:cNvPr id="5" name="Audio 4">
            <a:hlinkClick r:id="" action="ppaction://media"/>
            <a:extLst>
              <a:ext uri="{FF2B5EF4-FFF2-40B4-BE49-F238E27FC236}">
                <a16:creationId xmlns:a16="http://schemas.microsoft.com/office/drawing/2014/main" id="{D9DFF1DB-9D2A-4AB0-A5D6-922E0393AB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7059712"/>
      </p:ext>
    </p:extLst>
  </p:cSld>
  <p:clrMapOvr>
    <a:masterClrMapping/>
  </p:clrMapOvr>
  <mc:AlternateContent xmlns:mc="http://schemas.openxmlformats.org/markup-compatibility/2006">
    <mc:Choice xmlns:p14="http://schemas.microsoft.com/office/powerpoint/2010/main" Requires="p14">
      <p:transition spd="slow" p14:dur="2000" advTm="17872"/>
    </mc:Choice>
    <mc:Fallback>
      <p:transition spd="slow" advTm="17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DFEC6-5EC2-4E91-AA8C-0BC0065C8F9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1718CC6-5241-48EE-9047-5F9085081273}"/>
              </a:ext>
            </a:extLst>
          </p:cNvPr>
          <p:cNvSpPr>
            <a:spLocks noGrp="1"/>
          </p:cNvSpPr>
          <p:nvPr>
            <p:ph idx="1"/>
          </p:nvPr>
        </p:nvSpPr>
        <p:spPr/>
        <p:txBody>
          <a:bodyPr/>
          <a:lstStyle/>
          <a:p>
            <a:r>
              <a:rPr lang="sv-SE" dirty="0">
                <a:solidFill>
                  <a:schemeClr val="bg2">
                    <a:lumMod val="50000"/>
                  </a:schemeClr>
                </a:solidFill>
              </a:rPr>
              <a:t>Vivekananda Reddy K,Vamsi Krishna D V V, </a:t>
            </a:r>
            <a:r>
              <a:rPr lang="en-US" dirty="0" err="1">
                <a:solidFill>
                  <a:schemeClr val="bg2">
                    <a:lumMod val="50000"/>
                  </a:schemeClr>
                </a:solidFill>
              </a:rPr>
              <a:t>MadhusudhanaK</a:t>
            </a:r>
            <a:r>
              <a:rPr lang="en-US" dirty="0">
                <a:solidFill>
                  <a:schemeClr val="bg2">
                    <a:lumMod val="50000"/>
                  </a:schemeClr>
                </a:solidFill>
              </a:rPr>
              <a:t>. A microleakage study of class v restorations using thee self-etching Adhesives and </a:t>
            </a:r>
            <a:r>
              <a:rPr lang="en-US" dirty="0" err="1">
                <a:solidFill>
                  <a:schemeClr val="bg2">
                    <a:lumMod val="50000"/>
                  </a:schemeClr>
                </a:solidFill>
              </a:rPr>
              <a:t>microfill</a:t>
            </a:r>
            <a:r>
              <a:rPr lang="en-US" dirty="0">
                <a:solidFill>
                  <a:schemeClr val="bg2">
                    <a:lumMod val="50000"/>
                  </a:schemeClr>
                </a:solidFill>
              </a:rPr>
              <a:t> </a:t>
            </a:r>
            <a:r>
              <a:rPr lang="en-US" dirty="0" err="1">
                <a:solidFill>
                  <a:schemeClr val="bg2">
                    <a:lumMod val="50000"/>
                  </a:schemeClr>
                </a:solidFill>
              </a:rPr>
              <a:t>compostie</a:t>
            </a:r>
            <a:r>
              <a:rPr lang="en-US" dirty="0">
                <a:solidFill>
                  <a:schemeClr val="bg2">
                    <a:lumMod val="50000"/>
                  </a:schemeClr>
                </a:solidFill>
              </a:rPr>
              <a:t> resin-an in vitro Stereo microscopic study</a:t>
            </a:r>
            <a:r>
              <a:rPr lang="en-IN" dirty="0">
                <a:solidFill>
                  <a:schemeClr val="bg2">
                    <a:lumMod val="50000"/>
                  </a:schemeClr>
                </a:solidFill>
              </a:rPr>
              <a:t>.</a:t>
            </a:r>
            <a:r>
              <a:rPr lang="en-US" dirty="0">
                <a:solidFill>
                  <a:schemeClr val="bg2">
                    <a:lumMod val="50000"/>
                  </a:schemeClr>
                </a:solidFill>
              </a:rPr>
              <a:t>Annals and Essences of Dentistry. Oct– Dec 2013. Vol. V Issue 4 </a:t>
            </a:r>
          </a:p>
          <a:p>
            <a:r>
              <a:rPr lang="en-US" dirty="0">
                <a:solidFill>
                  <a:schemeClr val="bg2">
                    <a:lumMod val="50000"/>
                  </a:schemeClr>
                </a:solidFill>
              </a:rPr>
              <a:t>Fabiana </a:t>
            </a:r>
            <a:r>
              <a:rPr lang="en-US" dirty="0" err="1">
                <a:solidFill>
                  <a:schemeClr val="bg2">
                    <a:lumMod val="50000"/>
                  </a:schemeClr>
                </a:solidFill>
              </a:rPr>
              <a:t>BucholdzTeixeira</a:t>
            </a:r>
            <a:r>
              <a:rPr lang="en-US" dirty="0">
                <a:solidFill>
                  <a:schemeClr val="bg2">
                    <a:lumMod val="50000"/>
                  </a:schemeClr>
                </a:solidFill>
              </a:rPr>
              <a:t> </a:t>
            </a:r>
            <a:r>
              <a:rPr lang="en-US" dirty="0" err="1">
                <a:solidFill>
                  <a:schemeClr val="bg2">
                    <a:lumMod val="50000"/>
                  </a:schemeClr>
                </a:solidFill>
              </a:rPr>
              <a:t>Alves,Daniela</a:t>
            </a:r>
            <a:r>
              <a:rPr lang="en-US" dirty="0">
                <a:solidFill>
                  <a:schemeClr val="bg2">
                    <a:lumMod val="50000"/>
                  </a:schemeClr>
                </a:solidFill>
              </a:rPr>
              <a:t> Hesse, </a:t>
            </a:r>
            <a:r>
              <a:rPr lang="en-US" dirty="0" err="1">
                <a:solidFill>
                  <a:schemeClr val="bg2">
                    <a:lumMod val="50000"/>
                  </a:schemeClr>
                </a:solidFill>
              </a:rPr>
              <a:t>Tathiane</a:t>
            </a:r>
            <a:r>
              <a:rPr lang="en-US" dirty="0">
                <a:solidFill>
                  <a:schemeClr val="bg2">
                    <a:lumMod val="50000"/>
                  </a:schemeClr>
                </a:solidFill>
              </a:rPr>
              <a:t> Larissa </a:t>
            </a:r>
            <a:r>
              <a:rPr lang="en-US" dirty="0" err="1">
                <a:solidFill>
                  <a:schemeClr val="bg2">
                    <a:lumMod val="50000"/>
                  </a:schemeClr>
                </a:solidFill>
              </a:rPr>
              <a:t>Lenzi</a:t>
            </a:r>
            <a:r>
              <a:rPr lang="en-US" dirty="0">
                <a:solidFill>
                  <a:schemeClr val="bg2">
                    <a:lumMod val="50000"/>
                  </a:schemeClr>
                </a:solidFill>
              </a:rPr>
              <a:t>, Camila De Almeida </a:t>
            </a:r>
            <a:r>
              <a:rPr lang="en-US" dirty="0" err="1">
                <a:solidFill>
                  <a:schemeClr val="bg2">
                    <a:lumMod val="50000"/>
                  </a:schemeClr>
                </a:solidFill>
              </a:rPr>
              <a:t>Brandao</a:t>
            </a:r>
            <a:r>
              <a:rPr lang="en-US" dirty="0">
                <a:solidFill>
                  <a:schemeClr val="bg2">
                    <a:lumMod val="50000"/>
                  </a:schemeClr>
                </a:solidFill>
              </a:rPr>
              <a:t> </a:t>
            </a:r>
            <a:r>
              <a:rPr lang="en-US" dirty="0" err="1">
                <a:solidFill>
                  <a:schemeClr val="bg2">
                    <a:lumMod val="50000"/>
                  </a:schemeClr>
                </a:solidFill>
              </a:rPr>
              <a:t>Guglielmi</a:t>
            </a:r>
            <a:r>
              <a:rPr lang="en-US" dirty="0">
                <a:solidFill>
                  <a:schemeClr val="bg2">
                    <a:lumMod val="50000"/>
                  </a:schemeClr>
                </a:solidFill>
              </a:rPr>
              <a:t>, Alessandra Reis, Alessandro </a:t>
            </a:r>
            <a:r>
              <a:rPr lang="en-US" dirty="0" err="1">
                <a:solidFill>
                  <a:schemeClr val="bg2">
                    <a:lumMod val="50000"/>
                  </a:schemeClr>
                </a:solidFill>
              </a:rPr>
              <a:t>Dourado</a:t>
            </a:r>
            <a:r>
              <a:rPr lang="en-US" dirty="0">
                <a:solidFill>
                  <a:schemeClr val="bg2">
                    <a:lumMod val="50000"/>
                  </a:schemeClr>
                </a:solidFill>
              </a:rPr>
              <a:t> </a:t>
            </a:r>
            <a:r>
              <a:rPr lang="en-US" dirty="0" err="1">
                <a:solidFill>
                  <a:schemeClr val="bg2">
                    <a:lumMod val="50000"/>
                  </a:schemeClr>
                </a:solidFill>
              </a:rPr>
              <a:t>Loguercio,Thiago</a:t>
            </a:r>
            <a:r>
              <a:rPr lang="en-US" dirty="0">
                <a:solidFill>
                  <a:schemeClr val="bg2">
                    <a:lumMod val="50000"/>
                  </a:schemeClr>
                </a:solidFill>
              </a:rPr>
              <a:t> </a:t>
            </a:r>
            <a:r>
              <a:rPr lang="en-US" dirty="0" err="1">
                <a:solidFill>
                  <a:schemeClr val="bg2">
                    <a:lumMod val="50000"/>
                  </a:schemeClr>
                </a:solidFill>
              </a:rPr>
              <a:t>Saads</a:t>
            </a:r>
            <a:r>
              <a:rPr lang="en-US" dirty="0">
                <a:solidFill>
                  <a:schemeClr val="bg2">
                    <a:lumMod val="50000"/>
                  </a:schemeClr>
                </a:solidFill>
              </a:rPr>
              <a:t> Carvalho,</a:t>
            </a:r>
            <a:r>
              <a:rPr lang="it-IT" dirty="0">
                <a:solidFill>
                  <a:schemeClr val="bg2">
                    <a:lumMod val="50000"/>
                  </a:schemeClr>
                </a:solidFill>
              </a:rPr>
              <a:t>Daniela Prócida Raggio.</a:t>
            </a:r>
            <a:r>
              <a:rPr lang="en-US" dirty="0">
                <a:solidFill>
                  <a:schemeClr val="bg2">
                    <a:lumMod val="50000"/>
                  </a:schemeClr>
                </a:solidFill>
              </a:rPr>
              <a:t> The Bonding of Glass </a:t>
            </a:r>
            <a:r>
              <a:rPr lang="en-US" dirty="0" err="1">
                <a:solidFill>
                  <a:schemeClr val="bg2">
                    <a:lumMod val="50000"/>
                  </a:schemeClr>
                </a:solidFill>
              </a:rPr>
              <a:t>lonomer</a:t>
            </a:r>
            <a:r>
              <a:rPr lang="en-US" dirty="0">
                <a:solidFill>
                  <a:schemeClr val="bg2">
                    <a:lumMod val="50000"/>
                  </a:schemeClr>
                </a:solidFill>
              </a:rPr>
              <a:t> Cements to Caries-affected Primary Tooth Dentin</a:t>
            </a:r>
            <a:r>
              <a:rPr lang="en-IN" dirty="0">
                <a:solidFill>
                  <a:schemeClr val="bg2">
                    <a:lumMod val="50000"/>
                  </a:schemeClr>
                </a:solidFill>
              </a:rPr>
              <a:t>.</a:t>
            </a:r>
            <a:r>
              <a:rPr lang="en-US" i="1" dirty="0">
                <a:solidFill>
                  <a:schemeClr val="bg2">
                    <a:lumMod val="50000"/>
                  </a:schemeClr>
                </a:solidFill>
              </a:rPr>
              <a:t> </a:t>
            </a:r>
            <a:r>
              <a:rPr lang="en-US" dirty="0" err="1">
                <a:solidFill>
                  <a:schemeClr val="bg2">
                    <a:lumMod val="50000"/>
                  </a:schemeClr>
                </a:solidFill>
              </a:rPr>
              <a:t>Pediatr</a:t>
            </a:r>
            <a:r>
              <a:rPr lang="en-US" dirty="0">
                <a:solidFill>
                  <a:schemeClr val="bg2">
                    <a:lumMod val="50000"/>
                  </a:schemeClr>
                </a:solidFill>
              </a:rPr>
              <a:t> Dent 2013:35:320-4</a:t>
            </a:r>
            <a:endParaRPr lang="en-IN" dirty="0">
              <a:solidFill>
                <a:schemeClr val="bg2">
                  <a:lumMod val="50000"/>
                </a:schemeClr>
              </a:solidFill>
            </a:endParaRPr>
          </a:p>
          <a:p>
            <a:pPr fontAlgn="t"/>
            <a:r>
              <a:rPr lang="en-US" dirty="0">
                <a:solidFill>
                  <a:schemeClr val="bg2">
                    <a:lumMod val="50000"/>
                  </a:schemeClr>
                </a:solidFill>
              </a:rPr>
              <a:t>Shilpa </a:t>
            </a:r>
            <a:r>
              <a:rPr lang="en-US" dirty="0" err="1">
                <a:solidFill>
                  <a:schemeClr val="bg2">
                    <a:lumMod val="50000"/>
                  </a:schemeClr>
                </a:solidFill>
              </a:rPr>
              <a:t>Gunjal</a:t>
            </a:r>
            <a:r>
              <a:rPr lang="en-US" dirty="0">
                <a:solidFill>
                  <a:schemeClr val="bg2">
                    <a:lumMod val="50000"/>
                  </a:schemeClr>
                </a:solidFill>
              </a:rPr>
              <a:t>, L Nagesh, Raju HG. Comparative evaluation of marginal integrity of glass ionomer and resin based fissure sealants using invasive and non-invasive techniques: An in vitro study</a:t>
            </a:r>
            <a:r>
              <a:rPr lang="en-IN" dirty="0">
                <a:solidFill>
                  <a:schemeClr val="bg2">
                    <a:lumMod val="50000"/>
                  </a:schemeClr>
                </a:solidFill>
              </a:rPr>
              <a:t>. </a:t>
            </a:r>
            <a:r>
              <a:rPr lang="en-US" dirty="0">
                <a:solidFill>
                  <a:schemeClr val="bg2">
                    <a:lumMod val="50000"/>
                  </a:schemeClr>
                </a:solidFill>
              </a:rPr>
              <a:t>Indian Journal of Dental Research, 23(3), 2012: 320-25</a:t>
            </a:r>
          </a:p>
          <a:p>
            <a:pPr fontAlgn="t"/>
            <a:r>
              <a:rPr lang="en-US" dirty="0" err="1">
                <a:solidFill>
                  <a:schemeClr val="bg2">
                    <a:lumMod val="50000"/>
                  </a:schemeClr>
                </a:solidFill>
              </a:rPr>
              <a:t>Hübel</a:t>
            </a:r>
            <a:r>
              <a:rPr lang="en-US" dirty="0">
                <a:solidFill>
                  <a:schemeClr val="bg2">
                    <a:lumMod val="50000"/>
                  </a:schemeClr>
                </a:solidFill>
              </a:rPr>
              <a:t> S, </a:t>
            </a:r>
            <a:r>
              <a:rPr lang="en-US" dirty="0" err="1">
                <a:solidFill>
                  <a:schemeClr val="bg2">
                    <a:lumMod val="50000"/>
                  </a:schemeClr>
                </a:solidFill>
              </a:rPr>
              <a:t>Mejàre</a:t>
            </a:r>
            <a:r>
              <a:rPr lang="en-US" dirty="0">
                <a:solidFill>
                  <a:schemeClr val="bg2">
                    <a:lumMod val="50000"/>
                  </a:schemeClr>
                </a:solidFill>
              </a:rPr>
              <a:t> L. Conventional versus resin-modified glass ionomer cement for Class II restorations in primary molars. A 3-year clinical study.</a:t>
            </a:r>
            <a:r>
              <a:rPr lang="en-IN" dirty="0">
                <a:solidFill>
                  <a:schemeClr val="bg2">
                    <a:lumMod val="50000"/>
                  </a:schemeClr>
                </a:solidFill>
              </a:rPr>
              <a:t> </a:t>
            </a:r>
            <a:r>
              <a:rPr lang="en-US" dirty="0">
                <a:solidFill>
                  <a:schemeClr val="bg2">
                    <a:lumMod val="50000"/>
                  </a:schemeClr>
                </a:solidFill>
              </a:rPr>
              <a:t>Int J </a:t>
            </a:r>
            <a:r>
              <a:rPr lang="en-US" dirty="0" err="1">
                <a:solidFill>
                  <a:schemeClr val="bg2">
                    <a:lumMod val="50000"/>
                  </a:schemeClr>
                </a:solidFill>
              </a:rPr>
              <a:t>Paediatr</a:t>
            </a:r>
            <a:r>
              <a:rPr lang="en-US" dirty="0">
                <a:solidFill>
                  <a:schemeClr val="bg2">
                    <a:lumMod val="50000"/>
                  </a:schemeClr>
                </a:solidFill>
              </a:rPr>
              <a:t> Dent 2003; 13: 2-8</a:t>
            </a:r>
            <a:endParaRPr lang="en-IN" dirty="0">
              <a:solidFill>
                <a:schemeClr val="bg2">
                  <a:lumMod val="50000"/>
                </a:schemeClr>
              </a:solidFill>
            </a:endParaRPr>
          </a:p>
          <a:p>
            <a:endParaRPr lang="en-IN" dirty="0"/>
          </a:p>
        </p:txBody>
      </p:sp>
    </p:spTree>
    <p:extLst>
      <p:ext uri="{BB962C8B-B14F-4D97-AF65-F5344CB8AC3E}">
        <p14:creationId xmlns:p14="http://schemas.microsoft.com/office/powerpoint/2010/main" val="3144586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8872F-0658-40F8-A61A-E362D4007BA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82BE2F4-ED79-46F1-8D29-A18B84EFC2CE}"/>
              </a:ext>
            </a:extLst>
          </p:cNvPr>
          <p:cNvSpPr>
            <a:spLocks noGrp="1"/>
          </p:cNvSpPr>
          <p:nvPr>
            <p:ph idx="1"/>
          </p:nvPr>
        </p:nvSpPr>
        <p:spPr/>
        <p:txBody>
          <a:bodyPr>
            <a:normAutofit/>
          </a:bodyPr>
          <a:lstStyle/>
          <a:p>
            <a:r>
              <a:rPr lang="en-US" sz="6000" dirty="0"/>
              <a:t>Thank you</a:t>
            </a:r>
            <a:endParaRPr lang="en-IN" sz="6000" dirty="0"/>
          </a:p>
        </p:txBody>
      </p:sp>
    </p:spTree>
    <p:extLst>
      <p:ext uri="{BB962C8B-B14F-4D97-AF65-F5344CB8AC3E}">
        <p14:creationId xmlns:p14="http://schemas.microsoft.com/office/powerpoint/2010/main" val="142560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F3521C9-8263-48E2-889F-8C9694804D7C}"/>
              </a:ext>
            </a:extLst>
          </p:cNvPr>
          <p:cNvSpPr>
            <a:spLocks noGrp="1"/>
          </p:cNvSpPr>
          <p:nvPr>
            <p:ph idx="1"/>
          </p:nvPr>
        </p:nvSpPr>
        <p:spPr/>
        <p:txBody>
          <a:bodyPr/>
          <a:lstStyle/>
          <a:p>
            <a:r>
              <a:rPr lang="en-US" sz="2400" dirty="0">
                <a:solidFill>
                  <a:schemeClr val="tx2">
                    <a:lumMod val="10000"/>
                  </a:schemeClr>
                </a:solidFill>
              </a:rPr>
              <a:t>Initial tooth preparation – the mechanical alterations of the tooth are extended to sound tooth structure (sound dentin or enamel supported by </a:t>
            </a:r>
            <a:r>
              <a:rPr lang="en-US" sz="2400" dirty="0" err="1">
                <a:solidFill>
                  <a:schemeClr val="tx2">
                    <a:lumMod val="10000"/>
                  </a:schemeClr>
                </a:solidFill>
              </a:rPr>
              <a:t>noncarious</a:t>
            </a:r>
            <a:r>
              <a:rPr lang="en-US" sz="2400" dirty="0">
                <a:solidFill>
                  <a:schemeClr val="tx2">
                    <a:lumMod val="10000"/>
                  </a:schemeClr>
                </a:solidFill>
              </a:rPr>
              <a:t> dentin) in all directions (facially, lingually, gingivally, </a:t>
            </a:r>
            <a:r>
              <a:rPr lang="en-US" sz="2400" dirty="0" err="1">
                <a:solidFill>
                  <a:schemeClr val="tx2">
                    <a:lumMod val="10000"/>
                  </a:schemeClr>
                </a:solidFill>
              </a:rPr>
              <a:t>incisally</a:t>
            </a:r>
            <a:r>
              <a:rPr lang="en-US" sz="2400" dirty="0">
                <a:solidFill>
                  <a:schemeClr val="tx2">
                    <a:lumMod val="10000"/>
                  </a:schemeClr>
                </a:solidFill>
              </a:rPr>
              <a:t> or occlusally, </a:t>
            </a:r>
            <a:r>
              <a:rPr lang="en-US" sz="2400" dirty="0" err="1">
                <a:solidFill>
                  <a:schemeClr val="tx2">
                    <a:lumMod val="10000"/>
                  </a:schemeClr>
                </a:solidFill>
              </a:rPr>
              <a:t>mesially</a:t>
            </a:r>
            <a:r>
              <a:rPr lang="en-US" sz="2400" dirty="0">
                <a:solidFill>
                  <a:schemeClr val="tx2">
                    <a:lumMod val="10000"/>
                  </a:schemeClr>
                </a:solidFill>
              </a:rPr>
              <a:t>, and distally) while adhering to a specific, limited pulpal or axial depth.</a:t>
            </a:r>
          </a:p>
          <a:p>
            <a:pPr lvl="1"/>
            <a:r>
              <a:rPr lang="en-US" sz="2000" dirty="0">
                <a:solidFill>
                  <a:schemeClr val="tx2">
                    <a:lumMod val="10000"/>
                  </a:schemeClr>
                </a:solidFill>
              </a:rPr>
              <a:t>Outline form and initial depth</a:t>
            </a:r>
          </a:p>
          <a:p>
            <a:pPr lvl="1"/>
            <a:r>
              <a:rPr lang="en-US" sz="2000" dirty="0">
                <a:solidFill>
                  <a:schemeClr val="tx2">
                    <a:lumMod val="10000"/>
                  </a:schemeClr>
                </a:solidFill>
              </a:rPr>
              <a:t>Primary resistance form</a:t>
            </a:r>
          </a:p>
          <a:p>
            <a:pPr lvl="1"/>
            <a:r>
              <a:rPr lang="en-US" sz="2000" dirty="0">
                <a:solidFill>
                  <a:schemeClr val="tx2">
                    <a:lumMod val="10000"/>
                  </a:schemeClr>
                </a:solidFill>
              </a:rPr>
              <a:t>Primary retention form</a:t>
            </a:r>
          </a:p>
          <a:p>
            <a:pPr lvl="1"/>
            <a:r>
              <a:rPr lang="en-US" sz="2000" dirty="0">
                <a:solidFill>
                  <a:schemeClr val="tx2">
                    <a:lumMod val="10000"/>
                  </a:schemeClr>
                </a:solidFill>
              </a:rPr>
              <a:t>Convenience form</a:t>
            </a:r>
          </a:p>
          <a:p>
            <a:endParaRPr lang="en-IN" dirty="0"/>
          </a:p>
        </p:txBody>
      </p:sp>
      <p:sp>
        <p:nvSpPr>
          <p:cNvPr id="10" name="TextBox 9"/>
          <p:cNvSpPr txBox="1"/>
          <p:nvPr/>
        </p:nvSpPr>
        <p:spPr>
          <a:xfrm>
            <a:off x="1752600" y="6059270"/>
            <a:ext cx="8382000" cy="646331"/>
          </a:xfrm>
          <a:prstGeom prst="rect">
            <a:avLst/>
          </a:prstGeom>
          <a:noFill/>
        </p:spPr>
        <p:txBody>
          <a:bodyPr wrap="square" rtlCol="0">
            <a:spAutoFit/>
          </a:bodyPr>
          <a:lstStyle/>
          <a:p>
            <a:r>
              <a:rPr lang="en-US" sz="1200" dirty="0">
                <a:solidFill>
                  <a:schemeClr val="bg2">
                    <a:lumMod val="50000"/>
                  </a:schemeClr>
                </a:solidFill>
              </a:rPr>
              <a:t>Theodore M. Roberson, </a:t>
            </a:r>
            <a:r>
              <a:rPr lang="en-US" sz="1200" dirty="0" err="1">
                <a:solidFill>
                  <a:schemeClr val="bg2">
                    <a:lumMod val="50000"/>
                  </a:schemeClr>
                </a:solidFill>
              </a:rPr>
              <a:t>Harald</a:t>
            </a:r>
            <a:r>
              <a:rPr lang="en-US" sz="1200" dirty="0">
                <a:solidFill>
                  <a:schemeClr val="bg2">
                    <a:lumMod val="50000"/>
                  </a:schemeClr>
                </a:solidFill>
              </a:rPr>
              <a:t> 0. </a:t>
            </a:r>
            <a:r>
              <a:rPr lang="en-US" sz="1200" dirty="0" err="1">
                <a:solidFill>
                  <a:schemeClr val="bg2">
                    <a:lumMod val="50000"/>
                  </a:schemeClr>
                </a:solidFill>
              </a:rPr>
              <a:t>Heymann</a:t>
            </a:r>
            <a:r>
              <a:rPr lang="en-US" sz="1200" dirty="0">
                <a:solidFill>
                  <a:schemeClr val="bg2">
                    <a:lumMod val="50000"/>
                  </a:schemeClr>
                </a:solidFill>
              </a:rPr>
              <a:t> Edward J. Swift, </a:t>
            </a:r>
            <a:r>
              <a:rPr lang="en-US" sz="1200" dirty="0" err="1">
                <a:solidFill>
                  <a:schemeClr val="bg2">
                    <a:lumMod val="50000"/>
                  </a:schemeClr>
                </a:solidFill>
              </a:rPr>
              <a:t>Jr.Sturdevant’s</a:t>
            </a:r>
            <a:r>
              <a:rPr lang="en-US" sz="1200" dirty="0">
                <a:solidFill>
                  <a:schemeClr val="bg2">
                    <a:lumMod val="50000"/>
                  </a:schemeClr>
                </a:solidFill>
              </a:rPr>
              <a:t>  Art and Science of Operative  Dentistry. 4</a:t>
            </a:r>
            <a:r>
              <a:rPr lang="en-US" sz="1200" baseline="30000" dirty="0">
                <a:solidFill>
                  <a:schemeClr val="bg2">
                    <a:lumMod val="50000"/>
                  </a:schemeClr>
                </a:solidFill>
              </a:rPr>
              <a:t>th</a:t>
            </a:r>
            <a:r>
              <a:rPr lang="en-US" sz="1200" dirty="0">
                <a:solidFill>
                  <a:schemeClr val="bg2">
                    <a:lumMod val="50000"/>
                  </a:schemeClr>
                </a:solidFill>
              </a:rPr>
              <a:t> edition. St. Louis: Mosby; 2002.</a:t>
            </a:r>
          </a:p>
          <a:p>
            <a:endParaRPr lang="en-US" sz="1200" dirty="0"/>
          </a:p>
        </p:txBody>
      </p:sp>
      <p:pic>
        <p:nvPicPr>
          <p:cNvPr id="4" name="Audio 3">
            <a:hlinkClick r:id="" action="ppaction://media"/>
            <a:extLst>
              <a:ext uri="{FF2B5EF4-FFF2-40B4-BE49-F238E27FC236}">
                <a16:creationId xmlns:a16="http://schemas.microsoft.com/office/drawing/2014/main" id="{566FB088-0699-49A7-99DE-EEEF03FEA0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8981017"/>
      </p:ext>
    </p:extLst>
  </p:cSld>
  <p:clrMapOvr>
    <a:masterClrMapping/>
  </p:clrMapOvr>
  <mc:AlternateContent xmlns:mc="http://schemas.openxmlformats.org/markup-compatibility/2006">
    <mc:Choice xmlns:p14="http://schemas.microsoft.com/office/powerpoint/2010/main" Requires="p14">
      <p:transition spd="slow" p14:dur="2000" advTm="37069"/>
    </mc:Choice>
    <mc:Fallback>
      <p:transition spd="slow" advTm="37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F3521C9-8263-48E2-889F-8C9694804D7C}"/>
              </a:ext>
            </a:extLst>
          </p:cNvPr>
          <p:cNvSpPr>
            <a:spLocks noGrp="1"/>
          </p:cNvSpPr>
          <p:nvPr>
            <p:ph idx="1"/>
          </p:nvPr>
        </p:nvSpPr>
        <p:spPr/>
        <p:txBody>
          <a:bodyPr/>
          <a:lstStyle/>
          <a:p>
            <a:r>
              <a:rPr lang="en-US" sz="2400" dirty="0">
                <a:solidFill>
                  <a:schemeClr val="tx2">
                    <a:lumMod val="10000"/>
                  </a:schemeClr>
                </a:solidFill>
              </a:rPr>
              <a:t>Final tooth preparation</a:t>
            </a:r>
          </a:p>
          <a:p>
            <a:pPr lvl="1"/>
            <a:r>
              <a:rPr lang="en-US" sz="2000" dirty="0">
                <a:solidFill>
                  <a:schemeClr val="tx2">
                    <a:lumMod val="10000"/>
                  </a:schemeClr>
                </a:solidFill>
              </a:rPr>
              <a:t>Removal of any remaining infected dentin and old restoration</a:t>
            </a:r>
          </a:p>
          <a:p>
            <a:pPr lvl="1"/>
            <a:r>
              <a:rPr lang="en-US" sz="2000" dirty="0">
                <a:solidFill>
                  <a:schemeClr val="tx2">
                    <a:lumMod val="10000"/>
                  </a:schemeClr>
                </a:solidFill>
              </a:rPr>
              <a:t>Pulp protection if needed</a:t>
            </a:r>
          </a:p>
          <a:p>
            <a:pPr lvl="1"/>
            <a:r>
              <a:rPr lang="en-US" sz="2000" dirty="0">
                <a:solidFill>
                  <a:schemeClr val="tx2">
                    <a:lumMod val="10000"/>
                  </a:schemeClr>
                </a:solidFill>
              </a:rPr>
              <a:t>Secondary resistance and retention form</a:t>
            </a:r>
          </a:p>
          <a:p>
            <a:pPr lvl="1"/>
            <a:r>
              <a:rPr lang="en-US" sz="2000" dirty="0">
                <a:solidFill>
                  <a:schemeClr val="tx2">
                    <a:lumMod val="10000"/>
                  </a:schemeClr>
                </a:solidFill>
              </a:rPr>
              <a:t>Procedure for finishing the external walls</a:t>
            </a:r>
          </a:p>
          <a:p>
            <a:pPr lvl="1"/>
            <a:r>
              <a:rPr lang="en-US" sz="2000" dirty="0">
                <a:solidFill>
                  <a:schemeClr val="tx2">
                    <a:lumMod val="10000"/>
                  </a:schemeClr>
                </a:solidFill>
              </a:rPr>
              <a:t>Final procedures</a:t>
            </a:r>
          </a:p>
          <a:p>
            <a:endParaRPr lang="en-IN" dirty="0"/>
          </a:p>
        </p:txBody>
      </p:sp>
      <p:sp>
        <p:nvSpPr>
          <p:cNvPr id="10" name="TextBox 9"/>
          <p:cNvSpPr txBox="1"/>
          <p:nvPr/>
        </p:nvSpPr>
        <p:spPr>
          <a:xfrm>
            <a:off x="1752600" y="6059270"/>
            <a:ext cx="8382000" cy="646331"/>
          </a:xfrm>
          <a:prstGeom prst="rect">
            <a:avLst/>
          </a:prstGeom>
          <a:noFill/>
        </p:spPr>
        <p:txBody>
          <a:bodyPr wrap="square" rtlCol="0">
            <a:spAutoFit/>
          </a:bodyPr>
          <a:lstStyle/>
          <a:p>
            <a:r>
              <a:rPr lang="en-US" sz="1200" dirty="0">
                <a:solidFill>
                  <a:schemeClr val="bg2">
                    <a:lumMod val="50000"/>
                  </a:schemeClr>
                </a:solidFill>
              </a:rPr>
              <a:t>Theodore M. Roberson, </a:t>
            </a:r>
            <a:r>
              <a:rPr lang="en-US" sz="1200" dirty="0" err="1">
                <a:solidFill>
                  <a:schemeClr val="bg2">
                    <a:lumMod val="50000"/>
                  </a:schemeClr>
                </a:solidFill>
              </a:rPr>
              <a:t>Harald</a:t>
            </a:r>
            <a:r>
              <a:rPr lang="en-US" sz="1200" dirty="0">
                <a:solidFill>
                  <a:schemeClr val="bg2">
                    <a:lumMod val="50000"/>
                  </a:schemeClr>
                </a:solidFill>
              </a:rPr>
              <a:t> 0. </a:t>
            </a:r>
            <a:r>
              <a:rPr lang="en-US" sz="1200" dirty="0" err="1">
                <a:solidFill>
                  <a:schemeClr val="bg2">
                    <a:lumMod val="50000"/>
                  </a:schemeClr>
                </a:solidFill>
              </a:rPr>
              <a:t>Heymann</a:t>
            </a:r>
            <a:r>
              <a:rPr lang="en-US" sz="1200" dirty="0">
                <a:solidFill>
                  <a:schemeClr val="bg2">
                    <a:lumMod val="50000"/>
                  </a:schemeClr>
                </a:solidFill>
              </a:rPr>
              <a:t> Edward J. Swift, </a:t>
            </a:r>
            <a:r>
              <a:rPr lang="en-US" sz="1200" dirty="0" err="1">
                <a:solidFill>
                  <a:schemeClr val="bg2">
                    <a:lumMod val="50000"/>
                  </a:schemeClr>
                </a:solidFill>
              </a:rPr>
              <a:t>Jr.Sturdevant’s</a:t>
            </a:r>
            <a:r>
              <a:rPr lang="en-US" sz="1200" dirty="0">
                <a:solidFill>
                  <a:schemeClr val="bg2">
                    <a:lumMod val="50000"/>
                  </a:schemeClr>
                </a:solidFill>
              </a:rPr>
              <a:t>  Art and Science of Operative  Dentistry. 4</a:t>
            </a:r>
            <a:r>
              <a:rPr lang="en-US" sz="1200" baseline="30000" dirty="0">
                <a:solidFill>
                  <a:schemeClr val="bg2">
                    <a:lumMod val="50000"/>
                  </a:schemeClr>
                </a:solidFill>
              </a:rPr>
              <a:t>th</a:t>
            </a:r>
            <a:r>
              <a:rPr lang="en-US" sz="1200" dirty="0">
                <a:solidFill>
                  <a:schemeClr val="bg2">
                    <a:lumMod val="50000"/>
                  </a:schemeClr>
                </a:solidFill>
              </a:rPr>
              <a:t> edition. St. Louis: Mosby; 2002.</a:t>
            </a:r>
          </a:p>
          <a:p>
            <a:endParaRPr lang="en-US" sz="1200" dirty="0"/>
          </a:p>
        </p:txBody>
      </p:sp>
      <p:pic>
        <p:nvPicPr>
          <p:cNvPr id="4" name="Audio 3">
            <a:hlinkClick r:id="" action="ppaction://media"/>
            <a:extLst>
              <a:ext uri="{FF2B5EF4-FFF2-40B4-BE49-F238E27FC236}">
                <a16:creationId xmlns:a16="http://schemas.microsoft.com/office/drawing/2014/main" id="{62913953-BC62-4823-98E2-F31788F339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8974240"/>
      </p:ext>
    </p:extLst>
  </p:cSld>
  <p:clrMapOvr>
    <a:masterClrMapping/>
  </p:clrMapOvr>
  <mc:AlternateContent xmlns:mc="http://schemas.openxmlformats.org/markup-compatibility/2006">
    <mc:Choice xmlns:p14="http://schemas.microsoft.com/office/powerpoint/2010/main" Requires="p14">
      <p:transition spd="slow" p14:dur="2000" advTm="20582"/>
    </mc:Choice>
    <mc:Fallback>
      <p:transition spd="slow" advTm="2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F3521C9-8263-48E2-889F-8C9694804D7C}"/>
              </a:ext>
            </a:extLst>
          </p:cNvPr>
          <p:cNvSpPr>
            <a:spLocks noGrp="1"/>
          </p:cNvSpPr>
          <p:nvPr>
            <p:ph idx="1"/>
          </p:nvPr>
        </p:nvSpPr>
        <p:spPr/>
        <p:txBody>
          <a:bodyPr>
            <a:normAutofit fontScale="92500" lnSpcReduction="20000"/>
          </a:bodyPr>
          <a:lstStyle/>
          <a:p>
            <a:r>
              <a:rPr lang="en-US" sz="2000" u="sng" dirty="0">
                <a:solidFill>
                  <a:schemeClr val="tx2">
                    <a:lumMod val="10000"/>
                  </a:schemeClr>
                </a:solidFill>
              </a:rPr>
              <a:t>Modifications of cavity preparation in primary teeth: </a:t>
            </a:r>
          </a:p>
          <a:p>
            <a:pPr marL="457200" indent="-457200">
              <a:buFont typeface="+mj-lt"/>
              <a:buAutoNum type="arabicPeriod"/>
            </a:pPr>
            <a:r>
              <a:rPr lang="en-US" b="1" dirty="0">
                <a:solidFill>
                  <a:schemeClr val="tx2">
                    <a:lumMod val="10000"/>
                  </a:schemeClr>
                </a:solidFill>
              </a:rPr>
              <a:t>Class I</a:t>
            </a:r>
          </a:p>
          <a:p>
            <a:pPr marL="457200" indent="-457200"/>
            <a:r>
              <a:rPr lang="en-US" dirty="0">
                <a:solidFill>
                  <a:schemeClr val="tx2">
                    <a:lumMod val="10000"/>
                  </a:schemeClr>
                </a:solidFill>
              </a:rPr>
              <a:t>Narrow occlusal table – buccolingual dimension of  cavity is reduced</a:t>
            </a:r>
          </a:p>
          <a:p>
            <a:pPr marL="457200" indent="-457200"/>
            <a:r>
              <a:rPr lang="en-US" dirty="0">
                <a:solidFill>
                  <a:schemeClr val="tx2">
                    <a:lumMod val="10000"/>
                  </a:schemeClr>
                </a:solidFill>
              </a:rPr>
              <a:t>0.5mm pulpal to DEJ</a:t>
            </a:r>
          </a:p>
          <a:p>
            <a:pPr marL="457200" indent="-457200"/>
            <a:r>
              <a:rPr lang="en-US" dirty="0">
                <a:solidFill>
                  <a:schemeClr val="tx2">
                    <a:lumMod val="10000"/>
                  </a:schemeClr>
                </a:solidFill>
              </a:rPr>
              <a:t>Maximum </a:t>
            </a:r>
            <a:r>
              <a:rPr lang="en-US" dirty="0" err="1">
                <a:solidFill>
                  <a:schemeClr val="tx2">
                    <a:lumMod val="10000"/>
                  </a:schemeClr>
                </a:solidFill>
              </a:rPr>
              <a:t>intercuspal</a:t>
            </a:r>
            <a:r>
              <a:rPr lang="en-US" dirty="0">
                <a:solidFill>
                  <a:schemeClr val="tx2">
                    <a:lumMod val="10000"/>
                  </a:schemeClr>
                </a:solidFill>
              </a:rPr>
              <a:t> width should be minimum</a:t>
            </a:r>
          </a:p>
          <a:p>
            <a:pPr marL="457200" indent="-457200"/>
            <a:r>
              <a:rPr lang="en-US" dirty="0">
                <a:solidFill>
                  <a:schemeClr val="tx2">
                    <a:lumMod val="10000"/>
                  </a:schemeClr>
                </a:solidFill>
              </a:rPr>
              <a:t>Walls should be parallel or slightly convergent</a:t>
            </a:r>
          </a:p>
          <a:p>
            <a:pPr marL="457200" indent="-457200"/>
            <a:r>
              <a:rPr lang="en-US" dirty="0">
                <a:solidFill>
                  <a:schemeClr val="tx2">
                    <a:lumMod val="10000"/>
                  </a:schemeClr>
                </a:solidFill>
              </a:rPr>
              <a:t>Outline form should limit to the central pit, its buccal and lingual grooves and triangular fossa</a:t>
            </a:r>
          </a:p>
          <a:p>
            <a:pPr marL="457200" indent="-457200"/>
            <a:r>
              <a:rPr lang="en-US" dirty="0">
                <a:solidFill>
                  <a:schemeClr val="tx2">
                    <a:lumMod val="10000"/>
                  </a:schemeClr>
                </a:solidFill>
              </a:rPr>
              <a:t>Pulpal floor should be slightly concave</a:t>
            </a:r>
          </a:p>
          <a:p>
            <a:pPr marL="457200" indent="-457200"/>
            <a:r>
              <a:rPr lang="en-US" dirty="0">
                <a:solidFill>
                  <a:schemeClr val="tx2">
                    <a:lumMod val="10000"/>
                  </a:schemeClr>
                </a:solidFill>
              </a:rPr>
              <a:t>Total depth of the cavity – 1.5 to 2.0 mm</a:t>
            </a:r>
          </a:p>
          <a:p>
            <a:pPr marL="457200" indent="-457200"/>
            <a:r>
              <a:rPr lang="en-US" dirty="0">
                <a:solidFill>
                  <a:schemeClr val="tx2">
                    <a:lumMod val="10000"/>
                  </a:schemeClr>
                </a:solidFill>
              </a:rPr>
              <a:t>All pits and fissures should be included</a:t>
            </a:r>
          </a:p>
          <a:p>
            <a:endParaRPr lang="en-IN" dirty="0"/>
          </a:p>
        </p:txBody>
      </p:sp>
      <p:sp>
        <p:nvSpPr>
          <p:cNvPr id="10" name="Rectangle 9"/>
          <p:cNvSpPr/>
          <p:nvPr/>
        </p:nvSpPr>
        <p:spPr>
          <a:xfrm>
            <a:off x="2236631" y="6096695"/>
            <a:ext cx="6096000" cy="646331"/>
          </a:xfrm>
          <a:prstGeom prst="rect">
            <a:avLst/>
          </a:prstGeom>
        </p:spPr>
        <p:txBody>
          <a:bodyPr>
            <a:spAutoFit/>
          </a:bodyPr>
          <a:lstStyle/>
          <a:p>
            <a:r>
              <a:rPr lang="en-US" sz="900" dirty="0">
                <a:solidFill>
                  <a:schemeClr val="bg2">
                    <a:lumMod val="50000"/>
                  </a:schemeClr>
                </a:solidFill>
              </a:rPr>
              <a:t>M. S. </a:t>
            </a:r>
            <a:r>
              <a:rPr lang="en-US" sz="900" dirty="0" err="1">
                <a:solidFill>
                  <a:schemeClr val="bg2">
                    <a:lumMod val="50000"/>
                  </a:schemeClr>
                </a:solidFill>
              </a:rPr>
              <a:t>Duggal,M</a:t>
            </a:r>
            <a:r>
              <a:rPr lang="en-US" sz="900" dirty="0">
                <a:solidFill>
                  <a:schemeClr val="bg2">
                    <a:lumMod val="50000"/>
                  </a:schemeClr>
                </a:solidFill>
              </a:rPr>
              <a:t>. E. J. </a:t>
            </a:r>
            <a:r>
              <a:rPr lang="en-US" sz="900" dirty="0" err="1">
                <a:solidFill>
                  <a:schemeClr val="bg2">
                    <a:lumMod val="50000"/>
                  </a:schemeClr>
                </a:solidFill>
              </a:rPr>
              <a:t>Curzon,S</a:t>
            </a:r>
            <a:r>
              <a:rPr lang="en-US" sz="900" dirty="0">
                <a:solidFill>
                  <a:schemeClr val="bg2">
                    <a:lumMod val="50000"/>
                  </a:schemeClr>
                </a:solidFill>
              </a:rPr>
              <a:t>. A. </a:t>
            </a:r>
            <a:r>
              <a:rPr lang="en-US" sz="900" dirty="0" err="1">
                <a:solidFill>
                  <a:schemeClr val="bg2">
                    <a:lumMod val="50000"/>
                  </a:schemeClr>
                </a:solidFill>
              </a:rPr>
              <a:t>Fayle</a:t>
            </a:r>
            <a:r>
              <a:rPr lang="en-US" sz="900" dirty="0">
                <a:solidFill>
                  <a:schemeClr val="bg2">
                    <a:lumMod val="50000"/>
                  </a:schemeClr>
                </a:solidFill>
              </a:rPr>
              <a:t>, K. J. </a:t>
            </a:r>
            <a:r>
              <a:rPr lang="en-US" sz="900" dirty="0" err="1">
                <a:solidFill>
                  <a:schemeClr val="bg2">
                    <a:lumMod val="50000"/>
                  </a:schemeClr>
                </a:solidFill>
              </a:rPr>
              <a:t>Toynba</a:t>
            </a:r>
            <a:r>
              <a:rPr lang="en-US" sz="900" dirty="0">
                <a:solidFill>
                  <a:schemeClr val="bg2">
                    <a:lumMod val="50000"/>
                  </a:schemeClr>
                </a:solidFill>
              </a:rPr>
              <a:t>.</a:t>
            </a:r>
            <a:r>
              <a:rPr lang="en-US" sz="900" b="1" dirty="0">
                <a:solidFill>
                  <a:schemeClr val="bg2">
                    <a:lumMod val="50000"/>
                  </a:schemeClr>
                </a:solidFill>
              </a:rPr>
              <a:t> </a:t>
            </a:r>
            <a:r>
              <a:rPr lang="en-US" sz="900" dirty="0">
                <a:solidFill>
                  <a:schemeClr val="bg2">
                    <a:lumMod val="50000"/>
                  </a:schemeClr>
                </a:solidFill>
              </a:rPr>
              <a:t>Restorative Techniques in </a:t>
            </a:r>
            <a:r>
              <a:rPr lang="en-US" sz="900" dirty="0" err="1">
                <a:solidFill>
                  <a:schemeClr val="bg2">
                    <a:lumMod val="50000"/>
                  </a:schemeClr>
                </a:solidFill>
              </a:rPr>
              <a:t>Paediatric</a:t>
            </a:r>
            <a:r>
              <a:rPr lang="en-US" sz="900" dirty="0">
                <a:solidFill>
                  <a:schemeClr val="bg2">
                    <a:lumMod val="50000"/>
                  </a:schemeClr>
                </a:solidFill>
              </a:rPr>
              <a:t> Dentistry: An Illustrated Guide to the Restoration of Extensive Carious Primary Teeth.2</a:t>
            </a:r>
            <a:r>
              <a:rPr lang="en-US" sz="900" baseline="30000" dirty="0">
                <a:solidFill>
                  <a:schemeClr val="bg2">
                    <a:lumMod val="50000"/>
                  </a:schemeClr>
                </a:solidFill>
              </a:rPr>
              <a:t>nd</a:t>
            </a:r>
            <a:r>
              <a:rPr lang="en-US" sz="900" dirty="0">
                <a:solidFill>
                  <a:schemeClr val="bg2">
                    <a:lumMod val="50000"/>
                  </a:schemeClr>
                </a:solidFill>
              </a:rPr>
              <a:t> edition. CRC Press:2002.</a:t>
            </a:r>
          </a:p>
          <a:p>
            <a:r>
              <a:rPr lang="en-US" sz="900" dirty="0">
                <a:solidFill>
                  <a:schemeClr val="bg2">
                    <a:lumMod val="50000"/>
                  </a:schemeClr>
                </a:solidFill>
              </a:rPr>
              <a:t>Paul S. </a:t>
            </a:r>
            <a:r>
              <a:rPr lang="en-US" sz="900" dirty="0" err="1">
                <a:solidFill>
                  <a:schemeClr val="bg2">
                    <a:lumMod val="50000"/>
                  </a:schemeClr>
                </a:solidFill>
              </a:rPr>
              <a:t>Casamassimo</a:t>
            </a:r>
            <a:r>
              <a:rPr lang="en-US" sz="900" dirty="0">
                <a:solidFill>
                  <a:schemeClr val="bg2">
                    <a:lumMod val="50000"/>
                  </a:schemeClr>
                </a:solidFill>
              </a:rPr>
              <a:t>, Henry W. Fields Jr., Dennis J. </a:t>
            </a:r>
            <a:r>
              <a:rPr lang="en-US" sz="900" dirty="0" err="1">
                <a:solidFill>
                  <a:schemeClr val="bg2">
                    <a:lumMod val="50000"/>
                  </a:schemeClr>
                </a:solidFill>
              </a:rPr>
              <a:t>McTigue</a:t>
            </a:r>
            <a:r>
              <a:rPr lang="en-US" sz="900" dirty="0">
                <a:solidFill>
                  <a:schemeClr val="bg2">
                    <a:lumMod val="50000"/>
                  </a:schemeClr>
                </a:solidFill>
              </a:rPr>
              <a:t>, Arthur Nowak.</a:t>
            </a:r>
            <a:r>
              <a:rPr lang="en-US" sz="900" b="1" dirty="0">
                <a:solidFill>
                  <a:schemeClr val="bg2">
                    <a:lumMod val="50000"/>
                  </a:schemeClr>
                </a:solidFill>
              </a:rPr>
              <a:t> </a:t>
            </a:r>
            <a:r>
              <a:rPr lang="en-US" sz="900" dirty="0">
                <a:solidFill>
                  <a:schemeClr val="bg2">
                    <a:lumMod val="50000"/>
                  </a:schemeClr>
                </a:solidFill>
              </a:rPr>
              <a:t>Pediatric Dentistry: Infancy through Adolescence.5</a:t>
            </a:r>
            <a:r>
              <a:rPr lang="en-US" sz="900" baseline="30000" dirty="0">
                <a:solidFill>
                  <a:schemeClr val="bg2">
                    <a:lumMod val="50000"/>
                  </a:schemeClr>
                </a:solidFill>
              </a:rPr>
              <a:t>th</a:t>
            </a:r>
            <a:r>
              <a:rPr lang="en-US" sz="900" dirty="0">
                <a:solidFill>
                  <a:schemeClr val="bg2">
                    <a:lumMod val="50000"/>
                  </a:schemeClr>
                </a:solidFill>
              </a:rPr>
              <a:t> edition. Saunders: Elsevier ; 2013</a:t>
            </a:r>
          </a:p>
        </p:txBody>
      </p:sp>
      <p:pic>
        <p:nvPicPr>
          <p:cNvPr id="4" name="Audio 3">
            <a:hlinkClick r:id="" action="ppaction://media"/>
            <a:extLst>
              <a:ext uri="{FF2B5EF4-FFF2-40B4-BE49-F238E27FC236}">
                <a16:creationId xmlns:a16="http://schemas.microsoft.com/office/drawing/2014/main" id="{BD605D41-802F-4BBF-90AE-D9513643AC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8170314"/>
      </p:ext>
    </p:extLst>
  </p:cSld>
  <p:clrMapOvr>
    <a:masterClrMapping/>
  </p:clrMapOvr>
  <mc:AlternateContent xmlns:mc="http://schemas.openxmlformats.org/markup-compatibility/2006">
    <mc:Choice xmlns:p14="http://schemas.microsoft.com/office/powerpoint/2010/main" Requires="p14">
      <p:transition spd="slow" p14:dur="2000" advTm="62634"/>
    </mc:Choice>
    <mc:Fallback>
      <p:transition spd="slow" advTm="62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endParaRPr lang="en-IN"/>
          </a:p>
        </p:txBody>
      </p:sp>
      <p:pic>
        <p:nvPicPr>
          <p:cNvPr id="4" name="Content Placeholder 3" descr="IMAG0381.jpg">
            <a:extLst>
              <a:ext uri="{FF2B5EF4-FFF2-40B4-BE49-F238E27FC236}">
                <a16:creationId xmlns:a16="http://schemas.microsoft.com/office/drawing/2014/main" id="{EAEF6049-866D-4949-A994-56810FBECEA9}"/>
              </a:ext>
            </a:extLst>
          </p:cNvPr>
          <p:cNvPicPr>
            <a:picLocks noGrp="1" noChangeAspect="1"/>
          </p:cNvPicPr>
          <p:nvPr>
            <p:ph idx="1"/>
          </p:nvPr>
        </p:nvPicPr>
        <p:blipFill>
          <a:blip r:embed="rId4" cstate="print">
            <a:lum contrast="30000"/>
          </a:blip>
          <a:srcRect l="26689" r="12905"/>
          <a:stretch>
            <a:fillRect/>
          </a:stretch>
        </p:blipFill>
        <p:spPr>
          <a:xfrm rot="5400000">
            <a:off x="831753" y="2453067"/>
            <a:ext cx="3679825" cy="3416061"/>
          </a:xfrm>
        </p:spPr>
      </p:pic>
      <p:sp>
        <p:nvSpPr>
          <p:cNvPr id="6" name="Rounded Rectangle 4">
            <a:extLst>
              <a:ext uri="{FF2B5EF4-FFF2-40B4-BE49-F238E27FC236}">
                <a16:creationId xmlns:a16="http://schemas.microsoft.com/office/drawing/2014/main" id="{A19D634F-64CA-40FA-B862-104A0B552CC0}"/>
              </a:ext>
            </a:extLst>
          </p:cNvPr>
          <p:cNvSpPr/>
          <p:nvPr/>
        </p:nvSpPr>
        <p:spPr>
          <a:xfrm>
            <a:off x="6781800" y="1905000"/>
            <a:ext cx="3657600" cy="449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Common errors in Class I amalgam restorations </a:t>
            </a:r>
          </a:p>
          <a:p>
            <a:pPr algn="ctr"/>
            <a:endParaRPr lang="en-US" sz="2000" b="1" dirty="0"/>
          </a:p>
          <a:p>
            <a:pPr marL="342900" indent="-342900">
              <a:buFont typeface="+mj-lt"/>
              <a:buAutoNum type="arabicPeriod"/>
            </a:pPr>
            <a:r>
              <a:rPr lang="en-US" dirty="0"/>
              <a:t>Preparing cavity too deep</a:t>
            </a:r>
          </a:p>
          <a:p>
            <a:pPr marL="342900" indent="-342900">
              <a:buFont typeface="+mj-lt"/>
              <a:buAutoNum type="arabicPeriod"/>
            </a:pPr>
            <a:r>
              <a:rPr lang="en-US" dirty="0"/>
              <a:t>Undercutting marginal ridges</a:t>
            </a:r>
          </a:p>
          <a:p>
            <a:pPr marL="342900" indent="-342900">
              <a:buFont typeface="+mj-lt"/>
              <a:buAutoNum type="arabicPeriod"/>
            </a:pPr>
            <a:r>
              <a:rPr lang="en-US" dirty="0"/>
              <a:t>Carving the anatomy of amalgam too deep</a:t>
            </a:r>
          </a:p>
          <a:p>
            <a:pPr marL="342900" indent="-342900">
              <a:buFont typeface="+mj-lt"/>
              <a:buAutoNum type="arabicPeriod"/>
            </a:pPr>
            <a:r>
              <a:rPr lang="en-US" dirty="0" err="1"/>
              <a:t>Undercarving</a:t>
            </a:r>
            <a:r>
              <a:rPr lang="en-US" dirty="0"/>
              <a:t> that leads to fracture </a:t>
            </a:r>
          </a:p>
          <a:p>
            <a:pPr marL="342900" indent="-342900">
              <a:buFont typeface="+mj-lt"/>
              <a:buAutoNum type="arabicPeriod"/>
            </a:pPr>
            <a:r>
              <a:rPr lang="en-US" dirty="0"/>
              <a:t>Not including all susceptible fissures </a:t>
            </a:r>
          </a:p>
          <a:p>
            <a:pPr algn="ctr"/>
            <a:endParaRPr lang="en-US" dirty="0"/>
          </a:p>
        </p:txBody>
      </p:sp>
      <p:pic>
        <p:nvPicPr>
          <p:cNvPr id="3" name="Audio 2">
            <a:hlinkClick r:id="" action="ppaction://media"/>
            <a:extLst>
              <a:ext uri="{FF2B5EF4-FFF2-40B4-BE49-F238E27FC236}">
                <a16:creationId xmlns:a16="http://schemas.microsoft.com/office/drawing/2014/main" id="{4E9527D3-DB00-4091-BBFA-A820EE84CF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3714082"/>
      </p:ext>
    </p:extLst>
  </p:cSld>
  <p:clrMapOvr>
    <a:masterClrMapping/>
  </p:clrMapOvr>
  <mc:AlternateContent xmlns:mc="http://schemas.openxmlformats.org/markup-compatibility/2006">
    <mc:Choice xmlns:p14="http://schemas.microsoft.com/office/powerpoint/2010/main" Requires="p14">
      <p:transition spd="slow" p14:dur="2000" advTm="27223"/>
    </mc:Choice>
    <mc:Fallback>
      <p:transition spd="slow" advTm="2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F3521C9-8263-48E2-889F-8C9694804D7C}"/>
              </a:ext>
            </a:extLst>
          </p:cNvPr>
          <p:cNvSpPr>
            <a:spLocks noGrp="1"/>
          </p:cNvSpPr>
          <p:nvPr>
            <p:ph idx="1"/>
          </p:nvPr>
        </p:nvSpPr>
        <p:spPr>
          <a:xfrm>
            <a:off x="581192" y="1894114"/>
            <a:ext cx="11421918" cy="5111993"/>
          </a:xfrm>
        </p:spPr>
        <p:txBody>
          <a:bodyPr>
            <a:normAutofit fontScale="62500" lnSpcReduction="20000"/>
          </a:bodyPr>
          <a:lstStyle/>
          <a:p>
            <a:pPr marL="457200" indent="-457200">
              <a:buFont typeface="+mj-lt"/>
              <a:buAutoNum type="arabicPeriod" startAt="2"/>
            </a:pPr>
            <a:r>
              <a:rPr lang="en-US" sz="2600" b="1" dirty="0">
                <a:solidFill>
                  <a:schemeClr val="tx2">
                    <a:lumMod val="10000"/>
                  </a:schemeClr>
                </a:solidFill>
                <a:latin typeface="Times New Roman" panose="02020603050405020304" pitchFamily="18" charset="0"/>
                <a:cs typeface="Times New Roman" panose="02020603050405020304" pitchFamily="18" charset="0"/>
              </a:rPr>
              <a:t>Class II</a:t>
            </a:r>
          </a:p>
          <a:p>
            <a:pPr marL="457200" indent="-457200"/>
            <a:r>
              <a:rPr lang="en-US" sz="3300" dirty="0">
                <a:solidFill>
                  <a:schemeClr val="tx2">
                    <a:lumMod val="10000"/>
                  </a:schemeClr>
                </a:solidFill>
                <a:latin typeface="Times New Roman" panose="02020603050405020304" pitchFamily="18" charset="0"/>
                <a:cs typeface="Times New Roman" panose="02020603050405020304" pitchFamily="18" charset="0"/>
              </a:rPr>
              <a:t>Occlusal box </a:t>
            </a:r>
          </a:p>
          <a:p>
            <a:pPr marL="857250" lvl="1" indent="-457200"/>
            <a:r>
              <a:rPr lang="en-US" sz="2200" dirty="0">
                <a:solidFill>
                  <a:schemeClr val="tx2">
                    <a:lumMod val="10000"/>
                  </a:schemeClr>
                </a:solidFill>
                <a:latin typeface="Times New Roman" panose="02020603050405020304" pitchFamily="18" charset="0"/>
                <a:cs typeface="Times New Roman" panose="02020603050405020304" pitchFamily="18" charset="0"/>
              </a:rPr>
              <a:t>1</a:t>
            </a:r>
            <a:r>
              <a:rPr lang="en-US" sz="2200" baseline="30000" dirty="0">
                <a:solidFill>
                  <a:schemeClr val="tx2">
                    <a:lumMod val="10000"/>
                  </a:schemeClr>
                </a:solidFill>
                <a:latin typeface="Times New Roman" panose="02020603050405020304" pitchFamily="18" charset="0"/>
                <a:cs typeface="Times New Roman" panose="02020603050405020304" pitchFamily="18" charset="0"/>
              </a:rPr>
              <a:t>st</a:t>
            </a:r>
            <a:r>
              <a:rPr lang="en-US" sz="2200" dirty="0">
                <a:solidFill>
                  <a:schemeClr val="tx2">
                    <a:lumMod val="10000"/>
                  </a:schemeClr>
                </a:solidFill>
                <a:latin typeface="Times New Roman" panose="02020603050405020304" pitchFamily="18" charset="0"/>
                <a:cs typeface="Times New Roman" panose="02020603050405020304" pitchFamily="18" charset="0"/>
              </a:rPr>
              <a:t> molars – extend the occlusal box half way mesiodistally like dovetail</a:t>
            </a:r>
          </a:p>
          <a:p>
            <a:pPr marL="857250" lvl="1" indent="-457200"/>
            <a:r>
              <a:rPr lang="en-US" sz="2200" dirty="0">
                <a:solidFill>
                  <a:schemeClr val="tx2">
                    <a:lumMod val="10000"/>
                  </a:schemeClr>
                </a:solidFill>
                <a:latin typeface="Times New Roman" panose="02020603050405020304" pitchFamily="18" charset="0"/>
                <a:cs typeface="Times New Roman" panose="02020603050405020304" pitchFamily="18" charset="0"/>
              </a:rPr>
              <a:t>Mandibular 2</a:t>
            </a:r>
            <a:r>
              <a:rPr lang="en-US" sz="2200" baseline="30000" dirty="0">
                <a:solidFill>
                  <a:schemeClr val="tx2">
                    <a:lumMod val="10000"/>
                  </a:schemeClr>
                </a:solidFill>
                <a:latin typeface="Times New Roman" panose="02020603050405020304" pitchFamily="18" charset="0"/>
                <a:cs typeface="Times New Roman" panose="02020603050405020304" pitchFamily="18" charset="0"/>
              </a:rPr>
              <a:t>nd</a:t>
            </a:r>
            <a:r>
              <a:rPr lang="en-US" sz="2200" dirty="0">
                <a:solidFill>
                  <a:schemeClr val="tx2">
                    <a:lumMod val="10000"/>
                  </a:schemeClr>
                </a:solidFill>
                <a:latin typeface="Times New Roman" panose="02020603050405020304" pitchFamily="18" charset="0"/>
                <a:cs typeface="Times New Roman" panose="02020603050405020304" pitchFamily="18" charset="0"/>
              </a:rPr>
              <a:t> molar – all pits and fissures should be included</a:t>
            </a:r>
          </a:p>
          <a:p>
            <a:pPr marL="857250" lvl="1" indent="-457200"/>
            <a:r>
              <a:rPr lang="en-US" sz="2200" dirty="0">
                <a:solidFill>
                  <a:schemeClr val="tx2">
                    <a:lumMod val="10000"/>
                  </a:schemeClr>
                </a:solidFill>
                <a:latin typeface="Times New Roman" panose="02020603050405020304" pitchFamily="18" charset="0"/>
                <a:cs typeface="Times New Roman" panose="02020603050405020304" pitchFamily="18" charset="0"/>
              </a:rPr>
              <a:t>Maxillary 2</a:t>
            </a:r>
            <a:r>
              <a:rPr lang="en-US" sz="2200" baseline="30000" dirty="0">
                <a:solidFill>
                  <a:schemeClr val="tx2">
                    <a:lumMod val="10000"/>
                  </a:schemeClr>
                </a:solidFill>
                <a:latin typeface="Times New Roman" panose="02020603050405020304" pitchFamily="18" charset="0"/>
                <a:cs typeface="Times New Roman" panose="02020603050405020304" pitchFamily="18" charset="0"/>
              </a:rPr>
              <a:t>nd</a:t>
            </a:r>
            <a:r>
              <a:rPr lang="en-US" sz="2200" dirty="0">
                <a:solidFill>
                  <a:schemeClr val="tx2">
                    <a:lumMod val="10000"/>
                  </a:schemeClr>
                </a:solidFill>
                <a:latin typeface="Times New Roman" panose="02020603050405020304" pitchFamily="18" charset="0"/>
                <a:cs typeface="Times New Roman" panose="02020603050405020304" pitchFamily="18" charset="0"/>
              </a:rPr>
              <a:t> molars – nearest occlusal pit should be included</a:t>
            </a:r>
          </a:p>
          <a:p>
            <a:pPr marL="457200" indent="-457200"/>
            <a:r>
              <a:rPr lang="en-US" sz="3300" dirty="0">
                <a:solidFill>
                  <a:schemeClr val="tx2">
                    <a:lumMod val="10000"/>
                  </a:schemeClr>
                </a:solidFill>
                <a:latin typeface="Times New Roman" panose="02020603050405020304" pitchFamily="18" charset="0"/>
                <a:cs typeface="Times New Roman" panose="02020603050405020304" pitchFamily="18" charset="0"/>
              </a:rPr>
              <a:t>Sharp </a:t>
            </a:r>
            <a:r>
              <a:rPr lang="en-US" sz="3300" dirty="0" err="1">
                <a:solidFill>
                  <a:schemeClr val="tx2">
                    <a:lumMod val="10000"/>
                  </a:schemeClr>
                </a:solidFill>
                <a:latin typeface="Times New Roman" panose="02020603050405020304" pitchFamily="18" charset="0"/>
                <a:cs typeface="Times New Roman" panose="02020603050405020304" pitchFamily="18" charset="0"/>
              </a:rPr>
              <a:t>cavosurface</a:t>
            </a:r>
            <a:r>
              <a:rPr lang="en-US" sz="3300" dirty="0">
                <a:solidFill>
                  <a:schemeClr val="tx2">
                    <a:lumMod val="10000"/>
                  </a:schemeClr>
                </a:solidFill>
                <a:latin typeface="Times New Roman" panose="02020603050405020304" pitchFamily="18" charset="0"/>
                <a:cs typeface="Times New Roman" panose="02020603050405020304" pitchFamily="18" charset="0"/>
              </a:rPr>
              <a:t> angle</a:t>
            </a:r>
          </a:p>
          <a:p>
            <a:pPr marL="457200" indent="-457200"/>
            <a:r>
              <a:rPr lang="en-US" sz="3300" dirty="0">
                <a:solidFill>
                  <a:schemeClr val="tx2">
                    <a:lumMod val="10000"/>
                  </a:schemeClr>
                </a:solidFill>
                <a:latin typeface="Times New Roman" panose="02020603050405020304" pitchFamily="18" charset="0"/>
                <a:cs typeface="Times New Roman" panose="02020603050405020304" pitchFamily="18" charset="0"/>
              </a:rPr>
              <a:t>Rounded / beveled/ grooved </a:t>
            </a:r>
            <a:r>
              <a:rPr lang="en-US" sz="3300" dirty="0" err="1">
                <a:solidFill>
                  <a:schemeClr val="tx2">
                    <a:lumMod val="10000"/>
                  </a:schemeClr>
                </a:solidFill>
                <a:latin typeface="Times New Roman" panose="02020603050405020304" pitchFamily="18" charset="0"/>
                <a:cs typeface="Times New Roman" panose="02020603050405020304" pitchFamily="18" charset="0"/>
              </a:rPr>
              <a:t>axiopulpal</a:t>
            </a:r>
            <a:r>
              <a:rPr lang="en-US" sz="3300" dirty="0">
                <a:solidFill>
                  <a:schemeClr val="tx2">
                    <a:lumMod val="10000"/>
                  </a:schemeClr>
                </a:solidFill>
                <a:latin typeface="Times New Roman" panose="02020603050405020304" pitchFamily="18" charset="0"/>
                <a:cs typeface="Times New Roman" panose="02020603050405020304" pitchFamily="18" charset="0"/>
              </a:rPr>
              <a:t> line angle</a:t>
            </a:r>
          </a:p>
          <a:p>
            <a:pPr marL="457200" indent="-457200"/>
            <a:r>
              <a:rPr lang="en-US" sz="3300" dirty="0">
                <a:solidFill>
                  <a:schemeClr val="tx2">
                    <a:lumMod val="10000"/>
                  </a:schemeClr>
                </a:solidFill>
                <a:latin typeface="Times New Roman" panose="02020603050405020304" pitchFamily="18" charset="0"/>
                <a:cs typeface="Times New Roman" panose="02020603050405020304" pitchFamily="18" charset="0"/>
              </a:rPr>
              <a:t>Isthmus width – ½  the </a:t>
            </a:r>
            <a:r>
              <a:rPr lang="en-US" sz="3300" dirty="0" err="1">
                <a:solidFill>
                  <a:schemeClr val="tx2">
                    <a:lumMod val="10000"/>
                  </a:schemeClr>
                </a:solidFill>
                <a:latin typeface="Times New Roman" panose="02020603050405020304" pitchFamily="18" charset="0"/>
                <a:cs typeface="Times New Roman" panose="02020603050405020304" pitchFamily="18" charset="0"/>
              </a:rPr>
              <a:t>intercuspal</a:t>
            </a:r>
            <a:r>
              <a:rPr lang="en-US" sz="3300" dirty="0">
                <a:solidFill>
                  <a:schemeClr val="tx2">
                    <a:lumMod val="10000"/>
                  </a:schemeClr>
                </a:solidFill>
                <a:latin typeface="Times New Roman" panose="02020603050405020304" pitchFamily="18" charset="0"/>
                <a:cs typeface="Times New Roman" panose="02020603050405020304" pitchFamily="18" charset="0"/>
              </a:rPr>
              <a:t> width</a:t>
            </a:r>
          </a:p>
          <a:p>
            <a:pPr marL="457200" indent="-457200"/>
            <a:r>
              <a:rPr lang="en-US" sz="3300" dirty="0">
                <a:solidFill>
                  <a:schemeClr val="tx2">
                    <a:lumMod val="10000"/>
                  </a:schemeClr>
                </a:solidFill>
                <a:latin typeface="Times New Roman" panose="02020603050405020304" pitchFamily="18" charset="0"/>
                <a:cs typeface="Times New Roman" panose="02020603050405020304" pitchFamily="18" charset="0"/>
              </a:rPr>
              <a:t>Proximal box – greater width </a:t>
            </a:r>
          </a:p>
          <a:p>
            <a:pPr marL="457200" indent="-457200"/>
            <a:r>
              <a:rPr lang="en-US" sz="3300" dirty="0">
                <a:solidFill>
                  <a:schemeClr val="tx2">
                    <a:lumMod val="10000"/>
                  </a:schemeClr>
                </a:solidFill>
                <a:latin typeface="Times New Roman" panose="02020603050405020304" pitchFamily="18" charset="0"/>
                <a:cs typeface="Times New Roman" panose="02020603050405020304" pitchFamily="18" charset="0"/>
              </a:rPr>
              <a:t>More buccolingual extension of gingival seat / floor</a:t>
            </a:r>
          </a:p>
          <a:p>
            <a:pPr marL="457200" indent="-457200"/>
            <a:r>
              <a:rPr lang="en-US" sz="3300" dirty="0">
                <a:solidFill>
                  <a:schemeClr val="tx2">
                    <a:lumMod val="10000"/>
                  </a:schemeClr>
                </a:solidFill>
                <a:latin typeface="Times New Roman" panose="02020603050405020304" pitchFamily="18" charset="0"/>
                <a:cs typeface="Times New Roman" panose="02020603050405020304" pitchFamily="18" charset="0"/>
              </a:rPr>
              <a:t>Occlusal convergence</a:t>
            </a:r>
          </a:p>
          <a:p>
            <a:pPr marL="457200" indent="-457200"/>
            <a:r>
              <a:rPr lang="en-US" sz="3300" dirty="0">
                <a:solidFill>
                  <a:schemeClr val="tx2">
                    <a:lumMod val="10000"/>
                  </a:schemeClr>
                </a:solidFill>
                <a:latin typeface="Times New Roman" panose="02020603050405020304" pitchFamily="18" charset="0"/>
                <a:cs typeface="Times New Roman" panose="02020603050405020304" pitchFamily="18" charset="0"/>
              </a:rPr>
              <a:t>Axial wall should follow contour of external wall</a:t>
            </a:r>
          </a:p>
          <a:p>
            <a:pPr marL="457200" indent="-457200"/>
            <a:r>
              <a:rPr lang="en-US" sz="3300" dirty="0">
                <a:solidFill>
                  <a:schemeClr val="tx2">
                    <a:lumMod val="10000"/>
                  </a:schemeClr>
                </a:solidFill>
                <a:latin typeface="Times New Roman" panose="02020603050405020304" pitchFamily="18" charset="0"/>
                <a:cs typeface="Times New Roman" panose="02020603050405020304" pitchFamily="18" charset="0"/>
              </a:rPr>
              <a:t>No retention groove</a:t>
            </a:r>
            <a:r>
              <a:rPr lang="en-US" sz="2500" dirty="0">
                <a:solidFill>
                  <a:schemeClr val="tx2">
                    <a:lumMod val="10000"/>
                  </a:schemeClr>
                </a:solidFill>
              </a:rPr>
              <a:t>s</a:t>
            </a:r>
          </a:p>
          <a:p>
            <a:endParaRPr lang="en-IN" dirty="0"/>
          </a:p>
        </p:txBody>
      </p:sp>
      <p:sp>
        <p:nvSpPr>
          <p:cNvPr id="10" name="Rectangle 9"/>
          <p:cNvSpPr/>
          <p:nvPr/>
        </p:nvSpPr>
        <p:spPr>
          <a:xfrm>
            <a:off x="3885127" y="6211669"/>
            <a:ext cx="6096000" cy="646331"/>
          </a:xfrm>
          <a:prstGeom prst="rect">
            <a:avLst/>
          </a:prstGeom>
        </p:spPr>
        <p:txBody>
          <a:bodyPr>
            <a:spAutoFit/>
          </a:bodyPr>
          <a:lstStyle/>
          <a:p>
            <a:r>
              <a:rPr lang="en-US" sz="900" dirty="0">
                <a:solidFill>
                  <a:schemeClr val="bg2">
                    <a:lumMod val="50000"/>
                  </a:schemeClr>
                </a:solidFill>
              </a:rPr>
              <a:t>M. S. </a:t>
            </a:r>
            <a:r>
              <a:rPr lang="en-US" sz="900" dirty="0" err="1">
                <a:solidFill>
                  <a:schemeClr val="bg2">
                    <a:lumMod val="50000"/>
                  </a:schemeClr>
                </a:solidFill>
              </a:rPr>
              <a:t>Duggal,M</a:t>
            </a:r>
            <a:r>
              <a:rPr lang="en-US" sz="900" dirty="0">
                <a:solidFill>
                  <a:schemeClr val="bg2">
                    <a:lumMod val="50000"/>
                  </a:schemeClr>
                </a:solidFill>
              </a:rPr>
              <a:t>. E. J. </a:t>
            </a:r>
            <a:r>
              <a:rPr lang="en-US" sz="900" dirty="0" err="1">
                <a:solidFill>
                  <a:schemeClr val="bg2">
                    <a:lumMod val="50000"/>
                  </a:schemeClr>
                </a:solidFill>
              </a:rPr>
              <a:t>Curzon,S</a:t>
            </a:r>
            <a:r>
              <a:rPr lang="en-US" sz="900" dirty="0">
                <a:solidFill>
                  <a:schemeClr val="bg2">
                    <a:lumMod val="50000"/>
                  </a:schemeClr>
                </a:solidFill>
              </a:rPr>
              <a:t>. A. </a:t>
            </a:r>
            <a:r>
              <a:rPr lang="en-US" sz="900" dirty="0" err="1">
                <a:solidFill>
                  <a:schemeClr val="bg2">
                    <a:lumMod val="50000"/>
                  </a:schemeClr>
                </a:solidFill>
              </a:rPr>
              <a:t>Fayle</a:t>
            </a:r>
            <a:r>
              <a:rPr lang="en-US" sz="900" dirty="0">
                <a:solidFill>
                  <a:schemeClr val="bg2">
                    <a:lumMod val="50000"/>
                  </a:schemeClr>
                </a:solidFill>
              </a:rPr>
              <a:t>, K. J. </a:t>
            </a:r>
            <a:r>
              <a:rPr lang="en-US" sz="900" dirty="0" err="1">
                <a:solidFill>
                  <a:schemeClr val="bg2">
                    <a:lumMod val="50000"/>
                  </a:schemeClr>
                </a:solidFill>
              </a:rPr>
              <a:t>Toynba</a:t>
            </a:r>
            <a:r>
              <a:rPr lang="en-US" sz="900" dirty="0">
                <a:solidFill>
                  <a:schemeClr val="bg2">
                    <a:lumMod val="50000"/>
                  </a:schemeClr>
                </a:solidFill>
              </a:rPr>
              <a:t>.</a:t>
            </a:r>
            <a:r>
              <a:rPr lang="en-US" sz="900" b="1" dirty="0">
                <a:solidFill>
                  <a:schemeClr val="bg2">
                    <a:lumMod val="50000"/>
                  </a:schemeClr>
                </a:solidFill>
              </a:rPr>
              <a:t> </a:t>
            </a:r>
            <a:r>
              <a:rPr lang="en-US" sz="900" dirty="0">
                <a:solidFill>
                  <a:schemeClr val="bg2">
                    <a:lumMod val="50000"/>
                  </a:schemeClr>
                </a:solidFill>
              </a:rPr>
              <a:t>Restorative Techniques in </a:t>
            </a:r>
            <a:r>
              <a:rPr lang="en-US" sz="900" dirty="0" err="1">
                <a:solidFill>
                  <a:schemeClr val="bg2">
                    <a:lumMod val="50000"/>
                  </a:schemeClr>
                </a:solidFill>
              </a:rPr>
              <a:t>Paediatric</a:t>
            </a:r>
            <a:r>
              <a:rPr lang="en-US" sz="900" dirty="0">
                <a:solidFill>
                  <a:schemeClr val="bg2">
                    <a:lumMod val="50000"/>
                  </a:schemeClr>
                </a:solidFill>
              </a:rPr>
              <a:t> Dentistry: An Illustrated Guide to the Restoration of Extensive Carious Primary Teeth.2</a:t>
            </a:r>
            <a:r>
              <a:rPr lang="en-US" sz="900" baseline="30000" dirty="0">
                <a:solidFill>
                  <a:schemeClr val="bg2">
                    <a:lumMod val="50000"/>
                  </a:schemeClr>
                </a:solidFill>
              </a:rPr>
              <a:t>nd</a:t>
            </a:r>
            <a:r>
              <a:rPr lang="en-US" sz="900" dirty="0">
                <a:solidFill>
                  <a:schemeClr val="bg2">
                    <a:lumMod val="50000"/>
                  </a:schemeClr>
                </a:solidFill>
              </a:rPr>
              <a:t> edition. CRC Press:2002.</a:t>
            </a:r>
          </a:p>
          <a:p>
            <a:r>
              <a:rPr lang="en-US" sz="900" dirty="0">
                <a:solidFill>
                  <a:schemeClr val="bg2">
                    <a:lumMod val="50000"/>
                  </a:schemeClr>
                </a:solidFill>
              </a:rPr>
              <a:t>Paul S. </a:t>
            </a:r>
            <a:r>
              <a:rPr lang="en-US" sz="900" dirty="0" err="1">
                <a:solidFill>
                  <a:schemeClr val="bg2">
                    <a:lumMod val="50000"/>
                  </a:schemeClr>
                </a:solidFill>
              </a:rPr>
              <a:t>Casamassimo</a:t>
            </a:r>
            <a:r>
              <a:rPr lang="en-US" sz="900" dirty="0">
                <a:solidFill>
                  <a:schemeClr val="bg2">
                    <a:lumMod val="50000"/>
                  </a:schemeClr>
                </a:solidFill>
              </a:rPr>
              <a:t>, Henry W. Fields Jr., Dennis J. </a:t>
            </a:r>
            <a:r>
              <a:rPr lang="en-US" sz="900" dirty="0" err="1">
                <a:solidFill>
                  <a:schemeClr val="bg2">
                    <a:lumMod val="50000"/>
                  </a:schemeClr>
                </a:solidFill>
              </a:rPr>
              <a:t>McTigue</a:t>
            </a:r>
            <a:r>
              <a:rPr lang="en-US" sz="900" dirty="0">
                <a:solidFill>
                  <a:schemeClr val="bg2">
                    <a:lumMod val="50000"/>
                  </a:schemeClr>
                </a:solidFill>
              </a:rPr>
              <a:t>, Arthur Nowak.</a:t>
            </a:r>
            <a:r>
              <a:rPr lang="en-US" sz="900" b="1" dirty="0">
                <a:solidFill>
                  <a:schemeClr val="bg2">
                    <a:lumMod val="50000"/>
                  </a:schemeClr>
                </a:solidFill>
              </a:rPr>
              <a:t> </a:t>
            </a:r>
            <a:r>
              <a:rPr lang="en-US" sz="900" dirty="0">
                <a:solidFill>
                  <a:schemeClr val="bg2">
                    <a:lumMod val="50000"/>
                  </a:schemeClr>
                </a:solidFill>
              </a:rPr>
              <a:t>Pediatric Dentistry: Infancy through Adolescence.5</a:t>
            </a:r>
            <a:r>
              <a:rPr lang="en-US" sz="900" baseline="30000" dirty="0">
                <a:solidFill>
                  <a:schemeClr val="bg2">
                    <a:lumMod val="50000"/>
                  </a:schemeClr>
                </a:solidFill>
              </a:rPr>
              <a:t>th</a:t>
            </a:r>
            <a:r>
              <a:rPr lang="en-US" sz="900" dirty="0">
                <a:solidFill>
                  <a:schemeClr val="bg2">
                    <a:lumMod val="50000"/>
                  </a:schemeClr>
                </a:solidFill>
              </a:rPr>
              <a:t> edition. Saunders: Elsevier ; 2013</a:t>
            </a:r>
          </a:p>
        </p:txBody>
      </p:sp>
      <p:pic>
        <p:nvPicPr>
          <p:cNvPr id="4" name="Audio 3">
            <a:hlinkClick r:id="" action="ppaction://media"/>
            <a:extLst>
              <a:ext uri="{FF2B5EF4-FFF2-40B4-BE49-F238E27FC236}">
                <a16:creationId xmlns:a16="http://schemas.microsoft.com/office/drawing/2014/main" id="{8332769E-29EE-45B4-A24D-A07959E7B7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1029557"/>
      </p:ext>
    </p:extLst>
  </p:cSld>
  <p:clrMapOvr>
    <a:masterClrMapping/>
  </p:clrMapOvr>
  <mc:AlternateContent xmlns:mc="http://schemas.openxmlformats.org/markup-compatibility/2006">
    <mc:Choice xmlns:p14="http://schemas.microsoft.com/office/powerpoint/2010/main" Requires="p14">
      <p:transition spd="slow" p14:dur="2000" advTm="55900"/>
    </mc:Choice>
    <mc:Fallback>
      <p:transition spd="slow" advTm="5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endParaRPr lang="en-IN"/>
          </a:p>
        </p:txBody>
      </p:sp>
      <p:pic>
        <p:nvPicPr>
          <p:cNvPr id="4" name="Content Placeholder 3" descr="IMAG0383.jpg">
            <a:extLst>
              <a:ext uri="{FF2B5EF4-FFF2-40B4-BE49-F238E27FC236}">
                <a16:creationId xmlns:a16="http://schemas.microsoft.com/office/drawing/2014/main" id="{F383E43D-254C-48F5-861A-6036EDD1C7FA}"/>
              </a:ext>
            </a:extLst>
          </p:cNvPr>
          <p:cNvPicPr>
            <a:picLocks noGrp="1" noChangeAspect="1"/>
          </p:cNvPicPr>
          <p:nvPr>
            <p:ph idx="1"/>
          </p:nvPr>
        </p:nvPicPr>
        <p:blipFill>
          <a:blip r:embed="rId4" cstate="print">
            <a:lum contrast="20000"/>
          </a:blip>
          <a:srcRect l="9700" r="13849"/>
          <a:stretch>
            <a:fillRect/>
          </a:stretch>
        </p:blipFill>
        <p:spPr>
          <a:xfrm rot="5400000">
            <a:off x="292053" y="2260815"/>
            <a:ext cx="4722168" cy="3632451"/>
          </a:xfrm>
        </p:spPr>
      </p:pic>
      <p:sp>
        <p:nvSpPr>
          <p:cNvPr id="5" name="Rounded Rectangle 4">
            <a:extLst>
              <a:ext uri="{FF2B5EF4-FFF2-40B4-BE49-F238E27FC236}">
                <a16:creationId xmlns:a16="http://schemas.microsoft.com/office/drawing/2014/main" id="{39C60298-1749-4269-B731-64F891C71356}"/>
              </a:ext>
            </a:extLst>
          </p:cNvPr>
          <p:cNvSpPr/>
          <p:nvPr/>
        </p:nvSpPr>
        <p:spPr>
          <a:xfrm>
            <a:off x="6629400" y="1524000"/>
            <a:ext cx="3810000" cy="510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Common errors in Class II amalgam restorations </a:t>
            </a:r>
          </a:p>
          <a:p>
            <a:pPr marL="342900" indent="-342900">
              <a:buFont typeface="+mj-lt"/>
              <a:buAutoNum type="arabicPeriod"/>
            </a:pPr>
            <a:r>
              <a:rPr lang="en-US" dirty="0"/>
              <a:t>Failure to extend </a:t>
            </a:r>
            <a:r>
              <a:rPr lang="en-US" dirty="0" err="1"/>
              <a:t>occlusal</a:t>
            </a:r>
            <a:r>
              <a:rPr lang="en-US" dirty="0"/>
              <a:t> outline into all susceptible pits and fissures</a:t>
            </a:r>
          </a:p>
          <a:p>
            <a:pPr marL="342900" indent="-342900">
              <a:buFont typeface="+mj-lt"/>
              <a:buAutoNum type="arabicPeriod"/>
            </a:pPr>
            <a:r>
              <a:rPr lang="en-US" dirty="0"/>
              <a:t>Failure to follow the outline of the cusps</a:t>
            </a:r>
          </a:p>
          <a:p>
            <a:pPr marL="342900" indent="-342900">
              <a:buFont typeface="+mj-lt"/>
              <a:buAutoNum type="arabicPeriod"/>
            </a:pPr>
            <a:r>
              <a:rPr lang="en-US" dirty="0"/>
              <a:t>Isthmus cut too wide</a:t>
            </a:r>
          </a:p>
          <a:p>
            <a:pPr marL="342900" indent="-342900">
              <a:buFont typeface="+mj-lt"/>
              <a:buAutoNum type="arabicPeriod"/>
            </a:pPr>
            <a:r>
              <a:rPr lang="en-US" dirty="0"/>
              <a:t>Flare of the proximal wall too great</a:t>
            </a:r>
          </a:p>
          <a:p>
            <a:pPr marL="342900" indent="-342900">
              <a:buFont typeface="+mj-lt"/>
              <a:buAutoNum type="arabicPeriod"/>
            </a:pPr>
            <a:r>
              <a:rPr lang="en-US" dirty="0"/>
              <a:t>Angle formed by the axial, </a:t>
            </a:r>
            <a:r>
              <a:rPr lang="en-US" dirty="0" err="1"/>
              <a:t>buccal</a:t>
            </a:r>
            <a:r>
              <a:rPr lang="en-US" dirty="0"/>
              <a:t> and lingual walls too great</a:t>
            </a:r>
          </a:p>
          <a:p>
            <a:pPr marL="342900" indent="-342900">
              <a:buFont typeface="+mj-lt"/>
              <a:buAutoNum type="arabicPeriod"/>
            </a:pPr>
            <a:r>
              <a:rPr lang="en-US" dirty="0"/>
              <a:t>Gingival contact not broken</a:t>
            </a:r>
          </a:p>
          <a:p>
            <a:pPr marL="342900" indent="-342900">
              <a:buFont typeface="+mj-lt"/>
              <a:buAutoNum type="arabicPeriod"/>
            </a:pPr>
            <a:r>
              <a:rPr lang="en-US" dirty="0"/>
              <a:t>Axial wall not confirming to the proximal contour of the tooth</a:t>
            </a:r>
          </a:p>
          <a:p>
            <a:pPr algn="ctr"/>
            <a:endParaRPr lang="en-US" dirty="0"/>
          </a:p>
        </p:txBody>
      </p:sp>
      <p:pic>
        <p:nvPicPr>
          <p:cNvPr id="6" name="Audio 5">
            <a:hlinkClick r:id="" action="ppaction://media"/>
            <a:extLst>
              <a:ext uri="{FF2B5EF4-FFF2-40B4-BE49-F238E27FC236}">
                <a16:creationId xmlns:a16="http://schemas.microsoft.com/office/drawing/2014/main" id="{4F730D54-0B3D-4546-B554-1849489887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1505683"/>
      </p:ext>
    </p:extLst>
  </p:cSld>
  <p:clrMapOvr>
    <a:masterClrMapping/>
  </p:clrMapOvr>
  <mc:AlternateContent xmlns:mc="http://schemas.openxmlformats.org/markup-compatibility/2006">
    <mc:Choice xmlns:p14="http://schemas.microsoft.com/office/powerpoint/2010/main" Requires="p14">
      <p:transition spd="slow" p14:dur="2000" advTm="40283"/>
    </mc:Choice>
    <mc:Fallback>
      <p:transition spd="slow" advTm="40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0238-F0F2-4B3A-ACD3-9214F94CDEC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F3521C9-8263-48E2-889F-8C9694804D7C}"/>
              </a:ext>
            </a:extLst>
          </p:cNvPr>
          <p:cNvSpPr>
            <a:spLocks noGrp="1"/>
          </p:cNvSpPr>
          <p:nvPr>
            <p:ph idx="1"/>
          </p:nvPr>
        </p:nvSpPr>
        <p:spPr/>
        <p:txBody>
          <a:bodyPr>
            <a:normAutofit fontScale="92500" lnSpcReduction="10000"/>
          </a:bodyPr>
          <a:lstStyle/>
          <a:p>
            <a:r>
              <a:rPr lang="en-US" sz="2400" u="sng" dirty="0">
                <a:solidFill>
                  <a:schemeClr val="tx2">
                    <a:lumMod val="10000"/>
                  </a:schemeClr>
                </a:solidFill>
              </a:rPr>
              <a:t>Class III </a:t>
            </a:r>
            <a:r>
              <a:rPr lang="en-US" sz="2400" u="sng" dirty="0" err="1">
                <a:solidFill>
                  <a:schemeClr val="tx2">
                    <a:lumMod val="10000"/>
                  </a:schemeClr>
                </a:solidFill>
              </a:rPr>
              <a:t>restotrations</a:t>
            </a:r>
            <a:r>
              <a:rPr lang="en-US" sz="2400" u="sng" dirty="0">
                <a:solidFill>
                  <a:schemeClr val="tx2">
                    <a:lumMod val="10000"/>
                  </a:schemeClr>
                </a:solidFill>
              </a:rPr>
              <a:t>:</a:t>
            </a:r>
          </a:p>
          <a:p>
            <a:r>
              <a:rPr lang="en-US" sz="2000" dirty="0">
                <a:solidFill>
                  <a:schemeClr val="tx2">
                    <a:lumMod val="10000"/>
                  </a:schemeClr>
                </a:solidFill>
              </a:rPr>
              <a:t>Preparations should be kept very small, due to large pulp chamber</a:t>
            </a:r>
          </a:p>
          <a:p>
            <a:r>
              <a:rPr lang="en-US" sz="2000" dirty="0">
                <a:solidFill>
                  <a:schemeClr val="tx2">
                    <a:lumMod val="10000"/>
                  </a:schemeClr>
                </a:solidFill>
              </a:rPr>
              <a:t>A slot preparation, with a short </a:t>
            </a:r>
            <a:r>
              <a:rPr lang="en-US" sz="2000" dirty="0" err="1">
                <a:solidFill>
                  <a:schemeClr val="tx2">
                    <a:lumMod val="10000"/>
                  </a:schemeClr>
                </a:solidFill>
              </a:rPr>
              <a:t>cavosurface</a:t>
            </a:r>
            <a:r>
              <a:rPr lang="en-US" sz="2000" dirty="0">
                <a:solidFill>
                  <a:schemeClr val="tx2">
                    <a:lumMod val="10000"/>
                  </a:schemeClr>
                </a:solidFill>
              </a:rPr>
              <a:t> bevel is recommended</a:t>
            </a:r>
          </a:p>
          <a:p>
            <a:r>
              <a:rPr lang="en-US" sz="2000" dirty="0">
                <a:solidFill>
                  <a:schemeClr val="tx2">
                    <a:lumMod val="10000"/>
                  </a:schemeClr>
                </a:solidFill>
              </a:rPr>
              <a:t>In children with bruxism when such restorations are done, an additional mechanical retention is required</a:t>
            </a:r>
          </a:p>
          <a:p>
            <a:r>
              <a:rPr lang="en-US" sz="2000" dirty="0">
                <a:solidFill>
                  <a:schemeClr val="tx2">
                    <a:lumMod val="10000"/>
                  </a:schemeClr>
                </a:solidFill>
              </a:rPr>
              <a:t>Retentive locks on facial and lingual surfaces and by beveling the </a:t>
            </a:r>
            <a:r>
              <a:rPr lang="en-US" sz="2000" dirty="0" err="1">
                <a:solidFill>
                  <a:schemeClr val="tx2">
                    <a:lumMod val="10000"/>
                  </a:schemeClr>
                </a:solidFill>
              </a:rPr>
              <a:t>cavosurface</a:t>
            </a:r>
            <a:r>
              <a:rPr lang="en-US" sz="2000" dirty="0">
                <a:solidFill>
                  <a:schemeClr val="tx2">
                    <a:lumMod val="10000"/>
                  </a:schemeClr>
                </a:solidFill>
              </a:rPr>
              <a:t> margin to increase the surface area</a:t>
            </a:r>
          </a:p>
          <a:p>
            <a:r>
              <a:rPr lang="en-US" sz="2000" dirty="0">
                <a:solidFill>
                  <a:schemeClr val="tx2">
                    <a:lumMod val="10000"/>
                  </a:schemeClr>
                </a:solidFill>
              </a:rPr>
              <a:t>Restoring the distal surface of canines, a proximal box directed at a different angle towards the gingiva is essential</a:t>
            </a:r>
          </a:p>
          <a:p>
            <a:r>
              <a:rPr lang="en-US" sz="2000" dirty="0">
                <a:solidFill>
                  <a:schemeClr val="tx2">
                    <a:lumMod val="10000"/>
                  </a:schemeClr>
                </a:solidFill>
              </a:rPr>
              <a:t>A dovetail maybe also placed on the facial surface for resin restorations and lingual dovetail for amalgam restoration</a:t>
            </a:r>
          </a:p>
          <a:p>
            <a:endParaRPr lang="en-US" dirty="0">
              <a:solidFill>
                <a:schemeClr val="tx2">
                  <a:lumMod val="10000"/>
                </a:schemeClr>
              </a:solidFill>
            </a:endParaRPr>
          </a:p>
          <a:p>
            <a:endParaRPr lang="en-IN" dirty="0"/>
          </a:p>
        </p:txBody>
      </p:sp>
      <p:sp>
        <p:nvSpPr>
          <p:cNvPr id="10" name="Rectangle 9"/>
          <p:cNvSpPr/>
          <p:nvPr/>
        </p:nvSpPr>
        <p:spPr>
          <a:xfrm>
            <a:off x="1876022" y="5858799"/>
            <a:ext cx="6096000" cy="738664"/>
          </a:xfrm>
          <a:prstGeom prst="rect">
            <a:avLst/>
          </a:prstGeom>
        </p:spPr>
        <p:txBody>
          <a:bodyPr>
            <a:spAutoFit/>
          </a:bodyPr>
          <a:lstStyle/>
          <a:p>
            <a:r>
              <a:rPr lang="en-US" sz="1050" dirty="0">
                <a:solidFill>
                  <a:schemeClr val="bg2">
                    <a:lumMod val="50000"/>
                  </a:schemeClr>
                </a:solidFill>
              </a:rPr>
              <a:t>M. S. </a:t>
            </a:r>
            <a:r>
              <a:rPr lang="en-US" sz="1050" dirty="0" err="1">
                <a:solidFill>
                  <a:schemeClr val="bg2">
                    <a:lumMod val="50000"/>
                  </a:schemeClr>
                </a:solidFill>
              </a:rPr>
              <a:t>Duggal,M</a:t>
            </a:r>
            <a:r>
              <a:rPr lang="en-US" sz="1050" dirty="0">
                <a:solidFill>
                  <a:schemeClr val="bg2">
                    <a:lumMod val="50000"/>
                  </a:schemeClr>
                </a:solidFill>
              </a:rPr>
              <a:t>. E. J. </a:t>
            </a:r>
            <a:r>
              <a:rPr lang="en-US" sz="1050" dirty="0" err="1">
                <a:solidFill>
                  <a:schemeClr val="bg2">
                    <a:lumMod val="50000"/>
                  </a:schemeClr>
                </a:solidFill>
              </a:rPr>
              <a:t>Curzon,S</a:t>
            </a:r>
            <a:r>
              <a:rPr lang="en-US" sz="1050" dirty="0">
                <a:solidFill>
                  <a:schemeClr val="bg2">
                    <a:lumMod val="50000"/>
                  </a:schemeClr>
                </a:solidFill>
              </a:rPr>
              <a:t>. A. </a:t>
            </a:r>
            <a:r>
              <a:rPr lang="en-US" sz="1050" dirty="0" err="1">
                <a:solidFill>
                  <a:schemeClr val="bg2">
                    <a:lumMod val="50000"/>
                  </a:schemeClr>
                </a:solidFill>
              </a:rPr>
              <a:t>Fayle</a:t>
            </a:r>
            <a:r>
              <a:rPr lang="en-US" sz="1050" dirty="0">
                <a:solidFill>
                  <a:schemeClr val="bg2">
                    <a:lumMod val="50000"/>
                  </a:schemeClr>
                </a:solidFill>
              </a:rPr>
              <a:t>, K. J. </a:t>
            </a:r>
            <a:r>
              <a:rPr lang="en-US" sz="1050" dirty="0" err="1">
                <a:solidFill>
                  <a:schemeClr val="bg2">
                    <a:lumMod val="50000"/>
                  </a:schemeClr>
                </a:solidFill>
              </a:rPr>
              <a:t>Toynba</a:t>
            </a:r>
            <a:r>
              <a:rPr lang="en-US" sz="1050" dirty="0">
                <a:solidFill>
                  <a:schemeClr val="bg2">
                    <a:lumMod val="50000"/>
                  </a:schemeClr>
                </a:solidFill>
              </a:rPr>
              <a:t>.</a:t>
            </a:r>
            <a:r>
              <a:rPr lang="en-US" sz="1050" b="1" dirty="0">
                <a:solidFill>
                  <a:schemeClr val="bg2">
                    <a:lumMod val="50000"/>
                  </a:schemeClr>
                </a:solidFill>
              </a:rPr>
              <a:t> </a:t>
            </a:r>
            <a:r>
              <a:rPr lang="en-US" sz="1050" dirty="0">
                <a:solidFill>
                  <a:schemeClr val="bg2">
                    <a:lumMod val="50000"/>
                  </a:schemeClr>
                </a:solidFill>
              </a:rPr>
              <a:t>Restorative Techniques in </a:t>
            </a:r>
            <a:r>
              <a:rPr lang="en-US" sz="1050" dirty="0" err="1">
                <a:solidFill>
                  <a:schemeClr val="bg2">
                    <a:lumMod val="50000"/>
                  </a:schemeClr>
                </a:solidFill>
              </a:rPr>
              <a:t>Paediatric</a:t>
            </a:r>
            <a:r>
              <a:rPr lang="en-US" sz="1050" dirty="0">
                <a:solidFill>
                  <a:schemeClr val="bg2">
                    <a:lumMod val="50000"/>
                  </a:schemeClr>
                </a:solidFill>
              </a:rPr>
              <a:t> Dentistry: An Illustrated Guide to the Restoration of Extensive Carious Primary Teeth.2</a:t>
            </a:r>
            <a:r>
              <a:rPr lang="en-US" sz="1050" baseline="30000" dirty="0">
                <a:solidFill>
                  <a:schemeClr val="bg2">
                    <a:lumMod val="50000"/>
                  </a:schemeClr>
                </a:solidFill>
              </a:rPr>
              <a:t>nd</a:t>
            </a:r>
            <a:r>
              <a:rPr lang="en-US" sz="1050" dirty="0">
                <a:solidFill>
                  <a:schemeClr val="bg2">
                    <a:lumMod val="50000"/>
                  </a:schemeClr>
                </a:solidFill>
              </a:rPr>
              <a:t> edition. CRC Press:2002.</a:t>
            </a:r>
          </a:p>
          <a:p>
            <a:r>
              <a:rPr lang="en-US" sz="1050" dirty="0">
                <a:solidFill>
                  <a:schemeClr val="bg2">
                    <a:lumMod val="50000"/>
                  </a:schemeClr>
                </a:solidFill>
              </a:rPr>
              <a:t>Paul S. </a:t>
            </a:r>
            <a:r>
              <a:rPr lang="en-US" sz="1050" dirty="0" err="1">
                <a:solidFill>
                  <a:schemeClr val="bg2">
                    <a:lumMod val="50000"/>
                  </a:schemeClr>
                </a:solidFill>
              </a:rPr>
              <a:t>Casamassimo</a:t>
            </a:r>
            <a:r>
              <a:rPr lang="en-US" sz="1050" dirty="0">
                <a:solidFill>
                  <a:schemeClr val="bg2">
                    <a:lumMod val="50000"/>
                  </a:schemeClr>
                </a:solidFill>
              </a:rPr>
              <a:t>, Henry W. Fields Jr., Dennis J. </a:t>
            </a:r>
            <a:r>
              <a:rPr lang="en-US" sz="1050" dirty="0" err="1">
                <a:solidFill>
                  <a:schemeClr val="bg2">
                    <a:lumMod val="50000"/>
                  </a:schemeClr>
                </a:solidFill>
              </a:rPr>
              <a:t>McTigue</a:t>
            </a:r>
            <a:r>
              <a:rPr lang="en-US" sz="1050" dirty="0">
                <a:solidFill>
                  <a:schemeClr val="bg2">
                    <a:lumMod val="50000"/>
                  </a:schemeClr>
                </a:solidFill>
              </a:rPr>
              <a:t>, Arthur Nowak.</a:t>
            </a:r>
            <a:r>
              <a:rPr lang="en-US" sz="1050" b="1" dirty="0">
                <a:solidFill>
                  <a:schemeClr val="bg2">
                    <a:lumMod val="50000"/>
                  </a:schemeClr>
                </a:solidFill>
              </a:rPr>
              <a:t> </a:t>
            </a:r>
            <a:r>
              <a:rPr lang="en-US" sz="1050" dirty="0">
                <a:solidFill>
                  <a:schemeClr val="bg2">
                    <a:lumMod val="50000"/>
                  </a:schemeClr>
                </a:solidFill>
              </a:rPr>
              <a:t>Pediatric Dentistry: Infancy through Adolescence.5</a:t>
            </a:r>
            <a:r>
              <a:rPr lang="en-US" sz="1050" baseline="30000" dirty="0">
                <a:solidFill>
                  <a:schemeClr val="bg2">
                    <a:lumMod val="50000"/>
                  </a:schemeClr>
                </a:solidFill>
              </a:rPr>
              <a:t>th</a:t>
            </a:r>
            <a:r>
              <a:rPr lang="en-US" sz="1050" dirty="0">
                <a:solidFill>
                  <a:schemeClr val="bg2">
                    <a:lumMod val="50000"/>
                  </a:schemeClr>
                </a:solidFill>
              </a:rPr>
              <a:t> edition. Saunders: Elsevier ; 2013</a:t>
            </a:r>
          </a:p>
        </p:txBody>
      </p:sp>
      <p:pic>
        <p:nvPicPr>
          <p:cNvPr id="5" name="Audio 4">
            <a:hlinkClick r:id="" action="ppaction://media"/>
            <a:extLst>
              <a:ext uri="{FF2B5EF4-FFF2-40B4-BE49-F238E27FC236}">
                <a16:creationId xmlns:a16="http://schemas.microsoft.com/office/drawing/2014/main" id="{9783E187-8441-43EA-9CB1-BE8CBA5C92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6721765"/>
      </p:ext>
    </p:extLst>
  </p:cSld>
  <p:clrMapOvr>
    <a:masterClrMapping/>
  </p:clrMapOvr>
  <mc:AlternateContent xmlns:mc="http://schemas.openxmlformats.org/markup-compatibility/2006">
    <mc:Choice xmlns:p14="http://schemas.microsoft.com/office/powerpoint/2010/main" Requires="p14">
      <p:transition spd="slow" p14:dur="2000" advTm="43048"/>
    </mc:Choice>
    <mc:Fallback>
      <p:transition spd="slow" advTm="4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E content 1">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E content 1" id="{74D14E47-2E3C-4B79-9FE2-F6219F46CCB3}" vid="{6244D4B0-BB29-4589-87C5-5A75BD877B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TotalTime>
  <Words>2213</Words>
  <Application>Microsoft Office PowerPoint</Application>
  <PresentationFormat>Widescreen</PresentationFormat>
  <Paragraphs>141</Paragraphs>
  <Slides>23</Slides>
  <Notes>0</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Black</vt:lpstr>
      <vt:lpstr>Baskerville Old Face</vt:lpstr>
      <vt:lpstr>Berlin Sans FB</vt:lpstr>
      <vt:lpstr>Calibri</vt:lpstr>
      <vt:lpstr>Gill Sans MT</vt:lpstr>
      <vt:lpstr>Times New Roman</vt:lpstr>
      <vt:lpstr>Wingdings 2</vt:lpstr>
      <vt:lpstr>E content 1</vt:lpstr>
      <vt:lpstr>PowerPoint Presentation</vt:lpstr>
      <vt:lpstr>Principles of cavity preparation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Tunnel Preparation in class ii cavity</vt:lpstr>
      <vt:lpstr>PowerPoint Presentation</vt:lpstr>
      <vt:lpstr>PowerPoint Presentation</vt:lpstr>
      <vt:lpstr>Indications and contraindications </vt:lpstr>
      <vt:lpstr>Disadvantages</vt:lpstr>
      <vt:lpstr>Slot cavity preparation</vt:lpstr>
      <vt:lpstr>PowerPoint Presentation</vt:lpstr>
      <vt:lpstr>PowerPoint Presentation</vt:lpstr>
      <vt:lpstr>Proximal approach</vt:lpstr>
      <vt:lpstr>Bibliography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Pushkar Dharmatti</dc:creator>
  <cp:lastModifiedBy>Kiran Shital</cp:lastModifiedBy>
  <cp:revision>15</cp:revision>
  <dcterms:created xsi:type="dcterms:W3CDTF">2020-08-25T05:25:26Z</dcterms:created>
  <dcterms:modified xsi:type="dcterms:W3CDTF">2020-08-30T14:28:24Z</dcterms:modified>
</cp:coreProperties>
</file>