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8" r:id="rId3"/>
    <p:sldId id="397" r:id="rId4"/>
    <p:sldId id="404" r:id="rId5"/>
    <p:sldId id="301" r:id="rId6"/>
    <p:sldId id="417" r:id="rId7"/>
    <p:sldId id="418" r:id="rId8"/>
    <p:sldId id="419" r:id="rId9"/>
    <p:sldId id="420" r:id="rId10"/>
    <p:sldId id="421" r:id="rId11"/>
    <p:sldId id="302" r:id="rId12"/>
    <p:sldId id="422" r:id="rId13"/>
    <p:sldId id="423" r:id="rId14"/>
    <p:sldId id="424" r:id="rId15"/>
    <p:sldId id="425" r:id="rId16"/>
    <p:sldId id="426" r:id="rId17"/>
    <p:sldId id="427" r:id="rId18"/>
    <p:sldId id="299" r:id="rId19"/>
  </p:sldIdLst>
  <p:sldSz cx="12192000" cy="6858000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32273D-10C9-4558-9297-136EE3BE8820}"/>
              </a:ext>
            </a:extLst>
          </p:cNvPr>
          <p:cNvSpPr/>
          <p:nvPr/>
        </p:nvSpPr>
        <p:spPr>
          <a:xfrm>
            <a:off x="1989631" y="702503"/>
            <a:ext cx="8176672" cy="13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2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2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5F232C-6065-4242-BD38-2F02059CFE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5811" y="2014207"/>
            <a:ext cx="1450690" cy="121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E4BCF119-75E4-459C-86B3-E635982A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45" y="702502"/>
            <a:ext cx="1486756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6D4F2F-1200-4B3B-A728-73C9AD2C86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702502"/>
            <a:ext cx="1450690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65F625-BFE1-417E-9B3C-55F35A032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192" y="3527423"/>
            <a:ext cx="6727825" cy="222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3BF60FB-2ADE-4C28-AD1D-ACE652A4BD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3457" y="3527423"/>
            <a:ext cx="1643063" cy="2116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726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8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0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8DF969C-934C-4536-AF22-3496A4000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6741" y="3316203"/>
            <a:ext cx="2039983" cy="23401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E76E769-B1B3-4B1A-BF59-41BF985B56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192" y="3393194"/>
            <a:ext cx="6346533" cy="23401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AAC8AC1F-9B1D-4232-8855-BD85BD1740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pPr/>
              <a:t>9/2/2020</a:t>
            </a:fld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FC404A29-072D-4167-A60C-8598AA2987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040C3CA-84E5-4F82-9EA4-92FAC96C8D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387FDB-1746-44F0-8EB7-054AD0458781}"/>
              </a:ext>
            </a:extLst>
          </p:cNvPr>
          <p:cNvSpPr/>
          <p:nvPr/>
        </p:nvSpPr>
        <p:spPr>
          <a:xfrm>
            <a:off x="2007664" y="609848"/>
            <a:ext cx="8176672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4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4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E9883-9A8E-4F6A-8A4D-E51398096E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7466" y="208204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B6E25C8E-EF96-4A32-B34C-1494CF96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41" y="666659"/>
            <a:ext cx="1297067" cy="114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F8C96-A448-4A0C-87CB-90BCFE8100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9352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729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06680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295400"/>
            <a:ext cx="103632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27648-B038-464F-A99D-3FF55C48E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94246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6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0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DE4C2DA-121C-4D93-972E-CC2F2A0A545A}" type="datetimeFigureOut">
              <a:rPr lang="en-US" smtClean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D9B9E56-D632-49B2-9B42-574066FA4A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21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90D9202-DE17-4C85-B80C-687AE8C309FE}"/>
              </a:ext>
            </a:extLst>
          </p:cNvPr>
          <p:cNvSpPr txBox="1">
            <a:spLocks/>
          </p:cNvSpPr>
          <p:nvPr/>
        </p:nvSpPr>
        <p:spPr>
          <a:xfrm>
            <a:off x="481801" y="4531275"/>
            <a:ext cx="4318799" cy="2220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800" dirty="0"/>
              <a:t>Dr Pratik Kariya</a:t>
            </a:r>
          </a:p>
          <a:p>
            <a:pPr marL="324000" lvl="1" indent="0">
              <a:buFont typeface="Wingdings 2" panose="05020102010507070707" pitchFamily="18" charset="2"/>
              <a:buNone/>
            </a:pPr>
            <a:r>
              <a:rPr lang="en-IN" dirty="0"/>
              <a:t>Associate Professor</a:t>
            </a:r>
          </a:p>
          <a:p>
            <a:pPr marL="324000" lvl="1" indent="0">
              <a:buFont typeface="Wingdings 2" panose="05020102010507070707" pitchFamily="18" charset="2"/>
              <a:buNone/>
            </a:pPr>
            <a:r>
              <a:rPr lang="en-IN" dirty="0"/>
              <a:t>Dept of Pediatric and Preventive Dentistry</a:t>
            </a:r>
          </a:p>
          <a:p>
            <a:pPr marL="324000" lvl="1" indent="0">
              <a:buFont typeface="Wingdings 2" panose="05020102010507070707" pitchFamily="18" charset="2"/>
              <a:buNone/>
            </a:pPr>
            <a:r>
              <a:rPr lang="en-IN" dirty="0"/>
              <a:t>K M Shah Dental College and Hospital, SVDU</a:t>
            </a:r>
          </a:p>
          <a:p>
            <a:pPr marL="324000" lvl="1" indent="0">
              <a:buFont typeface="Wingdings 2" panose="05020102010507070707" pitchFamily="18" charset="2"/>
              <a:buNone/>
            </a:pPr>
            <a:r>
              <a:rPr lang="en-IN" dirty="0"/>
              <a:t>Vadodara, Gujarat</a:t>
            </a: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B050C861-DB53-4DF8-9B41-096B9D0A6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2" r="4602"/>
          <a:stretch>
            <a:fillRect/>
          </a:stretch>
        </p:blipFill>
        <p:spPr>
          <a:xfrm>
            <a:off x="1217297" y="2481572"/>
            <a:ext cx="1674990" cy="2049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F31039-9081-497D-B359-7C296C12F7DB}"/>
              </a:ext>
            </a:extLst>
          </p:cNvPr>
          <p:cNvSpPr txBox="1">
            <a:spLocks/>
          </p:cNvSpPr>
          <p:nvPr/>
        </p:nvSpPr>
        <p:spPr>
          <a:xfrm>
            <a:off x="4230753" y="4005469"/>
            <a:ext cx="7628531" cy="1464574"/>
          </a:xfrm>
          <a:prstGeom prst="rect">
            <a:avLst/>
          </a:prstGeom>
          <a:solidFill>
            <a:srgbClr val="C00000"/>
          </a:solidFill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N" sz="4000" b="1" dirty="0"/>
              <a:t>Traumatic Dental Injuries (TDI) to Anterior Teeth</a:t>
            </a:r>
            <a:br>
              <a:rPr lang="en-IN" dirty="0"/>
            </a:br>
            <a:endParaRPr lang="en-IN" dirty="0"/>
          </a:p>
        </p:txBody>
      </p:sp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4EA44EDE-2839-438C-BD2F-1B53290EA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688549" y="5506381"/>
            <a:ext cx="247268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7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AC43DD-352A-4DF8-B1F9-5CAFB97AAAE7}"/>
              </a:ext>
            </a:extLst>
          </p:cNvPr>
          <p:cNvSpPr txBox="1"/>
          <p:nvPr/>
        </p:nvSpPr>
        <p:spPr>
          <a:xfrm>
            <a:off x="1331842" y="683567"/>
            <a:ext cx="994575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33400" indent="-533400" algn="ctr"/>
            <a:r>
              <a:rPr lang="en-US" altLang="en-US" sz="2800" b="1" dirty="0"/>
              <a:t>Enamel dentin cementum fracture with pulp exposure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3B8C86-1BE5-4765-8512-813F456242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64A52-DE13-47E0-A11F-69B1608CEECE}"/>
              </a:ext>
            </a:extLst>
          </p:cNvPr>
          <p:cNvSpPr txBox="1"/>
          <p:nvPr/>
        </p:nvSpPr>
        <p:spPr>
          <a:xfrm>
            <a:off x="1464365" y="2828836"/>
            <a:ext cx="99457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</a:rPr>
              <a:t>If restorable and the pulp is exposed, perform a pulpotomy (see crown fracture with exposed pulp) or root canal treatment, depending on the stage of root development and the</a:t>
            </a:r>
            <a:r>
              <a:rPr lang="en-IN" sz="2400" b="0" i="0" u="none" strike="noStrike" baseline="0" dirty="0">
                <a:latin typeface="Arial" panose="020B0604020202020204" pitchFamily="34" charset="0"/>
              </a:rPr>
              <a:t>level of the fracture.</a:t>
            </a:r>
          </a:p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</a:rPr>
              <a:t>If unrestorable, extract all loose fragments taking care not to damage</a:t>
            </a:r>
          </a:p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</a:rPr>
              <a:t>the permanent successor tooth and leave any firm root fragment in situ, or </a:t>
            </a:r>
            <a:r>
              <a:rPr lang="en-IN" sz="2400" b="0" i="0" u="none" strike="noStrike" baseline="0" dirty="0">
                <a:latin typeface="Arial" panose="020B0604020202020204" pitchFamily="34" charset="0"/>
              </a:rPr>
              <a:t>extract the entire tooth</a:t>
            </a:r>
            <a:endParaRPr lang="en-I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644132"/>
      </p:ext>
    </p:extLst>
  </p:cSld>
  <p:clrMapOvr>
    <a:masterClrMapping/>
  </p:clrMapOvr>
  <p:transition spd="slow" advTm="3079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327EB0-B8A4-4F36-9621-2DBB51E91036}"/>
              </a:ext>
            </a:extLst>
          </p:cNvPr>
          <p:cNvSpPr txBox="1"/>
          <p:nvPr/>
        </p:nvSpPr>
        <p:spPr>
          <a:xfrm>
            <a:off x="1928037" y="685664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Root fracture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41B78-6221-497C-9AC3-315F41FD9735}"/>
              </a:ext>
            </a:extLst>
          </p:cNvPr>
          <p:cNvSpPr txBox="1"/>
          <p:nvPr/>
        </p:nvSpPr>
        <p:spPr>
          <a:xfrm>
            <a:off x="1766680" y="1797111"/>
            <a:ext cx="86296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Root fractures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Uncommon in small children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If coronal fragment stable- leave it alone and monitor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Root communicates with gingiva- poor prognosis, should be extracted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Best to extract coronal fragment and leave the root to resorb if not accessible to forceps.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642511-076F-4D23-BCF1-3E76DD7C2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67917"/>
      </p:ext>
    </p:extLst>
  </p:cSld>
  <p:clrMapOvr>
    <a:masterClrMapping/>
  </p:clrMapOvr>
  <p:transition spd="slow" advTm="71155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6BE14C-6F26-4DA2-92CF-E8E0E25CAC55}"/>
              </a:ext>
            </a:extLst>
          </p:cNvPr>
          <p:cNvSpPr txBox="1"/>
          <p:nvPr/>
        </p:nvSpPr>
        <p:spPr>
          <a:xfrm>
            <a:off x="1918098" y="569267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Concussion</a:t>
            </a:r>
            <a:endParaRPr lang="en-US" alt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A97066-7846-47A7-95C1-B9665EB5BB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7518E-5966-424E-8EEE-526C917476B0}"/>
              </a:ext>
            </a:extLst>
          </p:cNvPr>
          <p:cNvSpPr txBox="1"/>
          <p:nvPr/>
        </p:nvSpPr>
        <p:spPr>
          <a:xfrm>
            <a:off x="3047172" y="3135652"/>
            <a:ext cx="60976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Symbol" panose="05050102010706020507" pitchFamily="18" charset="2"/>
              <a:buChar char="·"/>
            </a:pPr>
            <a:r>
              <a:rPr lang="en-IN" sz="2400" b="0" i="0" u="none" strike="noStrike" baseline="0" dirty="0">
                <a:latin typeface="Arial" panose="020B0604020202020204" pitchFamily="34" charset="0"/>
              </a:rPr>
              <a:t>No treatment is needed.</a:t>
            </a:r>
          </a:p>
          <a:p>
            <a:pPr marL="342900" indent="-342900" algn="l">
              <a:buFont typeface="Symbol" panose="05050102010706020507" pitchFamily="18" charset="2"/>
              <a:buChar char="·"/>
            </a:pPr>
            <a:endParaRPr lang="en-IN" sz="2400" dirty="0">
              <a:latin typeface="Arial" panose="020B0604020202020204" pitchFamily="34" charset="0"/>
            </a:endParaRPr>
          </a:p>
          <a:p>
            <a:pPr marL="342900" indent="-342900" algn="l">
              <a:buFont typeface="Symbol" panose="05050102010706020507" pitchFamily="18" charset="2"/>
              <a:buChar char="·"/>
            </a:pPr>
            <a:endParaRPr lang="en-IN" sz="24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IN" sz="2400" b="0" i="0" u="none" strike="noStrike" baseline="0" dirty="0">
                <a:latin typeface="Symbol" panose="05050102010706020507" pitchFamily="18" charset="2"/>
              </a:rPr>
              <a:t> </a:t>
            </a:r>
            <a:r>
              <a:rPr lang="en-IN" sz="2400" b="0" i="0" u="none" strike="noStrike" baseline="0" dirty="0">
                <a:latin typeface="Arial" panose="020B0604020202020204" pitchFamily="34" charset="0"/>
              </a:rPr>
              <a:t>Observation.</a:t>
            </a:r>
            <a:endParaRPr lang="en-IN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123042"/>
      </p:ext>
    </p:extLst>
  </p:cSld>
  <p:clrMapOvr>
    <a:masterClrMapping/>
  </p:clrMapOvr>
  <p:transition spd="slow" advTm="18914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156AEE-73BF-47B9-BF7F-40FE72A00117}"/>
              </a:ext>
            </a:extLst>
          </p:cNvPr>
          <p:cNvSpPr txBox="1"/>
          <p:nvPr/>
        </p:nvSpPr>
        <p:spPr>
          <a:xfrm>
            <a:off x="1672086" y="683567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Luxation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E06C27-8955-4DEE-9AE1-97BEFFF9F891}"/>
              </a:ext>
            </a:extLst>
          </p:cNvPr>
          <p:cNvSpPr txBox="1"/>
          <p:nvPr/>
        </p:nvSpPr>
        <p:spPr>
          <a:xfrm>
            <a:off x="1672085" y="1828226"/>
            <a:ext cx="80771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Luxation injuries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Slight injury- left as it is, advise soft diet and oral hygiene instructions</a:t>
            </a:r>
          </a:p>
          <a:p>
            <a:pPr algn="just" eaLnBrk="1" hangingPunct="1">
              <a:spcBef>
                <a:spcPct val="0"/>
              </a:spcBef>
              <a:buClrTx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If the tooth does not show an improvement in mobility within 2 weeks- extraction </a:t>
            </a:r>
          </a:p>
          <a:p>
            <a:pPr algn="just" eaLnBrk="1" hangingPunct="1">
              <a:spcBef>
                <a:spcPct val="0"/>
              </a:spcBef>
              <a:buClrTx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85B6F5-FBF4-4E62-B091-8E427B65A9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298132"/>
      </p:ext>
    </p:extLst>
  </p:cSld>
  <p:clrMapOvr>
    <a:masterClrMapping/>
  </p:clrMapOvr>
  <p:transition spd="slow" advTm="3490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FF45CC-57AD-4A31-B759-0146B6751497}"/>
              </a:ext>
            </a:extLst>
          </p:cNvPr>
          <p:cNvSpPr txBox="1"/>
          <p:nvPr/>
        </p:nvSpPr>
        <p:spPr>
          <a:xfrm>
            <a:off x="1870868" y="683567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/>
              <a:t>Lateral </a:t>
            </a:r>
            <a:r>
              <a:rPr lang="en-US" altLang="en-US" sz="2400" b="1" dirty="0"/>
              <a:t>displacement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C3A802-6BD8-4309-BD62-C777B3FF06A3}"/>
              </a:ext>
            </a:extLst>
          </p:cNvPr>
          <p:cNvSpPr txBox="1"/>
          <p:nvPr/>
        </p:nvSpPr>
        <p:spPr>
          <a:xfrm>
            <a:off x="1870867" y="1805105"/>
            <a:ext cx="8077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ClrTx/>
            </a:pPr>
            <a:r>
              <a:rPr lang="en-US" altLang="en-US" sz="1800" dirty="0">
                <a:latin typeface="Times New Roman" panose="02020603050405020304" pitchFamily="18" charset="0"/>
              </a:rPr>
              <a:t>Displaced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palatally</a:t>
            </a:r>
            <a:r>
              <a:rPr lang="en-US" altLang="en-US" sz="1800" dirty="0">
                <a:latin typeface="Times New Roman" panose="02020603050405020304" pitchFamily="18" charset="0"/>
              </a:rPr>
              <a:t>- less then 2mm- reposition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 - more than 2mm- extraction</a:t>
            </a:r>
          </a:p>
          <a:p>
            <a:pPr algn="just" eaLnBrk="1" hangingPunct="1">
              <a:spcBef>
                <a:spcPct val="0"/>
              </a:spcBef>
              <a:buClrTx/>
            </a:pPr>
            <a:r>
              <a:rPr lang="en-US" altLang="en-US" sz="1800" dirty="0">
                <a:latin typeface="Times New Roman" panose="02020603050405020304" pitchFamily="18" charset="0"/>
              </a:rPr>
              <a:t> If the tooth does not show an improvement in mobility within 2 weeks- extraction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FBF2DB-1F0F-4D13-824F-150BED0537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040083"/>
      </p:ext>
    </p:extLst>
  </p:cSld>
  <p:clrMapOvr>
    <a:masterClrMapping/>
  </p:clrMapOvr>
  <p:transition spd="slow" advTm="46008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DD42D7-DB67-46FF-BEFB-4A82AF656289}"/>
              </a:ext>
            </a:extLst>
          </p:cNvPr>
          <p:cNvSpPr txBox="1"/>
          <p:nvPr/>
        </p:nvSpPr>
        <p:spPr>
          <a:xfrm>
            <a:off x="2057400" y="683567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Intrusion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BA889-92A3-4CAC-9EDC-4AA4EE8CEC80}"/>
              </a:ext>
            </a:extLst>
          </p:cNvPr>
          <p:cNvSpPr txBox="1"/>
          <p:nvPr/>
        </p:nvSpPr>
        <p:spPr>
          <a:xfrm>
            <a:off x="2057400" y="1230589"/>
            <a:ext cx="8077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Establish where they are in the alveolus and leave them alone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If less than ¾ of the crown intruded- allow to re-erupt, normally occurs in 2-4 months of injury</a:t>
            </a:r>
          </a:p>
          <a:p>
            <a:pPr algn="just"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If more than ¾ of the crown intruded- still can re-erupt, careful monitoring required.</a:t>
            </a:r>
          </a:p>
          <a:p>
            <a:pPr algn="just"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Damage to alveolus causing pain- extraction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Radiograph: anterior lateral radiograph should be taken to determine the position of primary tooth in relation to the permanent tooth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	If very close or touching the permanent tooth- extraction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Complication: 1/3 of the re-erupted primary teeth undergo pulpal necrosis</a:t>
            </a:r>
          </a:p>
          <a:p>
            <a:pPr algn="just" eaLnBrk="1" hangingPunct="1">
              <a:spcBef>
                <a:spcPct val="0"/>
              </a:spcBef>
              <a:buClrTx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DD1889-26D5-4246-A903-5B563B4A82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167028"/>
      </p:ext>
    </p:extLst>
  </p:cSld>
  <p:clrMapOvr>
    <a:masterClrMapping/>
  </p:clrMapOvr>
  <p:transition spd="slow" advTm="8343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812850-27BF-490F-834D-CF9DFF57BB7F}"/>
              </a:ext>
            </a:extLst>
          </p:cNvPr>
          <p:cNvSpPr txBox="1"/>
          <p:nvPr/>
        </p:nvSpPr>
        <p:spPr>
          <a:xfrm>
            <a:off x="1882194" y="683567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Extrusion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34A99-DD4E-4F9E-A5F0-D9C65AF3CE0F}"/>
              </a:ext>
            </a:extLst>
          </p:cNvPr>
          <p:cNvSpPr txBox="1"/>
          <p:nvPr/>
        </p:nvSpPr>
        <p:spPr>
          <a:xfrm>
            <a:off x="1882195" y="1225689"/>
            <a:ext cx="807719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Extrusive injuries in primary dentition cause interference in occlusion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hlink"/>
                </a:solidFill>
                <a:latin typeface="Times New Roman" panose="02020603050405020304" pitchFamily="18" charset="0"/>
              </a:rPr>
              <a:t>Treatment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If extrusion is less than 1-2mm- leave them and monitor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If extruded more than 2mm- extraction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sz="2400" dirty="0">
                <a:latin typeface="Times New Roman" panose="02020603050405020304" pitchFamily="18" charset="0"/>
              </a:rPr>
              <a:t>Should be monitored- after one week, after one month, three months, six months, one year and yearly, until exfoliation.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AutoNum type="arabicPeriod"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sz="2400" dirty="0">
                <a:latin typeface="Times New Roman" panose="02020603050405020304" pitchFamily="18" charset="0"/>
              </a:rPr>
              <a:t>If periapical pathology occurs- extraction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AutoNum type="arabicPeriod"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sz="2400" dirty="0">
                <a:latin typeface="Times New Roman" panose="02020603050405020304" pitchFamily="18" charset="0"/>
              </a:rPr>
              <a:t>Discoloration of primary teeth is not always an indicator of loss of vitality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31F190-F00A-4CF6-9B8B-7C3D454F01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128441"/>
      </p:ext>
    </p:extLst>
  </p:cSld>
  <p:clrMapOvr>
    <a:masterClrMapping/>
  </p:clrMapOvr>
  <p:transition spd="slow" advTm="5811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4ECC59-4532-4218-8259-DE5704121246}"/>
              </a:ext>
            </a:extLst>
          </p:cNvPr>
          <p:cNvSpPr txBox="1"/>
          <p:nvPr/>
        </p:nvSpPr>
        <p:spPr>
          <a:xfrm>
            <a:off x="1504507" y="611762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 Avulsion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9E1AD-6D9A-439A-8EFB-3FD7C04E73E6}"/>
              </a:ext>
            </a:extLst>
          </p:cNvPr>
          <p:cNvSpPr txBox="1"/>
          <p:nvPr/>
        </p:nvSpPr>
        <p:spPr>
          <a:xfrm>
            <a:off x="1418809" y="1535452"/>
            <a:ext cx="8162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Avulsion</a:t>
            </a:r>
            <a:r>
              <a:rPr lang="en-US" altLang="en-US" sz="1800" dirty="0">
                <a:latin typeface="Times New Roman" panose="02020603050405020304" pitchFamily="18" charset="0"/>
              </a:rPr>
              <a:t> never attempt to </a:t>
            </a:r>
            <a:r>
              <a:rPr lang="en-US" altLang="en-US" sz="1800" dirty="0" err="1">
                <a:latin typeface="Times New Roman" panose="02020603050405020304" pitchFamily="18" charset="0"/>
              </a:rPr>
              <a:t>reimplant</a:t>
            </a:r>
            <a:r>
              <a:rPr lang="en-US" altLang="en-US" sz="1800" dirty="0">
                <a:latin typeface="Times New Roman" panose="02020603050405020304" pitchFamily="18" charset="0"/>
              </a:rPr>
              <a:t> due to danger of damaging the underlying permanent teeth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EB5A7B-535A-468D-B81C-AAB021481E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62350"/>
      </p:ext>
    </p:extLst>
  </p:cSld>
  <p:clrMapOvr>
    <a:masterClrMapping/>
  </p:clrMapOvr>
  <p:transition spd="slow" advTm="4456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38820-0DC5-4781-AD23-366A18A6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895600"/>
            <a:ext cx="8001000" cy="838200"/>
          </a:xfrm>
        </p:spPr>
        <p:txBody>
          <a:bodyPr>
            <a:normAutofit/>
          </a:bodyPr>
          <a:lstStyle/>
          <a:p>
            <a:pPr algn="ctr"/>
            <a:r>
              <a:rPr lang="en-IN" sz="4800" b="1" dirty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A99E66-3EA8-4AC6-A5D9-468D252E0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291" y="4568687"/>
            <a:ext cx="1703217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ept. of Paedodontics and Preventive Dentistry, KMSDCH - Home ...">
            <a:extLst>
              <a:ext uri="{FF2B5EF4-FFF2-40B4-BE49-F238E27FC236}">
                <a16:creationId xmlns:a16="http://schemas.microsoft.com/office/drawing/2014/main" id="{C0400C46-46B0-43C7-BAC5-D28E4873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764495"/>
            <a:ext cx="1828800" cy="18369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.M. SHAH DENTAL COLLEGE AND HOSPITAL VADODARA Reviews | Address ...">
            <a:extLst>
              <a:ext uri="{FF2B5EF4-FFF2-40B4-BE49-F238E27FC236}">
                <a16:creationId xmlns:a16="http://schemas.microsoft.com/office/drawing/2014/main" id="{ECE3D912-C4CB-4846-AA44-B259AC61A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2" y="764495"/>
            <a:ext cx="2301986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7F3653E-9712-4A08-BD1F-6BE5265D9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49955"/>
      </p:ext>
    </p:extLst>
  </p:cSld>
  <p:clrMapOvr>
    <a:masterClrMapping/>
  </p:clrMapOvr>
  <p:transition spd="slow" advTm="2701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533400"/>
            <a:ext cx="80010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FFFF00"/>
                </a:solidFill>
                <a:latin typeface="Comic Sans MS" pitchFamily="66" charset="0"/>
              </a:rPr>
              <a:t>INTRODUCTION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5334000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spcBef>
                <a:spcPct val="0"/>
              </a:spcBef>
              <a:buClr>
                <a:schemeClr val="hlink"/>
              </a:buClr>
              <a:buFont typeface="Wingdings" pitchFamily="2" charset="2"/>
              <a:buChar char="q"/>
            </a:pPr>
            <a:endParaRPr lang="en-US" altLang="en-US" sz="2400" dirty="0">
              <a:latin typeface="Georgia" pitchFamily="18" charset="0"/>
            </a:endParaRPr>
          </a:p>
          <a:p>
            <a:pPr algn="just" eaLnBrk="1" hangingPunct="1">
              <a:spcBef>
                <a:spcPct val="0"/>
              </a:spcBef>
              <a:buClr>
                <a:schemeClr val="hlink"/>
              </a:buClr>
              <a:buFont typeface="Wingdings" pitchFamily="2" charset="2"/>
              <a:buChar char="q"/>
            </a:pPr>
            <a:r>
              <a:rPr lang="en-US" altLang="en-US" sz="2400" b="1" dirty="0">
                <a:solidFill>
                  <a:srgbClr val="C00000"/>
                </a:solidFill>
                <a:latin typeface="Georgia" pitchFamily="18" charset="0"/>
              </a:rPr>
              <a:t>Injury </a:t>
            </a:r>
            <a:r>
              <a:rPr lang="en-US" altLang="en-US" sz="2400" dirty="0">
                <a:latin typeface="Georgia" pitchFamily="18" charset="0"/>
              </a:rPr>
              <a:t>can be defined as an interruption in the continuity of tissues.</a:t>
            </a:r>
          </a:p>
          <a:p>
            <a:pPr algn="just" eaLnBrk="1" hangingPunct="1">
              <a:spcBef>
                <a:spcPct val="0"/>
              </a:spcBef>
              <a:buClr>
                <a:schemeClr val="hlink"/>
              </a:buClr>
              <a:buFont typeface="Wingdings" pitchFamily="2" charset="2"/>
              <a:buChar char="q"/>
            </a:pPr>
            <a:endParaRPr lang="en-US" altLang="en-US" sz="2400" b="1" dirty="0">
              <a:solidFill>
                <a:srgbClr val="C00000"/>
              </a:solidFill>
              <a:latin typeface="Georgia" pitchFamily="18" charset="0"/>
            </a:endParaRPr>
          </a:p>
          <a:p>
            <a:pPr algn="just" eaLnBrk="1" hangingPunct="1">
              <a:spcBef>
                <a:spcPct val="0"/>
              </a:spcBef>
              <a:buClr>
                <a:schemeClr val="hlink"/>
              </a:buClr>
              <a:buFont typeface="Wingdings" pitchFamily="2" charset="2"/>
              <a:buChar char="q"/>
            </a:pPr>
            <a:r>
              <a:rPr lang="en-US" altLang="en-US" sz="2400" b="1" dirty="0">
                <a:solidFill>
                  <a:srgbClr val="C00000"/>
                </a:solidFill>
                <a:latin typeface="Georgia" pitchFamily="18" charset="0"/>
              </a:rPr>
              <a:t>Traumatic injury </a:t>
            </a:r>
            <a:r>
              <a:rPr lang="en-US" altLang="en-US" sz="2400" dirty="0">
                <a:latin typeface="Georgia" pitchFamily="18" charset="0"/>
              </a:rPr>
              <a:t>can be defined as a damage to a part of body tissue due to external forces.</a:t>
            </a:r>
          </a:p>
          <a:p>
            <a:pPr algn="just" eaLnBrk="1" hangingPunct="1">
              <a:spcBef>
                <a:spcPct val="0"/>
              </a:spcBef>
              <a:buClr>
                <a:schemeClr val="hlink"/>
              </a:buClr>
              <a:buFont typeface="Wingdings" pitchFamily="2" charset="2"/>
              <a:buChar char="q"/>
            </a:pPr>
            <a:endParaRPr lang="en-US" altLang="en-US" sz="2400" dirty="0">
              <a:latin typeface="Georgia" pitchFamily="18" charset="0"/>
            </a:endParaRPr>
          </a:p>
          <a:p>
            <a:pPr algn="just" eaLnBrk="1" hangingPunct="1">
              <a:spcBef>
                <a:spcPct val="0"/>
              </a:spcBef>
              <a:buClr>
                <a:schemeClr val="hlink"/>
              </a:buClr>
              <a:buFont typeface="Wingdings" pitchFamily="2" charset="2"/>
              <a:buChar char="q"/>
            </a:pPr>
            <a:r>
              <a:rPr lang="en-US" altLang="en-US" sz="2400" dirty="0">
                <a:latin typeface="Georgia" pitchFamily="18" charset="0"/>
              </a:rPr>
              <a:t> </a:t>
            </a:r>
            <a:r>
              <a:rPr lang="en-US" altLang="en-US" sz="2400" b="1" dirty="0">
                <a:solidFill>
                  <a:srgbClr val="C00000"/>
                </a:solidFill>
                <a:latin typeface="Georgia" pitchFamily="18" charset="0"/>
              </a:rPr>
              <a:t>Traumatic Dental Injury (Dental trauma) </a:t>
            </a:r>
            <a:r>
              <a:rPr lang="en-US" altLang="en-US" sz="2400" dirty="0">
                <a:latin typeface="Georgia" pitchFamily="18" charset="0"/>
              </a:rPr>
              <a:t>is an impact injury to the teeth and/or other hard and soft tissues within and around the vicinity of the mouth and oral cavity. </a:t>
            </a:r>
          </a:p>
          <a:p>
            <a:pPr algn="just" eaLnBrk="1" hangingPunct="1">
              <a:spcBef>
                <a:spcPct val="0"/>
              </a:spcBef>
              <a:buClr>
                <a:schemeClr val="hlink"/>
              </a:buClr>
              <a:buFont typeface="Wingdings" pitchFamily="2" charset="2"/>
              <a:buChar char="q"/>
            </a:pPr>
            <a:r>
              <a:rPr lang="en-US" altLang="en-US" sz="2400" dirty="0">
                <a:latin typeface="Georgia" pitchFamily="18" charset="0"/>
              </a:rPr>
              <a:t>It is usually sudden, circumstantial, unexpected, accidental and often requires emergency attention.</a:t>
            </a:r>
          </a:p>
          <a:p>
            <a:pPr algn="ctr"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400" dirty="0">
                <a:latin typeface="Georgia" pitchFamily="18" charset="0"/>
              </a:rPr>
              <a:t>	</a:t>
            </a:r>
            <a:endParaRPr lang="en-US" altLang="en-US" sz="2400" dirty="0">
              <a:solidFill>
                <a:srgbClr val="CC0099"/>
              </a:solidFill>
              <a:latin typeface="Georgia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ED7598-305D-4446-9097-33C30D5C8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4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Pict0091">
            <a:extLst>
              <a:ext uri="{FF2B5EF4-FFF2-40B4-BE49-F238E27FC236}">
                <a16:creationId xmlns:a16="http://schemas.microsoft.com/office/drawing/2014/main" id="{21CDBC18-2C46-4D16-919B-266DD001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4" y="1828800"/>
            <a:ext cx="3862387" cy="4114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1" name="Text Box 3">
            <a:extLst>
              <a:ext uri="{FF2B5EF4-FFF2-40B4-BE49-F238E27FC236}">
                <a16:creationId xmlns:a16="http://schemas.microsoft.com/office/drawing/2014/main" id="{7CCD14F4-7FB9-4454-BE57-641E59A56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54050"/>
            <a:ext cx="952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MANAGEMENT OF TRAUMATIC INJURIES TO THE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PRIMARY DENTITION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64D1CE-E533-41FD-BE66-6F764ECE8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6"/>
    </mc:Choice>
    <mc:Fallback xmlns="">
      <p:transition spd="slow" advTm="6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>
            <a:extLst>
              <a:ext uri="{FF2B5EF4-FFF2-40B4-BE49-F238E27FC236}">
                <a16:creationId xmlns:a16="http://schemas.microsoft.com/office/drawing/2014/main" id="{15D1157F-1DF6-45AA-996E-74B1A7882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1" y="381001"/>
            <a:ext cx="5013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00FF"/>
                </a:solidFill>
                <a:latin typeface="Times New Roman" panose="02020603050405020304" pitchFamily="18" charset="0"/>
              </a:rPr>
              <a:t>TREATMENT APPROACHES</a:t>
            </a:r>
          </a:p>
        </p:txBody>
      </p:sp>
      <p:sp>
        <p:nvSpPr>
          <p:cNvPr id="162819" name="Text Box 3">
            <a:extLst>
              <a:ext uri="{FF2B5EF4-FFF2-40B4-BE49-F238E27FC236}">
                <a16:creationId xmlns:a16="http://schemas.microsoft.com/office/drawing/2014/main" id="{F36DCFC5-F44A-4C96-9CA5-CA82F2E4A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219200"/>
            <a:ext cx="77882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The treatment strategy following injury to the primary teeth is dictated by concern for safety of the permanent dentition. </a:t>
            </a:r>
          </a:p>
        </p:txBody>
      </p:sp>
      <p:sp>
        <p:nvSpPr>
          <p:cNvPr id="162820" name="Text Box 4">
            <a:extLst>
              <a:ext uri="{FF2B5EF4-FFF2-40B4-BE49-F238E27FC236}">
                <a16:creationId xmlns:a16="http://schemas.microsoft.com/office/drawing/2014/main" id="{FDCF4C7B-58D4-4C52-914B-E5B67BE8D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462" y="2626995"/>
            <a:ext cx="4953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</a:rPr>
              <a:t> Relieve pain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</a:rPr>
              <a:t>Stop bleeding and clean the area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</a:rPr>
              <a:t> Restore dentition</a:t>
            </a:r>
          </a:p>
        </p:txBody>
      </p:sp>
      <p:sp>
        <p:nvSpPr>
          <p:cNvPr id="162821" name="Text Box 5">
            <a:extLst>
              <a:ext uri="{FF2B5EF4-FFF2-40B4-BE49-F238E27FC236}">
                <a16:creationId xmlns:a16="http://schemas.microsoft.com/office/drawing/2014/main" id="{ED1AAC62-382C-43E0-A3DC-B51A16BB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76676"/>
            <a:ext cx="85026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In very young children – co-operation is the main problem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Advise parents regarding  - analgesia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			           - soft diet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			           - oral hygiene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Recall the child after a week when he or she is less upset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467ACA-7FF1-4BD0-8CA1-9141CBCEB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52"/>
    </mc:Choice>
    <mc:Fallback>
      <p:transition spd="slow" advTm="3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784FBAE-AAC5-4FD4-89E4-93E960EC499B}"/>
              </a:ext>
            </a:extLst>
          </p:cNvPr>
          <p:cNvSpPr txBox="1"/>
          <p:nvPr/>
        </p:nvSpPr>
        <p:spPr>
          <a:xfrm>
            <a:off x="2226211" y="676870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33400" indent="-533400" algn="ctr"/>
            <a:r>
              <a:rPr lang="en-US" altLang="en-US" sz="2400" b="1" dirty="0"/>
              <a:t>Enamel crack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C4FCFD-5248-4823-9CFB-E381E608D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53469-E973-4B66-8CF0-244B6A1A3BD9}"/>
              </a:ext>
            </a:extLst>
          </p:cNvPr>
          <p:cNvSpPr txBox="1"/>
          <p:nvPr/>
        </p:nvSpPr>
        <p:spPr>
          <a:xfrm>
            <a:off x="2482283" y="1789043"/>
            <a:ext cx="50907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No specific treatment is required.</a:t>
            </a:r>
          </a:p>
          <a:p>
            <a:endParaRPr lang="en-IN" sz="2800" dirty="0"/>
          </a:p>
          <a:p>
            <a:r>
              <a:rPr lang="en-IN" sz="2800" dirty="0"/>
              <a:t> </a:t>
            </a:r>
          </a:p>
          <a:p>
            <a:r>
              <a:rPr lang="en-IN" sz="2800" dirty="0"/>
              <a:t>Patient is kept under observation</a:t>
            </a:r>
          </a:p>
        </p:txBody>
      </p:sp>
    </p:spTree>
    <p:extLst>
      <p:ext uri="{BB962C8B-B14F-4D97-AF65-F5344CB8AC3E}">
        <p14:creationId xmlns:p14="http://schemas.microsoft.com/office/powerpoint/2010/main" val="3582240276"/>
      </p:ext>
    </p:extLst>
  </p:cSld>
  <p:clrMapOvr>
    <a:masterClrMapping/>
  </p:clrMapOvr>
  <p:transition spd="slow" advTm="18102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E87AF0-6CD6-4126-8865-8FA849F83421}"/>
              </a:ext>
            </a:extLst>
          </p:cNvPr>
          <p:cNvSpPr txBox="1"/>
          <p:nvPr/>
        </p:nvSpPr>
        <p:spPr>
          <a:xfrm>
            <a:off x="1848524" y="683567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33400" indent="-533400" algn="ctr"/>
            <a:r>
              <a:rPr lang="en-US" altLang="en-US" sz="2400" b="1" dirty="0"/>
              <a:t>Enamel fracture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11CFD-6A11-4481-AD76-F51155DAB7D6}"/>
              </a:ext>
            </a:extLst>
          </p:cNvPr>
          <p:cNvSpPr txBox="1"/>
          <p:nvPr/>
        </p:nvSpPr>
        <p:spPr>
          <a:xfrm>
            <a:off x="1438689" y="1622385"/>
            <a:ext cx="90371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Small chip- 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1. Left as it is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2. Edge smoothened off and topical fluoride applied</a:t>
            </a:r>
          </a:p>
          <a:p>
            <a:pPr lvl="1" eaLnBrk="1" hangingPunct="1">
              <a:spcBef>
                <a:spcPct val="0"/>
              </a:spcBef>
              <a:buClrTx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ClrTx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Larger chip- composite resin restoration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20CFE1-6011-4322-8AA0-5BC3FDC8B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0246"/>
      </p:ext>
    </p:extLst>
  </p:cSld>
  <p:clrMapOvr>
    <a:masterClrMapping/>
  </p:clrMapOvr>
  <p:transition spd="slow" advTm="27266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FA6FBB-CAD0-40AE-91EA-5E79A2D2D598}"/>
              </a:ext>
            </a:extLst>
          </p:cNvPr>
          <p:cNvSpPr txBox="1"/>
          <p:nvPr/>
        </p:nvSpPr>
        <p:spPr>
          <a:xfrm>
            <a:off x="1920564" y="683567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33400" indent="-533400" algn="ctr"/>
            <a:r>
              <a:rPr lang="en-US" altLang="en-US" sz="2400" b="1" dirty="0"/>
              <a:t>Enamel dentin fracture without pulp exposure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1B174-162A-48BF-AB04-42CAD6B19E2D}"/>
              </a:ext>
            </a:extLst>
          </p:cNvPr>
          <p:cNvSpPr txBox="1"/>
          <p:nvPr/>
        </p:nvSpPr>
        <p:spPr>
          <a:xfrm>
            <a:off x="1846193" y="1774639"/>
            <a:ext cx="82718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protect pulp-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CaOH</a:t>
            </a:r>
            <a:r>
              <a:rPr lang="en-US" altLang="en-US" sz="2400" dirty="0">
                <a:latin typeface="Times New Roman" panose="02020603050405020304" pitchFamily="18" charset="0"/>
              </a:rPr>
              <a:t> / GIC lining followed by composite restoration or using strip crown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8DEE8C-821D-4CBF-9DB4-6CCF2604FD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020423"/>
      </p:ext>
    </p:extLst>
  </p:cSld>
  <p:clrMapOvr>
    <a:masterClrMapping/>
  </p:clrMapOvr>
  <p:transition spd="slow" advTm="26748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6C7049-A9BC-4916-9C8C-0F17982A6EEA}"/>
              </a:ext>
            </a:extLst>
          </p:cNvPr>
          <p:cNvSpPr txBox="1"/>
          <p:nvPr/>
        </p:nvSpPr>
        <p:spPr>
          <a:xfrm>
            <a:off x="1751599" y="683567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33400" indent="-533400" algn="ctr"/>
            <a:r>
              <a:rPr lang="en-US" altLang="en-US" sz="2400" b="1" dirty="0"/>
              <a:t>Enamel dentin fracture with pulp exposure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7ADAE-591C-4E65-99A2-D67FD8C2460E}"/>
              </a:ext>
            </a:extLst>
          </p:cNvPr>
          <p:cNvSpPr txBox="1"/>
          <p:nvPr/>
        </p:nvSpPr>
        <p:spPr>
          <a:xfrm>
            <a:off x="1751599" y="1951672"/>
            <a:ext cx="807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Whole crown fracture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Coronal pulpotomy and strip crown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Pulpectomy and strip crown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400" dirty="0">
                <a:latin typeface="Times New Roman" panose="02020603050405020304" pitchFamily="18" charset="0"/>
              </a:rPr>
              <a:t> Extraction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A24061-79C7-492E-BC12-83780EDFBE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705236"/>
      </p:ext>
    </p:extLst>
  </p:cSld>
  <p:clrMapOvr>
    <a:masterClrMapping/>
  </p:clrMapOvr>
  <p:transition spd="slow" advTm="40988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3B4048-9D2D-40A8-9EE0-0FD59C18C977}"/>
              </a:ext>
            </a:extLst>
          </p:cNvPr>
          <p:cNvSpPr txBox="1"/>
          <p:nvPr/>
        </p:nvSpPr>
        <p:spPr>
          <a:xfrm>
            <a:off x="1500809" y="683567"/>
            <a:ext cx="863379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33400" indent="-533400" algn="ctr"/>
            <a:r>
              <a:rPr lang="en-US" altLang="en-US" sz="2400" b="1" dirty="0"/>
              <a:t>Enamel dentin cementum fracture without pulp exposure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D1B6BF-4400-4EA2-BDB4-5834C7A64B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336E49-23D0-4B36-B504-4956CA02CD3A}"/>
              </a:ext>
            </a:extLst>
          </p:cNvPr>
          <p:cNvSpPr txBox="1"/>
          <p:nvPr/>
        </p:nvSpPr>
        <p:spPr>
          <a:xfrm>
            <a:off x="1500809" y="2828836"/>
            <a:ext cx="87464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Symbol" panose="05050102010706020507" pitchFamily="18" charset="2"/>
              </a:rPr>
              <a:t> </a:t>
            </a:r>
            <a:r>
              <a:rPr lang="en-US" sz="2400" b="0" i="0" u="none" strike="noStrike" baseline="0" dirty="0">
                <a:latin typeface="Arial" panose="020B0604020202020204" pitchFamily="34" charset="0"/>
              </a:rPr>
              <a:t>Often no treatment may be the most appropriate option in the emergency Situation</a:t>
            </a:r>
            <a:r>
              <a:rPr lang="en-US" sz="2400" dirty="0">
                <a:latin typeface="Arial" panose="020B0604020202020204" pitchFamily="34" charset="0"/>
              </a:rPr>
              <a:t>.</a:t>
            </a:r>
          </a:p>
          <a:p>
            <a:pPr algn="l"/>
            <a:endParaRPr lang="en-US" sz="24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</a:rPr>
              <a:t>If restorable and no pulp exposed, cover the exposed dentine with glass </a:t>
            </a:r>
            <a:r>
              <a:rPr lang="en-IN" sz="2400" b="0" i="0" u="none" strike="noStrike" baseline="0" dirty="0">
                <a:latin typeface="Arial" panose="020B0604020202020204" pitchFamily="34" charset="0"/>
              </a:rPr>
              <a:t>ionomer</a:t>
            </a:r>
            <a:endParaRPr lang="en-US" sz="2400" b="0" i="0" u="none" strike="noStrike" baseline="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299732"/>
      </p:ext>
    </p:extLst>
  </p:cSld>
  <p:clrMapOvr>
    <a:masterClrMapping/>
  </p:clrMapOvr>
  <p:transition spd="slow" advTm="32323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E content 1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 content 1" id="{74D14E47-2E3C-4B79-9FE2-F6219F46CCB3}" vid="{6244D4B0-BB29-4589-87C5-5A75BD877B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 content 1</Template>
  <TotalTime>222</TotalTime>
  <Words>703</Words>
  <Application>Microsoft Office PowerPoint</Application>
  <PresentationFormat>Widescreen</PresentationFormat>
  <Paragraphs>99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Baskerville Old Face</vt:lpstr>
      <vt:lpstr>Comic Sans MS</vt:lpstr>
      <vt:lpstr>Georgia</vt:lpstr>
      <vt:lpstr>Gill Sans MT</vt:lpstr>
      <vt:lpstr>Symbol</vt:lpstr>
      <vt:lpstr>Tahoma</vt:lpstr>
      <vt:lpstr>Times New Roman</vt:lpstr>
      <vt:lpstr>Wingdings</vt:lpstr>
      <vt:lpstr>Wingdings 2</vt:lpstr>
      <vt:lpstr>E content 1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prateek</dc:creator>
  <cp:lastModifiedBy>prateek</cp:lastModifiedBy>
  <cp:revision>27</cp:revision>
  <dcterms:created xsi:type="dcterms:W3CDTF">2020-08-25T07:51:03Z</dcterms:created>
  <dcterms:modified xsi:type="dcterms:W3CDTF">2020-09-02T09:06:53Z</dcterms:modified>
</cp:coreProperties>
</file>