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26"/>
  </p:notesMasterIdLst>
  <p:sldIdLst>
    <p:sldId id="256" r:id="rId2"/>
    <p:sldId id="258" r:id="rId3"/>
    <p:sldId id="257" r:id="rId4"/>
    <p:sldId id="259" r:id="rId5"/>
    <p:sldId id="260" r:id="rId6"/>
    <p:sldId id="261" r:id="rId7"/>
    <p:sldId id="262" r:id="rId8"/>
    <p:sldId id="263" r:id="rId9"/>
    <p:sldId id="264" r:id="rId10"/>
    <p:sldId id="267" r:id="rId11"/>
    <p:sldId id="268" r:id="rId12"/>
    <p:sldId id="271" r:id="rId13"/>
    <p:sldId id="270" r:id="rId14"/>
    <p:sldId id="272" r:id="rId15"/>
    <p:sldId id="273" r:id="rId16"/>
    <p:sldId id="274" r:id="rId17"/>
    <p:sldId id="275" r:id="rId18"/>
    <p:sldId id="276" r:id="rId19"/>
    <p:sldId id="277" r:id="rId20"/>
    <p:sldId id="278" r:id="rId21"/>
    <p:sldId id="279" r:id="rId22"/>
    <p:sldId id="280" r:id="rId23"/>
    <p:sldId id="281" r:id="rId24"/>
    <p:sldId id="282" r:id="rId25"/>
  </p:sldIdLst>
  <p:sldSz cx="12192000" cy="6858000"/>
  <p:notesSz cx="9388475"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8" d="100"/>
          <a:sy n="78" d="100"/>
        </p:scale>
        <p:origin x="45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763" cy="3556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5318125" y="0"/>
            <a:ext cx="4068763" cy="355600"/>
          </a:xfrm>
          <a:prstGeom prst="rect">
            <a:avLst/>
          </a:prstGeom>
        </p:spPr>
        <p:txBody>
          <a:bodyPr vert="horz" lIns="91440" tIns="45720" rIns="91440" bIns="45720" rtlCol="0"/>
          <a:lstStyle>
            <a:lvl1pPr algn="r">
              <a:defRPr sz="1200"/>
            </a:lvl1pPr>
          </a:lstStyle>
          <a:p>
            <a:fld id="{98694104-5C5E-45A0-9BA2-FD65D0503761}" type="datetimeFigureOut">
              <a:rPr lang="en-IN" smtClean="0"/>
              <a:t>30-08-2020</a:t>
            </a:fld>
            <a:endParaRPr lang="en-IN"/>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938213" y="3417888"/>
            <a:ext cx="7512050" cy="27971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746875"/>
            <a:ext cx="4068763" cy="3556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5318125" y="6746875"/>
            <a:ext cx="4068763" cy="355600"/>
          </a:xfrm>
          <a:prstGeom prst="rect">
            <a:avLst/>
          </a:prstGeom>
        </p:spPr>
        <p:txBody>
          <a:bodyPr vert="horz" lIns="91440" tIns="45720" rIns="91440" bIns="45720" rtlCol="0" anchor="b"/>
          <a:lstStyle>
            <a:lvl1pPr algn="r">
              <a:defRPr sz="1200"/>
            </a:lvl1pPr>
          </a:lstStyle>
          <a:p>
            <a:fld id="{81157809-6641-4807-BE3E-B756DECF9109}" type="slidenum">
              <a:rPr lang="en-IN" smtClean="0"/>
              <a:t>‹#›</a:t>
            </a:fld>
            <a:endParaRPr lang="en-IN"/>
          </a:p>
        </p:txBody>
      </p:sp>
    </p:spTree>
    <p:extLst>
      <p:ext uri="{BB962C8B-B14F-4D97-AF65-F5344CB8AC3E}">
        <p14:creationId xmlns:p14="http://schemas.microsoft.com/office/powerpoint/2010/main" val="626569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10"/>
          </p:nvPr>
        </p:nvSpPr>
        <p:spPr/>
        <p:txBody>
          <a:bodyPr/>
          <a:lstStyle/>
          <a:p>
            <a:fld id="{81157809-6641-4807-BE3E-B756DECF9109}" type="slidenum">
              <a:rPr lang="en-IN" smtClean="0"/>
              <a:t>1</a:t>
            </a:fld>
            <a:endParaRPr lang="en-IN"/>
          </a:p>
        </p:txBody>
      </p:sp>
    </p:spTree>
    <p:extLst>
      <p:ext uri="{BB962C8B-B14F-4D97-AF65-F5344CB8AC3E}">
        <p14:creationId xmlns:p14="http://schemas.microsoft.com/office/powerpoint/2010/main" val="8649185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28780CEC-A9D3-4B4F-91BC-4BCE609E2714}" type="datetime1">
              <a:rPr lang="en-US" smtClean="0"/>
              <a:t>8/30/2020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BD9B9E56-D632-49B2-9B42-574066FA4AE5}" type="slidenum">
              <a:rPr lang="en-US" smtClean="0"/>
              <a:t>‹#›</a:t>
            </a:fld>
            <a:endParaRPr lang="en-US"/>
          </a:p>
        </p:txBody>
      </p:sp>
      <p:sp>
        <p:nvSpPr>
          <p:cNvPr id="9" name="Rectangle 8">
            <a:extLst>
              <a:ext uri="{FF2B5EF4-FFF2-40B4-BE49-F238E27FC236}">
                <a16:creationId xmlns:a16="http://schemas.microsoft.com/office/drawing/2014/main" id="{E332273D-10C9-4558-9297-136EE3BE8820}"/>
              </a:ext>
            </a:extLst>
          </p:cNvPr>
          <p:cNvSpPr/>
          <p:nvPr/>
        </p:nvSpPr>
        <p:spPr>
          <a:xfrm>
            <a:off x="1989631" y="702503"/>
            <a:ext cx="8176672" cy="1311706"/>
          </a:xfrm>
          <a:prstGeom prst="rect">
            <a:avLst/>
          </a:prstGeom>
        </p:spPr>
        <p:txBody>
          <a:bodyPr wrap="square">
            <a:spAutoFit/>
          </a:bodyPr>
          <a:lstStyle/>
          <a:p>
            <a:pPr algn="ctr">
              <a:lnSpc>
                <a:spcPct val="105000"/>
              </a:lnSpc>
            </a:pPr>
            <a:r>
              <a:rPr lang="en-IN"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DEPARTMENT OF PEDIATRIC AND PREVENTIVE DENTISTRY</a:t>
            </a:r>
            <a:endParaRPr lang="en-US"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K. M. SHAH DENTAL COLLEGE AND HOSPITAL</a:t>
            </a:r>
            <a:endParaRPr lang="en-US"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SUMANDEEP VIDHYAPEETH</a:t>
            </a:r>
            <a:endParaRPr lang="en-US"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200" b="1"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An Institution Deemed to be University </a:t>
            </a:r>
            <a:endParaRPr lang="en-US" sz="12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VADODARA, GUJARAT</a:t>
            </a:r>
            <a:endParaRPr lang="en-US" sz="16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4B5F232C-6065-4242-BD38-2F02059CFE97}"/>
              </a:ext>
            </a:extLst>
          </p:cNvPr>
          <p:cNvPicPr/>
          <p:nvPr/>
        </p:nvPicPr>
        <p:blipFill>
          <a:blip r:embed="rId2" cstate="print"/>
          <a:stretch>
            <a:fillRect/>
          </a:stretch>
        </p:blipFill>
        <p:spPr>
          <a:xfrm>
            <a:off x="5275811" y="2014207"/>
            <a:ext cx="1450690" cy="1212319"/>
          </a:xfrm>
          <a:prstGeom prst="rect">
            <a:avLst/>
          </a:prstGeom>
          <a:ln>
            <a:noFill/>
          </a:ln>
          <a:effectLst>
            <a:outerShdw blurRad="292100" dist="139700" dir="2700000" algn="tl" rotWithShape="0">
              <a:srgbClr val="333333">
                <a:alpha val="65000"/>
              </a:srgbClr>
            </a:outerShdw>
          </a:effectLst>
        </p:spPr>
      </p:pic>
      <p:pic>
        <p:nvPicPr>
          <p:cNvPr id="13" name="Picture 2" descr="K.M. SHAH DENTAL COLLEGE AND HOSPITAL VADODARA Reviews | Address ...">
            <a:extLst>
              <a:ext uri="{FF2B5EF4-FFF2-40B4-BE49-F238E27FC236}">
                <a16:creationId xmlns:a16="http://schemas.microsoft.com/office/drawing/2014/main" id="{E4BCF119-75E4-459C-86B3-E635982A5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22645" y="702502"/>
            <a:ext cx="1486756" cy="1311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F6D4F2F-1200-4B3B-A728-73C9AD2C86AC}"/>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482599" y="702502"/>
            <a:ext cx="1450690" cy="1311705"/>
          </a:xfrm>
          <a:prstGeom prst="rect">
            <a:avLst/>
          </a:prstGeom>
          <a:ln>
            <a:noFill/>
          </a:ln>
          <a:effectLst>
            <a:outerShdw blurRad="292100" dist="139700" dir="2700000" algn="tl" rotWithShape="0">
              <a:srgbClr val="333333">
                <a:alpha val="65000"/>
              </a:srgbClr>
            </a:outerShdw>
          </a:effectLst>
        </p:spPr>
      </p:pic>
      <p:sp>
        <p:nvSpPr>
          <p:cNvPr id="17" name="Text Placeholder 16">
            <a:extLst>
              <a:ext uri="{FF2B5EF4-FFF2-40B4-BE49-F238E27FC236}">
                <a16:creationId xmlns:a16="http://schemas.microsoft.com/office/drawing/2014/main" id="{0865F625-BFE1-417E-9B3C-55F35A032F04}"/>
              </a:ext>
            </a:extLst>
          </p:cNvPr>
          <p:cNvSpPr>
            <a:spLocks noGrp="1"/>
          </p:cNvSpPr>
          <p:nvPr>
            <p:ph type="body" sz="quarter" idx="13"/>
          </p:nvPr>
        </p:nvSpPr>
        <p:spPr>
          <a:xfrm>
            <a:off x="581192" y="3527423"/>
            <a:ext cx="6727825" cy="222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Picture Placeholder 18">
            <a:extLst>
              <a:ext uri="{FF2B5EF4-FFF2-40B4-BE49-F238E27FC236}">
                <a16:creationId xmlns:a16="http://schemas.microsoft.com/office/drawing/2014/main" id="{33BF60FB-2ADE-4C28-AD1D-ACE652A4BDF1}"/>
              </a:ext>
            </a:extLst>
          </p:cNvPr>
          <p:cNvSpPr>
            <a:spLocks noGrp="1"/>
          </p:cNvSpPr>
          <p:nvPr>
            <p:ph type="pic" sz="quarter" idx="14"/>
          </p:nvPr>
        </p:nvSpPr>
        <p:spPr>
          <a:xfrm>
            <a:off x="9423457" y="3527423"/>
            <a:ext cx="1643063" cy="2116138"/>
          </a:xfrm>
        </p:spPr>
        <p:txBody>
          <a:bodyPr/>
          <a:lstStyle/>
          <a:p>
            <a:r>
              <a:rPr lang="en-US"/>
              <a:t>Click icon to add picture</a:t>
            </a:r>
          </a:p>
        </p:txBody>
      </p:sp>
    </p:spTree>
    <p:extLst>
      <p:ext uri="{BB962C8B-B14F-4D97-AF65-F5344CB8AC3E}">
        <p14:creationId xmlns:p14="http://schemas.microsoft.com/office/powerpoint/2010/main" val="1097265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DDC142-6159-40A5-9416-36E86FBEE52F}"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1446585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FF6EEC2A-E508-4334-A130-59CB57F0329A}" type="datetime1">
              <a:rPr lang="en-US" smtClean="0"/>
              <a:t>8/30/2020</a:t>
            </a:fld>
            <a:endParaRPr lang="en-US"/>
          </a:p>
        </p:txBody>
      </p:sp>
      <p:sp>
        <p:nvSpPr>
          <p:cNvPr id="5" name="Footer Placeholder 4"/>
          <p:cNvSpPr>
            <a:spLocks noGrp="1"/>
          </p:cNvSpPr>
          <p:nvPr>
            <p:ph type="ftr" sz="quarter" idx="11"/>
          </p:nvPr>
        </p:nvSpPr>
        <p:spPr>
          <a:xfrm>
            <a:off x="774923" y="5951811"/>
            <a:ext cx="7896279" cy="365125"/>
          </a:xfrm>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BD9B9E56-D632-49B2-9B42-574066FA4AE5}" type="slidenum">
              <a:rPr lang="en-US" smtClean="0"/>
              <a:t>‹#›</a:t>
            </a:fld>
            <a:endParaRPr lang="en-US"/>
          </a:p>
        </p:txBody>
      </p:sp>
    </p:spTree>
    <p:extLst>
      <p:ext uri="{BB962C8B-B14F-4D97-AF65-F5344CB8AC3E}">
        <p14:creationId xmlns:p14="http://schemas.microsoft.com/office/powerpoint/2010/main" val="9308204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78DF969C-934C-4536-AF22-3496A4000CAB}"/>
              </a:ext>
            </a:extLst>
          </p:cNvPr>
          <p:cNvSpPr>
            <a:spLocks noGrp="1"/>
          </p:cNvSpPr>
          <p:nvPr>
            <p:ph type="pic" sz="quarter" idx="13"/>
          </p:nvPr>
        </p:nvSpPr>
        <p:spPr>
          <a:xfrm>
            <a:off x="9036741" y="3316203"/>
            <a:ext cx="2039983" cy="2340194"/>
          </a:xfrm>
          <a:prstGeom prst="rect">
            <a:avLst/>
          </a:prstGeom>
        </p:spPr>
        <p:txBody>
          <a:bodyPr/>
          <a:lstStyle/>
          <a:p>
            <a:r>
              <a:rPr lang="en-US"/>
              <a:t>Click icon to add picture</a:t>
            </a:r>
            <a:endParaRPr lang="en-US" dirty="0"/>
          </a:p>
        </p:txBody>
      </p:sp>
      <p:sp>
        <p:nvSpPr>
          <p:cNvPr id="22" name="Text Placeholder 21">
            <a:extLst>
              <a:ext uri="{FF2B5EF4-FFF2-40B4-BE49-F238E27FC236}">
                <a16:creationId xmlns:a16="http://schemas.microsoft.com/office/drawing/2014/main" id="{6E76E769-B1B3-4B1A-BF59-41BF985B560A}"/>
              </a:ext>
            </a:extLst>
          </p:cNvPr>
          <p:cNvSpPr>
            <a:spLocks noGrp="1"/>
          </p:cNvSpPr>
          <p:nvPr>
            <p:ph type="body" sz="quarter" idx="14"/>
          </p:nvPr>
        </p:nvSpPr>
        <p:spPr>
          <a:xfrm>
            <a:off x="581192" y="3393194"/>
            <a:ext cx="6346533" cy="234019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Date Placeholder 25">
            <a:extLst>
              <a:ext uri="{FF2B5EF4-FFF2-40B4-BE49-F238E27FC236}">
                <a16:creationId xmlns:a16="http://schemas.microsoft.com/office/drawing/2014/main" id="{AAC8AC1F-9B1D-4232-8855-BD85BD1740BF}"/>
              </a:ext>
            </a:extLst>
          </p:cNvPr>
          <p:cNvSpPr>
            <a:spLocks noGrp="1"/>
          </p:cNvSpPr>
          <p:nvPr>
            <p:ph type="dt" sz="half" idx="15"/>
          </p:nvPr>
        </p:nvSpPr>
        <p:spPr/>
        <p:txBody>
          <a:bodyPr/>
          <a:lstStyle/>
          <a:p>
            <a:fld id="{F4DCFC85-1696-41DE-A3CA-A22E2EEC4651}" type="datetime1">
              <a:rPr lang="en-US" smtClean="0"/>
              <a:t>8/30/2020</a:t>
            </a:fld>
            <a:endParaRPr lang="en-US" dirty="0"/>
          </a:p>
        </p:txBody>
      </p:sp>
      <p:sp>
        <p:nvSpPr>
          <p:cNvPr id="27" name="Footer Placeholder 26">
            <a:extLst>
              <a:ext uri="{FF2B5EF4-FFF2-40B4-BE49-F238E27FC236}">
                <a16:creationId xmlns:a16="http://schemas.microsoft.com/office/drawing/2014/main" id="{FC404A29-072D-4167-A60C-8598AA2987C5}"/>
              </a:ext>
            </a:extLst>
          </p:cNvPr>
          <p:cNvSpPr>
            <a:spLocks noGrp="1"/>
          </p:cNvSpPr>
          <p:nvPr>
            <p:ph type="ftr" sz="quarter" idx="16"/>
          </p:nvPr>
        </p:nvSpPr>
        <p:spPr/>
        <p:txBody>
          <a:bodyPr/>
          <a:lstStyle/>
          <a:p>
            <a:r>
              <a:rPr lang="en-IN"/>
              <a:t>Hugh Devlin. Operative Dentistry-A Practical Guide to Recent Innovations.1st edition. Springer. Germany:2006.</a:t>
            </a:r>
            <a:endParaRPr lang="en-US"/>
          </a:p>
        </p:txBody>
      </p:sp>
      <p:sp>
        <p:nvSpPr>
          <p:cNvPr id="28" name="Slide Number Placeholder 27">
            <a:extLst>
              <a:ext uri="{FF2B5EF4-FFF2-40B4-BE49-F238E27FC236}">
                <a16:creationId xmlns:a16="http://schemas.microsoft.com/office/drawing/2014/main" id="{2040C3CA-84E5-4F82-9EA4-92FAC96C8D2B}"/>
              </a:ext>
            </a:extLst>
          </p:cNvPr>
          <p:cNvSpPr>
            <a:spLocks noGrp="1"/>
          </p:cNvSpPr>
          <p:nvPr>
            <p:ph type="sldNum" sz="quarter" idx="17"/>
          </p:nvPr>
        </p:nvSpPr>
        <p:spPr/>
        <p:txBody>
          <a:bodyPr/>
          <a:lstStyle/>
          <a:p>
            <a:fld id="{BD9B9E56-D632-49B2-9B42-574066FA4AE5}" type="slidenum">
              <a:rPr lang="en-US" smtClean="0"/>
              <a:t>‹#›</a:t>
            </a:fld>
            <a:endParaRPr lang="en-US"/>
          </a:p>
        </p:txBody>
      </p:sp>
      <p:sp>
        <p:nvSpPr>
          <p:cNvPr id="2" name="Rectangle 1">
            <a:extLst>
              <a:ext uri="{FF2B5EF4-FFF2-40B4-BE49-F238E27FC236}">
                <a16:creationId xmlns:a16="http://schemas.microsoft.com/office/drawing/2014/main" id="{D5387FDB-1746-44F0-8EB7-054AD0458781}"/>
              </a:ext>
            </a:extLst>
          </p:cNvPr>
          <p:cNvSpPr/>
          <p:nvPr/>
        </p:nvSpPr>
        <p:spPr>
          <a:xfrm>
            <a:off x="2007664" y="609848"/>
            <a:ext cx="8176672" cy="1472198"/>
          </a:xfrm>
          <a:prstGeom prst="rect">
            <a:avLst/>
          </a:prstGeom>
        </p:spPr>
        <p:txBody>
          <a:bodyPr wrap="square">
            <a:spAutoFit/>
          </a:bodyPr>
          <a:lstStyle/>
          <a:p>
            <a:pPr algn="ctr">
              <a:lnSpc>
                <a:spcPct val="105000"/>
              </a:lnSpc>
            </a:pPr>
            <a:r>
              <a:rPr lang="en-IN"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DEPARTMENT OF PEDIATRIC AND PREVENTIVE DENTISTRY</a:t>
            </a:r>
            <a:endParaRPr lang="en-US"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K. M. SHAH DENTAL COLLEGE AND HOSPITAL</a:t>
            </a:r>
            <a:endParaRPr lang="en-US"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SUMANDEEP VIDHYAPEETH</a:t>
            </a:r>
            <a:endParaRPr lang="en-US"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400" b="1"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An Institution Deemed to be University </a:t>
            </a:r>
            <a:endParaRPr lang="en-US" sz="14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a:p>
            <a:pPr algn="ctr">
              <a:lnSpc>
                <a:spcPct val="105000"/>
              </a:lnSpc>
            </a:pPr>
            <a:r>
              <a:rPr lang="en-IN"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rPr>
              <a:t>VADODARA, GUJARAT</a:t>
            </a:r>
            <a:endParaRPr lang="en-US" sz="1800" dirty="0">
              <a:solidFill>
                <a:sysClr val="windowText" lastClr="000000"/>
              </a:solidFill>
              <a:latin typeface="Baskerville Old Face" panose="02020602080505020303"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AD3E9883-9A8E-4F6A-8A4D-E51398096ED1}"/>
              </a:ext>
            </a:extLst>
          </p:cNvPr>
          <p:cNvPicPr/>
          <p:nvPr/>
        </p:nvPicPr>
        <p:blipFill>
          <a:blip r:embed="rId2" cstate="print"/>
          <a:stretch>
            <a:fillRect/>
          </a:stretch>
        </p:blipFill>
        <p:spPr>
          <a:xfrm>
            <a:off x="5447466" y="2082046"/>
            <a:ext cx="1297067" cy="1144349"/>
          </a:xfrm>
          <a:prstGeom prst="rect">
            <a:avLst/>
          </a:prstGeom>
          <a:ln>
            <a:noFill/>
          </a:ln>
          <a:effectLst>
            <a:outerShdw blurRad="292100" dist="139700" dir="2700000" algn="tl" rotWithShape="0">
              <a:srgbClr val="333333">
                <a:alpha val="65000"/>
              </a:srgbClr>
            </a:outerShdw>
          </a:effectLst>
        </p:spPr>
      </p:pic>
      <p:pic>
        <p:nvPicPr>
          <p:cNvPr id="4" name="Picture 2" descr="K.M. SHAH DENTAL COLLEGE AND HOSPITAL VADODARA Reviews | Address ...">
            <a:extLst>
              <a:ext uri="{FF2B5EF4-FFF2-40B4-BE49-F238E27FC236}">
                <a16:creationId xmlns:a16="http://schemas.microsoft.com/office/drawing/2014/main" id="{B6E25C8E-EF96-4A32-B34C-1494CF96A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3741" y="666659"/>
            <a:ext cx="1297067" cy="1144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DAF8C96-A448-4A0C-87CB-90BCFE81005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581192" y="693526"/>
            <a:ext cx="1297067" cy="11443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047295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657F9C-7F32-4BD5-BF34-C7C1000C5840}"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676787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CB6BBDC2-25B8-4914-B279-8F464585CEDF}" type="datetime1">
              <a:rPr lang="en-US" smtClean="0"/>
              <a:t>8/30/2020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BD9B9E56-D632-49B2-9B42-574066FA4AE5}" type="slidenum">
              <a:rPr lang="en-US" smtClean="0"/>
              <a:t>‹#›</a:t>
            </a:fld>
            <a:endParaRPr lang="en-US"/>
          </a:p>
        </p:txBody>
      </p:sp>
    </p:spTree>
    <p:extLst>
      <p:ext uri="{BB962C8B-B14F-4D97-AF65-F5344CB8AC3E}">
        <p14:creationId xmlns:p14="http://schemas.microsoft.com/office/powerpoint/2010/main" val="3228385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55D0F1-D455-4A1C-9874-08DFC972DF3F}" type="datetime1">
              <a:rPr lang="en-US" smtClean="0"/>
              <a:t>8/30/2020</a:t>
            </a:fld>
            <a:endParaRPr lang="en-US"/>
          </a:p>
        </p:txBody>
      </p:sp>
      <p:sp>
        <p:nvSpPr>
          <p:cNvPr id="6" name="Footer Placeholder 5"/>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7" name="Slide Number Placeholder 6"/>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4539651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DFE97-0AEA-44E4-9504-0126CAA0DBA7}" type="datetime1">
              <a:rPr lang="en-US" smtClean="0"/>
              <a:t>8/30/2020</a:t>
            </a:fld>
            <a:endParaRPr lang="en-US"/>
          </a:p>
        </p:txBody>
      </p:sp>
      <p:sp>
        <p:nvSpPr>
          <p:cNvPr id="8" name="Footer Placeholder 7"/>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9" name="Slide Number Placeholder 8"/>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393507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12F5C66-F8C1-4A85-8F47-6DB3CC121148}" type="datetime1">
              <a:rPr lang="en-US" smtClean="0"/>
              <a:t>8/30/2020</a:t>
            </a:fld>
            <a:endParaRPr lang="en-US"/>
          </a:p>
        </p:txBody>
      </p:sp>
      <p:sp>
        <p:nvSpPr>
          <p:cNvPr id="4" name="Footer Placeholder 3"/>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5" name="Slide Number Placeholder 4"/>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178951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CCAA7F-A186-4A81-89B9-47DFBC927AF6}" type="datetime1">
              <a:rPr lang="en-US" smtClean="0"/>
              <a:t>8/30/2020</a:t>
            </a:fld>
            <a:endParaRPr lang="en-US"/>
          </a:p>
        </p:txBody>
      </p:sp>
      <p:sp>
        <p:nvSpPr>
          <p:cNvPr id="3" name="Footer Placeholder 2"/>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4" name="Slide Number Placeholder 3"/>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453802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F3551EA8-7588-4375-960A-51B67F830DAC}" type="datetime1">
              <a:rPr lang="en-US" smtClean="0"/>
              <a:t>8/30/2020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r>
              <a:rPr lang="en-IN"/>
              <a:t>Hugh Devlin. Operative Dentistry-A Practical Guide to Recent Innovations.1st edition. Springer. Germany:2006.</a:t>
            </a:r>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BD9B9E56-D632-49B2-9B42-574066FA4AE5}" type="slidenum">
              <a:rPr lang="en-US" smtClean="0"/>
              <a:t>‹#›</a:t>
            </a:fld>
            <a:endParaRPr lang="en-US"/>
          </a:p>
        </p:txBody>
      </p:sp>
    </p:spTree>
    <p:extLst>
      <p:ext uri="{BB962C8B-B14F-4D97-AF65-F5344CB8AC3E}">
        <p14:creationId xmlns:p14="http://schemas.microsoft.com/office/powerpoint/2010/main" val="23700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12C5BC-2C1E-430E-8CBD-3BB5F09E5C26}" type="datetime1">
              <a:rPr lang="en-US" smtClean="0"/>
              <a:t>8/30/2020</a:t>
            </a:fld>
            <a:endParaRPr lang="en-US"/>
          </a:p>
        </p:txBody>
      </p:sp>
      <p:sp>
        <p:nvSpPr>
          <p:cNvPr id="6" name="Footer Placeholder 5"/>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7" name="Slide Number Placeholder 6"/>
          <p:cNvSpPr>
            <a:spLocks noGrp="1"/>
          </p:cNvSpPr>
          <p:nvPr>
            <p:ph type="sldNum" sz="quarter" idx="12"/>
          </p:nvPr>
        </p:nvSpPr>
        <p:spPr/>
        <p:txBody>
          <a:bodyPr/>
          <a:lstStyle/>
          <a:p>
            <a:fld id="{BD9B9E56-D632-49B2-9B42-574066FA4AE5}" type="slidenum">
              <a:rPr lang="en-US" smtClean="0"/>
              <a:t>‹#›</a:t>
            </a:fld>
            <a:endParaRPr lang="en-US"/>
          </a:p>
        </p:txBody>
      </p:sp>
    </p:spTree>
    <p:extLst>
      <p:ext uri="{BB962C8B-B14F-4D97-AF65-F5344CB8AC3E}">
        <p14:creationId xmlns:p14="http://schemas.microsoft.com/office/powerpoint/2010/main" val="2215867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FDCC7629-8774-4F03-9250-C16A03C49600}" type="datetime1">
              <a:rPr lang="en-US" smtClean="0"/>
              <a:t>8/30/2020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BD9B9E56-D632-49B2-9B42-574066FA4AE5}"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5621463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hdr="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5.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C7CB87-95A2-4FCB-BDE6-31EAAC9FF943}"/>
              </a:ext>
            </a:extLst>
          </p:cNvPr>
          <p:cNvSpPr>
            <a:spLocks noGrp="1"/>
          </p:cNvSpPr>
          <p:nvPr>
            <p:ph type="body" sz="quarter" idx="13"/>
          </p:nvPr>
        </p:nvSpPr>
        <p:spPr>
          <a:xfrm>
            <a:off x="581192" y="3527423"/>
            <a:ext cx="8179749" cy="2220913"/>
          </a:xfrm>
        </p:spPr>
        <p:txBody>
          <a:bodyPr>
            <a:normAutofit/>
          </a:bodyPr>
          <a:lstStyle/>
          <a:p>
            <a:pPr marL="0" indent="0">
              <a:buNone/>
            </a:pPr>
            <a:r>
              <a:rPr lang="en-US" sz="2000" b="1" dirty="0">
                <a:solidFill>
                  <a:schemeClr val="accent2">
                    <a:lumMod val="75000"/>
                  </a:schemeClr>
                </a:solidFill>
                <a:latin typeface="Arial Black" panose="020B0A04020102020204" pitchFamily="34" charset="0"/>
              </a:rPr>
              <a:t>Recent Development In Pediatric Operative Dentistry </a:t>
            </a:r>
          </a:p>
          <a:p>
            <a:pPr marL="0" indent="0">
              <a:buNone/>
            </a:pPr>
            <a:r>
              <a:rPr lang="en-US" sz="2000" dirty="0">
                <a:solidFill>
                  <a:srgbClr val="0070C0"/>
                </a:solidFill>
                <a:latin typeface="Arial Black" panose="020B0A04020102020204" pitchFamily="34" charset="0"/>
              </a:rPr>
              <a:t>Dr  Seema Bargale </a:t>
            </a:r>
          </a:p>
          <a:p>
            <a:pPr marL="0" indent="0">
              <a:buNone/>
            </a:pPr>
            <a:r>
              <a:rPr lang="en-US" dirty="0"/>
              <a:t>Professor and Guide</a:t>
            </a:r>
          </a:p>
        </p:txBody>
      </p:sp>
      <p:sp>
        <p:nvSpPr>
          <p:cNvPr id="3" name="Picture Placeholder 2">
            <a:extLst>
              <a:ext uri="{FF2B5EF4-FFF2-40B4-BE49-F238E27FC236}">
                <a16:creationId xmlns:a16="http://schemas.microsoft.com/office/drawing/2014/main" id="{1DB10D91-97E8-45AE-84EC-18C530838448}"/>
              </a:ext>
            </a:extLst>
          </p:cNvPr>
          <p:cNvSpPr>
            <a:spLocks noGrp="1"/>
          </p:cNvSpPr>
          <p:nvPr>
            <p:ph type="pic" sz="quarter" idx="14"/>
          </p:nvPr>
        </p:nvSpPr>
        <p:spPr>
          <a:xfrm>
            <a:off x="9423456" y="3632198"/>
            <a:ext cx="1643063" cy="2116138"/>
          </a:xfrm>
        </p:spPr>
      </p:sp>
      <p:pic>
        <p:nvPicPr>
          <p:cNvPr id="1026" name="Picture 2">
            <a:extLst>
              <a:ext uri="{FF2B5EF4-FFF2-40B4-BE49-F238E27FC236}">
                <a16:creationId xmlns:a16="http://schemas.microsoft.com/office/drawing/2014/main" id="{644FDDF9-F6D4-424D-B662-A3C043C63C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23455" y="3632197"/>
            <a:ext cx="1643063" cy="211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fld id="{D4ABD56C-731B-41F8-B147-580A418A0877}" type="datetime1">
              <a:rPr lang="en-US" smtClean="0"/>
              <a:t>8/30/2020</a:t>
            </a:fld>
            <a:endParaRPr lang="en-US" dirty="0"/>
          </a:p>
        </p:txBody>
      </p:sp>
      <p:sp>
        <p:nvSpPr>
          <p:cNvPr id="6" name="Slide Number Placeholder 5"/>
          <p:cNvSpPr>
            <a:spLocks noGrp="1"/>
          </p:cNvSpPr>
          <p:nvPr>
            <p:ph type="sldNum" sz="quarter" idx="12"/>
          </p:nvPr>
        </p:nvSpPr>
        <p:spPr/>
        <p:txBody>
          <a:bodyPr/>
          <a:lstStyle/>
          <a:p>
            <a:fld id="{BD9B9E56-D632-49B2-9B42-574066FA4AE5}" type="slidenum">
              <a:rPr lang="en-US" smtClean="0"/>
              <a:t>1</a:t>
            </a:fld>
            <a:endParaRPr lang="en-US"/>
          </a:p>
        </p:txBody>
      </p:sp>
      <p:pic>
        <p:nvPicPr>
          <p:cNvPr id="5" name="Audio 4">
            <a:hlinkClick r:id="" action="ppaction://media"/>
            <a:extLst>
              <a:ext uri="{FF2B5EF4-FFF2-40B4-BE49-F238E27FC236}">
                <a16:creationId xmlns:a16="http://schemas.microsoft.com/office/drawing/2014/main" id="{F1A20FAB-9119-40F4-8184-881A8C30C9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32199764"/>
      </p:ext>
    </p:extLst>
  </p:cSld>
  <p:clrMapOvr>
    <a:masterClrMapping/>
  </p:clrMapOvr>
  <mc:AlternateContent xmlns:mc="http://schemas.openxmlformats.org/markup-compatibility/2006">
    <mc:Choice xmlns:p14="http://schemas.microsoft.com/office/powerpoint/2010/main" Requires="p14">
      <p:transition spd="slow" p14:dur="2000" advTm="13481"/>
    </mc:Choice>
    <mc:Fallback>
      <p:transition spd="slow" advTm="13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91143-6E1F-46F1-91F8-3E821DBC82A5}"/>
              </a:ext>
            </a:extLst>
          </p:cNvPr>
          <p:cNvSpPr>
            <a:spLocks noGrp="1"/>
          </p:cNvSpPr>
          <p:nvPr>
            <p:ph type="title"/>
          </p:nvPr>
        </p:nvSpPr>
        <p:spPr/>
        <p:txBody>
          <a:bodyPr/>
          <a:lstStyle/>
          <a:p>
            <a:endParaRPr lang="en-IN"/>
          </a:p>
        </p:txBody>
      </p:sp>
      <p:pic>
        <p:nvPicPr>
          <p:cNvPr id="4" name="Picture 10" descr="D:\Ganesh11.jpg">
            <a:extLst>
              <a:ext uri="{FF2B5EF4-FFF2-40B4-BE49-F238E27FC236}">
                <a16:creationId xmlns:a16="http://schemas.microsoft.com/office/drawing/2014/main" id="{066E2EA9-00C2-4982-B19E-05ECA6987CCF}"/>
              </a:ext>
            </a:extLst>
          </p:cNvPr>
          <p:cNvPicPr>
            <a:picLocks noGrp="1" noChangeAspect="1" noChangeArrowheads="1"/>
          </p:cNvPicPr>
          <p:nvPr>
            <p:ph idx="1"/>
          </p:nvPr>
        </p:nvPicPr>
        <p:blipFill>
          <a:blip r:embed="rId4"/>
          <a:srcRect/>
          <a:stretch>
            <a:fillRect/>
          </a:stretch>
        </p:blipFill>
        <p:spPr bwMode="auto">
          <a:xfrm>
            <a:off x="414522" y="2010473"/>
            <a:ext cx="4785222" cy="3678238"/>
          </a:xfrm>
          <a:prstGeom prst="rect">
            <a:avLst/>
          </a:prstGeom>
          <a:noFill/>
          <a:ln w="9525">
            <a:noFill/>
            <a:miter lim="800000"/>
            <a:headEnd/>
            <a:tailEnd/>
          </a:ln>
        </p:spPr>
      </p:pic>
      <p:sp>
        <p:nvSpPr>
          <p:cNvPr id="5" name="TextBox 4">
            <a:extLst>
              <a:ext uri="{FF2B5EF4-FFF2-40B4-BE49-F238E27FC236}">
                <a16:creationId xmlns:a16="http://schemas.microsoft.com/office/drawing/2014/main" id="{99144C81-5337-4D60-83BF-521D5A8AEFD4}"/>
              </a:ext>
            </a:extLst>
          </p:cNvPr>
          <p:cNvSpPr txBox="1"/>
          <p:nvPr/>
        </p:nvSpPr>
        <p:spPr>
          <a:xfrm>
            <a:off x="5637070" y="4581331"/>
            <a:ext cx="4785223" cy="653142"/>
          </a:xfrm>
          <a:prstGeom prst="rect">
            <a:avLst/>
          </a:prstGeom>
          <a:noFill/>
        </p:spPr>
        <p:txBody>
          <a:bodyPr wrap="square" rtlCol="0">
            <a:spAutoFit/>
          </a:bodyPr>
          <a:lstStyle/>
          <a:p>
            <a:endParaRPr lang="en-IN" dirty="0"/>
          </a:p>
        </p:txBody>
      </p:sp>
      <p:sp>
        <p:nvSpPr>
          <p:cNvPr id="6" name="TextBox 4">
            <a:extLst>
              <a:ext uri="{FF2B5EF4-FFF2-40B4-BE49-F238E27FC236}">
                <a16:creationId xmlns:a16="http://schemas.microsoft.com/office/drawing/2014/main" id="{F3611BFC-652D-4BD2-A53D-FCD01624F61D}"/>
              </a:ext>
            </a:extLst>
          </p:cNvPr>
          <p:cNvSpPr txBox="1">
            <a:spLocks noChangeArrowheads="1"/>
          </p:cNvSpPr>
          <p:nvPr/>
        </p:nvSpPr>
        <p:spPr bwMode="auto">
          <a:xfrm>
            <a:off x="6314302" y="2433294"/>
            <a:ext cx="5296505" cy="369332"/>
          </a:xfrm>
          <a:prstGeom prst="rect">
            <a:avLst/>
          </a:prstGeom>
          <a:noFill/>
          <a:ln w="9525">
            <a:noFill/>
            <a:miter lim="800000"/>
            <a:headEnd/>
            <a:tailEnd/>
          </a:ln>
        </p:spPr>
        <p:txBody>
          <a:bodyPr wrap="square">
            <a:spAutoFit/>
          </a:bodyPr>
          <a:lstStyle/>
          <a:p>
            <a:r>
              <a:rPr lang="en-US" dirty="0">
                <a:solidFill>
                  <a:schemeClr val="tx2">
                    <a:lumMod val="10000"/>
                  </a:schemeClr>
                </a:solidFill>
              </a:rPr>
              <a:t>1.  Arrow indicating </a:t>
            </a:r>
            <a:r>
              <a:rPr lang="en-US" dirty="0" err="1">
                <a:solidFill>
                  <a:schemeClr val="tx2">
                    <a:lumMod val="10000"/>
                  </a:schemeClr>
                </a:solidFill>
              </a:rPr>
              <a:t>proximocclusal</a:t>
            </a:r>
            <a:r>
              <a:rPr lang="en-US" dirty="0">
                <a:solidFill>
                  <a:schemeClr val="tx2">
                    <a:lumMod val="10000"/>
                  </a:schemeClr>
                </a:solidFill>
              </a:rPr>
              <a:t>  carious lesion</a:t>
            </a:r>
          </a:p>
        </p:txBody>
      </p:sp>
      <p:sp>
        <p:nvSpPr>
          <p:cNvPr id="7" name="TextBox 8">
            <a:extLst>
              <a:ext uri="{FF2B5EF4-FFF2-40B4-BE49-F238E27FC236}">
                <a16:creationId xmlns:a16="http://schemas.microsoft.com/office/drawing/2014/main" id="{8ECA5AA4-CF42-4B5A-9636-0283B7862F4D}"/>
              </a:ext>
            </a:extLst>
          </p:cNvPr>
          <p:cNvSpPr txBox="1">
            <a:spLocks noChangeArrowheads="1"/>
          </p:cNvSpPr>
          <p:nvPr/>
        </p:nvSpPr>
        <p:spPr bwMode="auto">
          <a:xfrm>
            <a:off x="6314303" y="3125329"/>
            <a:ext cx="4363086" cy="369332"/>
          </a:xfrm>
          <a:prstGeom prst="rect">
            <a:avLst/>
          </a:prstGeom>
          <a:noFill/>
          <a:ln w="9525">
            <a:noFill/>
            <a:miter lim="800000"/>
            <a:headEnd/>
            <a:tailEnd/>
          </a:ln>
        </p:spPr>
        <p:txBody>
          <a:bodyPr wrap="square">
            <a:spAutoFit/>
          </a:bodyPr>
          <a:lstStyle/>
          <a:p>
            <a:r>
              <a:rPr lang="en-US" dirty="0">
                <a:solidFill>
                  <a:schemeClr val="tx2">
                    <a:lumMod val="10000"/>
                  </a:schemeClr>
                </a:solidFill>
              </a:rPr>
              <a:t>2. Isolation and application of </a:t>
            </a:r>
            <a:r>
              <a:rPr lang="en-US" dirty="0" err="1">
                <a:solidFill>
                  <a:schemeClr val="tx2">
                    <a:lumMod val="10000"/>
                  </a:schemeClr>
                </a:solidFill>
              </a:rPr>
              <a:t>Papain</a:t>
            </a:r>
            <a:r>
              <a:rPr lang="en-US" dirty="0">
                <a:solidFill>
                  <a:schemeClr val="tx2">
                    <a:lumMod val="10000"/>
                  </a:schemeClr>
                </a:solidFill>
              </a:rPr>
              <a:t> Gel</a:t>
            </a:r>
          </a:p>
        </p:txBody>
      </p:sp>
      <p:sp>
        <p:nvSpPr>
          <p:cNvPr id="8" name="TextBox 9">
            <a:extLst>
              <a:ext uri="{FF2B5EF4-FFF2-40B4-BE49-F238E27FC236}">
                <a16:creationId xmlns:a16="http://schemas.microsoft.com/office/drawing/2014/main" id="{2DBB43C1-2C61-4306-AB35-95B9F0543F62}"/>
              </a:ext>
            </a:extLst>
          </p:cNvPr>
          <p:cNvSpPr txBox="1">
            <a:spLocks noChangeArrowheads="1"/>
          </p:cNvSpPr>
          <p:nvPr/>
        </p:nvSpPr>
        <p:spPr bwMode="auto">
          <a:xfrm flipH="1">
            <a:off x="6314301" y="4055375"/>
            <a:ext cx="4136447" cy="369332"/>
          </a:xfrm>
          <a:prstGeom prst="rect">
            <a:avLst/>
          </a:prstGeom>
          <a:noFill/>
          <a:ln w="9525">
            <a:noFill/>
            <a:miter lim="800000"/>
            <a:headEnd/>
            <a:tailEnd/>
          </a:ln>
        </p:spPr>
        <p:txBody>
          <a:bodyPr wrap="square">
            <a:spAutoFit/>
          </a:bodyPr>
          <a:lstStyle/>
          <a:p>
            <a:r>
              <a:rPr lang="en-US" dirty="0">
                <a:solidFill>
                  <a:schemeClr val="tx2">
                    <a:lumMod val="10000"/>
                  </a:schemeClr>
                </a:solidFill>
              </a:rPr>
              <a:t>3. Caries had been removed </a:t>
            </a:r>
          </a:p>
        </p:txBody>
      </p:sp>
      <p:sp>
        <p:nvSpPr>
          <p:cNvPr id="9" name="TextBox 10">
            <a:extLst>
              <a:ext uri="{FF2B5EF4-FFF2-40B4-BE49-F238E27FC236}">
                <a16:creationId xmlns:a16="http://schemas.microsoft.com/office/drawing/2014/main" id="{63ECEDAF-8C5A-41D7-AEFA-EDA639AEF7F3}"/>
              </a:ext>
            </a:extLst>
          </p:cNvPr>
          <p:cNvSpPr txBox="1">
            <a:spLocks noChangeArrowheads="1"/>
          </p:cNvSpPr>
          <p:nvPr/>
        </p:nvSpPr>
        <p:spPr bwMode="auto">
          <a:xfrm>
            <a:off x="6372429" y="4723236"/>
            <a:ext cx="4487190" cy="369332"/>
          </a:xfrm>
          <a:prstGeom prst="rect">
            <a:avLst/>
          </a:prstGeom>
          <a:noFill/>
          <a:ln w="9525">
            <a:noFill/>
            <a:miter lim="800000"/>
            <a:headEnd/>
            <a:tailEnd/>
          </a:ln>
        </p:spPr>
        <p:txBody>
          <a:bodyPr wrap="square">
            <a:spAutoFit/>
          </a:bodyPr>
          <a:lstStyle/>
          <a:p>
            <a:r>
              <a:rPr lang="en-US" dirty="0">
                <a:solidFill>
                  <a:schemeClr val="tx2">
                    <a:lumMod val="10000"/>
                  </a:schemeClr>
                </a:solidFill>
              </a:rPr>
              <a:t>4. Arrow showing filled cavity with composite</a:t>
            </a:r>
          </a:p>
        </p:txBody>
      </p:sp>
      <p:sp>
        <p:nvSpPr>
          <p:cNvPr id="3" name="Date Placeholder 2"/>
          <p:cNvSpPr>
            <a:spLocks noGrp="1"/>
          </p:cNvSpPr>
          <p:nvPr>
            <p:ph type="dt" sz="half" idx="10"/>
          </p:nvPr>
        </p:nvSpPr>
        <p:spPr/>
        <p:txBody>
          <a:bodyPr/>
          <a:lstStyle/>
          <a:p>
            <a:fld id="{33D30366-B83E-47F2-8711-F1EFE0610A6C}" type="datetime1">
              <a:rPr lang="en-US" smtClean="0"/>
              <a:t>8/30/2020</a:t>
            </a:fld>
            <a:endParaRPr lang="en-US"/>
          </a:p>
        </p:txBody>
      </p:sp>
      <p:sp>
        <p:nvSpPr>
          <p:cNvPr id="10" name="Footer Placeholder 9"/>
          <p:cNvSpPr>
            <a:spLocks noGrp="1"/>
          </p:cNvSpPr>
          <p:nvPr>
            <p:ph type="ftr" sz="quarter" idx="11"/>
          </p:nvPr>
        </p:nvSpPr>
        <p:spPr>
          <a:xfrm>
            <a:off x="964251" y="6353370"/>
            <a:ext cx="6917210" cy="365125"/>
          </a:xfrm>
        </p:spPr>
        <p:txBody>
          <a:bodyPr/>
          <a:lstStyle/>
          <a:p>
            <a:r>
              <a:rPr lang="en-IN" dirty="0"/>
              <a:t>Hugh Devlin. Operative Dentistry-A Practical Guide to Recent Innovations.1st edition. Springer. Germany:2006.</a:t>
            </a:r>
            <a:endParaRPr lang="en-US" dirty="0"/>
          </a:p>
        </p:txBody>
      </p:sp>
      <p:sp>
        <p:nvSpPr>
          <p:cNvPr id="11" name="Slide Number Placeholder 10"/>
          <p:cNvSpPr>
            <a:spLocks noGrp="1"/>
          </p:cNvSpPr>
          <p:nvPr>
            <p:ph type="sldNum" sz="quarter" idx="12"/>
          </p:nvPr>
        </p:nvSpPr>
        <p:spPr/>
        <p:txBody>
          <a:bodyPr/>
          <a:lstStyle/>
          <a:p>
            <a:fld id="{BD9B9E56-D632-49B2-9B42-574066FA4AE5}" type="slidenum">
              <a:rPr lang="en-US" smtClean="0"/>
              <a:t>10</a:t>
            </a:fld>
            <a:endParaRPr lang="en-US"/>
          </a:p>
        </p:txBody>
      </p:sp>
      <p:pic>
        <p:nvPicPr>
          <p:cNvPr id="12" name="Audio 11">
            <a:hlinkClick r:id="" action="ppaction://media"/>
            <a:extLst>
              <a:ext uri="{FF2B5EF4-FFF2-40B4-BE49-F238E27FC236}">
                <a16:creationId xmlns:a16="http://schemas.microsoft.com/office/drawing/2014/main" id="{A0E2C458-0812-4D8C-88F3-96BF7C5273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30477105"/>
      </p:ext>
    </p:extLst>
  </p:cSld>
  <p:clrMapOvr>
    <a:masterClrMapping/>
  </p:clrMapOvr>
  <mc:AlternateContent xmlns:mc="http://schemas.openxmlformats.org/markup-compatibility/2006">
    <mc:Choice xmlns:p14="http://schemas.microsoft.com/office/powerpoint/2010/main" Requires="p14">
      <p:transition spd="slow" p14:dur="2000" advTm="21581"/>
    </mc:Choice>
    <mc:Fallback>
      <p:transition spd="slow" advTm="21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7ED0A-F693-4AE2-B3D8-040A41BCF1AB}"/>
              </a:ext>
            </a:extLst>
          </p:cNvPr>
          <p:cNvSpPr>
            <a:spLocks noGrp="1"/>
          </p:cNvSpPr>
          <p:nvPr>
            <p:ph type="title"/>
          </p:nvPr>
        </p:nvSpPr>
        <p:spPr/>
        <p:txBody>
          <a:bodyPr/>
          <a:lstStyle/>
          <a:p>
            <a:r>
              <a:rPr lang="en-US" dirty="0">
                <a:latin typeface="Berlin Sans FB" pitchFamily="34" charset="0"/>
              </a:rPr>
              <a:t>Caries detecting dyes</a:t>
            </a:r>
            <a:endParaRPr lang="en-IN" dirty="0"/>
          </a:p>
        </p:txBody>
      </p:sp>
      <p:sp>
        <p:nvSpPr>
          <p:cNvPr id="3" name="Content Placeholder 2">
            <a:extLst>
              <a:ext uri="{FF2B5EF4-FFF2-40B4-BE49-F238E27FC236}">
                <a16:creationId xmlns:a16="http://schemas.microsoft.com/office/drawing/2014/main" id="{C014145B-E724-4DE3-97EA-3ACC4E093776}"/>
              </a:ext>
            </a:extLst>
          </p:cNvPr>
          <p:cNvSpPr>
            <a:spLocks noGrp="1"/>
          </p:cNvSpPr>
          <p:nvPr>
            <p:ph idx="1"/>
          </p:nvPr>
        </p:nvSpPr>
        <p:spPr/>
        <p:txBody>
          <a:bodyPr/>
          <a:lstStyle/>
          <a:p>
            <a:r>
              <a:rPr lang="en-US" dirty="0">
                <a:solidFill>
                  <a:schemeClr val="tx2">
                    <a:lumMod val="10000"/>
                  </a:schemeClr>
                </a:solidFill>
              </a:rPr>
              <a:t>In caries removal during cavity preparation, only the soft, heavily infected outer dentin must be removed, whereas the demineralized, uninfected inner dentin should be left. </a:t>
            </a:r>
          </a:p>
          <a:p>
            <a:r>
              <a:rPr lang="en-US" dirty="0">
                <a:solidFill>
                  <a:schemeClr val="tx2">
                    <a:lumMod val="10000"/>
                  </a:schemeClr>
                </a:solidFill>
              </a:rPr>
              <a:t>Caries-detecting dyes (e.g., 1.0% acid red in propylene glycol) have been developed to assist the dentist in distinguishing between the two types of caries </a:t>
            </a:r>
            <a:r>
              <a:rPr lang="en-US" b="1" dirty="0">
                <a:solidFill>
                  <a:schemeClr val="tx2">
                    <a:lumMod val="10000"/>
                  </a:schemeClr>
                </a:solidFill>
              </a:rPr>
              <a:t>(</a:t>
            </a:r>
            <a:r>
              <a:rPr lang="en-US" b="1" dirty="0" err="1">
                <a:solidFill>
                  <a:schemeClr val="tx2">
                    <a:lumMod val="10000"/>
                  </a:schemeClr>
                </a:solidFill>
              </a:rPr>
              <a:t>Fusayama</a:t>
            </a:r>
            <a:r>
              <a:rPr lang="en-US" b="1" dirty="0">
                <a:solidFill>
                  <a:schemeClr val="tx2">
                    <a:lumMod val="10000"/>
                  </a:schemeClr>
                </a:solidFill>
              </a:rPr>
              <a:t> 1988).</a:t>
            </a:r>
          </a:p>
          <a:p>
            <a:r>
              <a:rPr lang="en-US" dirty="0">
                <a:solidFill>
                  <a:schemeClr val="tx2">
                    <a:lumMod val="10000"/>
                  </a:schemeClr>
                </a:solidFill>
              </a:rPr>
              <a:t>Caries-detecting dyes have no place in the detection of occlusal fissure caries, primarily because these dyes stain the normal dentin at the enamel dentin junction </a:t>
            </a:r>
            <a:r>
              <a:rPr lang="en-US" b="1" dirty="0">
                <a:solidFill>
                  <a:schemeClr val="tx2">
                    <a:lumMod val="10000"/>
                  </a:schemeClr>
                </a:solidFill>
              </a:rPr>
              <a:t>(Kidd et al.1989).</a:t>
            </a:r>
          </a:p>
          <a:p>
            <a:r>
              <a:rPr lang="en-US" dirty="0">
                <a:solidFill>
                  <a:schemeClr val="tx2">
                    <a:lumMod val="10000"/>
                  </a:schemeClr>
                </a:solidFill>
              </a:rPr>
              <a:t>False-positive diagnoses are also likely because these dyes will stain food debris and other organic material in the fissure.</a:t>
            </a:r>
            <a:endParaRPr lang="en-US" b="1" dirty="0">
              <a:solidFill>
                <a:schemeClr val="tx2">
                  <a:lumMod val="10000"/>
                </a:schemeClr>
              </a:solidFill>
            </a:endParaRPr>
          </a:p>
          <a:p>
            <a:endParaRPr lang="en-US" b="1" dirty="0">
              <a:solidFill>
                <a:schemeClr val="tx2">
                  <a:lumMod val="10000"/>
                </a:schemeClr>
              </a:solidFill>
            </a:endParaRPr>
          </a:p>
          <a:p>
            <a:endParaRPr lang="en-IN" dirty="0"/>
          </a:p>
        </p:txBody>
      </p:sp>
      <p:sp>
        <p:nvSpPr>
          <p:cNvPr id="4" name="Date Placeholder 3"/>
          <p:cNvSpPr>
            <a:spLocks noGrp="1"/>
          </p:cNvSpPr>
          <p:nvPr>
            <p:ph type="dt" sz="half" idx="10"/>
          </p:nvPr>
        </p:nvSpPr>
        <p:spPr/>
        <p:txBody>
          <a:bodyPr/>
          <a:lstStyle/>
          <a:p>
            <a:fld id="{75C30B75-C0C6-4FB6-9C7A-5CBF043BED2A}"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11</a:t>
            </a:fld>
            <a:endParaRPr lang="en-US"/>
          </a:p>
        </p:txBody>
      </p:sp>
      <p:pic>
        <p:nvPicPr>
          <p:cNvPr id="9" name="Audio 8">
            <a:hlinkClick r:id="" action="ppaction://media"/>
            <a:extLst>
              <a:ext uri="{FF2B5EF4-FFF2-40B4-BE49-F238E27FC236}">
                <a16:creationId xmlns:a16="http://schemas.microsoft.com/office/drawing/2014/main" id="{EE3381A2-83BA-4C35-9675-1AF795E6223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1787150"/>
      </p:ext>
    </p:extLst>
  </p:cSld>
  <p:clrMapOvr>
    <a:masterClrMapping/>
  </p:clrMapOvr>
  <mc:AlternateContent xmlns:mc="http://schemas.openxmlformats.org/markup-compatibility/2006">
    <mc:Choice xmlns:p14="http://schemas.microsoft.com/office/powerpoint/2010/main" Requires="p14">
      <p:transition spd="slow" p14:dur="2000" advTm="52672"/>
    </mc:Choice>
    <mc:Fallback>
      <p:transition spd="slow" advTm="52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7A20C-1FC2-4BE1-A982-B021DCA42496}"/>
              </a:ext>
            </a:extLst>
          </p:cNvPr>
          <p:cNvSpPr>
            <a:spLocks noGrp="1"/>
          </p:cNvSpPr>
          <p:nvPr>
            <p:ph type="title"/>
          </p:nvPr>
        </p:nvSpPr>
        <p:spPr/>
        <p:txBody>
          <a:bodyPr/>
          <a:lstStyle/>
          <a:p>
            <a:r>
              <a:rPr lang="en-US" dirty="0">
                <a:latin typeface="Berlin Sans FB" pitchFamily="34" charset="0"/>
              </a:rPr>
              <a:t>Micro preparation burs</a:t>
            </a:r>
            <a:endParaRPr lang="en-IN" dirty="0"/>
          </a:p>
        </p:txBody>
      </p:sp>
      <p:sp>
        <p:nvSpPr>
          <p:cNvPr id="3" name="Content Placeholder 2">
            <a:extLst>
              <a:ext uri="{FF2B5EF4-FFF2-40B4-BE49-F238E27FC236}">
                <a16:creationId xmlns:a16="http://schemas.microsoft.com/office/drawing/2014/main" id="{22BA7319-CEBA-44B1-AE14-4B57F52A3FA7}"/>
              </a:ext>
            </a:extLst>
          </p:cNvPr>
          <p:cNvSpPr>
            <a:spLocks noGrp="1"/>
          </p:cNvSpPr>
          <p:nvPr>
            <p:ph idx="1"/>
          </p:nvPr>
        </p:nvSpPr>
        <p:spPr>
          <a:xfrm>
            <a:off x="469225" y="1463742"/>
            <a:ext cx="11029615" cy="3678303"/>
          </a:xfrm>
        </p:spPr>
        <p:txBody>
          <a:bodyPr/>
          <a:lstStyle/>
          <a:p>
            <a:r>
              <a:rPr lang="en-US" dirty="0">
                <a:solidFill>
                  <a:schemeClr val="tx2">
                    <a:lumMod val="10000"/>
                  </a:schemeClr>
                </a:solidFill>
              </a:rPr>
              <a:t>The </a:t>
            </a:r>
            <a:r>
              <a:rPr lang="en-US" dirty="0" err="1">
                <a:solidFill>
                  <a:schemeClr val="tx2">
                    <a:lumMod val="10000"/>
                  </a:schemeClr>
                </a:solidFill>
              </a:rPr>
              <a:t>Fissurotomy</a:t>
            </a:r>
            <a:r>
              <a:rPr lang="en-US" dirty="0">
                <a:solidFill>
                  <a:schemeClr val="tx2">
                    <a:lumMod val="10000"/>
                  </a:schemeClr>
                </a:solidFill>
              </a:rPr>
              <a:t> Bur is designed to allow exploration of the fissure with minimal removal of enamel.</a:t>
            </a:r>
          </a:p>
          <a:p>
            <a:r>
              <a:rPr lang="en-US" dirty="0">
                <a:solidFill>
                  <a:schemeClr val="tx2">
                    <a:lumMod val="10000"/>
                  </a:schemeClr>
                </a:solidFill>
              </a:rPr>
              <a:t>It is 1.5–2.5mminlength and tapers to a fine carbide tip so that only 1/6</a:t>
            </a:r>
            <a:r>
              <a:rPr lang="en-US" baseline="30000" dirty="0">
                <a:solidFill>
                  <a:schemeClr val="tx2">
                    <a:lumMod val="10000"/>
                  </a:schemeClr>
                </a:solidFill>
              </a:rPr>
              <a:t>th</a:t>
            </a:r>
            <a:r>
              <a:rPr lang="en-US" dirty="0">
                <a:solidFill>
                  <a:schemeClr val="tx2">
                    <a:lumMod val="10000"/>
                  </a:schemeClr>
                </a:solidFill>
              </a:rPr>
              <a:t> to 1/10</a:t>
            </a:r>
            <a:r>
              <a:rPr lang="en-US" baseline="30000" dirty="0">
                <a:solidFill>
                  <a:schemeClr val="tx2">
                    <a:lumMod val="10000"/>
                  </a:schemeClr>
                </a:solidFill>
              </a:rPr>
              <a:t>th</a:t>
            </a:r>
            <a:r>
              <a:rPr lang="en-US" dirty="0">
                <a:solidFill>
                  <a:schemeClr val="tx2">
                    <a:lumMod val="10000"/>
                  </a:schemeClr>
                </a:solidFill>
              </a:rPr>
              <a:t>  of the </a:t>
            </a:r>
            <a:r>
              <a:rPr lang="en-US" dirty="0" err="1">
                <a:solidFill>
                  <a:schemeClr val="tx2">
                    <a:lumMod val="10000"/>
                  </a:schemeClr>
                </a:solidFill>
              </a:rPr>
              <a:t>intercuspal</a:t>
            </a:r>
            <a:r>
              <a:rPr lang="en-US" dirty="0">
                <a:solidFill>
                  <a:schemeClr val="tx2">
                    <a:lumMod val="10000"/>
                  </a:schemeClr>
                </a:solidFill>
              </a:rPr>
              <a:t> width is removed. </a:t>
            </a:r>
          </a:p>
          <a:p>
            <a:r>
              <a:rPr lang="en-US" dirty="0">
                <a:solidFill>
                  <a:schemeClr val="tx2">
                    <a:lumMod val="10000"/>
                  </a:schemeClr>
                </a:solidFill>
              </a:rPr>
              <a:t>Other burs such as the </a:t>
            </a:r>
            <a:r>
              <a:rPr lang="en-US" dirty="0" err="1">
                <a:solidFill>
                  <a:schemeClr val="tx2">
                    <a:lumMod val="10000"/>
                  </a:schemeClr>
                </a:solidFill>
              </a:rPr>
              <a:t>Brassler</a:t>
            </a:r>
            <a:r>
              <a:rPr lang="en-US" dirty="0">
                <a:solidFill>
                  <a:schemeClr val="tx2">
                    <a:lumMod val="10000"/>
                  </a:schemeClr>
                </a:solidFill>
              </a:rPr>
              <a:t> 889M-007 bur allow minimally invasive preparation of the tooth occlusal surface, and where slightly wider preparation is required, the Micro-Diamond 838M-007 can be used.</a:t>
            </a:r>
          </a:p>
          <a:p>
            <a:endParaRPr lang="en-IN" dirty="0"/>
          </a:p>
        </p:txBody>
      </p:sp>
      <p:pic>
        <p:nvPicPr>
          <p:cNvPr id="4" name="Picture 3" descr="DI200803_93.jpg">
            <a:extLst>
              <a:ext uri="{FF2B5EF4-FFF2-40B4-BE49-F238E27FC236}">
                <a16:creationId xmlns:a16="http://schemas.microsoft.com/office/drawing/2014/main" id="{6ECA99C9-7E6B-45D3-AB98-A8BDFAA8AFA1}"/>
              </a:ext>
            </a:extLst>
          </p:cNvPr>
          <p:cNvPicPr>
            <a:picLocks noChangeAspect="1"/>
          </p:cNvPicPr>
          <p:nvPr/>
        </p:nvPicPr>
        <p:blipFill>
          <a:blip r:embed="rId4"/>
          <a:stretch>
            <a:fillRect/>
          </a:stretch>
        </p:blipFill>
        <p:spPr>
          <a:xfrm>
            <a:off x="9041363" y="4222102"/>
            <a:ext cx="2849054" cy="2514600"/>
          </a:xfrm>
          <a:prstGeom prst="rect">
            <a:avLst/>
          </a:prstGeom>
        </p:spPr>
      </p:pic>
      <p:sp>
        <p:nvSpPr>
          <p:cNvPr id="5" name="Date Placeholder 4"/>
          <p:cNvSpPr>
            <a:spLocks noGrp="1"/>
          </p:cNvSpPr>
          <p:nvPr>
            <p:ph type="dt" sz="half" idx="10"/>
          </p:nvPr>
        </p:nvSpPr>
        <p:spPr/>
        <p:txBody>
          <a:bodyPr/>
          <a:lstStyle/>
          <a:p>
            <a:fld id="{3EB9809D-327C-418D-ABB4-45E208AC0FAD}" type="datetime1">
              <a:rPr lang="en-US" smtClean="0"/>
              <a:t>8/30/2020</a:t>
            </a:fld>
            <a:endParaRPr lang="en-US"/>
          </a:p>
        </p:txBody>
      </p:sp>
      <p:sp>
        <p:nvSpPr>
          <p:cNvPr id="6" name="Footer Placeholder 5"/>
          <p:cNvSpPr>
            <a:spLocks noGrp="1"/>
          </p:cNvSpPr>
          <p:nvPr>
            <p:ph type="ftr" sz="quarter" idx="11"/>
          </p:nvPr>
        </p:nvSpPr>
        <p:spPr/>
        <p:txBody>
          <a:bodyPr/>
          <a:lstStyle/>
          <a:p>
            <a:r>
              <a:rPr lang="en-IN" dirty="0"/>
              <a:t>Hugh Devlin. Operative Dentistry-A Practical Guide to Recent Innovations.1st edition. Springer. Germany:2006.</a:t>
            </a:r>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a:t>
            </a:r>
            <a:r>
              <a:rPr lang="en-US" dirty="0" err="1">
                <a:solidFill>
                  <a:schemeClr val="bg2">
                    <a:lumMod val="50000"/>
                  </a:schemeClr>
                </a:solidFill>
              </a:rPr>
              <a:t>Jaypee</a:t>
            </a:r>
            <a:r>
              <a:rPr lang="en-US" dirty="0">
                <a:solidFill>
                  <a:schemeClr val="bg2">
                    <a:lumMod val="50000"/>
                  </a:schemeClr>
                </a:solidFill>
              </a:rPr>
              <a:t> Brothers Medical Publishers Private Limited;2014</a:t>
            </a:r>
            <a:endParaRPr lang="en-US" dirty="0"/>
          </a:p>
          <a:p>
            <a:endParaRPr lang="en-US" dirty="0"/>
          </a:p>
        </p:txBody>
      </p:sp>
      <p:sp>
        <p:nvSpPr>
          <p:cNvPr id="7" name="Slide Number Placeholder 6"/>
          <p:cNvSpPr>
            <a:spLocks noGrp="1"/>
          </p:cNvSpPr>
          <p:nvPr>
            <p:ph type="sldNum" sz="quarter" idx="12"/>
          </p:nvPr>
        </p:nvSpPr>
        <p:spPr/>
        <p:txBody>
          <a:bodyPr/>
          <a:lstStyle/>
          <a:p>
            <a:fld id="{BD9B9E56-D632-49B2-9B42-574066FA4AE5}" type="slidenum">
              <a:rPr lang="en-US" smtClean="0"/>
              <a:t>12</a:t>
            </a:fld>
            <a:endParaRPr lang="en-US"/>
          </a:p>
        </p:txBody>
      </p:sp>
      <p:pic>
        <p:nvPicPr>
          <p:cNvPr id="8" name="Audio 7">
            <a:hlinkClick r:id="" action="ppaction://media"/>
            <a:extLst>
              <a:ext uri="{FF2B5EF4-FFF2-40B4-BE49-F238E27FC236}">
                <a16:creationId xmlns:a16="http://schemas.microsoft.com/office/drawing/2014/main" id="{F4E238E9-88C2-42C8-850E-D2BC649D8D3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23393900"/>
      </p:ext>
    </p:extLst>
  </p:cSld>
  <p:clrMapOvr>
    <a:masterClrMapping/>
  </p:clrMapOvr>
  <mc:AlternateContent xmlns:mc="http://schemas.openxmlformats.org/markup-compatibility/2006">
    <mc:Choice xmlns:p14="http://schemas.microsoft.com/office/powerpoint/2010/main" Requires="p14">
      <p:transition spd="slow" p14:dur="2000" advTm="37603"/>
    </mc:Choice>
    <mc:Fallback>
      <p:transition spd="slow" advTm="37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74D-D4D1-4731-8975-EFFDD7654DA6}"/>
              </a:ext>
            </a:extLst>
          </p:cNvPr>
          <p:cNvSpPr>
            <a:spLocks noGrp="1"/>
          </p:cNvSpPr>
          <p:nvPr>
            <p:ph type="title"/>
          </p:nvPr>
        </p:nvSpPr>
        <p:spPr/>
        <p:txBody>
          <a:bodyPr/>
          <a:lstStyle/>
          <a:p>
            <a:r>
              <a:rPr lang="en-US" dirty="0">
                <a:latin typeface="Berlin Sans FB" pitchFamily="34" charset="0"/>
              </a:rPr>
              <a:t>Polymer burs</a:t>
            </a:r>
            <a:endParaRPr lang="en-IN" dirty="0"/>
          </a:p>
        </p:txBody>
      </p:sp>
      <p:sp>
        <p:nvSpPr>
          <p:cNvPr id="3" name="Content Placeholder 2">
            <a:extLst>
              <a:ext uri="{FF2B5EF4-FFF2-40B4-BE49-F238E27FC236}">
                <a16:creationId xmlns:a16="http://schemas.microsoft.com/office/drawing/2014/main" id="{645013E5-89C7-4B7D-B3A6-A4F3179F76C7}"/>
              </a:ext>
            </a:extLst>
          </p:cNvPr>
          <p:cNvSpPr>
            <a:spLocks noGrp="1"/>
          </p:cNvSpPr>
          <p:nvPr>
            <p:ph idx="1"/>
          </p:nvPr>
        </p:nvSpPr>
        <p:spPr>
          <a:xfrm>
            <a:off x="581193" y="2071396"/>
            <a:ext cx="11029616" cy="2921226"/>
          </a:xfrm>
        </p:spPr>
        <p:txBody>
          <a:bodyPr/>
          <a:lstStyle/>
          <a:p>
            <a:r>
              <a:rPr lang="en-US" dirty="0">
                <a:solidFill>
                  <a:schemeClr val="tx2">
                    <a:lumMod val="10000"/>
                  </a:schemeClr>
                </a:solidFill>
              </a:rPr>
              <a:t>Boston (2000) has described a polymer bur that only removed softened and infected dentin and not normal dentin.</a:t>
            </a:r>
          </a:p>
          <a:p>
            <a:r>
              <a:rPr lang="en-US" dirty="0">
                <a:solidFill>
                  <a:schemeClr val="tx2">
                    <a:lumMod val="10000"/>
                  </a:schemeClr>
                </a:solidFill>
              </a:rPr>
              <a:t>The cutting elements of the bur were made of a softer polyamide polymer material than the traditional carbide bur.</a:t>
            </a:r>
          </a:p>
          <a:p>
            <a:r>
              <a:rPr lang="en-US" dirty="0">
                <a:solidFill>
                  <a:schemeClr val="tx2">
                    <a:lumMod val="10000"/>
                  </a:schemeClr>
                </a:solidFill>
              </a:rPr>
              <a:t>The bur blades are designed to primarily remove carious dentin by plowing, unlike in the conventional burs the dentin forms chips due to orthogonal cutting</a:t>
            </a:r>
            <a:endParaRPr lang="en-IN" dirty="0"/>
          </a:p>
        </p:txBody>
      </p:sp>
      <p:pic>
        <p:nvPicPr>
          <p:cNvPr id="4" name="Picture 3" descr="SmartBursII.jpg">
            <a:extLst>
              <a:ext uri="{FF2B5EF4-FFF2-40B4-BE49-F238E27FC236}">
                <a16:creationId xmlns:a16="http://schemas.microsoft.com/office/drawing/2014/main" id="{0AF243B3-04C5-4319-92D2-A2CF5E830045}"/>
              </a:ext>
            </a:extLst>
          </p:cNvPr>
          <p:cNvPicPr>
            <a:picLocks noChangeAspect="1"/>
          </p:cNvPicPr>
          <p:nvPr/>
        </p:nvPicPr>
        <p:blipFill>
          <a:blip r:embed="rId4"/>
          <a:stretch>
            <a:fillRect/>
          </a:stretch>
        </p:blipFill>
        <p:spPr>
          <a:xfrm>
            <a:off x="6657808" y="4224270"/>
            <a:ext cx="4953000" cy="2182763"/>
          </a:xfrm>
          <a:prstGeom prst="rect">
            <a:avLst/>
          </a:prstGeom>
        </p:spPr>
      </p:pic>
      <p:sp>
        <p:nvSpPr>
          <p:cNvPr id="5" name="Date Placeholder 4"/>
          <p:cNvSpPr>
            <a:spLocks noGrp="1"/>
          </p:cNvSpPr>
          <p:nvPr>
            <p:ph type="dt" sz="half" idx="10"/>
          </p:nvPr>
        </p:nvSpPr>
        <p:spPr/>
        <p:txBody>
          <a:bodyPr/>
          <a:lstStyle/>
          <a:p>
            <a:fld id="{B7EA8AAD-ACAA-4FB6-A2E8-FC56E9766386}" type="datetime1">
              <a:rPr lang="en-US" smtClean="0"/>
              <a:t>8/30/2020</a:t>
            </a:fld>
            <a:endParaRPr lang="en-US"/>
          </a:p>
        </p:txBody>
      </p:sp>
      <p:sp>
        <p:nvSpPr>
          <p:cNvPr id="6" name="Footer Placeholder 5"/>
          <p:cNvSpPr>
            <a:spLocks noGrp="1"/>
          </p:cNvSpPr>
          <p:nvPr>
            <p:ph type="ftr" sz="quarter" idx="11"/>
          </p:nvPr>
        </p:nvSpPr>
        <p:spPr>
          <a:xfrm>
            <a:off x="581192" y="6511852"/>
            <a:ext cx="6917210" cy="365125"/>
          </a:xfrm>
        </p:spPr>
        <p:txBody>
          <a:bodyPr/>
          <a:lstStyle/>
          <a:p>
            <a:r>
              <a:rPr lang="en-IN" dirty="0"/>
              <a:t>Hugh Devlin. Operative Dentistry-A Practical Guide to Recent Innovations.1st edition. Springer. Germany:2006.</a:t>
            </a:r>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a:t>
            </a:r>
            <a:r>
              <a:rPr lang="en-US" dirty="0" err="1">
                <a:solidFill>
                  <a:schemeClr val="bg2">
                    <a:lumMod val="50000"/>
                  </a:schemeClr>
                </a:solidFill>
              </a:rPr>
              <a:t>Jaypee</a:t>
            </a:r>
            <a:r>
              <a:rPr lang="en-US" dirty="0">
                <a:solidFill>
                  <a:schemeClr val="bg2">
                    <a:lumMod val="50000"/>
                  </a:schemeClr>
                </a:solidFill>
              </a:rPr>
              <a:t> Brothers Medical Publishers Private Limited;2014</a:t>
            </a:r>
            <a:endParaRPr lang="en-US" dirty="0"/>
          </a:p>
          <a:p>
            <a:endParaRPr lang="en-US" dirty="0"/>
          </a:p>
        </p:txBody>
      </p:sp>
      <p:sp>
        <p:nvSpPr>
          <p:cNvPr id="7" name="Slide Number Placeholder 6"/>
          <p:cNvSpPr>
            <a:spLocks noGrp="1"/>
          </p:cNvSpPr>
          <p:nvPr>
            <p:ph type="sldNum" sz="quarter" idx="12"/>
          </p:nvPr>
        </p:nvSpPr>
        <p:spPr/>
        <p:txBody>
          <a:bodyPr/>
          <a:lstStyle/>
          <a:p>
            <a:fld id="{BD9B9E56-D632-49B2-9B42-574066FA4AE5}" type="slidenum">
              <a:rPr lang="en-US" smtClean="0"/>
              <a:t>13</a:t>
            </a:fld>
            <a:endParaRPr lang="en-US"/>
          </a:p>
        </p:txBody>
      </p:sp>
      <p:pic>
        <p:nvPicPr>
          <p:cNvPr id="8" name="Audio 7">
            <a:hlinkClick r:id="" action="ppaction://media"/>
            <a:extLst>
              <a:ext uri="{FF2B5EF4-FFF2-40B4-BE49-F238E27FC236}">
                <a16:creationId xmlns:a16="http://schemas.microsoft.com/office/drawing/2014/main" id="{9A867363-1647-49A6-A3AB-850BCE5A66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70775829"/>
      </p:ext>
    </p:extLst>
  </p:cSld>
  <p:clrMapOvr>
    <a:masterClrMapping/>
  </p:clrMapOvr>
  <mc:AlternateContent xmlns:mc="http://schemas.openxmlformats.org/markup-compatibility/2006">
    <mc:Choice xmlns:p14="http://schemas.microsoft.com/office/powerpoint/2010/main" Requires="p14">
      <p:transition spd="slow" p14:dur="2000" advTm="34584"/>
    </mc:Choice>
    <mc:Fallback>
      <p:transition spd="slow" advTm="34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63D47-30F0-4A01-A29B-2F2A1AC9D3CC}"/>
              </a:ext>
            </a:extLst>
          </p:cNvPr>
          <p:cNvSpPr>
            <a:spLocks noGrp="1"/>
          </p:cNvSpPr>
          <p:nvPr>
            <p:ph type="title"/>
          </p:nvPr>
        </p:nvSpPr>
        <p:spPr/>
        <p:txBody>
          <a:bodyPr/>
          <a:lstStyle/>
          <a:p>
            <a:r>
              <a:rPr lang="en-US" dirty="0">
                <a:latin typeface="Berlin Sans FB" pitchFamily="34" charset="0"/>
              </a:rPr>
              <a:t>Air abrasion </a:t>
            </a:r>
            <a:endParaRPr lang="en-IN" dirty="0"/>
          </a:p>
        </p:txBody>
      </p:sp>
      <p:sp>
        <p:nvSpPr>
          <p:cNvPr id="3" name="Content Placeholder 2">
            <a:extLst>
              <a:ext uri="{FF2B5EF4-FFF2-40B4-BE49-F238E27FC236}">
                <a16:creationId xmlns:a16="http://schemas.microsoft.com/office/drawing/2014/main" id="{B04CA02C-B610-45F5-BE05-CC972AF775C9}"/>
              </a:ext>
            </a:extLst>
          </p:cNvPr>
          <p:cNvSpPr>
            <a:spLocks noGrp="1"/>
          </p:cNvSpPr>
          <p:nvPr>
            <p:ph idx="1"/>
          </p:nvPr>
        </p:nvSpPr>
        <p:spPr/>
        <p:txBody>
          <a:bodyPr/>
          <a:lstStyle/>
          <a:p>
            <a:r>
              <a:rPr lang="en-US" dirty="0">
                <a:solidFill>
                  <a:schemeClr val="tx2">
                    <a:lumMod val="10000"/>
                  </a:schemeClr>
                </a:solidFill>
              </a:rPr>
              <a:t>This technique uses a stream of small aluminum oxide particles, created using pressurized air, that impact the caries and abrade it away.</a:t>
            </a:r>
          </a:p>
          <a:p>
            <a:r>
              <a:rPr lang="en-US" dirty="0">
                <a:solidFill>
                  <a:schemeClr val="tx2">
                    <a:lumMod val="10000"/>
                  </a:schemeClr>
                </a:solidFill>
              </a:rPr>
              <a:t>One of the main advantages of the air abrasion technique is that there is less pain associated with cavity preparation than with conventional bur preparation, perhaps because there is less noise and vibration.</a:t>
            </a:r>
          </a:p>
          <a:p>
            <a:r>
              <a:rPr lang="en-US" dirty="0">
                <a:solidFill>
                  <a:schemeClr val="tx2">
                    <a:lumMod val="10000"/>
                  </a:schemeClr>
                </a:solidFill>
              </a:rPr>
              <a:t>There is little tactile sensation when removing softened carious dentin as the instrument does not touch the tooth, so the indications for use of this instrument tend to be limited to minimal cavity preparation and the removal of surface enamel stain.</a:t>
            </a:r>
          </a:p>
          <a:p>
            <a:endParaRPr lang="en-IN" dirty="0"/>
          </a:p>
        </p:txBody>
      </p:sp>
      <p:sp>
        <p:nvSpPr>
          <p:cNvPr id="4" name="Date Placeholder 3"/>
          <p:cNvSpPr>
            <a:spLocks noGrp="1"/>
          </p:cNvSpPr>
          <p:nvPr>
            <p:ph type="dt" sz="half" idx="10"/>
          </p:nvPr>
        </p:nvSpPr>
        <p:spPr/>
        <p:txBody>
          <a:bodyPr/>
          <a:lstStyle/>
          <a:p>
            <a:fld id="{A20F85FB-4722-42BD-8FDF-6CC832D1F15D}" type="datetime1">
              <a:rPr lang="en-US" smtClean="0"/>
              <a:t>8/30/2020</a:t>
            </a:fld>
            <a:endParaRPr lang="en-US"/>
          </a:p>
        </p:txBody>
      </p:sp>
      <p:sp>
        <p:nvSpPr>
          <p:cNvPr id="5" name="Footer Placeholder 4"/>
          <p:cNvSpPr>
            <a:spLocks noGrp="1"/>
          </p:cNvSpPr>
          <p:nvPr>
            <p:ph type="ftr" sz="quarter" idx="11"/>
          </p:nvPr>
        </p:nvSpPr>
        <p:spPr/>
        <p:txBody>
          <a:bodyPr/>
          <a:lstStyle/>
          <a:p>
            <a:r>
              <a:rPr lang="en-IN" dirty="0"/>
              <a:t>Hugh Devlin. Operative Dentistry-A Practical Guide to Recent Innovations.1st edition. Springer. Germany:2006.</a:t>
            </a:r>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a:t>
            </a:r>
            <a:r>
              <a:rPr lang="en-US" dirty="0" err="1">
                <a:solidFill>
                  <a:schemeClr val="bg2">
                    <a:lumMod val="50000"/>
                  </a:schemeClr>
                </a:solidFill>
              </a:rPr>
              <a:t>Jaypee</a:t>
            </a:r>
            <a:r>
              <a:rPr lang="en-US" dirty="0">
                <a:solidFill>
                  <a:schemeClr val="bg2">
                    <a:lumMod val="50000"/>
                  </a:schemeClr>
                </a:solidFill>
              </a:rPr>
              <a:t> Brothers Medical Publishers Private Limited;2014</a:t>
            </a:r>
            <a:endParaRPr lang="en-US" dirty="0"/>
          </a:p>
          <a:p>
            <a:endParaRPr lang="en-US" dirty="0"/>
          </a:p>
        </p:txBody>
      </p:sp>
      <p:sp>
        <p:nvSpPr>
          <p:cNvPr id="6" name="Slide Number Placeholder 5"/>
          <p:cNvSpPr>
            <a:spLocks noGrp="1"/>
          </p:cNvSpPr>
          <p:nvPr>
            <p:ph type="sldNum" sz="quarter" idx="12"/>
          </p:nvPr>
        </p:nvSpPr>
        <p:spPr/>
        <p:txBody>
          <a:bodyPr/>
          <a:lstStyle/>
          <a:p>
            <a:fld id="{BD9B9E56-D632-49B2-9B42-574066FA4AE5}" type="slidenum">
              <a:rPr lang="en-US" smtClean="0"/>
              <a:t>14</a:t>
            </a:fld>
            <a:endParaRPr lang="en-US"/>
          </a:p>
        </p:txBody>
      </p:sp>
      <p:pic>
        <p:nvPicPr>
          <p:cNvPr id="7" name="Audio 6">
            <a:hlinkClick r:id="" action="ppaction://media"/>
            <a:extLst>
              <a:ext uri="{FF2B5EF4-FFF2-40B4-BE49-F238E27FC236}">
                <a16:creationId xmlns:a16="http://schemas.microsoft.com/office/drawing/2014/main" id="{77424AB8-8019-43AE-A089-3BF16E290B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6853608"/>
      </p:ext>
    </p:extLst>
  </p:cSld>
  <p:clrMapOvr>
    <a:masterClrMapping/>
  </p:clrMapOvr>
  <mc:AlternateContent xmlns:mc="http://schemas.openxmlformats.org/markup-compatibility/2006">
    <mc:Choice xmlns:p14="http://schemas.microsoft.com/office/powerpoint/2010/main" Requires="p14">
      <p:transition spd="slow" p14:dur="2000" advTm="39089"/>
    </mc:Choice>
    <mc:Fallback>
      <p:transition spd="slow" advTm="39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6C5B9-7DBA-40D8-B19E-ED92FF5B04DD}"/>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92C7C40B-D7C7-40A3-9EAC-4A6D24D6E44C}"/>
              </a:ext>
            </a:extLst>
          </p:cNvPr>
          <p:cNvSpPr>
            <a:spLocks noGrp="1"/>
          </p:cNvSpPr>
          <p:nvPr>
            <p:ph idx="1"/>
          </p:nvPr>
        </p:nvSpPr>
        <p:spPr/>
        <p:txBody>
          <a:bodyPr/>
          <a:lstStyle/>
          <a:p>
            <a:pPr>
              <a:buNone/>
            </a:pPr>
            <a:r>
              <a:rPr lang="en-US" u="sng" dirty="0">
                <a:solidFill>
                  <a:schemeClr val="tx2">
                    <a:lumMod val="10000"/>
                  </a:schemeClr>
                </a:solidFill>
              </a:rPr>
              <a:t>Disadvantages:</a:t>
            </a:r>
          </a:p>
          <a:p>
            <a:r>
              <a:rPr lang="en-US" dirty="0">
                <a:solidFill>
                  <a:schemeClr val="tx2">
                    <a:lumMod val="10000"/>
                  </a:schemeClr>
                </a:solidFill>
              </a:rPr>
              <a:t>The abrasive particles tend to remove normal dentin more easily than the softer, carious dentin.</a:t>
            </a:r>
          </a:p>
          <a:p>
            <a:r>
              <a:rPr lang="en-US" dirty="0">
                <a:solidFill>
                  <a:schemeClr val="tx2">
                    <a:lumMod val="10000"/>
                  </a:schemeClr>
                </a:solidFill>
              </a:rPr>
              <a:t>Air abrasion of enamel does not provide enough micromechanical roughening of enamel for the retention of composite resins </a:t>
            </a:r>
            <a:r>
              <a:rPr lang="en-US" b="1" dirty="0">
                <a:solidFill>
                  <a:schemeClr val="tx2">
                    <a:lumMod val="10000"/>
                  </a:schemeClr>
                </a:solidFill>
              </a:rPr>
              <a:t>(Jahn et al. 1999).</a:t>
            </a:r>
          </a:p>
          <a:p>
            <a:r>
              <a:rPr lang="en-US" dirty="0">
                <a:solidFill>
                  <a:schemeClr val="tx2">
                    <a:lumMod val="10000"/>
                  </a:schemeClr>
                </a:solidFill>
              </a:rPr>
              <a:t>It can easily cause iatrogenic damage by removing exposed cementum and root dentin in teeth affected by gingival recession and periodontal disease</a:t>
            </a:r>
            <a:endParaRPr lang="en-IN" dirty="0"/>
          </a:p>
        </p:txBody>
      </p:sp>
      <p:sp>
        <p:nvSpPr>
          <p:cNvPr id="4" name="Date Placeholder 3"/>
          <p:cNvSpPr>
            <a:spLocks noGrp="1"/>
          </p:cNvSpPr>
          <p:nvPr>
            <p:ph type="dt" sz="half" idx="10"/>
          </p:nvPr>
        </p:nvSpPr>
        <p:spPr/>
        <p:txBody>
          <a:bodyPr/>
          <a:lstStyle/>
          <a:p>
            <a:fld id="{C5F56EC6-84D7-4488-8F5F-0482DFBEA6C4}" type="datetime1">
              <a:rPr lang="en-US" smtClean="0"/>
              <a:t>8/30/2020</a:t>
            </a:fld>
            <a:endParaRPr lang="en-US"/>
          </a:p>
        </p:txBody>
      </p:sp>
      <p:sp>
        <p:nvSpPr>
          <p:cNvPr id="5" name="Footer Placeholder 4"/>
          <p:cNvSpPr>
            <a:spLocks noGrp="1"/>
          </p:cNvSpPr>
          <p:nvPr>
            <p:ph type="ftr" sz="quarter" idx="11"/>
          </p:nvPr>
        </p:nvSpPr>
        <p:spPr/>
        <p:txBody>
          <a:bodyPr/>
          <a:lstStyle/>
          <a:p>
            <a:r>
              <a:rPr lang="en-IN" dirty="0"/>
              <a:t>Hugh Devlin. Operative Dentistry-A Practical Guide to Recent Innovations.1st edition. Springer. Germany:2006.</a:t>
            </a:r>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a:t>
            </a:r>
            <a:r>
              <a:rPr lang="en-US" dirty="0" err="1">
                <a:solidFill>
                  <a:schemeClr val="bg2">
                    <a:lumMod val="50000"/>
                  </a:schemeClr>
                </a:solidFill>
              </a:rPr>
              <a:t>Jaypee</a:t>
            </a:r>
            <a:r>
              <a:rPr lang="en-US" dirty="0">
                <a:solidFill>
                  <a:schemeClr val="bg2">
                    <a:lumMod val="50000"/>
                  </a:schemeClr>
                </a:solidFill>
              </a:rPr>
              <a:t> Brothers Medical Publishers Private Limited;2014</a:t>
            </a:r>
            <a:endParaRPr lang="en-US" dirty="0"/>
          </a:p>
          <a:p>
            <a:endParaRPr lang="en-US" dirty="0"/>
          </a:p>
        </p:txBody>
      </p:sp>
      <p:sp>
        <p:nvSpPr>
          <p:cNvPr id="6" name="Slide Number Placeholder 5"/>
          <p:cNvSpPr>
            <a:spLocks noGrp="1"/>
          </p:cNvSpPr>
          <p:nvPr>
            <p:ph type="sldNum" sz="quarter" idx="12"/>
          </p:nvPr>
        </p:nvSpPr>
        <p:spPr/>
        <p:txBody>
          <a:bodyPr/>
          <a:lstStyle/>
          <a:p>
            <a:fld id="{BD9B9E56-D632-49B2-9B42-574066FA4AE5}" type="slidenum">
              <a:rPr lang="en-US" smtClean="0"/>
              <a:t>15</a:t>
            </a:fld>
            <a:endParaRPr lang="en-US"/>
          </a:p>
        </p:txBody>
      </p:sp>
      <p:pic>
        <p:nvPicPr>
          <p:cNvPr id="7" name="Audio 6">
            <a:hlinkClick r:id="" action="ppaction://media"/>
            <a:extLst>
              <a:ext uri="{FF2B5EF4-FFF2-40B4-BE49-F238E27FC236}">
                <a16:creationId xmlns:a16="http://schemas.microsoft.com/office/drawing/2014/main" id="{11D18E26-DB20-475D-A24B-96DAA5EC3A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3209677"/>
      </p:ext>
    </p:extLst>
  </p:cSld>
  <p:clrMapOvr>
    <a:masterClrMapping/>
  </p:clrMapOvr>
  <mc:AlternateContent xmlns:mc="http://schemas.openxmlformats.org/markup-compatibility/2006">
    <mc:Choice xmlns:p14="http://schemas.microsoft.com/office/powerpoint/2010/main" Requires="p14">
      <p:transition spd="slow" p14:dur="2000" advTm="26503"/>
    </mc:Choice>
    <mc:Fallback>
      <p:transition spd="slow" advTm="26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5E53-E442-4B45-8B45-DA49D3DBC1E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084B6A6-4E6F-4528-83CA-46018CDCB81F}"/>
              </a:ext>
            </a:extLst>
          </p:cNvPr>
          <p:cNvSpPr>
            <a:spLocks noGrp="1"/>
          </p:cNvSpPr>
          <p:nvPr>
            <p:ph idx="1"/>
          </p:nvPr>
        </p:nvSpPr>
        <p:spPr>
          <a:xfrm>
            <a:off x="581192" y="1463742"/>
            <a:ext cx="11029615" cy="3678303"/>
          </a:xfrm>
        </p:spPr>
        <p:txBody>
          <a:bodyPr/>
          <a:lstStyle/>
          <a:p>
            <a:r>
              <a:rPr lang="en-US" b="1" dirty="0">
                <a:solidFill>
                  <a:schemeClr val="tx2">
                    <a:lumMod val="10000"/>
                  </a:schemeClr>
                </a:solidFill>
              </a:rPr>
              <a:t>Atkinson et al. (1984) </a:t>
            </a:r>
            <a:r>
              <a:rPr lang="en-US" dirty="0">
                <a:solidFill>
                  <a:schemeClr val="tx2">
                    <a:lumMod val="10000"/>
                  </a:schemeClr>
                </a:solidFill>
              </a:rPr>
              <a:t>found that their air-powder abrasive system removed a mean depth of 637μm of root structure in 30s of exposure time.</a:t>
            </a:r>
          </a:p>
          <a:p>
            <a:r>
              <a:rPr lang="en-US" dirty="0">
                <a:solidFill>
                  <a:schemeClr val="tx2">
                    <a:lumMod val="10000"/>
                  </a:schemeClr>
                </a:solidFill>
              </a:rPr>
              <a:t>Further research aimed at identifying less abrasive powders is ongoing </a:t>
            </a:r>
            <a:r>
              <a:rPr lang="en-US" b="1" dirty="0">
                <a:solidFill>
                  <a:schemeClr val="tx2">
                    <a:lumMod val="10000"/>
                  </a:schemeClr>
                </a:solidFill>
              </a:rPr>
              <a:t>(</a:t>
            </a:r>
            <a:r>
              <a:rPr lang="en-US" b="1" dirty="0" err="1">
                <a:solidFill>
                  <a:schemeClr val="tx2">
                    <a:lumMod val="10000"/>
                  </a:schemeClr>
                </a:solidFill>
              </a:rPr>
              <a:t>Petersilka</a:t>
            </a:r>
            <a:r>
              <a:rPr lang="en-US" b="1" dirty="0">
                <a:solidFill>
                  <a:schemeClr val="tx2">
                    <a:lumMod val="10000"/>
                  </a:schemeClr>
                </a:solidFill>
              </a:rPr>
              <a:t> et al. 2003)</a:t>
            </a:r>
            <a:r>
              <a:rPr lang="en-US" dirty="0">
                <a:solidFill>
                  <a:schemeClr val="tx2">
                    <a:lumMod val="10000"/>
                  </a:schemeClr>
                </a:solidFill>
              </a:rPr>
              <a:t>, because softer particles might be more effective in removing carious dentin more selectively.</a:t>
            </a:r>
          </a:p>
          <a:p>
            <a:endParaRPr lang="en-IN" dirty="0"/>
          </a:p>
        </p:txBody>
      </p:sp>
      <p:pic>
        <p:nvPicPr>
          <p:cNvPr id="4" name="Picture 3">
            <a:extLst>
              <a:ext uri="{FF2B5EF4-FFF2-40B4-BE49-F238E27FC236}">
                <a16:creationId xmlns:a16="http://schemas.microsoft.com/office/drawing/2014/main" id="{77595CED-DC54-4A65-8A38-52D5D57EDD38}"/>
              </a:ext>
            </a:extLst>
          </p:cNvPr>
          <p:cNvPicPr>
            <a:picLocks noChangeAspect="1" noChangeArrowheads="1"/>
          </p:cNvPicPr>
          <p:nvPr/>
        </p:nvPicPr>
        <p:blipFill>
          <a:blip r:embed="rId4"/>
          <a:srcRect/>
          <a:stretch>
            <a:fillRect/>
          </a:stretch>
        </p:blipFill>
        <p:spPr bwMode="auto">
          <a:xfrm>
            <a:off x="2085876" y="3846645"/>
            <a:ext cx="3459618" cy="2590800"/>
          </a:xfrm>
          <a:prstGeom prst="rect">
            <a:avLst/>
          </a:prstGeom>
          <a:noFill/>
          <a:ln w="9525">
            <a:noFill/>
            <a:miter lim="800000"/>
            <a:headEnd/>
            <a:tailEnd/>
          </a:ln>
          <a:effectLst/>
        </p:spPr>
      </p:pic>
      <p:pic>
        <p:nvPicPr>
          <p:cNvPr id="5" name="Picture 2">
            <a:extLst>
              <a:ext uri="{FF2B5EF4-FFF2-40B4-BE49-F238E27FC236}">
                <a16:creationId xmlns:a16="http://schemas.microsoft.com/office/drawing/2014/main" id="{CD47225B-0358-47BA-992E-A39D7A158E22}"/>
              </a:ext>
            </a:extLst>
          </p:cNvPr>
          <p:cNvPicPr>
            <a:picLocks noChangeAspect="1" noChangeArrowheads="1"/>
          </p:cNvPicPr>
          <p:nvPr/>
        </p:nvPicPr>
        <p:blipFill>
          <a:blip r:embed="rId5"/>
          <a:srcRect/>
          <a:stretch>
            <a:fillRect/>
          </a:stretch>
        </p:blipFill>
        <p:spPr bwMode="auto">
          <a:xfrm>
            <a:off x="6644834" y="3766457"/>
            <a:ext cx="3866632" cy="2895600"/>
          </a:xfrm>
          <a:prstGeom prst="rect">
            <a:avLst/>
          </a:prstGeom>
          <a:noFill/>
          <a:ln w="9525">
            <a:noFill/>
            <a:miter lim="800000"/>
            <a:headEnd/>
            <a:tailEnd/>
          </a:ln>
          <a:effectLst/>
        </p:spPr>
      </p:pic>
      <p:sp>
        <p:nvSpPr>
          <p:cNvPr id="6" name="Date Placeholder 5"/>
          <p:cNvSpPr>
            <a:spLocks noGrp="1"/>
          </p:cNvSpPr>
          <p:nvPr>
            <p:ph type="dt" sz="half" idx="10"/>
          </p:nvPr>
        </p:nvSpPr>
        <p:spPr/>
        <p:txBody>
          <a:bodyPr/>
          <a:lstStyle/>
          <a:p>
            <a:fld id="{09E201A9-3DFF-4920-8832-55894DFBC26A}" type="datetime1">
              <a:rPr lang="en-US" smtClean="0"/>
              <a:t>8/30/2020</a:t>
            </a:fld>
            <a:endParaRPr lang="en-US"/>
          </a:p>
        </p:txBody>
      </p:sp>
      <p:sp>
        <p:nvSpPr>
          <p:cNvPr id="7" name="Footer Placeholder 6"/>
          <p:cNvSpPr>
            <a:spLocks noGrp="1"/>
          </p:cNvSpPr>
          <p:nvPr>
            <p:ph type="ftr" sz="quarter" idx="11"/>
          </p:nvPr>
        </p:nvSpPr>
        <p:spPr>
          <a:xfrm>
            <a:off x="357080" y="6537609"/>
            <a:ext cx="6917210" cy="365125"/>
          </a:xfrm>
        </p:spPr>
        <p:txBody>
          <a:bodyPr/>
          <a:lstStyle/>
          <a:p>
            <a:r>
              <a:rPr lang="en-IN" dirty="0"/>
              <a:t>Hugh Devlin. Operative Dentistry-A Practical Guide to Recent Innovations.1st edition. Springer. Germany:2006.</a:t>
            </a:r>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a:t>
            </a:r>
            <a:r>
              <a:rPr lang="en-US" dirty="0" err="1">
                <a:solidFill>
                  <a:schemeClr val="bg2">
                    <a:lumMod val="50000"/>
                  </a:schemeClr>
                </a:solidFill>
              </a:rPr>
              <a:t>Jaypee</a:t>
            </a:r>
            <a:r>
              <a:rPr lang="en-US" dirty="0">
                <a:solidFill>
                  <a:schemeClr val="bg2">
                    <a:lumMod val="50000"/>
                  </a:schemeClr>
                </a:solidFill>
              </a:rPr>
              <a:t> Brothers Medical Publishers Private Limited;2014</a:t>
            </a:r>
            <a:endParaRPr lang="en-US" dirty="0"/>
          </a:p>
          <a:p>
            <a:endParaRPr lang="en-US" dirty="0"/>
          </a:p>
        </p:txBody>
      </p:sp>
      <p:sp>
        <p:nvSpPr>
          <p:cNvPr id="8" name="Slide Number Placeholder 7"/>
          <p:cNvSpPr>
            <a:spLocks noGrp="1"/>
          </p:cNvSpPr>
          <p:nvPr>
            <p:ph type="sldNum" sz="quarter" idx="12"/>
          </p:nvPr>
        </p:nvSpPr>
        <p:spPr/>
        <p:txBody>
          <a:bodyPr/>
          <a:lstStyle/>
          <a:p>
            <a:fld id="{BD9B9E56-D632-49B2-9B42-574066FA4AE5}" type="slidenum">
              <a:rPr lang="en-US" smtClean="0"/>
              <a:t>16</a:t>
            </a:fld>
            <a:endParaRPr lang="en-US"/>
          </a:p>
        </p:txBody>
      </p:sp>
      <p:pic>
        <p:nvPicPr>
          <p:cNvPr id="9" name="Audio 8">
            <a:hlinkClick r:id="" action="ppaction://media"/>
            <a:extLst>
              <a:ext uri="{FF2B5EF4-FFF2-40B4-BE49-F238E27FC236}">
                <a16:creationId xmlns:a16="http://schemas.microsoft.com/office/drawing/2014/main" id="{38C83B44-16C6-4DCB-A433-3C3DCDA7FD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7484218"/>
      </p:ext>
    </p:extLst>
  </p:cSld>
  <p:clrMapOvr>
    <a:masterClrMapping/>
  </p:clrMapOvr>
  <mc:AlternateContent xmlns:mc="http://schemas.openxmlformats.org/markup-compatibility/2006">
    <mc:Choice xmlns:p14="http://schemas.microsoft.com/office/powerpoint/2010/main" Requires="p14">
      <p:transition spd="slow" p14:dur="2000" advTm="31449"/>
    </mc:Choice>
    <mc:Fallback>
      <p:transition spd="slow" advTm="314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B4B3-2D33-4B53-BCDF-6D049113CB74}"/>
              </a:ext>
            </a:extLst>
          </p:cNvPr>
          <p:cNvSpPr>
            <a:spLocks noGrp="1"/>
          </p:cNvSpPr>
          <p:nvPr>
            <p:ph type="title"/>
          </p:nvPr>
        </p:nvSpPr>
        <p:spPr/>
        <p:txBody>
          <a:bodyPr/>
          <a:lstStyle/>
          <a:p>
            <a:r>
              <a:rPr lang="en-US" dirty="0">
                <a:latin typeface="Berlin Sans FB" pitchFamily="34" charset="0"/>
              </a:rPr>
              <a:t>Lasers </a:t>
            </a:r>
            <a:endParaRPr lang="en-IN" dirty="0"/>
          </a:p>
        </p:txBody>
      </p:sp>
      <p:sp>
        <p:nvSpPr>
          <p:cNvPr id="3" name="Content Placeholder 2">
            <a:extLst>
              <a:ext uri="{FF2B5EF4-FFF2-40B4-BE49-F238E27FC236}">
                <a16:creationId xmlns:a16="http://schemas.microsoft.com/office/drawing/2014/main" id="{28C4BA99-826E-4E0C-BC9B-B4F47641D4E7}"/>
              </a:ext>
            </a:extLst>
          </p:cNvPr>
          <p:cNvSpPr>
            <a:spLocks noGrp="1"/>
          </p:cNvSpPr>
          <p:nvPr>
            <p:ph idx="1"/>
          </p:nvPr>
        </p:nvSpPr>
        <p:spPr/>
        <p:txBody>
          <a:bodyPr/>
          <a:lstStyle/>
          <a:p>
            <a:r>
              <a:rPr lang="en-US" dirty="0">
                <a:solidFill>
                  <a:schemeClr val="tx2">
                    <a:lumMod val="10000"/>
                  </a:schemeClr>
                </a:solidFill>
              </a:rPr>
              <a:t>Early use of infrared lasers, such as carbon dioxide (10.6μmwavelength) and ruby lasers, to remove carious dentin resulted in slow removal of tissue and excessive heat transfer to the dental pulp.</a:t>
            </a:r>
          </a:p>
          <a:p>
            <a:r>
              <a:rPr lang="en-US" dirty="0">
                <a:solidFill>
                  <a:schemeClr val="tx2">
                    <a:lumMod val="10000"/>
                  </a:schemeClr>
                </a:solidFill>
              </a:rPr>
              <a:t>Lasers have achieved success with removal of hyperplastic soft tissue, but sufficient research has now established the use of other laser technologies in restorative dentistry.</a:t>
            </a:r>
          </a:p>
          <a:p>
            <a:r>
              <a:rPr lang="en-US" dirty="0">
                <a:solidFill>
                  <a:schemeClr val="tx2">
                    <a:lumMod val="10000"/>
                  </a:schemeClr>
                </a:solidFill>
              </a:rPr>
              <a:t>The erbium yttrium aluminum garnet (</a:t>
            </a:r>
            <a:r>
              <a:rPr lang="en-US" dirty="0" err="1">
                <a:solidFill>
                  <a:schemeClr val="tx2">
                    <a:lumMod val="10000"/>
                  </a:schemeClr>
                </a:solidFill>
              </a:rPr>
              <a:t>erbium:YAG</a:t>
            </a:r>
            <a:r>
              <a:rPr lang="en-US" dirty="0">
                <a:solidFill>
                  <a:schemeClr val="tx2">
                    <a:lumMod val="10000"/>
                  </a:schemeClr>
                </a:solidFill>
              </a:rPr>
              <a:t>, 2.94</a:t>
            </a:r>
            <a:r>
              <a:rPr lang="el-GR" dirty="0">
                <a:solidFill>
                  <a:schemeClr val="tx2">
                    <a:lumMod val="10000"/>
                  </a:schemeClr>
                </a:solidFill>
              </a:rPr>
              <a:t>μ</a:t>
            </a:r>
            <a:r>
              <a:rPr lang="en-US" dirty="0">
                <a:solidFill>
                  <a:schemeClr val="tx2">
                    <a:lumMod val="10000"/>
                  </a:schemeClr>
                </a:solidFill>
              </a:rPr>
              <a:t>m wavelength) laser has received much research interest, and in 1997, the FDA approved the </a:t>
            </a:r>
            <a:r>
              <a:rPr lang="en-US" dirty="0" err="1">
                <a:solidFill>
                  <a:schemeClr val="tx2">
                    <a:lumMod val="10000"/>
                  </a:schemeClr>
                </a:solidFill>
              </a:rPr>
              <a:t>erbium:YAG</a:t>
            </a:r>
            <a:r>
              <a:rPr lang="en-US" dirty="0">
                <a:solidFill>
                  <a:schemeClr val="tx2">
                    <a:lumMod val="10000"/>
                  </a:schemeClr>
                </a:solidFill>
              </a:rPr>
              <a:t> laser for caries removal in the USA.</a:t>
            </a:r>
          </a:p>
          <a:p>
            <a:endParaRPr lang="en-IN" dirty="0"/>
          </a:p>
        </p:txBody>
      </p:sp>
      <p:sp>
        <p:nvSpPr>
          <p:cNvPr id="4" name="Date Placeholder 3"/>
          <p:cNvSpPr>
            <a:spLocks noGrp="1"/>
          </p:cNvSpPr>
          <p:nvPr>
            <p:ph type="dt" sz="half" idx="10"/>
          </p:nvPr>
        </p:nvSpPr>
        <p:spPr/>
        <p:txBody>
          <a:bodyPr/>
          <a:lstStyle/>
          <a:p>
            <a:fld id="{52B49C99-9587-45EC-8A15-B18DD90D66C5}" type="datetime1">
              <a:rPr lang="en-US" smtClean="0"/>
              <a:t>8/30/2020</a:t>
            </a:fld>
            <a:endParaRPr lang="en-US"/>
          </a:p>
        </p:txBody>
      </p:sp>
      <p:sp>
        <p:nvSpPr>
          <p:cNvPr id="5" name="Footer Placeholder 4"/>
          <p:cNvSpPr>
            <a:spLocks noGrp="1"/>
          </p:cNvSpPr>
          <p:nvPr>
            <p:ph type="ftr" sz="quarter" idx="11"/>
          </p:nvPr>
        </p:nvSpPr>
        <p:spPr>
          <a:xfrm>
            <a:off x="581191" y="6321262"/>
            <a:ext cx="6917210" cy="365125"/>
          </a:xfrm>
        </p:spPr>
        <p:txBody>
          <a:bodyPr/>
          <a:lstStyle/>
          <a:p>
            <a:r>
              <a:rPr lang="en-IN" dirty="0"/>
              <a:t>Hugh Devlin. Operative Dentistry-A Practical Guide to Recent Innovations.1st edition. Springer. Germany:2006.</a:t>
            </a:r>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a:t>
            </a:r>
            <a:r>
              <a:rPr lang="en-US" dirty="0" err="1">
                <a:solidFill>
                  <a:schemeClr val="bg2">
                    <a:lumMod val="50000"/>
                  </a:schemeClr>
                </a:solidFill>
              </a:rPr>
              <a:t>Jaypee</a:t>
            </a:r>
            <a:r>
              <a:rPr lang="en-US" dirty="0">
                <a:solidFill>
                  <a:schemeClr val="bg2">
                    <a:lumMod val="50000"/>
                  </a:schemeClr>
                </a:solidFill>
              </a:rPr>
              <a:t> Brothers Medical Publishers Private Limited;2014</a:t>
            </a:r>
            <a:endParaRPr lang="en-US" dirty="0"/>
          </a:p>
          <a:p>
            <a:endParaRPr lang="en-US" dirty="0"/>
          </a:p>
        </p:txBody>
      </p:sp>
      <p:sp>
        <p:nvSpPr>
          <p:cNvPr id="6" name="Slide Number Placeholder 5"/>
          <p:cNvSpPr>
            <a:spLocks noGrp="1"/>
          </p:cNvSpPr>
          <p:nvPr>
            <p:ph type="sldNum" sz="quarter" idx="12"/>
          </p:nvPr>
        </p:nvSpPr>
        <p:spPr/>
        <p:txBody>
          <a:bodyPr/>
          <a:lstStyle/>
          <a:p>
            <a:fld id="{BD9B9E56-D632-49B2-9B42-574066FA4AE5}" type="slidenum">
              <a:rPr lang="en-US" smtClean="0"/>
              <a:t>17</a:t>
            </a:fld>
            <a:endParaRPr lang="en-US"/>
          </a:p>
        </p:txBody>
      </p:sp>
      <p:pic>
        <p:nvPicPr>
          <p:cNvPr id="7" name="Audio 6">
            <a:hlinkClick r:id="" action="ppaction://media"/>
            <a:extLst>
              <a:ext uri="{FF2B5EF4-FFF2-40B4-BE49-F238E27FC236}">
                <a16:creationId xmlns:a16="http://schemas.microsoft.com/office/drawing/2014/main" id="{017CDD78-8FF2-4980-BDE5-F1295EEC45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02609975"/>
      </p:ext>
    </p:extLst>
  </p:cSld>
  <p:clrMapOvr>
    <a:masterClrMapping/>
  </p:clrMapOvr>
  <mc:AlternateContent xmlns:mc="http://schemas.openxmlformats.org/markup-compatibility/2006">
    <mc:Choice xmlns:p14="http://schemas.microsoft.com/office/powerpoint/2010/main" Requires="p14">
      <p:transition spd="slow" p14:dur="2000" advTm="37635"/>
    </mc:Choice>
    <mc:Fallback>
      <p:transition spd="slow" advTm="37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9F75-CA37-496C-8FBF-8D535AA27EF3}"/>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42F91E1C-126B-4798-B579-57AB8F01F7A1}"/>
              </a:ext>
            </a:extLst>
          </p:cNvPr>
          <p:cNvSpPr>
            <a:spLocks noGrp="1"/>
          </p:cNvSpPr>
          <p:nvPr>
            <p:ph idx="1"/>
          </p:nvPr>
        </p:nvSpPr>
        <p:spPr>
          <a:xfrm>
            <a:off x="581193" y="2920482"/>
            <a:ext cx="6556726" cy="2938317"/>
          </a:xfrm>
        </p:spPr>
        <p:txBody>
          <a:bodyPr/>
          <a:lstStyle/>
          <a:p>
            <a:r>
              <a:rPr lang="en-US" dirty="0">
                <a:solidFill>
                  <a:schemeClr val="tx2">
                    <a:lumMod val="10000"/>
                  </a:schemeClr>
                </a:solidFill>
              </a:rPr>
              <a:t>The Fidelis </a:t>
            </a:r>
            <a:r>
              <a:rPr lang="en-US" dirty="0" err="1">
                <a:solidFill>
                  <a:schemeClr val="tx2">
                    <a:lumMod val="10000"/>
                  </a:schemeClr>
                </a:solidFill>
              </a:rPr>
              <a:t>erbium:YAG</a:t>
            </a:r>
            <a:r>
              <a:rPr lang="en-US" dirty="0">
                <a:solidFill>
                  <a:schemeClr val="tx2">
                    <a:lumMod val="10000"/>
                  </a:schemeClr>
                </a:solidFill>
              </a:rPr>
              <a:t> laser is the commercially available lasers for dental use, but it is a rather large device with settings for varying the cutting speed.</a:t>
            </a:r>
          </a:p>
          <a:p>
            <a:r>
              <a:rPr lang="en-US" dirty="0">
                <a:solidFill>
                  <a:schemeClr val="tx2">
                    <a:lumMod val="10000"/>
                  </a:schemeClr>
                </a:solidFill>
              </a:rPr>
              <a:t>This might be expected to improve the adaptation and retention of adhesively retained resin composites to the tooth.</a:t>
            </a:r>
          </a:p>
          <a:p>
            <a:r>
              <a:rPr lang="en-US" dirty="0" err="1">
                <a:solidFill>
                  <a:schemeClr val="tx2">
                    <a:lumMod val="10000"/>
                  </a:schemeClr>
                </a:solidFill>
              </a:rPr>
              <a:t>Erbium:YAG</a:t>
            </a:r>
            <a:r>
              <a:rPr lang="en-US" dirty="0">
                <a:solidFill>
                  <a:schemeClr val="tx2">
                    <a:lumMod val="10000"/>
                  </a:schemeClr>
                </a:solidFill>
              </a:rPr>
              <a:t> preparation of enamel must be followed by conventional etching with phosphoric acid if adequate adhesion of resin composites to enamel is to be achieved.(</a:t>
            </a:r>
            <a:r>
              <a:rPr lang="en-US" dirty="0" err="1">
                <a:solidFill>
                  <a:schemeClr val="tx2">
                    <a:lumMod val="10000"/>
                  </a:schemeClr>
                </a:solidFill>
              </a:rPr>
              <a:t>Otsuki</a:t>
            </a:r>
            <a:r>
              <a:rPr lang="en-US" dirty="0">
                <a:solidFill>
                  <a:schemeClr val="tx2">
                    <a:lumMod val="10000"/>
                  </a:schemeClr>
                </a:solidFill>
              </a:rPr>
              <a:t> et al. 2002)</a:t>
            </a:r>
          </a:p>
          <a:p>
            <a:endParaRPr lang="en-IN" dirty="0"/>
          </a:p>
        </p:txBody>
      </p:sp>
      <p:pic>
        <p:nvPicPr>
          <p:cNvPr id="4" name="Picture 2">
            <a:extLst>
              <a:ext uri="{FF2B5EF4-FFF2-40B4-BE49-F238E27FC236}">
                <a16:creationId xmlns:a16="http://schemas.microsoft.com/office/drawing/2014/main" id="{FC512E05-34C5-44DB-AD49-99C2AD710C5B}"/>
              </a:ext>
            </a:extLst>
          </p:cNvPr>
          <p:cNvPicPr>
            <a:picLocks noChangeAspect="1" noChangeArrowheads="1"/>
          </p:cNvPicPr>
          <p:nvPr/>
        </p:nvPicPr>
        <p:blipFill>
          <a:blip r:embed="rId4"/>
          <a:srcRect/>
          <a:stretch>
            <a:fillRect/>
          </a:stretch>
        </p:blipFill>
        <p:spPr bwMode="auto">
          <a:xfrm>
            <a:off x="7696201" y="1752600"/>
            <a:ext cx="2809875" cy="4286250"/>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5DB1960C-AA69-45D6-A219-5CF55C877527}" type="datetime1">
              <a:rPr lang="en-US" smtClean="0"/>
              <a:t>8/30/2020</a:t>
            </a:fld>
            <a:endParaRPr lang="en-US"/>
          </a:p>
        </p:txBody>
      </p:sp>
      <p:sp>
        <p:nvSpPr>
          <p:cNvPr id="6" name="Footer Placeholder 5"/>
          <p:cNvSpPr>
            <a:spLocks noGrp="1"/>
          </p:cNvSpPr>
          <p:nvPr>
            <p:ph type="ftr" sz="quarter" idx="11"/>
          </p:nvPr>
        </p:nvSpPr>
        <p:spPr>
          <a:xfrm>
            <a:off x="581192" y="6321262"/>
            <a:ext cx="6917210" cy="365125"/>
          </a:xfrm>
        </p:spPr>
        <p:txBody>
          <a:bodyPr/>
          <a:lstStyle/>
          <a:p>
            <a:r>
              <a:rPr lang="en-IN" dirty="0"/>
              <a:t>Hugh Devlin. Operative Dentistry-A Practical Guide to Recent Innovations.1st edition. Springer. Germany:2006.</a:t>
            </a:r>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a:t>
            </a:r>
            <a:r>
              <a:rPr lang="en-US" dirty="0" err="1">
                <a:solidFill>
                  <a:schemeClr val="bg2">
                    <a:lumMod val="50000"/>
                  </a:schemeClr>
                </a:solidFill>
              </a:rPr>
              <a:t>Jaypee</a:t>
            </a:r>
            <a:r>
              <a:rPr lang="en-US" dirty="0">
                <a:solidFill>
                  <a:schemeClr val="bg2">
                    <a:lumMod val="50000"/>
                  </a:schemeClr>
                </a:solidFill>
              </a:rPr>
              <a:t> Brothers Medical Publishers Private Limited;2014</a:t>
            </a:r>
            <a:endParaRPr lang="en-US" dirty="0"/>
          </a:p>
          <a:p>
            <a:endParaRPr lang="en-US" dirty="0"/>
          </a:p>
        </p:txBody>
      </p:sp>
      <p:sp>
        <p:nvSpPr>
          <p:cNvPr id="7" name="Slide Number Placeholder 6"/>
          <p:cNvSpPr>
            <a:spLocks noGrp="1"/>
          </p:cNvSpPr>
          <p:nvPr>
            <p:ph type="sldNum" sz="quarter" idx="12"/>
          </p:nvPr>
        </p:nvSpPr>
        <p:spPr/>
        <p:txBody>
          <a:bodyPr/>
          <a:lstStyle/>
          <a:p>
            <a:fld id="{BD9B9E56-D632-49B2-9B42-574066FA4AE5}" type="slidenum">
              <a:rPr lang="en-US" smtClean="0"/>
              <a:t>18</a:t>
            </a:fld>
            <a:endParaRPr lang="en-US"/>
          </a:p>
        </p:txBody>
      </p:sp>
      <p:pic>
        <p:nvPicPr>
          <p:cNvPr id="8" name="Audio 7">
            <a:hlinkClick r:id="" action="ppaction://media"/>
            <a:extLst>
              <a:ext uri="{FF2B5EF4-FFF2-40B4-BE49-F238E27FC236}">
                <a16:creationId xmlns:a16="http://schemas.microsoft.com/office/drawing/2014/main" id="{762EEB63-DD18-439B-99DA-C946AAB2FC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97349471"/>
      </p:ext>
    </p:extLst>
  </p:cSld>
  <p:clrMapOvr>
    <a:masterClrMapping/>
  </p:clrMapOvr>
  <mc:AlternateContent xmlns:mc="http://schemas.openxmlformats.org/markup-compatibility/2006">
    <mc:Choice xmlns:p14="http://schemas.microsoft.com/office/powerpoint/2010/main" Requires="p14">
      <p:transition spd="slow" p14:dur="2000" advTm="30033"/>
    </mc:Choice>
    <mc:Fallback>
      <p:transition spd="slow" advTm="30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83946-DCCB-43E5-B418-30E9CC449FC3}"/>
              </a:ext>
            </a:extLst>
          </p:cNvPr>
          <p:cNvSpPr>
            <a:spLocks noGrp="1"/>
          </p:cNvSpPr>
          <p:nvPr>
            <p:ph type="title"/>
          </p:nvPr>
        </p:nvSpPr>
        <p:spPr/>
        <p:txBody>
          <a:bodyPr/>
          <a:lstStyle/>
          <a:p>
            <a:r>
              <a:rPr lang="en-US" dirty="0">
                <a:latin typeface="Berlin Sans FB" pitchFamily="34" charset="0"/>
              </a:rPr>
              <a:t>Disadvantages</a:t>
            </a:r>
            <a:endParaRPr lang="en-IN" dirty="0"/>
          </a:p>
        </p:txBody>
      </p:sp>
      <p:sp>
        <p:nvSpPr>
          <p:cNvPr id="3" name="Content Placeholder 2">
            <a:extLst>
              <a:ext uri="{FF2B5EF4-FFF2-40B4-BE49-F238E27FC236}">
                <a16:creationId xmlns:a16="http://schemas.microsoft.com/office/drawing/2014/main" id="{560A9189-C71F-4A0A-B215-ECCDBB2FD7DB}"/>
              </a:ext>
            </a:extLst>
          </p:cNvPr>
          <p:cNvSpPr>
            <a:spLocks noGrp="1"/>
          </p:cNvSpPr>
          <p:nvPr>
            <p:ph idx="1"/>
          </p:nvPr>
        </p:nvSpPr>
        <p:spPr/>
        <p:txBody>
          <a:bodyPr/>
          <a:lstStyle/>
          <a:p>
            <a:r>
              <a:rPr lang="en-US" dirty="0">
                <a:solidFill>
                  <a:schemeClr val="tx2">
                    <a:lumMod val="10000"/>
                  </a:schemeClr>
                </a:solidFill>
              </a:rPr>
              <a:t>The </a:t>
            </a:r>
            <a:r>
              <a:rPr lang="en-US" dirty="0" err="1">
                <a:solidFill>
                  <a:schemeClr val="tx2">
                    <a:lumMod val="10000"/>
                  </a:schemeClr>
                </a:solidFill>
              </a:rPr>
              <a:t>erbium:YAG</a:t>
            </a:r>
            <a:r>
              <a:rPr lang="en-US" dirty="0">
                <a:solidFill>
                  <a:schemeClr val="tx2">
                    <a:lumMod val="10000"/>
                  </a:schemeClr>
                </a:solidFill>
              </a:rPr>
              <a:t> laser energy ablates tissues by being absorbed by water, causing a rapid rise in temperature and pressure, and resulting in a </a:t>
            </a:r>
            <a:r>
              <a:rPr lang="en-US" dirty="0" err="1">
                <a:solidFill>
                  <a:schemeClr val="tx2">
                    <a:lumMod val="10000"/>
                  </a:schemeClr>
                </a:solidFill>
              </a:rPr>
              <a:t>microexplosion</a:t>
            </a:r>
            <a:r>
              <a:rPr lang="en-US" dirty="0">
                <a:solidFill>
                  <a:schemeClr val="tx2">
                    <a:lumMod val="10000"/>
                  </a:schemeClr>
                </a:solidFill>
              </a:rPr>
              <a:t> of dentin and enamel.</a:t>
            </a:r>
          </a:p>
          <a:p>
            <a:r>
              <a:rPr lang="en-US" dirty="0">
                <a:solidFill>
                  <a:schemeClr val="tx2">
                    <a:lumMod val="10000"/>
                  </a:schemeClr>
                </a:solidFill>
              </a:rPr>
              <a:t>Thus a water mist should be used which prevents a high rise in temperature, washes away ablated tissue, and improves the rate of ablation.</a:t>
            </a:r>
          </a:p>
          <a:p>
            <a:r>
              <a:rPr lang="en-US" dirty="0">
                <a:solidFill>
                  <a:schemeClr val="tx2">
                    <a:lumMod val="10000"/>
                  </a:schemeClr>
                </a:solidFill>
              </a:rPr>
              <a:t>Focusing of the </a:t>
            </a:r>
            <a:r>
              <a:rPr lang="en-US" dirty="0" err="1">
                <a:solidFill>
                  <a:schemeClr val="tx2">
                    <a:lumMod val="10000"/>
                  </a:schemeClr>
                </a:solidFill>
              </a:rPr>
              <a:t>erbium:YAG</a:t>
            </a:r>
            <a:r>
              <a:rPr lang="en-US" dirty="0">
                <a:solidFill>
                  <a:schemeClr val="tx2">
                    <a:lumMod val="10000"/>
                  </a:schemeClr>
                </a:solidFill>
              </a:rPr>
              <a:t> laser beam is difficult due to pooling of the water spray on the tooth surface, and this defocusing effect results in a marked reduction in ablation efficiency.</a:t>
            </a:r>
          </a:p>
          <a:p>
            <a:endParaRPr lang="en-IN" dirty="0"/>
          </a:p>
        </p:txBody>
      </p:sp>
      <p:sp>
        <p:nvSpPr>
          <p:cNvPr id="4" name="Date Placeholder 3"/>
          <p:cNvSpPr>
            <a:spLocks noGrp="1"/>
          </p:cNvSpPr>
          <p:nvPr>
            <p:ph type="dt" sz="half" idx="10"/>
          </p:nvPr>
        </p:nvSpPr>
        <p:spPr/>
        <p:txBody>
          <a:bodyPr/>
          <a:lstStyle/>
          <a:p>
            <a:fld id="{9395DB00-B97E-4F8C-BF02-E46E4D4F819E}" type="datetime1">
              <a:rPr lang="en-US" smtClean="0"/>
              <a:t>8/30/2020</a:t>
            </a:fld>
            <a:endParaRPr lang="en-US"/>
          </a:p>
        </p:txBody>
      </p:sp>
      <p:sp>
        <p:nvSpPr>
          <p:cNvPr id="5" name="Footer Placeholder 4"/>
          <p:cNvSpPr>
            <a:spLocks noGrp="1"/>
          </p:cNvSpPr>
          <p:nvPr>
            <p:ph type="ftr" sz="quarter" idx="11"/>
          </p:nvPr>
        </p:nvSpPr>
        <p:spPr>
          <a:xfrm>
            <a:off x="581191" y="6353117"/>
            <a:ext cx="6917210" cy="365125"/>
          </a:xfrm>
        </p:spPr>
        <p:txBody>
          <a:bodyPr/>
          <a:lstStyle/>
          <a:p>
            <a:r>
              <a:rPr lang="en-IN" dirty="0"/>
              <a:t>Hugh Devlin. Operative Dentistry-A Practical Guide to Recent Innovations.1st edition. Springer. Germany:2006.</a:t>
            </a:r>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a:t>
            </a:r>
            <a:r>
              <a:rPr lang="en-US" dirty="0" err="1">
                <a:solidFill>
                  <a:schemeClr val="bg2">
                    <a:lumMod val="50000"/>
                  </a:schemeClr>
                </a:solidFill>
              </a:rPr>
              <a:t>Jaypee</a:t>
            </a:r>
            <a:r>
              <a:rPr lang="en-US" dirty="0">
                <a:solidFill>
                  <a:schemeClr val="bg2">
                    <a:lumMod val="50000"/>
                  </a:schemeClr>
                </a:solidFill>
              </a:rPr>
              <a:t> Brothers Medical Publishers Private Limited;2014</a:t>
            </a:r>
            <a:endParaRPr lang="en-US" dirty="0"/>
          </a:p>
          <a:p>
            <a:endParaRPr lang="en-US" dirty="0"/>
          </a:p>
        </p:txBody>
      </p:sp>
      <p:sp>
        <p:nvSpPr>
          <p:cNvPr id="6" name="Slide Number Placeholder 5"/>
          <p:cNvSpPr>
            <a:spLocks noGrp="1"/>
          </p:cNvSpPr>
          <p:nvPr>
            <p:ph type="sldNum" sz="quarter" idx="12"/>
          </p:nvPr>
        </p:nvSpPr>
        <p:spPr/>
        <p:txBody>
          <a:bodyPr/>
          <a:lstStyle/>
          <a:p>
            <a:fld id="{BD9B9E56-D632-49B2-9B42-574066FA4AE5}" type="slidenum">
              <a:rPr lang="en-US" smtClean="0"/>
              <a:t>19</a:t>
            </a:fld>
            <a:endParaRPr lang="en-US"/>
          </a:p>
        </p:txBody>
      </p:sp>
      <p:pic>
        <p:nvPicPr>
          <p:cNvPr id="7" name="Audio 6">
            <a:hlinkClick r:id="" action="ppaction://media"/>
            <a:extLst>
              <a:ext uri="{FF2B5EF4-FFF2-40B4-BE49-F238E27FC236}">
                <a16:creationId xmlns:a16="http://schemas.microsoft.com/office/drawing/2014/main" id="{DE95A782-0CD6-4508-8E94-755D0D6D44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42442768"/>
      </p:ext>
    </p:extLst>
  </p:cSld>
  <p:clrMapOvr>
    <a:masterClrMapping/>
  </p:clrMapOvr>
  <mc:AlternateContent xmlns:mc="http://schemas.openxmlformats.org/markup-compatibility/2006">
    <mc:Choice xmlns:p14="http://schemas.microsoft.com/office/powerpoint/2010/main" Requires="p14">
      <p:transition spd="slow" p14:dur="2000" advTm="38137"/>
    </mc:Choice>
    <mc:Fallback>
      <p:transition spd="slow" advTm="38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0D76-071F-47D4-8886-AF5E2EB119D5}"/>
              </a:ext>
            </a:extLst>
          </p:cNvPr>
          <p:cNvSpPr>
            <a:spLocks noGrp="1"/>
          </p:cNvSpPr>
          <p:nvPr>
            <p:ph type="title"/>
          </p:nvPr>
        </p:nvSpPr>
        <p:spPr/>
        <p:txBody>
          <a:bodyPr/>
          <a:lstStyle/>
          <a:p>
            <a:r>
              <a:rPr lang="en-US" dirty="0" err="1">
                <a:latin typeface="Berlin Sans FB" pitchFamily="34" charset="0"/>
              </a:rPr>
              <a:t>Chemomechanical</a:t>
            </a:r>
            <a:r>
              <a:rPr lang="en-US" dirty="0">
                <a:latin typeface="Berlin Sans FB" pitchFamily="34" charset="0"/>
              </a:rPr>
              <a:t> caries removal </a:t>
            </a:r>
            <a:endParaRPr lang="en-IN" dirty="0"/>
          </a:p>
        </p:txBody>
      </p:sp>
      <p:sp>
        <p:nvSpPr>
          <p:cNvPr id="3" name="Content Placeholder 2">
            <a:extLst>
              <a:ext uri="{FF2B5EF4-FFF2-40B4-BE49-F238E27FC236}">
                <a16:creationId xmlns:a16="http://schemas.microsoft.com/office/drawing/2014/main" id="{8F945143-0294-458A-AF50-9182E27F0BC7}"/>
              </a:ext>
            </a:extLst>
          </p:cNvPr>
          <p:cNvSpPr>
            <a:spLocks noGrp="1"/>
          </p:cNvSpPr>
          <p:nvPr>
            <p:ph idx="1"/>
          </p:nvPr>
        </p:nvSpPr>
        <p:spPr/>
        <p:txBody>
          <a:bodyPr/>
          <a:lstStyle/>
          <a:p>
            <a:r>
              <a:rPr lang="en-US" dirty="0">
                <a:solidFill>
                  <a:schemeClr val="tx2">
                    <a:lumMod val="10000"/>
                  </a:schemeClr>
                </a:solidFill>
              </a:rPr>
              <a:t>An alternative to the conventional mechanical removal of caries is chemo mechanical method.</a:t>
            </a:r>
          </a:p>
          <a:p>
            <a:r>
              <a:rPr lang="en-US" dirty="0">
                <a:solidFill>
                  <a:schemeClr val="tx2">
                    <a:lumMod val="10000"/>
                  </a:schemeClr>
                </a:solidFill>
              </a:rPr>
              <a:t>The need for local anesthesia is reduced or eliminated as there is little pain during the procedure.</a:t>
            </a:r>
          </a:p>
          <a:p>
            <a:r>
              <a:rPr lang="en-US" dirty="0">
                <a:solidFill>
                  <a:schemeClr val="tx2">
                    <a:lumMod val="10000"/>
                  </a:schemeClr>
                </a:solidFill>
              </a:rPr>
              <a:t>It is an effective alternative for caries removal because it brings together atraumatic characteristics and bactericide / bacteriostatic action.</a:t>
            </a:r>
          </a:p>
          <a:p>
            <a:r>
              <a:rPr lang="en-US" dirty="0">
                <a:solidFill>
                  <a:schemeClr val="tx2">
                    <a:lumMod val="10000"/>
                  </a:schemeClr>
                </a:solidFill>
              </a:rPr>
              <a:t>The chemicals used can be in the form of liquid (</a:t>
            </a:r>
            <a:r>
              <a:rPr lang="en-US" dirty="0" err="1">
                <a:solidFill>
                  <a:schemeClr val="tx2">
                    <a:lumMod val="10000"/>
                  </a:schemeClr>
                </a:solidFill>
              </a:rPr>
              <a:t>caridex</a:t>
            </a:r>
            <a:r>
              <a:rPr lang="en-US" dirty="0">
                <a:solidFill>
                  <a:schemeClr val="tx2">
                    <a:lumMod val="10000"/>
                  </a:schemeClr>
                </a:solidFill>
              </a:rPr>
              <a:t>) or gel (</a:t>
            </a:r>
            <a:r>
              <a:rPr lang="en-US" dirty="0" err="1">
                <a:solidFill>
                  <a:schemeClr val="tx2">
                    <a:lumMod val="10000"/>
                  </a:schemeClr>
                </a:solidFill>
              </a:rPr>
              <a:t>carisolv</a:t>
            </a:r>
            <a:r>
              <a:rPr lang="en-US" dirty="0">
                <a:solidFill>
                  <a:schemeClr val="tx2">
                    <a:lumMod val="10000"/>
                  </a:schemeClr>
                </a:solidFill>
              </a:rPr>
              <a:t>).</a:t>
            </a:r>
          </a:p>
          <a:p>
            <a:endParaRPr lang="en-US" dirty="0">
              <a:solidFill>
                <a:schemeClr val="tx2">
                  <a:lumMod val="10000"/>
                </a:schemeClr>
              </a:solidFill>
            </a:endParaRPr>
          </a:p>
          <a:p>
            <a:endParaRPr lang="en-IN" dirty="0"/>
          </a:p>
        </p:txBody>
      </p:sp>
      <p:sp>
        <p:nvSpPr>
          <p:cNvPr id="4" name="Date Placeholder 3"/>
          <p:cNvSpPr>
            <a:spLocks noGrp="1"/>
          </p:cNvSpPr>
          <p:nvPr>
            <p:ph type="dt" sz="half" idx="10"/>
          </p:nvPr>
        </p:nvSpPr>
        <p:spPr/>
        <p:txBody>
          <a:bodyPr/>
          <a:lstStyle/>
          <a:p>
            <a:fld id="{FDF50A14-C018-4B3E-B058-26F43857BC2E}"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2</a:t>
            </a:fld>
            <a:endParaRPr lang="en-US"/>
          </a:p>
        </p:txBody>
      </p:sp>
      <p:pic>
        <p:nvPicPr>
          <p:cNvPr id="7" name="Audio 6">
            <a:hlinkClick r:id="" action="ppaction://media"/>
            <a:extLst>
              <a:ext uri="{FF2B5EF4-FFF2-40B4-BE49-F238E27FC236}">
                <a16:creationId xmlns:a16="http://schemas.microsoft.com/office/drawing/2014/main" id="{A62783C2-4BC6-4FFE-952C-CEB9860A99E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49979741"/>
      </p:ext>
    </p:extLst>
  </p:cSld>
  <p:clrMapOvr>
    <a:masterClrMapping/>
  </p:clrMapOvr>
  <mc:AlternateContent xmlns:mc="http://schemas.openxmlformats.org/markup-compatibility/2006">
    <mc:Choice xmlns:p14="http://schemas.microsoft.com/office/powerpoint/2010/main" Requires="p14">
      <p:transition spd="slow" p14:dur="2000" advTm="70134"/>
    </mc:Choice>
    <mc:Fallback>
      <p:transition spd="slow" advTm="70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BD8D3-BF37-4D51-9ED4-136A878D11A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DDB33BD5-DB81-40CC-8C49-3E753314C69D}"/>
              </a:ext>
            </a:extLst>
          </p:cNvPr>
          <p:cNvSpPr>
            <a:spLocks noGrp="1"/>
          </p:cNvSpPr>
          <p:nvPr>
            <p:ph idx="1"/>
          </p:nvPr>
        </p:nvSpPr>
        <p:spPr/>
        <p:txBody>
          <a:bodyPr/>
          <a:lstStyle/>
          <a:p>
            <a:r>
              <a:rPr lang="en-US" dirty="0">
                <a:solidFill>
                  <a:schemeClr val="tx2">
                    <a:lumMod val="10000"/>
                  </a:schemeClr>
                </a:solidFill>
              </a:rPr>
              <a:t>The evidence would suggest that the </a:t>
            </a:r>
            <a:r>
              <a:rPr lang="en-US" dirty="0" err="1">
                <a:solidFill>
                  <a:schemeClr val="tx2">
                    <a:lumMod val="10000"/>
                  </a:schemeClr>
                </a:solidFill>
              </a:rPr>
              <a:t>erbium:YAG</a:t>
            </a:r>
            <a:r>
              <a:rPr lang="en-US" dirty="0">
                <a:solidFill>
                  <a:schemeClr val="tx2">
                    <a:lumMod val="10000"/>
                  </a:schemeClr>
                </a:solidFill>
              </a:rPr>
              <a:t> laser can safely remove dentin and enamel in a cavity preparation provided water cooling and optimal laser parameters are used.</a:t>
            </a:r>
          </a:p>
          <a:p>
            <a:r>
              <a:rPr lang="en-US" dirty="0">
                <a:solidFill>
                  <a:schemeClr val="tx2">
                    <a:lumMod val="10000"/>
                  </a:schemeClr>
                </a:solidFill>
              </a:rPr>
              <a:t>Preparing undercut surfaces is not possible as tissue can only be removed when it is visible in the operator’s line of sight.</a:t>
            </a:r>
          </a:p>
          <a:p>
            <a:r>
              <a:rPr lang="en-US" dirty="0">
                <a:solidFill>
                  <a:schemeClr val="tx2">
                    <a:lumMod val="10000"/>
                  </a:schemeClr>
                </a:solidFill>
              </a:rPr>
              <a:t>Further developments in laser technology are possible with lasers having </a:t>
            </a:r>
            <a:r>
              <a:rPr lang="fr-FR" dirty="0" err="1">
                <a:solidFill>
                  <a:schemeClr val="tx2">
                    <a:lumMod val="10000"/>
                  </a:schemeClr>
                </a:solidFill>
              </a:rPr>
              <a:t>femtosecond</a:t>
            </a:r>
            <a:r>
              <a:rPr lang="fr-FR" dirty="0">
                <a:solidFill>
                  <a:schemeClr val="tx2">
                    <a:lumMod val="10000"/>
                  </a:schemeClr>
                </a:solidFill>
              </a:rPr>
              <a:t> pulse duration </a:t>
            </a:r>
            <a:r>
              <a:rPr lang="fr-FR" b="1" dirty="0">
                <a:solidFill>
                  <a:schemeClr val="tx2">
                    <a:lumMod val="10000"/>
                  </a:schemeClr>
                </a:solidFill>
              </a:rPr>
              <a:t>(</a:t>
            </a:r>
            <a:r>
              <a:rPr lang="fr-FR" b="1" dirty="0" err="1">
                <a:solidFill>
                  <a:schemeClr val="tx2">
                    <a:lumMod val="10000"/>
                  </a:schemeClr>
                </a:solidFill>
              </a:rPr>
              <a:t>Kohns</a:t>
            </a:r>
            <a:r>
              <a:rPr lang="fr-FR" b="1" dirty="0">
                <a:solidFill>
                  <a:schemeClr val="tx2">
                    <a:lumMod val="10000"/>
                  </a:schemeClr>
                </a:solidFill>
              </a:rPr>
              <a:t> et al. 1997).</a:t>
            </a:r>
            <a:endParaRPr lang="en-US" b="1" dirty="0">
              <a:solidFill>
                <a:schemeClr val="tx2">
                  <a:lumMod val="10000"/>
                </a:schemeClr>
              </a:solidFill>
            </a:endParaRPr>
          </a:p>
          <a:p>
            <a:endParaRPr lang="en-IN" dirty="0"/>
          </a:p>
        </p:txBody>
      </p:sp>
      <p:sp>
        <p:nvSpPr>
          <p:cNvPr id="4" name="Date Placeholder 3"/>
          <p:cNvSpPr>
            <a:spLocks noGrp="1"/>
          </p:cNvSpPr>
          <p:nvPr>
            <p:ph type="dt" sz="half" idx="10"/>
          </p:nvPr>
        </p:nvSpPr>
        <p:spPr/>
        <p:txBody>
          <a:bodyPr/>
          <a:lstStyle/>
          <a:p>
            <a:fld id="{59D31099-18DB-45DB-93A6-ABF27873D8FF}" type="datetime1">
              <a:rPr lang="en-US" smtClean="0"/>
              <a:t>8/30/2020</a:t>
            </a:fld>
            <a:endParaRPr lang="en-US"/>
          </a:p>
        </p:txBody>
      </p:sp>
      <p:sp>
        <p:nvSpPr>
          <p:cNvPr id="5" name="Footer Placeholder 4"/>
          <p:cNvSpPr>
            <a:spLocks noGrp="1"/>
          </p:cNvSpPr>
          <p:nvPr>
            <p:ph type="ftr" sz="quarter" idx="11"/>
          </p:nvPr>
        </p:nvSpPr>
        <p:spPr>
          <a:xfrm>
            <a:off x="581191" y="6321262"/>
            <a:ext cx="6917210" cy="365125"/>
          </a:xfrm>
        </p:spPr>
        <p:txBody>
          <a:bodyPr/>
          <a:lstStyle/>
          <a:p>
            <a:r>
              <a:rPr lang="en-IN" dirty="0"/>
              <a:t>Hugh Devlin. Operative Dentistry-A Practical Guide to Recent Innovations.1st edition. Springer. Germany:2006.</a:t>
            </a:r>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a:t>
            </a:r>
            <a:r>
              <a:rPr lang="en-US" dirty="0" err="1">
                <a:solidFill>
                  <a:schemeClr val="bg2">
                    <a:lumMod val="50000"/>
                  </a:schemeClr>
                </a:solidFill>
              </a:rPr>
              <a:t>Jaypee</a:t>
            </a:r>
            <a:r>
              <a:rPr lang="en-US" dirty="0">
                <a:solidFill>
                  <a:schemeClr val="bg2">
                    <a:lumMod val="50000"/>
                  </a:schemeClr>
                </a:solidFill>
              </a:rPr>
              <a:t> Brothers Medical Publishers Private Limited;2014</a:t>
            </a:r>
            <a:endParaRPr lang="en-US" dirty="0"/>
          </a:p>
          <a:p>
            <a:endParaRPr lang="en-US" dirty="0"/>
          </a:p>
        </p:txBody>
      </p:sp>
      <p:sp>
        <p:nvSpPr>
          <p:cNvPr id="6" name="Slide Number Placeholder 5"/>
          <p:cNvSpPr>
            <a:spLocks noGrp="1"/>
          </p:cNvSpPr>
          <p:nvPr>
            <p:ph type="sldNum" sz="quarter" idx="12"/>
          </p:nvPr>
        </p:nvSpPr>
        <p:spPr/>
        <p:txBody>
          <a:bodyPr/>
          <a:lstStyle/>
          <a:p>
            <a:fld id="{BD9B9E56-D632-49B2-9B42-574066FA4AE5}" type="slidenum">
              <a:rPr lang="en-US" smtClean="0"/>
              <a:t>20</a:t>
            </a:fld>
            <a:endParaRPr lang="en-US"/>
          </a:p>
        </p:txBody>
      </p:sp>
      <p:pic>
        <p:nvPicPr>
          <p:cNvPr id="7" name="Audio 6">
            <a:hlinkClick r:id="" action="ppaction://media"/>
            <a:extLst>
              <a:ext uri="{FF2B5EF4-FFF2-40B4-BE49-F238E27FC236}">
                <a16:creationId xmlns:a16="http://schemas.microsoft.com/office/drawing/2014/main" id="{491F569D-D338-4A26-9748-2838808E76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35039397"/>
      </p:ext>
    </p:extLst>
  </p:cSld>
  <p:clrMapOvr>
    <a:masterClrMapping/>
  </p:clrMapOvr>
  <mc:AlternateContent xmlns:mc="http://schemas.openxmlformats.org/markup-compatibility/2006">
    <mc:Choice xmlns:p14="http://schemas.microsoft.com/office/powerpoint/2010/main" Requires="p14">
      <p:transition spd="slow" p14:dur="2000" advTm="31542"/>
    </mc:Choice>
    <mc:Fallback>
      <p:transition spd="slow" advTm="31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CE20-0A07-4500-9E2A-CE41B26F3C17}"/>
              </a:ext>
            </a:extLst>
          </p:cNvPr>
          <p:cNvSpPr>
            <a:spLocks noGrp="1"/>
          </p:cNvSpPr>
          <p:nvPr>
            <p:ph type="title"/>
          </p:nvPr>
        </p:nvSpPr>
        <p:spPr/>
        <p:txBody>
          <a:bodyPr/>
          <a:lstStyle/>
          <a:p>
            <a:r>
              <a:rPr lang="en-US" dirty="0">
                <a:latin typeface="Berlin Sans FB" pitchFamily="34" charset="0"/>
              </a:rPr>
              <a:t>Ozone therapy </a:t>
            </a:r>
            <a:endParaRPr lang="en-IN" dirty="0"/>
          </a:p>
        </p:txBody>
      </p:sp>
      <p:sp>
        <p:nvSpPr>
          <p:cNvPr id="3" name="Content Placeholder 2">
            <a:extLst>
              <a:ext uri="{FF2B5EF4-FFF2-40B4-BE49-F238E27FC236}">
                <a16:creationId xmlns:a16="http://schemas.microsoft.com/office/drawing/2014/main" id="{90004702-CCC1-4A12-A940-E802FCD270CC}"/>
              </a:ext>
            </a:extLst>
          </p:cNvPr>
          <p:cNvSpPr>
            <a:spLocks noGrp="1"/>
          </p:cNvSpPr>
          <p:nvPr>
            <p:ph idx="1"/>
          </p:nvPr>
        </p:nvSpPr>
        <p:spPr/>
        <p:txBody>
          <a:bodyPr/>
          <a:lstStyle/>
          <a:p>
            <a:r>
              <a:rPr lang="en-US" dirty="0">
                <a:solidFill>
                  <a:schemeClr val="tx2">
                    <a:lumMod val="10000"/>
                  </a:schemeClr>
                </a:solidFill>
              </a:rPr>
              <a:t>Dental caries is caused by bacteria, and as ozone will kill certain </a:t>
            </a:r>
            <a:r>
              <a:rPr lang="en-US" dirty="0" err="1">
                <a:solidFill>
                  <a:schemeClr val="tx2">
                    <a:lumMod val="10000"/>
                  </a:schemeClr>
                </a:solidFill>
              </a:rPr>
              <a:t>bacteria,many</a:t>
            </a:r>
            <a:r>
              <a:rPr lang="en-US" dirty="0">
                <a:solidFill>
                  <a:schemeClr val="tx2">
                    <a:lumMod val="10000"/>
                  </a:schemeClr>
                </a:solidFill>
              </a:rPr>
              <a:t> studies have investigated whether ozone is effective in arresting the progression of caries.</a:t>
            </a:r>
          </a:p>
          <a:p>
            <a:r>
              <a:rPr lang="en-US" dirty="0">
                <a:solidFill>
                  <a:schemeClr val="tx2">
                    <a:lumMod val="10000"/>
                  </a:schemeClr>
                </a:solidFill>
              </a:rPr>
              <a:t>This treatment modality recommends ozone as a disinfectant gas to eliminate bacteria from occlusal caries (up to 2mm in depth), root carious lesions, and pit and fissure lesions, often with the absence of further operative treatment.</a:t>
            </a:r>
          </a:p>
          <a:p>
            <a:r>
              <a:rPr lang="en-US" dirty="0">
                <a:solidFill>
                  <a:schemeClr val="tx2">
                    <a:lumMod val="10000"/>
                  </a:schemeClr>
                </a:solidFill>
              </a:rPr>
              <a:t>The carious lesion is encouraged to </a:t>
            </a:r>
            <a:r>
              <a:rPr lang="en-US" dirty="0" err="1">
                <a:solidFill>
                  <a:schemeClr val="tx2">
                    <a:lumMod val="10000"/>
                  </a:schemeClr>
                </a:solidFill>
              </a:rPr>
              <a:t>remineralize</a:t>
            </a:r>
            <a:r>
              <a:rPr lang="en-US" dirty="0">
                <a:solidFill>
                  <a:schemeClr val="tx2">
                    <a:lumMod val="10000"/>
                  </a:schemeClr>
                </a:solidFill>
              </a:rPr>
              <a:t> over 4 weeks using fluoride and mineral mouthwashes, toothpaste, and sprays. </a:t>
            </a:r>
          </a:p>
          <a:p>
            <a:r>
              <a:rPr lang="en-US" b="1" dirty="0" err="1">
                <a:solidFill>
                  <a:schemeClr val="tx2">
                    <a:lumMod val="10000"/>
                  </a:schemeClr>
                </a:solidFill>
              </a:rPr>
              <a:t>Baysan</a:t>
            </a:r>
            <a:r>
              <a:rPr lang="en-US" b="1" dirty="0">
                <a:solidFill>
                  <a:schemeClr val="tx2">
                    <a:lumMod val="10000"/>
                  </a:schemeClr>
                </a:solidFill>
              </a:rPr>
              <a:t> and Lynch (2004) </a:t>
            </a:r>
            <a:r>
              <a:rPr lang="en-US" dirty="0">
                <a:solidFill>
                  <a:schemeClr val="tx2">
                    <a:lumMod val="10000"/>
                  </a:schemeClr>
                </a:solidFill>
              </a:rPr>
              <a:t>found that ozone application for 10–20s eliminated most of the microorganisms found in primary root caries lesions.</a:t>
            </a:r>
          </a:p>
          <a:p>
            <a:endParaRPr lang="en-IN" dirty="0"/>
          </a:p>
        </p:txBody>
      </p:sp>
      <p:sp>
        <p:nvSpPr>
          <p:cNvPr id="4" name="Date Placeholder 3"/>
          <p:cNvSpPr>
            <a:spLocks noGrp="1"/>
          </p:cNvSpPr>
          <p:nvPr>
            <p:ph type="dt" sz="half" idx="10"/>
          </p:nvPr>
        </p:nvSpPr>
        <p:spPr/>
        <p:txBody>
          <a:bodyPr/>
          <a:lstStyle/>
          <a:p>
            <a:fld id="{EA4B4E0E-53DF-4272-B1B7-390EECC2BE04}"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21</a:t>
            </a:fld>
            <a:endParaRPr lang="en-US"/>
          </a:p>
        </p:txBody>
      </p:sp>
      <p:pic>
        <p:nvPicPr>
          <p:cNvPr id="7" name="Audio 6">
            <a:hlinkClick r:id="" action="ppaction://media"/>
            <a:extLst>
              <a:ext uri="{FF2B5EF4-FFF2-40B4-BE49-F238E27FC236}">
                <a16:creationId xmlns:a16="http://schemas.microsoft.com/office/drawing/2014/main" id="{4B89D341-FFFD-4292-BE13-CAC99F496A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5223670"/>
      </p:ext>
    </p:extLst>
  </p:cSld>
  <p:clrMapOvr>
    <a:masterClrMapping/>
  </p:clrMapOvr>
  <mc:AlternateContent xmlns:mc="http://schemas.openxmlformats.org/markup-compatibility/2006">
    <mc:Choice xmlns:p14="http://schemas.microsoft.com/office/powerpoint/2010/main" Requires="p14">
      <p:transition spd="slow" p14:dur="2000" advTm="50025"/>
    </mc:Choice>
    <mc:Fallback>
      <p:transition spd="slow" advTm="50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D7B4-19C0-4ED5-9CCB-077167AEA90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1422FD6-A466-4090-B09E-1286D2713961}"/>
              </a:ext>
            </a:extLst>
          </p:cNvPr>
          <p:cNvSpPr>
            <a:spLocks noGrp="1"/>
          </p:cNvSpPr>
          <p:nvPr>
            <p:ph idx="1"/>
          </p:nvPr>
        </p:nvSpPr>
        <p:spPr>
          <a:xfrm>
            <a:off x="683828" y="920863"/>
            <a:ext cx="11029615" cy="3678303"/>
          </a:xfrm>
        </p:spPr>
        <p:txBody>
          <a:bodyPr/>
          <a:lstStyle/>
          <a:p>
            <a:r>
              <a:rPr lang="en-US" dirty="0">
                <a:solidFill>
                  <a:schemeClr val="tx2">
                    <a:lumMod val="10000"/>
                  </a:schemeClr>
                </a:solidFill>
              </a:rPr>
              <a:t>With the Heal Ozone system (</a:t>
            </a:r>
            <a:r>
              <a:rPr lang="en-US" dirty="0" err="1">
                <a:solidFill>
                  <a:schemeClr val="tx2">
                    <a:lumMod val="10000"/>
                  </a:schemeClr>
                </a:solidFill>
              </a:rPr>
              <a:t>KaVo</a:t>
            </a:r>
            <a:r>
              <a:rPr lang="en-US" dirty="0">
                <a:solidFill>
                  <a:schemeClr val="tx2">
                    <a:lumMod val="10000"/>
                  </a:schemeClr>
                </a:solidFill>
              </a:rPr>
              <a:t> Dental, </a:t>
            </a:r>
            <a:r>
              <a:rPr lang="en-US" dirty="0" err="1">
                <a:solidFill>
                  <a:schemeClr val="tx2">
                    <a:lumMod val="10000"/>
                  </a:schemeClr>
                </a:solidFill>
              </a:rPr>
              <a:t>Biberach</a:t>
            </a:r>
            <a:r>
              <a:rPr lang="en-US" dirty="0">
                <a:solidFill>
                  <a:schemeClr val="tx2">
                    <a:lumMod val="10000"/>
                  </a:schemeClr>
                </a:solidFill>
              </a:rPr>
              <a:t>, Germany), ozone gas is delivered via a special handpiece that fits over and bathes the tooth.</a:t>
            </a:r>
          </a:p>
          <a:p>
            <a:endParaRPr lang="en-IN" dirty="0"/>
          </a:p>
        </p:txBody>
      </p:sp>
      <p:pic>
        <p:nvPicPr>
          <p:cNvPr id="4" name="Picture 2">
            <a:extLst>
              <a:ext uri="{FF2B5EF4-FFF2-40B4-BE49-F238E27FC236}">
                <a16:creationId xmlns:a16="http://schemas.microsoft.com/office/drawing/2014/main" id="{ECDA38F2-6366-4B29-A6A9-EA9A4BCE7C9B}"/>
              </a:ext>
            </a:extLst>
          </p:cNvPr>
          <p:cNvPicPr>
            <a:picLocks noChangeAspect="1" noChangeArrowheads="1"/>
          </p:cNvPicPr>
          <p:nvPr/>
        </p:nvPicPr>
        <p:blipFill>
          <a:blip r:embed="rId4"/>
          <a:srcRect/>
          <a:stretch>
            <a:fillRect/>
          </a:stretch>
        </p:blipFill>
        <p:spPr bwMode="auto">
          <a:xfrm>
            <a:off x="4495801" y="2895601"/>
            <a:ext cx="2809875" cy="3743325"/>
          </a:xfrm>
          <a:prstGeom prst="rect">
            <a:avLst/>
          </a:prstGeom>
          <a:noFill/>
          <a:ln w="9525">
            <a:noFill/>
            <a:miter lim="800000"/>
            <a:headEnd/>
            <a:tailEnd/>
          </a:ln>
          <a:effectLst/>
        </p:spPr>
      </p:pic>
      <p:sp>
        <p:nvSpPr>
          <p:cNvPr id="5" name="Date Placeholder 4"/>
          <p:cNvSpPr>
            <a:spLocks noGrp="1"/>
          </p:cNvSpPr>
          <p:nvPr>
            <p:ph type="dt" sz="half" idx="10"/>
          </p:nvPr>
        </p:nvSpPr>
        <p:spPr/>
        <p:txBody>
          <a:bodyPr/>
          <a:lstStyle/>
          <a:p>
            <a:fld id="{71A84278-47E1-4407-991E-DCCA8967BBBC}" type="datetime1">
              <a:rPr lang="en-US" smtClean="0"/>
              <a:t>8/30/2020</a:t>
            </a:fld>
            <a:endParaRPr lang="en-US"/>
          </a:p>
        </p:txBody>
      </p:sp>
      <p:sp>
        <p:nvSpPr>
          <p:cNvPr id="6" name="Footer Placeholder 5"/>
          <p:cNvSpPr>
            <a:spLocks noGrp="1"/>
          </p:cNvSpPr>
          <p:nvPr>
            <p:ph type="ftr" sz="quarter" idx="11"/>
          </p:nvPr>
        </p:nvSpPr>
        <p:spPr>
          <a:xfrm>
            <a:off x="388466" y="6516368"/>
            <a:ext cx="6917210" cy="365125"/>
          </a:xfrm>
        </p:spPr>
        <p:txBody>
          <a:bodyPr/>
          <a:lstStyle/>
          <a:p>
            <a:r>
              <a:rPr lang="en-IN" dirty="0"/>
              <a:t>Hugh Devlin. Operative Dentistry-A Practical Guide to Recent Innovations.1st edition. Springer. Germany:2006.</a:t>
            </a:r>
            <a:endParaRPr lang="en-US" dirty="0"/>
          </a:p>
        </p:txBody>
      </p:sp>
      <p:sp>
        <p:nvSpPr>
          <p:cNvPr id="7" name="Slide Number Placeholder 6"/>
          <p:cNvSpPr>
            <a:spLocks noGrp="1"/>
          </p:cNvSpPr>
          <p:nvPr>
            <p:ph type="sldNum" sz="quarter" idx="12"/>
          </p:nvPr>
        </p:nvSpPr>
        <p:spPr/>
        <p:txBody>
          <a:bodyPr/>
          <a:lstStyle/>
          <a:p>
            <a:fld id="{BD9B9E56-D632-49B2-9B42-574066FA4AE5}" type="slidenum">
              <a:rPr lang="en-US" smtClean="0"/>
              <a:t>22</a:t>
            </a:fld>
            <a:endParaRPr lang="en-US"/>
          </a:p>
        </p:txBody>
      </p:sp>
      <p:pic>
        <p:nvPicPr>
          <p:cNvPr id="8" name="Audio 7">
            <a:hlinkClick r:id="" action="ppaction://media"/>
            <a:extLst>
              <a:ext uri="{FF2B5EF4-FFF2-40B4-BE49-F238E27FC236}">
                <a16:creationId xmlns:a16="http://schemas.microsoft.com/office/drawing/2014/main" id="{ABD6A239-D454-4FB8-81E3-F7198AA4FD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6580913"/>
      </p:ext>
    </p:extLst>
  </p:cSld>
  <p:clrMapOvr>
    <a:masterClrMapping/>
  </p:clrMapOvr>
  <mc:AlternateContent xmlns:mc="http://schemas.openxmlformats.org/markup-compatibility/2006">
    <mc:Choice xmlns:p14="http://schemas.microsoft.com/office/powerpoint/2010/main" Requires="p14">
      <p:transition spd="slow" p14:dur="2000" advTm="12154"/>
    </mc:Choice>
    <mc:Fallback>
      <p:transition spd="slow" advTm="1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61760-56E3-47FD-90EF-4CFBFBC3446A}"/>
              </a:ext>
            </a:extLst>
          </p:cNvPr>
          <p:cNvSpPr>
            <a:spLocks noGrp="1"/>
          </p:cNvSpPr>
          <p:nvPr>
            <p:ph type="title"/>
          </p:nvPr>
        </p:nvSpPr>
        <p:spPr/>
        <p:txBody>
          <a:bodyPr/>
          <a:lstStyle/>
          <a:p>
            <a:r>
              <a:rPr lang="en-US" dirty="0">
                <a:latin typeface="Berlin Sans FB" pitchFamily="34" charset="0"/>
              </a:rPr>
              <a:t>Bibliography </a:t>
            </a:r>
            <a:endParaRPr lang="en-IN" dirty="0"/>
          </a:p>
        </p:txBody>
      </p:sp>
      <p:sp>
        <p:nvSpPr>
          <p:cNvPr id="3" name="Content Placeholder 2">
            <a:extLst>
              <a:ext uri="{FF2B5EF4-FFF2-40B4-BE49-F238E27FC236}">
                <a16:creationId xmlns:a16="http://schemas.microsoft.com/office/drawing/2014/main" id="{BB78B98A-1D1B-4493-A1FC-1CB88082CB00}"/>
              </a:ext>
            </a:extLst>
          </p:cNvPr>
          <p:cNvSpPr>
            <a:spLocks noGrp="1"/>
          </p:cNvSpPr>
          <p:nvPr>
            <p:ph idx="1"/>
          </p:nvPr>
        </p:nvSpPr>
        <p:spPr/>
        <p:txBody>
          <a:bodyPr>
            <a:normAutofit lnSpcReduction="10000"/>
          </a:bodyPr>
          <a:lstStyle/>
          <a:p>
            <a:r>
              <a:rPr lang="en-US" dirty="0">
                <a:solidFill>
                  <a:schemeClr val="bg2">
                    <a:lumMod val="50000"/>
                  </a:schemeClr>
                </a:solidFill>
              </a:rPr>
              <a:t>Hugh Devlin. Operative Dentistry-A Practical Guide to Recent Innovations.1</a:t>
            </a:r>
            <a:r>
              <a:rPr lang="en-US" baseline="30000" dirty="0">
                <a:solidFill>
                  <a:schemeClr val="bg2">
                    <a:lumMod val="50000"/>
                  </a:schemeClr>
                </a:solidFill>
              </a:rPr>
              <a:t>st</a:t>
            </a:r>
            <a:r>
              <a:rPr lang="en-US" dirty="0">
                <a:solidFill>
                  <a:schemeClr val="bg2">
                    <a:lumMod val="50000"/>
                  </a:schemeClr>
                </a:solidFill>
              </a:rPr>
              <a:t> edition. Springer. Germany:2006.</a:t>
            </a:r>
          </a:p>
          <a:p>
            <a:r>
              <a:rPr lang="en-US" dirty="0">
                <a:solidFill>
                  <a:schemeClr val="bg2">
                    <a:lumMod val="50000"/>
                  </a:schemeClr>
                </a:solidFill>
              </a:rPr>
              <a:t>M. S. </a:t>
            </a:r>
            <a:r>
              <a:rPr lang="en-US" dirty="0" err="1">
                <a:solidFill>
                  <a:schemeClr val="bg2">
                    <a:lumMod val="50000"/>
                  </a:schemeClr>
                </a:solidFill>
              </a:rPr>
              <a:t>Duggal,M</a:t>
            </a:r>
            <a:r>
              <a:rPr lang="en-US" dirty="0">
                <a:solidFill>
                  <a:schemeClr val="bg2">
                    <a:lumMod val="50000"/>
                  </a:schemeClr>
                </a:solidFill>
              </a:rPr>
              <a:t>. E. J. </a:t>
            </a:r>
            <a:r>
              <a:rPr lang="en-US" dirty="0" err="1">
                <a:solidFill>
                  <a:schemeClr val="bg2">
                    <a:lumMod val="50000"/>
                  </a:schemeClr>
                </a:solidFill>
              </a:rPr>
              <a:t>Curzon,S</a:t>
            </a:r>
            <a:r>
              <a:rPr lang="en-US" dirty="0">
                <a:solidFill>
                  <a:schemeClr val="bg2">
                    <a:lumMod val="50000"/>
                  </a:schemeClr>
                </a:solidFill>
              </a:rPr>
              <a:t>. A. </a:t>
            </a:r>
            <a:r>
              <a:rPr lang="en-US" dirty="0" err="1">
                <a:solidFill>
                  <a:schemeClr val="bg2">
                    <a:lumMod val="50000"/>
                  </a:schemeClr>
                </a:solidFill>
              </a:rPr>
              <a:t>Fayle</a:t>
            </a:r>
            <a:r>
              <a:rPr lang="en-US" dirty="0">
                <a:solidFill>
                  <a:schemeClr val="bg2">
                    <a:lumMod val="50000"/>
                  </a:schemeClr>
                </a:solidFill>
              </a:rPr>
              <a:t>, K. J. </a:t>
            </a:r>
            <a:r>
              <a:rPr lang="en-US" dirty="0" err="1">
                <a:solidFill>
                  <a:schemeClr val="bg2">
                    <a:lumMod val="50000"/>
                  </a:schemeClr>
                </a:solidFill>
              </a:rPr>
              <a:t>Toynba</a:t>
            </a:r>
            <a:r>
              <a:rPr lang="en-US" dirty="0">
                <a:solidFill>
                  <a:schemeClr val="bg2">
                    <a:lumMod val="50000"/>
                  </a:schemeClr>
                </a:solidFill>
              </a:rPr>
              <a:t>. Restorative Techniques in </a:t>
            </a:r>
            <a:r>
              <a:rPr lang="en-US" dirty="0" err="1">
                <a:solidFill>
                  <a:schemeClr val="bg2">
                    <a:lumMod val="50000"/>
                  </a:schemeClr>
                </a:solidFill>
              </a:rPr>
              <a:t>Paediatric</a:t>
            </a:r>
            <a:r>
              <a:rPr lang="en-US" dirty="0">
                <a:solidFill>
                  <a:schemeClr val="bg2">
                    <a:lumMod val="50000"/>
                  </a:schemeClr>
                </a:solidFill>
              </a:rPr>
              <a:t> Dentistry: An Illustrated Guide to the Restoration of Extensive Carious Primary Teeth.2</a:t>
            </a:r>
            <a:r>
              <a:rPr lang="en-US" baseline="30000" dirty="0">
                <a:solidFill>
                  <a:schemeClr val="bg2">
                    <a:lumMod val="50000"/>
                  </a:schemeClr>
                </a:solidFill>
              </a:rPr>
              <a:t>nd</a:t>
            </a:r>
            <a:r>
              <a:rPr lang="en-US" dirty="0">
                <a:solidFill>
                  <a:schemeClr val="bg2">
                    <a:lumMod val="50000"/>
                  </a:schemeClr>
                </a:solidFill>
              </a:rPr>
              <a:t> edition. CRC Press:2002.</a:t>
            </a:r>
          </a:p>
          <a:p>
            <a:r>
              <a:rPr lang="da-DK" dirty="0">
                <a:solidFill>
                  <a:schemeClr val="bg2">
                    <a:lumMod val="50000"/>
                  </a:schemeClr>
                </a:solidFill>
              </a:rPr>
              <a:t>Edwina A. M. Kidd,</a:t>
            </a:r>
            <a:r>
              <a:rPr lang="en-US" dirty="0">
                <a:solidFill>
                  <a:schemeClr val="bg2">
                    <a:lumMod val="50000"/>
                  </a:schemeClr>
                </a:solidFill>
              </a:rPr>
              <a:t> Bernard G. N., Smith Timothy F, Watson H. M, Pickard</a:t>
            </a:r>
            <a:r>
              <a:rPr lang="da-DK" dirty="0">
                <a:solidFill>
                  <a:schemeClr val="bg2">
                    <a:lumMod val="50000"/>
                  </a:schemeClr>
                </a:solidFill>
              </a:rPr>
              <a:t>. </a:t>
            </a:r>
            <a:r>
              <a:rPr lang="en-US" dirty="0">
                <a:solidFill>
                  <a:schemeClr val="bg2">
                    <a:lumMod val="50000"/>
                  </a:schemeClr>
                </a:solidFill>
              </a:rPr>
              <a:t>Pickard’s Manual of Operative Dentistry.8</a:t>
            </a:r>
            <a:r>
              <a:rPr lang="en-US" baseline="30000" dirty="0">
                <a:solidFill>
                  <a:schemeClr val="bg2">
                    <a:lumMod val="50000"/>
                  </a:schemeClr>
                </a:solidFill>
              </a:rPr>
              <a:t>th</a:t>
            </a:r>
            <a:r>
              <a:rPr lang="en-US" dirty="0">
                <a:solidFill>
                  <a:schemeClr val="bg2">
                    <a:lumMod val="50000"/>
                  </a:schemeClr>
                </a:solidFill>
              </a:rPr>
              <a:t>  edition. Oxford: University Press; 2003</a:t>
            </a:r>
          </a:p>
          <a:p>
            <a:r>
              <a:rPr lang="en-US" dirty="0" err="1">
                <a:solidFill>
                  <a:schemeClr val="bg2">
                    <a:lumMod val="50000"/>
                  </a:schemeClr>
                </a:solidFill>
              </a:rPr>
              <a:t>M.E.J.Curzon</a:t>
            </a:r>
            <a:r>
              <a:rPr lang="en-US" dirty="0">
                <a:solidFill>
                  <a:schemeClr val="bg2">
                    <a:lumMod val="50000"/>
                  </a:schemeClr>
                </a:solidFill>
              </a:rPr>
              <a:t>, </a:t>
            </a:r>
            <a:r>
              <a:rPr lang="en-US" dirty="0" err="1">
                <a:solidFill>
                  <a:schemeClr val="bg2">
                    <a:lumMod val="50000"/>
                  </a:schemeClr>
                </a:solidFill>
              </a:rPr>
              <a:t>J.F.Roberts</a:t>
            </a:r>
            <a:r>
              <a:rPr lang="en-US" dirty="0">
                <a:solidFill>
                  <a:schemeClr val="bg2">
                    <a:lumMod val="50000"/>
                  </a:schemeClr>
                </a:solidFill>
              </a:rPr>
              <a:t>, </a:t>
            </a:r>
            <a:r>
              <a:rPr lang="en-US" dirty="0" err="1">
                <a:solidFill>
                  <a:schemeClr val="bg2">
                    <a:lumMod val="50000"/>
                  </a:schemeClr>
                </a:solidFill>
              </a:rPr>
              <a:t>D.B.Kennedy.Kennedy’s</a:t>
            </a:r>
            <a:r>
              <a:rPr lang="en-US" dirty="0">
                <a:solidFill>
                  <a:schemeClr val="bg2">
                    <a:lumMod val="50000"/>
                  </a:schemeClr>
                </a:solidFill>
              </a:rPr>
              <a:t> </a:t>
            </a:r>
            <a:r>
              <a:rPr lang="en-US" dirty="0" err="1">
                <a:solidFill>
                  <a:schemeClr val="bg2">
                    <a:lumMod val="50000"/>
                  </a:schemeClr>
                </a:solidFill>
              </a:rPr>
              <a:t>Paediatric</a:t>
            </a:r>
            <a:r>
              <a:rPr lang="en-US" dirty="0">
                <a:solidFill>
                  <a:schemeClr val="bg2">
                    <a:lumMod val="50000"/>
                  </a:schemeClr>
                </a:solidFill>
              </a:rPr>
              <a:t> Operative Dentistry.4</a:t>
            </a:r>
            <a:r>
              <a:rPr lang="en-US" baseline="30000" dirty="0">
                <a:solidFill>
                  <a:schemeClr val="bg2">
                    <a:lumMod val="50000"/>
                  </a:schemeClr>
                </a:solidFill>
              </a:rPr>
              <a:t>th</a:t>
            </a:r>
            <a:r>
              <a:rPr lang="en-US" dirty="0">
                <a:solidFill>
                  <a:schemeClr val="bg2">
                    <a:lumMod val="50000"/>
                  </a:schemeClr>
                </a:solidFill>
              </a:rPr>
              <a:t> edition. Reed publishing house;1996.</a:t>
            </a:r>
          </a:p>
          <a:p>
            <a:r>
              <a:rPr lang="en-US" dirty="0">
                <a:solidFill>
                  <a:schemeClr val="bg2">
                    <a:lumMod val="50000"/>
                  </a:schemeClr>
                </a:solidFill>
              </a:rPr>
              <a:t>Paul S. </a:t>
            </a:r>
            <a:r>
              <a:rPr lang="en-US" dirty="0" err="1">
                <a:solidFill>
                  <a:schemeClr val="bg2">
                    <a:lumMod val="50000"/>
                  </a:schemeClr>
                </a:solidFill>
              </a:rPr>
              <a:t>Casamassimo</a:t>
            </a:r>
            <a:r>
              <a:rPr lang="en-US" dirty="0">
                <a:solidFill>
                  <a:schemeClr val="bg2">
                    <a:lumMod val="50000"/>
                  </a:schemeClr>
                </a:solidFill>
              </a:rPr>
              <a:t>, Henry W. Fields Jr., Dennis J. McTigue, Arthur Nowak. Pediatric Dentistry: Infancy through Adolescence.5</a:t>
            </a:r>
            <a:r>
              <a:rPr lang="en-US" baseline="30000" dirty="0">
                <a:solidFill>
                  <a:schemeClr val="bg2">
                    <a:lumMod val="50000"/>
                  </a:schemeClr>
                </a:solidFill>
              </a:rPr>
              <a:t>th</a:t>
            </a:r>
            <a:r>
              <a:rPr lang="en-US" dirty="0">
                <a:solidFill>
                  <a:schemeClr val="bg2">
                    <a:lumMod val="50000"/>
                  </a:schemeClr>
                </a:solidFill>
              </a:rPr>
              <a:t> edition. Saunders: Elsevier ; 2013</a:t>
            </a:r>
          </a:p>
          <a:p>
            <a:r>
              <a:rPr lang="en-US" dirty="0">
                <a:solidFill>
                  <a:schemeClr val="bg2">
                    <a:lumMod val="50000"/>
                  </a:schemeClr>
                </a:solidFill>
              </a:rPr>
              <a:t> Nikhil </a:t>
            </a:r>
            <a:r>
              <a:rPr lang="en-US" dirty="0" err="1">
                <a:solidFill>
                  <a:schemeClr val="bg2">
                    <a:lumMod val="50000"/>
                  </a:schemeClr>
                </a:solidFill>
              </a:rPr>
              <a:t>Marwah</a:t>
            </a:r>
            <a:r>
              <a:rPr lang="en-US" dirty="0">
                <a:solidFill>
                  <a:schemeClr val="bg2">
                    <a:lumMod val="50000"/>
                  </a:schemeClr>
                </a:solidFill>
              </a:rPr>
              <a:t>. Textbook of Pediatric Dentistry.3</a:t>
            </a:r>
            <a:r>
              <a:rPr lang="en-US" baseline="30000" dirty="0">
                <a:solidFill>
                  <a:schemeClr val="bg2">
                    <a:lumMod val="50000"/>
                  </a:schemeClr>
                </a:solidFill>
              </a:rPr>
              <a:t>rd</a:t>
            </a:r>
            <a:r>
              <a:rPr lang="en-US" dirty="0">
                <a:solidFill>
                  <a:schemeClr val="bg2">
                    <a:lumMod val="50000"/>
                  </a:schemeClr>
                </a:solidFill>
              </a:rPr>
              <a:t>  edition. Jaypee Brothers Medical Publishers Private Limited;2014</a:t>
            </a:r>
          </a:p>
          <a:p>
            <a:endParaRPr lang="en-IN" dirty="0"/>
          </a:p>
        </p:txBody>
      </p:sp>
      <p:sp>
        <p:nvSpPr>
          <p:cNvPr id="4" name="Date Placeholder 3"/>
          <p:cNvSpPr>
            <a:spLocks noGrp="1"/>
          </p:cNvSpPr>
          <p:nvPr>
            <p:ph type="dt" sz="half" idx="10"/>
          </p:nvPr>
        </p:nvSpPr>
        <p:spPr/>
        <p:txBody>
          <a:bodyPr/>
          <a:lstStyle/>
          <a:p>
            <a:fld id="{0A76D42A-DC46-4BBF-A422-60CB5A068112}" type="datetime1">
              <a:rPr lang="en-US" smtClean="0"/>
              <a:t>8/30/2020</a:t>
            </a:fld>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23</a:t>
            </a:fld>
            <a:endParaRPr lang="en-US"/>
          </a:p>
        </p:txBody>
      </p:sp>
      <p:pic>
        <p:nvPicPr>
          <p:cNvPr id="5" name="Audio 4">
            <a:hlinkClick r:id="" action="ppaction://media"/>
            <a:extLst>
              <a:ext uri="{FF2B5EF4-FFF2-40B4-BE49-F238E27FC236}">
                <a16:creationId xmlns:a16="http://schemas.microsoft.com/office/drawing/2014/main" id="{D2B34DCA-9380-4524-B53C-DD76309233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90112351"/>
      </p:ext>
    </p:extLst>
  </p:cSld>
  <p:clrMapOvr>
    <a:masterClrMapping/>
  </p:clrMapOvr>
  <mc:AlternateContent xmlns:mc="http://schemas.openxmlformats.org/markup-compatibility/2006">
    <mc:Choice xmlns:p14="http://schemas.microsoft.com/office/powerpoint/2010/main" Requires="p14">
      <p:transition spd="slow" p14:dur="2000" advTm="11991"/>
    </mc:Choice>
    <mc:Fallback>
      <p:transition spd="slow" advTm="1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IN" sz="7200" dirty="0"/>
              <a:t>THANK YOU</a:t>
            </a:r>
            <a:endParaRPr lang="en-IN" dirty="0"/>
          </a:p>
        </p:txBody>
      </p:sp>
      <p:sp>
        <p:nvSpPr>
          <p:cNvPr id="4" name="Date Placeholder 3"/>
          <p:cNvSpPr>
            <a:spLocks noGrp="1"/>
          </p:cNvSpPr>
          <p:nvPr>
            <p:ph type="dt" sz="half" idx="10"/>
          </p:nvPr>
        </p:nvSpPr>
        <p:spPr/>
        <p:txBody>
          <a:bodyPr/>
          <a:lstStyle/>
          <a:p>
            <a:fld id="{80657F9C-7F32-4BD5-BF34-C7C1000C5840}" type="datetime1">
              <a:rPr lang="en-US" smtClean="0"/>
              <a:t>8/30/2020</a:t>
            </a:fld>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24</a:t>
            </a:fld>
            <a:endParaRPr lang="en-US"/>
          </a:p>
        </p:txBody>
      </p:sp>
      <p:pic>
        <p:nvPicPr>
          <p:cNvPr id="5" name="Audio 4">
            <a:hlinkClick r:id="" action="ppaction://media"/>
            <a:extLst>
              <a:ext uri="{FF2B5EF4-FFF2-40B4-BE49-F238E27FC236}">
                <a16:creationId xmlns:a16="http://schemas.microsoft.com/office/drawing/2014/main" id="{E1BF7CFC-E09A-4CE5-9C92-DBFC98D050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05709460"/>
      </p:ext>
    </p:extLst>
  </p:cSld>
  <p:clrMapOvr>
    <a:masterClrMapping/>
  </p:clrMapOvr>
  <mc:AlternateContent xmlns:mc="http://schemas.openxmlformats.org/markup-compatibility/2006">
    <mc:Choice xmlns:p14="http://schemas.microsoft.com/office/powerpoint/2010/main" Requires="p14">
      <p:transition spd="slow" p14:dur="2000" advTm="3214"/>
    </mc:Choice>
    <mc:Fallback>
      <p:transition spd="slow" advTm="3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DF169-22D3-409C-AD38-887575C512A1}"/>
              </a:ext>
            </a:extLst>
          </p:cNvPr>
          <p:cNvSpPr>
            <a:spLocks noGrp="1"/>
          </p:cNvSpPr>
          <p:nvPr>
            <p:ph type="title"/>
          </p:nvPr>
        </p:nvSpPr>
        <p:spPr/>
        <p:txBody>
          <a:bodyPr/>
          <a:lstStyle/>
          <a:p>
            <a:r>
              <a:rPr lang="en-US" dirty="0">
                <a:latin typeface="Berlin Sans FB" pitchFamily="34" charset="0"/>
              </a:rPr>
              <a:t>CARIDEX </a:t>
            </a:r>
            <a:endParaRPr lang="en-US" dirty="0"/>
          </a:p>
        </p:txBody>
      </p:sp>
      <p:sp>
        <p:nvSpPr>
          <p:cNvPr id="3" name="Content Placeholder 2">
            <a:extLst>
              <a:ext uri="{FF2B5EF4-FFF2-40B4-BE49-F238E27FC236}">
                <a16:creationId xmlns:a16="http://schemas.microsoft.com/office/drawing/2014/main" id="{1E30B997-1DF3-4D9D-B29F-F0FC5FF8FAFB}"/>
              </a:ext>
            </a:extLst>
          </p:cNvPr>
          <p:cNvSpPr>
            <a:spLocks noGrp="1"/>
          </p:cNvSpPr>
          <p:nvPr>
            <p:ph idx="1"/>
          </p:nvPr>
        </p:nvSpPr>
        <p:spPr/>
        <p:txBody>
          <a:bodyPr/>
          <a:lstStyle/>
          <a:p>
            <a:r>
              <a:rPr lang="en-US" dirty="0" err="1">
                <a:solidFill>
                  <a:schemeClr val="tx2">
                    <a:lumMod val="10000"/>
                  </a:schemeClr>
                </a:solidFill>
              </a:rPr>
              <a:t>Caridex</a:t>
            </a:r>
            <a:r>
              <a:rPr lang="en-US" dirty="0">
                <a:solidFill>
                  <a:schemeClr val="tx2">
                    <a:lumMod val="10000"/>
                  </a:schemeClr>
                </a:solidFill>
              </a:rPr>
              <a:t> was developed by CM Habib from a formula made of N-mono-</a:t>
            </a:r>
            <a:r>
              <a:rPr lang="en-US" dirty="0" err="1">
                <a:solidFill>
                  <a:schemeClr val="tx2">
                    <a:lumMod val="10000"/>
                  </a:schemeClr>
                </a:solidFill>
              </a:rPr>
              <a:t>chloroglycine</a:t>
            </a:r>
            <a:r>
              <a:rPr lang="en-US" dirty="0">
                <a:solidFill>
                  <a:schemeClr val="tx2">
                    <a:lumMod val="10000"/>
                  </a:schemeClr>
                </a:solidFill>
              </a:rPr>
              <a:t> and amino butyric acid.</a:t>
            </a:r>
          </a:p>
          <a:p>
            <a:r>
              <a:rPr lang="en-US" dirty="0">
                <a:solidFill>
                  <a:schemeClr val="tx2">
                    <a:lumMod val="10000"/>
                  </a:schemeClr>
                </a:solidFill>
              </a:rPr>
              <a:t>It gained FDA approval in 1984.</a:t>
            </a:r>
          </a:p>
          <a:p>
            <a:pPr>
              <a:buFontTx/>
              <a:buNone/>
            </a:pPr>
            <a:endParaRPr lang="en-US" sz="400" dirty="0">
              <a:solidFill>
                <a:schemeClr val="tx2">
                  <a:lumMod val="10000"/>
                </a:schemeClr>
              </a:solidFill>
            </a:endParaRPr>
          </a:p>
          <a:p>
            <a:r>
              <a:rPr lang="en-US" dirty="0">
                <a:solidFill>
                  <a:schemeClr val="tx2">
                    <a:lumMod val="10000"/>
                  </a:schemeClr>
                </a:solidFill>
              </a:rPr>
              <a:t> It was initially introduced on the US market in 1985.</a:t>
            </a:r>
          </a:p>
          <a:p>
            <a:pPr>
              <a:buFontTx/>
              <a:buNone/>
            </a:pPr>
            <a:endParaRPr lang="en-US" sz="400" dirty="0">
              <a:solidFill>
                <a:schemeClr val="tx2">
                  <a:lumMod val="10000"/>
                </a:schemeClr>
              </a:solidFill>
            </a:endParaRPr>
          </a:p>
          <a:p>
            <a:r>
              <a:rPr lang="en-US" dirty="0">
                <a:solidFill>
                  <a:schemeClr val="tx2">
                    <a:lumMod val="10000"/>
                  </a:schemeClr>
                </a:solidFill>
              </a:rPr>
              <a:t>The system involved the intermittent application of preheated N-monochloro-DL-2-aminobutyric acid to the carious lesion.</a:t>
            </a:r>
          </a:p>
          <a:p>
            <a:r>
              <a:rPr lang="en-US" dirty="0">
                <a:solidFill>
                  <a:schemeClr val="tx2">
                    <a:lumMod val="10000"/>
                  </a:schemeClr>
                </a:solidFill>
              </a:rPr>
              <a:t>The solution was claimed to cause disruption of collagen in the carious dentine, thus facilitating its removal.</a:t>
            </a:r>
          </a:p>
          <a:p>
            <a:endParaRPr lang="en-US" dirty="0"/>
          </a:p>
        </p:txBody>
      </p:sp>
      <p:sp>
        <p:nvSpPr>
          <p:cNvPr id="4" name="Date Placeholder 3"/>
          <p:cNvSpPr>
            <a:spLocks noGrp="1"/>
          </p:cNvSpPr>
          <p:nvPr>
            <p:ph type="dt" sz="half" idx="10"/>
          </p:nvPr>
        </p:nvSpPr>
        <p:spPr/>
        <p:txBody>
          <a:bodyPr/>
          <a:lstStyle/>
          <a:p>
            <a:fld id="{B1539E92-4455-437E-9F5C-6528576E1513}"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3</a:t>
            </a:fld>
            <a:endParaRPr lang="en-US"/>
          </a:p>
        </p:txBody>
      </p:sp>
      <p:pic>
        <p:nvPicPr>
          <p:cNvPr id="7" name="Audio 6">
            <a:hlinkClick r:id="" action="ppaction://media"/>
            <a:extLst>
              <a:ext uri="{FF2B5EF4-FFF2-40B4-BE49-F238E27FC236}">
                <a16:creationId xmlns:a16="http://schemas.microsoft.com/office/drawing/2014/main" id="{40AD878C-2674-4E84-BC39-7A8F8C16F4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00474238"/>
      </p:ext>
    </p:extLst>
  </p:cSld>
  <p:clrMapOvr>
    <a:masterClrMapping/>
  </p:clrMapOvr>
  <mc:AlternateContent xmlns:mc="http://schemas.openxmlformats.org/markup-compatibility/2006">
    <mc:Choice xmlns:p14="http://schemas.microsoft.com/office/powerpoint/2010/main" Requires="p14">
      <p:transition spd="slow" p14:dur="2000" advTm="35257"/>
    </mc:Choice>
    <mc:Fallback>
      <p:transition spd="slow" advTm="35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38D42-7D0D-4552-A269-E1E651387D0D}"/>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D13D7A59-C1DE-4A9D-B9A6-A922CCAF7174}"/>
              </a:ext>
            </a:extLst>
          </p:cNvPr>
          <p:cNvSpPr>
            <a:spLocks noGrp="1"/>
          </p:cNvSpPr>
          <p:nvPr>
            <p:ph idx="1"/>
          </p:nvPr>
        </p:nvSpPr>
        <p:spPr/>
        <p:txBody>
          <a:bodyPr>
            <a:normAutofit fontScale="92500" lnSpcReduction="10000"/>
          </a:bodyPr>
          <a:lstStyle/>
          <a:p>
            <a:r>
              <a:rPr lang="en-US" sz="2400" dirty="0">
                <a:solidFill>
                  <a:schemeClr val="tx2">
                    <a:lumMod val="10000"/>
                  </a:schemeClr>
                </a:solidFill>
              </a:rPr>
              <a:t>The mechanism of softening involved chlorination of remaining partially degraded dentinal collagen and the conversion of hydroxyproline to pyrrole-2-carboxylic acid, which initiated disruption of the altered collagen fibers in the caries.</a:t>
            </a:r>
          </a:p>
          <a:p>
            <a:pPr>
              <a:buFont typeface="Arial" pitchFamily="34" charset="0"/>
              <a:buChar char="•"/>
            </a:pPr>
            <a:r>
              <a:rPr lang="en-US" sz="2400" dirty="0">
                <a:solidFill>
                  <a:schemeClr val="tx2">
                    <a:lumMod val="10000"/>
                  </a:schemeClr>
                </a:solidFill>
              </a:rPr>
              <a:t>Disadvantages- </a:t>
            </a:r>
            <a:endParaRPr lang="en-US" sz="1600" dirty="0">
              <a:solidFill>
                <a:schemeClr val="tx2">
                  <a:lumMod val="10000"/>
                </a:schemeClr>
              </a:solidFill>
            </a:endParaRPr>
          </a:p>
          <a:p>
            <a:pPr>
              <a:buFontTx/>
              <a:buNone/>
            </a:pPr>
            <a:endParaRPr lang="en-US" sz="700" dirty="0">
              <a:solidFill>
                <a:schemeClr val="tx2">
                  <a:lumMod val="10000"/>
                </a:schemeClr>
              </a:solidFill>
            </a:endParaRPr>
          </a:p>
          <a:p>
            <a:pPr lvl="1">
              <a:buFont typeface="Wingdings" pitchFamily="2" charset="2"/>
              <a:buChar char="Ø"/>
            </a:pPr>
            <a:r>
              <a:rPr lang="en-US" sz="2000" dirty="0">
                <a:solidFill>
                  <a:schemeClr val="tx2">
                    <a:lumMod val="10000"/>
                  </a:schemeClr>
                </a:solidFill>
              </a:rPr>
              <a:t>Expensive</a:t>
            </a:r>
          </a:p>
          <a:p>
            <a:pPr lvl="1">
              <a:buFont typeface="Wingdings" pitchFamily="2" charset="2"/>
              <a:buChar char="Ø"/>
            </a:pPr>
            <a:r>
              <a:rPr lang="en-US" sz="2000" dirty="0">
                <a:solidFill>
                  <a:schemeClr val="tx2">
                    <a:lumMod val="10000"/>
                  </a:schemeClr>
                </a:solidFill>
              </a:rPr>
              <a:t>Large quantity required</a:t>
            </a:r>
          </a:p>
          <a:p>
            <a:pPr lvl="1">
              <a:buFont typeface="Wingdings" pitchFamily="2" charset="2"/>
              <a:buChar char="Ø"/>
            </a:pPr>
            <a:r>
              <a:rPr lang="en-US" sz="2000" dirty="0">
                <a:solidFill>
                  <a:schemeClr val="tx2">
                    <a:lumMod val="10000"/>
                  </a:schemeClr>
                </a:solidFill>
              </a:rPr>
              <a:t>Solution had to be heated</a:t>
            </a:r>
          </a:p>
          <a:p>
            <a:pPr lvl="1">
              <a:buFont typeface="Wingdings" pitchFamily="2" charset="2"/>
              <a:buChar char="Ø"/>
            </a:pPr>
            <a:r>
              <a:rPr lang="en-US" sz="2000" dirty="0">
                <a:solidFill>
                  <a:schemeClr val="tx2">
                    <a:lumMod val="10000"/>
                  </a:schemeClr>
                </a:solidFill>
              </a:rPr>
              <a:t>Short shelf-life</a:t>
            </a:r>
          </a:p>
          <a:p>
            <a:pPr lvl="1">
              <a:buFont typeface="Wingdings" pitchFamily="2" charset="2"/>
              <a:buChar char="Ø"/>
            </a:pPr>
            <a:r>
              <a:rPr lang="en-US" sz="2000" dirty="0">
                <a:solidFill>
                  <a:schemeClr val="tx2">
                    <a:lumMod val="10000"/>
                  </a:schemeClr>
                </a:solidFill>
              </a:rPr>
              <a:t>Hand instruments were not optimum</a:t>
            </a:r>
          </a:p>
          <a:p>
            <a:endParaRPr lang="en-IN" dirty="0"/>
          </a:p>
        </p:txBody>
      </p:sp>
      <p:sp>
        <p:nvSpPr>
          <p:cNvPr id="4" name="Date Placeholder 3"/>
          <p:cNvSpPr>
            <a:spLocks noGrp="1"/>
          </p:cNvSpPr>
          <p:nvPr>
            <p:ph type="dt" sz="half" idx="10"/>
          </p:nvPr>
        </p:nvSpPr>
        <p:spPr/>
        <p:txBody>
          <a:bodyPr/>
          <a:lstStyle/>
          <a:p>
            <a:fld id="{B859DB5A-4027-4370-81A1-23E48F8AE20E}"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4</a:t>
            </a:fld>
            <a:endParaRPr lang="en-US"/>
          </a:p>
        </p:txBody>
      </p:sp>
      <p:pic>
        <p:nvPicPr>
          <p:cNvPr id="7" name="Audio 6">
            <a:hlinkClick r:id="" action="ppaction://media"/>
            <a:extLst>
              <a:ext uri="{FF2B5EF4-FFF2-40B4-BE49-F238E27FC236}">
                <a16:creationId xmlns:a16="http://schemas.microsoft.com/office/drawing/2014/main" id="{8F15D7C2-20F9-4634-A2A5-0871E4429D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0824599"/>
      </p:ext>
    </p:extLst>
  </p:cSld>
  <p:clrMapOvr>
    <a:masterClrMapping/>
  </p:clrMapOvr>
  <mc:AlternateContent xmlns:mc="http://schemas.openxmlformats.org/markup-compatibility/2006">
    <mc:Choice xmlns:p14="http://schemas.microsoft.com/office/powerpoint/2010/main" Requires="p14">
      <p:transition spd="slow" p14:dur="2000" advTm="31798"/>
    </mc:Choice>
    <mc:Fallback>
      <p:transition spd="slow" advTm="31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C8D76-09E4-4F9F-94B2-AFCD0BE5A3AE}"/>
              </a:ext>
            </a:extLst>
          </p:cNvPr>
          <p:cNvSpPr>
            <a:spLocks noGrp="1"/>
          </p:cNvSpPr>
          <p:nvPr>
            <p:ph type="title"/>
          </p:nvPr>
        </p:nvSpPr>
        <p:spPr/>
        <p:txBody>
          <a:bodyPr/>
          <a:lstStyle/>
          <a:p>
            <a:r>
              <a:rPr lang="en-US" dirty="0" err="1">
                <a:latin typeface="Berlin Sans FB" pitchFamily="34" charset="0"/>
              </a:rPr>
              <a:t>Carisolv</a:t>
            </a:r>
            <a:r>
              <a:rPr lang="en-US" dirty="0">
                <a:latin typeface="Berlin Sans FB" pitchFamily="34" charset="0"/>
              </a:rPr>
              <a:t> </a:t>
            </a:r>
            <a:endParaRPr lang="en-IN" dirty="0"/>
          </a:p>
        </p:txBody>
      </p:sp>
      <p:sp>
        <p:nvSpPr>
          <p:cNvPr id="3" name="Content Placeholder 2">
            <a:extLst>
              <a:ext uri="{FF2B5EF4-FFF2-40B4-BE49-F238E27FC236}">
                <a16:creationId xmlns:a16="http://schemas.microsoft.com/office/drawing/2014/main" id="{921D0F14-E7BA-4918-8012-77E16B7684C7}"/>
              </a:ext>
            </a:extLst>
          </p:cNvPr>
          <p:cNvSpPr>
            <a:spLocks noGrp="1"/>
          </p:cNvSpPr>
          <p:nvPr>
            <p:ph idx="1"/>
          </p:nvPr>
        </p:nvSpPr>
        <p:spPr/>
        <p:txBody>
          <a:bodyPr/>
          <a:lstStyle/>
          <a:p>
            <a:pPr>
              <a:defRPr/>
            </a:pPr>
            <a:r>
              <a:rPr lang="en-US" dirty="0">
                <a:solidFill>
                  <a:schemeClr val="tx2">
                    <a:lumMod val="10000"/>
                  </a:schemeClr>
                </a:solidFill>
              </a:rPr>
              <a:t>During the 1980s studies by Malmo, Huddinge at Chalmers Technical University in Goteborg were directed towards a more efficient and effective </a:t>
            </a:r>
            <a:r>
              <a:rPr lang="en-US" dirty="0" err="1">
                <a:solidFill>
                  <a:schemeClr val="tx2">
                    <a:lumMod val="10000"/>
                  </a:schemeClr>
                </a:solidFill>
              </a:rPr>
              <a:t>chemomechanical</a:t>
            </a:r>
            <a:r>
              <a:rPr lang="en-US" dirty="0">
                <a:solidFill>
                  <a:schemeClr val="tx2">
                    <a:lumMod val="10000"/>
                  </a:schemeClr>
                </a:solidFill>
              </a:rPr>
              <a:t> caries removal system than </a:t>
            </a:r>
            <a:r>
              <a:rPr lang="en-US" dirty="0" err="1">
                <a:solidFill>
                  <a:schemeClr val="tx2">
                    <a:lumMod val="10000"/>
                  </a:schemeClr>
                </a:solidFill>
              </a:rPr>
              <a:t>caridex</a:t>
            </a:r>
            <a:r>
              <a:rPr lang="en-US" dirty="0">
                <a:solidFill>
                  <a:schemeClr val="tx2">
                    <a:lumMod val="10000"/>
                  </a:schemeClr>
                </a:solidFill>
              </a:rPr>
              <a:t>.</a:t>
            </a:r>
          </a:p>
          <a:p>
            <a:pPr>
              <a:defRPr/>
            </a:pPr>
            <a:r>
              <a:rPr lang="en-US" dirty="0" err="1">
                <a:solidFill>
                  <a:schemeClr val="tx2">
                    <a:lumMod val="10000"/>
                  </a:schemeClr>
                </a:solidFill>
              </a:rPr>
              <a:t>Carisolv</a:t>
            </a:r>
            <a:r>
              <a:rPr lang="en-US" dirty="0">
                <a:solidFill>
                  <a:schemeClr val="tx2">
                    <a:lumMod val="10000"/>
                  </a:schemeClr>
                </a:solidFill>
              </a:rPr>
              <a:t> key difference to other products already in the market was the use of three amino acids – Lysine, leucine, and glutamic acid – instead of the aminobutyric acid.</a:t>
            </a:r>
          </a:p>
          <a:p>
            <a:pPr>
              <a:defRPr/>
            </a:pPr>
            <a:r>
              <a:rPr lang="en-US" dirty="0">
                <a:solidFill>
                  <a:schemeClr val="tx2">
                    <a:lumMod val="10000"/>
                  </a:schemeClr>
                </a:solidFill>
              </a:rPr>
              <a:t>These </a:t>
            </a:r>
            <a:r>
              <a:rPr lang="en-US" dirty="0" err="1">
                <a:solidFill>
                  <a:schemeClr val="tx2">
                    <a:lumMod val="10000"/>
                  </a:schemeClr>
                </a:solidFill>
              </a:rPr>
              <a:t>aminoacids</a:t>
            </a:r>
            <a:r>
              <a:rPr lang="en-US" dirty="0">
                <a:solidFill>
                  <a:schemeClr val="tx2">
                    <a:lumMod val="10000"/>
                  </a:schemeClr>
                </a:solidFill>
              </a:rPr>
              <a:t> counteracted the sodium hypochlorite aggressive behavior at the oral healthy tissues.</a:t>
            </a:r>
          </a:p>
          <a:p>
            <a:endParaRPr lang="en-IN" dirty="0"/>
          </a:p>
        </p:txBody>
      </p:sp>
      <p:sp>
        <p:nvSpPr>
          <p:cNvPr id="4" name="Date Placeholder 3"/>
          <p:cNvSpPr>
            <a:spLocks noGrp="1"/>
          </p:cNvSpPr>
          <p:nvPr>
            <p:ph type="dt" sz="half" idx="10"/>
          </p:nvPr>
        </p:nvSpPr>
        <p:spPr/>
        <p:txBody>
          <a:bodyPr/>
          <a:lstStyle/>
          <a:p>
            <a:fld id="{698D04A1-4EAD-45B5-8D53-4825874B6C20}"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5</a:t>
            </a:fld>
            <a:endParaRPr lang="en-US"/>
          </a:p>
        </p:txBody>
      </p:sp>
      <p:pic>
        <p:nvPicPr>
          <p:cNvPr id="7" name="Audio 6">
            <a:hlinkClick r:id="" action="ppaction://media"/>
            <a:extLst>
              <a:ext uri="{FF2B5EF4-FFF2-40B4-BE49-F238E27FC236}">
                <a16:creationId xmlns:a16="http://schemas.microsoft.com/office/drawing/2014/main" id="{0B7E0D70-813D-43DA-B763-6610A13781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25726894"/>
      </p:ext>
    </p:extLst>
  </p:cSld>
  <p:clrMapOvr>
    <a:masterClrMapping/>
  </p:clrMapOvr>
  <mc:AlternateContent xmlns:mc="http://schemas.openxmlformats.org/markup-compatibility/2006">
    <mc:Choice xmlns:p14="http://schemas.microsoft.com/office/powerpoint/2010/main" Requires="p14">
      <p:transition spd="slow" p14:dur="2000" advTm="42200"/>
    </mc:Choice>
    <mc:Fallback>
      <p:transition spd="slow" advTm="4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1EBE6-1B66-44B0-91D1-D0F3BF323A5B}"/>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77A47FE1-B858-4E20-9CEA-CF3F945F4F5A}"/>
              </a:ext>
            </a:extLst>
          </p:cNvPr>
          <p:cNvSpPr>
            <a:spLocks noGrp="1"/>
          </p:cNvSpPr>
          <p:nvPr>
            <p:ph idx="1"/>
          </p:nvPr>
        </p:nvSpPr>
        <p:spPr/>
        <p:txBody>
          <a:bodyPr>
            <a:normAutofit fontScale="92500" lnSpcReduction="10000"/>
          </a:bodyPr>
          <a:lstStyle/>
          <a:p>
            <a:r>
              <a:rPr lang="en-US" sz="2400" u="sng" dirty="0">
                <a:solidFill>
                  <a:schemeClr val="tx2">
                    <a:lumMod val="10000"/>
                  </a:schemeClr>
                </a:solidFill>
              </a:rPr>
              <a:t>Constituents of </a:t>
            </a:r>
            <a:r>
              <a:rPr lang="en-US" sz="2400" u="sng" dirty="0" err="1">
                <a:solidFill>
                  <a:schemeClr val="tx2">
                    <a:lumMod val="10000"/>
                  </a:schemeClr>
                </a:solidFill>
              </a:rPr>
              <a:t>carisolv</a:t>
            </a:r>
            <a:r>
              <a:rPr lang="en-US" sz="2400" u="sng" dirty="0">
                <a:solidFill>
                  <a:schemeClr val="tx2">
                    <a:lumMod val="10000"/>
                  </a:schemeClr>
                </a:solidFill>
              </a:rPr>
              <a:t>:</a:t>
            </a:r>
          </a:p>
          <a:p>
            <a:pPr lvl="1"/>
            <a:r>
              <a:rPr lang="en-US" sz="2000" dirty="0">
                <a:solidFill>
                  <a:schemeClr val="tx2">
                    <a:lumMod val="10000"/>
                  </a:schemeClr>
                </a:solidFill>
              </a:rPr>
              <a:t>Syringe one: sodium hypochlorite (0.5%)</a:t>
            </a:r>
          </a:p>
          <a:p>
            <a:pPr lvl="1"/>
            <a:r>
              <a:rPr lang="en-US" sz="2000" dirty="0">
                <a:solidFill>
                  <a:schemeClr val="tx2">
                    <a:lumMod val="10000"/>
                  </a:schemeClr>
                </a:solidFill>
              </a:rPr>
              <a:t>Syringe two: three amino acids (glutamic acid, leucine, lysine)</a:t>
            </a:r>
          </a:p>
          <a:p>
            <a:pPr lvl="1"/>
            <a:r>
              <a:rPr lang="en-US" sz="2000" dirty="0">
                <a:solidFill>
                  <a:schemeClr val="tx2">
                    <a:lumMod val="10000"/>
                  </a:schemeClr>
                </a:solidFill>
              </a:rPr>
              <a:t>Gel substance: </a:t>
            </a:r>
            <a:r>
              <a:rPr lang="en-US" sz="2000" dirty="0" err="1">
                <a:solidFill>
                  <a:schemeClr val="tx2">
                    <a:lumMod val="10000"/>
                  </a:schemeClr>
                </a:solidFill>
              </a:rPr>
              <a:t>carboxymethlcellulose</a:t>
            </a:r>
            <a:endParaRPr lang="en-US" sz="2000" dirty="0">
              <a:solidFill>
                <a:schemeClr val="tx2">
                  <a:lumMod val="10000"/>
                </a:schemeClr>
              </a:solidFill>
            </a:endParaRPr>
          </a:p>
          <a:p>
            <a:pPr lvl="1"/>
            <a:r>
              <a:rPr lang="en-US" sz="2000" dirty="0">
                <a:solidFill>
                  <a:schemeClr val="tx2">
                    <a:lumMod val="10000"/>
                  </a:schemeClr>
                </a:solidFill>
              </a:rPr>
              <a:t>Sodium chloride / sodium hydroxide</a:t>
            </a:r>
          </a:p>
          <a:p>
            <a:pPr lvl="1"/>
            <a:r>
              <a:rPr lang="en-US" sz="2000" dirty="0">
                <a:solidFill>
                  <a:schemeClr val="tx2">
                    <a:lumMod val="10000"/>
                  </a:schemeClr>
                </a:solidFill>
              </a:rPr>
              <a:t>Available as single mix or multi mix syringes.</a:t>
            </a:r>
          </a:p>
          <a:p>
            <a:r>
              <a:rPr lang="en-US" sz="2400" dirty="0">
                <a:solidFill>
                  <a:schemeClr val="tx2">
                    <a:lumMod val="10000"/>
                  </a:schemeClr>
                </a:solidFill>
              </a:rPr>
              <a:t>The amino acids and hypochlorite form high-pH chloramines (pH 12), which react with the denatured collagen in the carious dentin, allowing it to be </a:t>
            </a:r>
            <a:r>
              <a:rPr lang="en-US" sz="2400" dirty="0" err="1">
                <a:solidFill>
                  <a:schemeClr val="tx2">
                    <a:lumMod val="10000"/>
                  </a:schemeClr>
                </a:solidFill>
              </a:rPr>
              <a:t>removedmore</a:t>
            </a:r>
            <a:r>
              <a:rPr lang="en-US" sz="2400" dirty="0">
                <a:solidFill>
                  <a:schemeClr val="tx2">
                    <a:lumMod val="10000"/>
                  </a:schemeClr>
                </a:solidFill>
              </a:rPr>
              <a:t> easily. </a:t>
            </a:r>
          </a:p>
          <a:p>
            <a:r>
              <a:rPr lang="en-US" sz="2400" dirty="0">
                <a:solidFill>
                  <a:schemeClr val="tx2">
                    <a:lumMod val="10000"/>
                  </a:schemeClr>
                </a:solidFill>
              </a:rPr>
              <a:t>The softened dentin is removed by scraping the surface with special hand instruments.</a:t>
            </a:r>
          </a:p>
          <a:p>
            <a:endParaRPr lang="en-IN" dirty="0"/>
          </a:p>
        </p:txBody>
      </p:sp>
      <p:sp>
        <p:nvSpPr>
          <p:cNvPr id="4" name="Date Placeholder 3"/>
          <p:cNvSpPr>
            <a:spLocks noGrp="1"/>
          </p:cNvSpPr>
          <p:nvPr>
            <p:ph type="dt" sz="half" idx="10"/>
          </p:nvPr>
        </p:nvSpPr>
        <p:spPr/>
        <p:txBody>
          <a:bodyPr/>
          <a:lstStyle/>
          <a:p>
            <a:fld id="{5A4E421A-EA1C-47BB-95A3-E5A4F9713545}"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6</a:t>
            </a:fld>
            <a:endParaRPr lang="en-US"/>
          </a:p>
        </p:txBody>
      </p:sp>
      <p:pic>
        <p:nvPicPr>
          <p:cNvPr id="7" name="Audio 6">
            <a:hlinkClick r:id="" action="ppaction://media"/>
            <a:extLst>
              <a:ext uri="{FF2B5EF4-FFF2-40B4-BE49-F238E27FC236}">
                <a16:creationId xmlns:a16="http://schemas.microsoft.com/office/drawing/2014/main" id="{02288CCA-8AA3-4870-9D0B-9EA2C65CAC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5844107"/>
      </p:ext>
    </p:extLst>
  </p:cSld>
  <p:clrMapOvr>
    <a:masterClrMapping/>
  </p:clrMapOvr>
  <mc:AlternateContent xmlns:mc="http://schemas.openxmlformats.org/markup-compatibility/2006">
    <mc:Choice xmlns:p14="http://schemas.microsoft.com/office/powerpoint/2010/main" Requires="p14">
      <p:transition spd="slow" p14:dur="2000" advTm="45242"/>
    </mc:Choice>
    <mc:Fallback>
      <p:transition spd="slow" advTm="4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77934-DABC-4021-B91F-66A2C6248660}"/>
              </a:ext>
            </a:extLst>
          </p:cNvPr>
          <p:cNvSpPr>
            <a:spLocks noGrp="1"/>
          </p:cNvSpPr>
          <p:nvPr>
            <p:ph type="title"/>
          </p:nvPr>
        </p:nvSpPr>
        <p:spPr/>
        <p:txBody>
          <a:bodyPr/>
          <a:lstStyle/>
          <a:p>
            <a:r>
              <a:rPr lang="en-US" dirty="0">
                <a:latin typeface="Berlin Sans FB" pitchFamily="34" charset="0"/>
              </a:rPr>
              <a:t>Advantages of </a:t>
            </a:r>
            <a:r>
              <a:rPr lang="en-US" dirty="0" err="1">
                <a:latin typeface="Berlin Sans FB" pitchFamily="34" charset="0"/>
              </a:rPr>
              <a:t>carisolv</a:t>
            </a:r>
            <a:endParaRPr lang="en-IN" dirty="0"/>
          </a:p>
        </p:txBody>
      </p:sp>
      <p:sp>
        <p:nvSpPr>
          <p:cNvPr id="3" name="Content Placeholder 2">
            <a:extLst>
              <a:ext uri="{FF2B5EF4-FFF2-40B4-BE49-F238E27FC236}">
                <a16:creationId xmlns:a16="http://schemas.microsoft.com/office/drawing/2014/main" id="{609CD467-1F0C-44CD-A056-81CA61EFE86F}"/>
              </a:ext>
            </a:extLst>
          </p:cNvPr>
          <p:cNvSpPr>
            <a:spLocks noGrp="1"/>
          </p:cNvSpPr>
          <p:nvPr>
            <p:ph idx="1"/>
          </p:nvPr>
        </p:nvSpPr>
        <p:spPr/>
        <p:txBody>
          <a:bodyPr/>
          <a:lstStyle/>
          <a:p>
            <a:r>
              <a:rPr lang="en-US" dirty="0">
                <a:solidFill>
                  <a:schemeClr val="tx2">
                    <a:lumMod val="10000"/>
                  </a:schemeClr>
                </a:solidFill>
              </a:rPr>
              <a:t>Three amino acids are incorporated instead of one, improve the interaction with the degraded collagen within the lesion, thus increasing the efficacy.</a:t>
            </a:r>
          </a:p>
          <a:p>
            <a:r>
              <a:rPr lang="en-US" dirty="0" err="1">
                <a:solidFill>
                  <a:schemeClr val="tx2">
                    <a:lumMod val="10000"/>
                  </a:schemeClr>
                </a:solidFill>
              </a:rPr>
              <a:t>Carisolv</a:t>
            </a:r>
            <a:r>
              <a:rPr lang="en-US" dirty="0">
                <a:solidFill>
                  <a:schemeClr val="tx2">
                    <a:lumMod val="10000"/>
                  </a:schemeClr>
                </a:solidFill>
              </a:rPr>
              <a:t> has a higher viscosity, which allows for the application of higher concentrations of amino acids and sodium hypochlorite.</a:t>
            </a:r>
          </a:p>
          <a:p>
            <a:r>
              <a:rPr lang="en-US" dirty="0">
                <a:solidFill>
                  <a:schemeClr val="tx2">
                    <a:lumMod val="10000"/>
                  </a:schemeClr>
                </a:solidFill>
              </a:rPr>
              <a:t>The solution does not need to be heated, or applied through a pump mechanism.</a:t>
            </a:r>
          </a:p>
          <a:p>
            <a:r>
              <a:rPr lang="en-US" dirty="0">
                <a:solidFill>
                  <a:schemeClr val="tx2">
                    <a:lumMod val="10000"/>
                  </a:schemeClr>
                </a:solidFill>
              </a:rPr>
              <a:t>The increased viscosity of </a:t>
            </a:r>
            <a:r>
              <a:rPr lang="en-US" dirty="0" err="1">
                <a:solidFill>
                  <a:schemeClr val="tx2">
                    <a:lumMod val="10000"/>
                  </a:schemeClr>
                </a:solidFill>
              </a:rPr>
              <a:t>carisolv</a:t>
            </a:r>
            <a:r>
              <a:rPr lang="en-US" dirty="0">
                <a:solidFill>
                  <a:schemeClr val="tx2">
                    <a:lumMod val="10000"/>
                  </a:schemeClr>
                </a:solidFill>
              </a:rPr>
              <a:t> enhances precision placement.</a:t>
            </a:r>
          </a:p>
          <a:p>
            <a:r>
              <a:rPr lang="en-US" dirty="0">
                <a:solidFill>
                  <a:schemeClr val="tx2">
                    <a:lumMod val="10000"/>
                  </a:schemeClr>
                </a:solidFill>
              </a:rPr>
              <a:t>The overall stability is increased, giving an improved shelf life.</a:t>
            </a:r>
          </a:p>
          <a:p>
            <a:endParaRPr lang="en-IN" dirty="0"/>
          </a:p>
        </p:txBody>
      </p:sp>
      <p:sp>
        <p:nvSpPr>
          <p:cNvPr id="4" name="Date Placeholder 3"/>
          <p:cNvSpPr>
            <a:spLocks noGrp="1"/>
          </p:cNvSpPr>
          <p:nvPr>
            <p:ph type="dt" sz="half" idx="10"/>
          </p:nvPr>
        </p:nvSpPr>
        <p:spPr/>
        <p:txBody>
          <a:bodyPr/>
          <a:lstStyle/>
          <a:p>
            <a:fld id="{378FB580-F6E7-44A4-A64D-DD0E3941C9BF}"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7</a:t>
            </a:fld>
            <a:endParaRPr lang="en-US"/>
          </a:p>
        </p:txBody>
      </p:sp>
      <p:pic>
        <p:nvPicPr>
          <p:cNvPr id="7" name="Audio 6">
            <a:hlinkClick r:id="" action="ppaction://media"/>
            <a:extLst>
              <a:ext uri="{FF2B5EF4-FFF2-40B4-BE49-F238E27FC236}">
                <a16:creationId xmlns:a16="http://schemas.microsoft.com/office/drawing/2014/main" id="{ED2338C0-9870-44EC-A136-F4751894A0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96311286"/>
      </p:ext>
    </p:extLst>
  </p:cSld>
  <p:clrMapOvr>
    <a:masterClrMapping/>
  </p:clrMapOvr>
  <mc:AlternateContent xmlns:mc="http://schemas.openxmlformats.org/markup-compatibility/2006">
    <mc:Choice xmlns:p14="http://schemas.microsoft.com/office/powerpoint/2010/main" Requires="p14">
      <p:transition spd="slow" p14:dur="2000" advTm="33864"/>
    </mc:Choice>
    <mc:Fallback>
      <p:transition spd="slow" advTm="33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294F1-F8CA-47B3-B133-C88FC36E55DC}"/>
              </a:ext>
            </a:extLst>
          </p:cNvPr>
          <p:cNvSpPr>
            <a:spLocks noGrp="1"/>
          </p:cNvSpPr>
          <p:nvPr>
            <p:ph type="title"/>
          </p:nvPr>
        </p:nvSpPr>
        <p:spPr/>
        <p:txBody>
          <a:bodyPr/>
          <a:lstStyle/>
          <a:p>
            <a:r>
              <a:rPr lang="en-US" dirty="0">
                <a:latin typeface="Berlin Sans FB" pitchFamily="34" charset="0"/>
              </a:rPr>
              <a:t>Papain gel</a:t>
            </a:r>
            <a:endParaRPr lang="en-IN" dirty="0"/>
          </a:p>
        </p:txBody>
      </p:sp>
      <p:sp>
        <p:nvSpPr>
          <p:cNvPr id="4" name="Content Placeholder 3">
            <a:extLst>
              <a:ext uri="{FF2B5EF4-FFF2-40B4-BE49-F238E27FC236}">
                <a16:creationId xmlns:a16="http://schemas.microsoft.com/office/drawing/2014/main" id="{E6C4CE57-51D3-438B-A90F-DA2C55A8DCD4}"/>
              </a:ext>
            </a:extLst>
          </p:cNvPr>
          <p:cNvSpPr>
            <a:spLocks noGrp="1"/>
          </p:cNvSpPr>
          <p:nvPr>
            <p:ph idx="1"/>
          </p:nvPr>
        </p:nvSpPr>
        <p:spPr>
          <a:xfrm>
            <a:off x="581024" y="2615343"/>
            <a:ext cx="9290763" cy="2810000"/>
          </a:xfrm>
          <a:prstGeom prst="rect">
            <a:avLst/>
          </a:prstGeom>
        </p:spPr>
        <p:txBody>
          <a:bodyPr wrap="square">
            <a:spAutoFit/>
          </a:bodyPr>
          <a:lstStyle/>
          <a:p>
            <a:r>
              <a:rPr lang="en-US" dirty="0">
                <a:solidFill>
                  <a:schemeClr val="tx2">
                    <a:lumMod val="10000"/>
                  </a:schemeClr>
                </a:solidFill>
              </a:rPr>
              <a:t>In 2003, a research project in Brazil led to the development of a new formula to universalize the use of chemo-mechanical method for caries removal and promote its use in public health.</a:t>
            </a:r>
          </a:p>
          <a:p>
            <a:r>
              <a:rPr lang="en-US" dirty="0">
                <a:solidFill>
                  <a:schemeClr val="tx2">
                    <a:lumMod val="10000"/>
                  </a:schemeClr>
                </a:solidFill>
              </a:rPr>
              <a:t>The new formula was commercially known as </a:t>
            </a:r>
            <a:r>
              <a:rPr lang="en-US" dirty="0" err="1">
                <a:solidFill>
                  <a:schemeClr val="tx2">
                    <a:lumMod val="10000"/>
                  </a:schemeClr>
                </a:solidFill>
              </a:rPr>
              <a:t>papacarie</a:t>
            </a:r>
            <a:r>
              <a:rPr lang="en-US" dirty="0">
                <a:solidFill>
                  <a:schemeClr val="tx2">
                    <a:lumMod val="10000"/>
                  </a:schemeClr>
                </a:solidFill>
              </a:rPr>
              <a:t>.</a:t>
            </a:r>
          </a:p>
          <a:p>
            <a:r>
              <a:rPr lang="en-US" dirty="0">
                <a:solidFill>
                  <a:schemeClr val="tx2">
                    <a:lumMod val="10000"/>
                  </a:schemeClr>
                </a:solidFill>
              </a:rPr>
              <a:t>It is basically composed of Papain, chloramines, toluidine blue, salts, thickening vehicle, which together are responsible for the </a:t>
            </a:r>
            <a:r>
              <a:rPr lang="en-US" dirty="0" err="1">
                <a:solidFill>
                  <a:schemeClr val="tx2">
                    <a:lumMod val="10000"/>
                  </a:schemeClr>
                </a:solidFill>
              </a:rPr>
              <a:t>papacarie’s</a:t>
            </a:r>
            <a:r>
              <a:rPr lang="en-US" dirty="0">
                <a:solidFill>
                  <a:schemeClr val="tx2">
                    <a:lumMod val="10000"/>
                  </a:schemeClr>
                </a:solidFill>
              </a:rPr>
              <a:t> bactericide, bacteriostatic and anti-inflammatory characteristics.</a:t>
            </a:r>
          </a:p>
          <a:p>
            <a:r>
              <a:rPr lang="en-US" dirty="0">
                <a:solidFill>
                  <a:schemeClr val="tx2">
                    <a:lumMod val="10000"/>
                  </a:schemeClr>
                </a:solidFill>
              </a:rPr>
              <a:t>Papain comes from the latex of the leaves and fruits of the green adult papaya.</a:t>
            </a:r>
          </a:p>
          <a:p>
            <a:pPr>
              <a:lnSpc>
                <a:spcPct val="90000"/>
              </a:lnSpc>
              <a:buFont typeface="Wingdings" pitchFamily="2" charset="2"/>
              <a:buChar char="Ø"/>
            </a:pPr>
            <a:endParaRPr lang="en-IN" dirty="0">
              <a:solidFill>
                <a:schemeClr val="tx2">
                  <a:lumMod val="10000"/>
                </a:schemeClr>
              </a:solidFill>
            </a:endParaRPr>
          </a:p>
        </p:txBody>
      </p:sp>
      <p:sp>
        <p:nvSpPr>
          <p:cNvPr id="3" name="Date Placeholder 2"/>
          <p:cNvSpPr>
            <a:spLocks noGrp="1"/>
          </p:cNvSpPr>
          <p:nvPr>
            <p:ph type="dt" sz="half" idx="10"/>
          </p:nvPr>
        </p:nvSpPr>
        <p:spPr/>
        <p:txBody>
          <a:bodyPr/>
          <a:lstStyle/>
          <a:p>
            <a:fld id="{80F0DAD1-0A58-4AA2-BAE2-8F611AD657A5}"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8</a:t>
            </a:fld>
            <a:endParaRPr lang="en-US"/>
          </a:p>
        </p:txBody>
      </p:sp>
      <p:pic>
        <p:nvPicPr>
          <p:cNvPr id="7" name="Audio 6">
            <a:hlinkClick r:id="" action="ppaction://media"/>
            <a:extLst>
              <a:ext uri="{FF2B5EF4-FFF2-40B4-BE49-F238E27FC236}">
                <a16:creationId xmlns:a16="http://schemas.microsoft.com/office/drawing/2014/main" id="{5363A07C-D020-4194-A97D-3EDB429004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88346938"/>
      </p:ext>
    </p:extLst>
  </p:cSld>
  <p:clrMapOvr>
    <a:masterClrMapping/>
  </p:clrMapOvr>
  <mc:AlternateContent xmlns:mc="http://schemas.openxmlformats.org/markup-compatibility/2006">
    <mc:Choice xmlns:p14="http://schemas.microsoft.com/office/powerpoint/2010/main" Requires="p14">
      <p:transition spd="slow" p14:dur="2000" advTm="39158"/>
    </mc:Choice>
    <mc:Fallback>
      <p:transition spd="slow" advTm="39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8E5EE-E45F-4EE7-B1B2-8F12A40E3232}"/>
              </a:ext>
            </a:extLst>
          </p:cNvPr>
          <p:cNvSpPr>
            <a:spLocks noGrp="1"/>
          </p:cNvSpPr>
          <p:nvPr>
            <p:ph type="title"/>
          </p:nvPr>
        </p:nvSpPr>
        <p:spPr/>
        <p:txBody>
          <a:bodyPr/>
          <a:lstStyle/>
          <a:p>
            <a:endParaRPr lang="en-IN"/>
          </a:p>
        </p:txBody>
      </p:sp>
      <p:sp>
        <p:nvSpPr>
          <p:cNvPr id="4" name="Content Placeholder 3">
            <a:extLst>
              <a:ext uri="{FF2B5EF4-FFF2-40B4-BE49-F238E27FC236}">
                <a16:creationId xmlns:a16="http://schemas.microsoft.com/office/drawing/2014/main" id="{05FC927F-7684-4BB8-9F2E-4F6BC480FA82}"/>
              </a:ext>
            </a:extLst>
          </p:cNvPr>
          <p:cNvSpPr>
            <a:spLocks noGrp="1"/>
          </p:cNvSpPr>
          <p:nvPr>
            <p:ph idx="1"/>
          </p:nvPr>
        </p:nvSpPr>
        <p:spPr>
          <a:xfrm>
            <a:off x="210065" y="1835967"/>
            <a:ext cx="11862485" cy="3921073"/>
          </a:xfrm>
          <a:prstGeom prst="rect">
            <a:avLst/>
          </a:prstGeom>
        </p:spPr>
        <p:txBody>
          <a:bodyPr wrap="square">
            <a:spAutoFit/>
          </a:bodyPr>
          <a:lstStyle/>
          <a:p>
            <a:pPr>
              <a:defRPr/>
            </a:pPr>
            <a:r>
              <a:rPr lang="en-US" dirty="0">
                <a:solidFill>
                  <a:schemeClr val="tx2">
                    <a:lumMod val="10000"/>
                  </a:schemeClr>
                </a:solidFill>
              </a:rPr>
              <a:t>Papain promotes:</a:t>
            </a:r>
          </a:p>
          <a:p>
            <a:pPr marL="514350" indent="-514350">
              <a:buFont typeface="+mj-lt"/>
              <a:buAutoNum type="romanUcPeriod"/>
              <a:defRPr/>
            </a:pPr>
            <a:r>
              <a:rPr lang="en-US" dirty="0">
                <a:solidFill>
                  <a:schemeClr val="tx2">
                    <a:lumMod val="10000"/>
                  </a:schemeClr>
                </a:solidFill>
              </a:rPr>
              <a:t>Chemical debridement </a:t>
            </a:r>
          </a:p>
          <a:p>
            <a:pPr marL="514350" indent="-514350">
              <a:buFont typeface="+mj-lt"/>
              <a:buAutoNum type="romanUcPeriod"/>
              <a:defRPr/>
            </a:pPr>
            <a:r>
              <a:rPr lang="en-US" dirty="0">
                <a:solidFill>
                  <a:schemeClr val="tx2">
                    <a:lumMod val="10000"/>
                  </a:schemeClr>
                </a:solidFill>
              </a:rPr>
              <a:t>Granulation and epithelialization, which hastens the phases of </a:t>
            </a:r>
            <a:r>
              <a:rPr lang="en-US" dirty="0" err="1">
                <a:solidFill>
                  <a:schemeClr val="tx2">
                    <a:lumMod val="10000"/>
                  </a:schemeClr>
                </a:solidFill>
              </a:rPr>
              <a:t>cicatrization</a:t>
            </a:r>
            <a:endParaRPr lang="en-US" dirty="0">
              <a:solidFill>
                <a:schemeClr val="tx2">
                  <a:lumMod val="10000"/>
                </a:schemeClr>
              </a:solidFill>
            </a:endParaRPr>
          </a:p>
          <a:p>
            <a:pPr marL="514350" indent="-514350">
              <a:buFont typeface="+mj-lt"/>
              <a:buAutoNum type="romanUcPeriod"/>
              <a:defRPr/>
            </a:pPr>
            <a:r>
              <a:rPr lang="en-US" dirty="0">
                <a:solidFill>
                  <a:schemeClr val="tx2">
                    <a:lumMod val="10000"/>
                  </a:schemeClr>
                </a:solidFill>
              </a:rPr>
              <a:t>Stimulation of the tensile strength of the scars.</a:t>
            </a:r>
          </a:p>
          <a:p>
            <a:pPr marL="514350" indent="-514350">
              <a:buFont typeface="+mj-lt"/>
              <a:buAutoNum type="romanUcPeriod"/>
              <a:defRPr/>
            </a:pPr>
            <a:endParaRPr lang="en-US" dirty="0">
              <a:solidFill>
                <a:schemeClr val="tx2">
                  <a:lumMod val="10000"/>
                </a:schemeClr>
              </a:solidFill>
            </a:endParaRPr>
          </a:p>
          <a:p>
            <a:r>
              <a:rPr lang="en-US" dirty="0">
                <a:solidFill>
                  <a:schemeClr val="tx2">
                    <a:lumMod val="10000"/>
                  </a:schemeClr>
                </a:solidFill>
              </a:rPr>
              <a:t>Since Papain can digest only dead cells, it acts breaking the partially degraded collagen molecules, contributing to the degradation and elimination of the fibrin “mantle” formed by the carious process.</a:t>
            </a:r>
          </a:p>
          <a:p>
            <a:r>
              <a:rPr lang="en-US" dirty="0">
                <a:solidFill>
                  <a:schemeClr val="tx2">
                    <a:lumMod val="10000"/>
                  </a:schemeClr>
                </a:solidFill>
              </a:rPr>
              <a:t>Right after the degradation, oxygen is freed, bubbles appear on the surface, and a blearing of the gel is thus noted</a:t>
            </a:r>
          </a:p>
          <a:p>
            <a:pPr marL="514350" indent="-514350">
              <a:buFont typeface="+mj-lt"/>
              <a:buAutoNum type="romanUcPeriod"/>
              <a:defRPr/>
            </a:pPr>
            <a:endParaRPr lang="en-US" dirty="0">
              <a:solidFill>
                <a:schemeClr val="tx2">
                  <a:lumMod val="10000"/>
                </a:schemeClr>
              </a:solidFill>
            </a:endParaRPr>
          </a:p>
          <a:p>
            <a:pPr>
              <a:buFont typeface="Wingdings" pitchFamily="2" charset="2"/>
              <a:buChar char="Ø"/>
            </a:pPr>
            <a:endParaRPr lang="en-US" dirty="0">
              <a:solidFill>
                <a:schemeClr val="tx2">
                  <a:lumMod val="10000"/>
                </a:schemeClr>
              </a:solidFill>
            </a:endParaRPr>
          </a:p>
        </p:txBody>
      </p:sp>
      <p:sp>
        <p:nvSpPr>
          <p:cNvPr id="3" name="Date Placeholder 2"/>
          <p:cNvSpPr>
            <a:spLocks noGrp="1"/>
          </p:cNvSpPr>
          <p:nvPr>
            <p:ph type="dt" sz="half" idx="10"/>
          </p:nvPr>
        </p:nvSpPr>
        <p:spPr/>
        <p:txBody>
          <a:bodyPr/>
          <a:lstStyle/>
          <a:p>
            <a:fld id="{8FF5B465-EC91-4347-82E7-4716FA77E6FD}" type="datetime1">
              <a:rPr lang="en-US" smtClean="0"/>
              <a:t>8/30/2020</a:t>
            </a:fld>
            <a:endParaRPr lang="en-US"/>
          </a:p>
        </p:txBody>
      </p:sp>
      <p:sp>
        <p:nvSpPr>
          <p:cNvPr id="5" name="Footer Placeholder 4"/>
          <p:cNvSpPr>
            <a:spLocks noGrp="1"/>
          </p:cNvSpPr>
          <p:nvPr>
            <p:ph type="ftr" sz="quarter" idx="11"/>
          </p:nvPr>
        </p:nvSpPr>
        <p:spPr/>
        <p:txBody>
          <a:bodyPr/>
          <a:lstStyle/>
          <a:p>
            <a:r>
              <a:rPr lang="en-IN"/>
              <a:t>Hugh Devlin. Operative Dentistry-A Practical Guide to Recent Innovations.1st edition. Springer. Germany:2006.</a:t>
            </a:r>
            <a:endParaRPr lang="en-US"/>
          </a:p>
        </p:txBody>
      </p:sp>
      <p:sp>
        <p:nvSpPr>
          <p:cNvPr id="6" name="Slide Number Placeholder 5"/>
          <p:cNvSpPr>
            <a:spLocks noGrp="1"/>
          </p:cNvSpPr>
          <p:nvPr>
            <p:ph type="sldNum" sz="quarter" idx="12"/>
          </p:nvPr>
        </p:nvSpPr>
        <p:spPr/>
        <p:txBody>
          <a:bodyPr/>
          <a:lstStyle/>
          <a:p>
            <a:fld id="{BD9B9E56-D632-49B2-9B42-574066FA4AE5}" type="slidenum">
              <a:rPr lang="en-US" smtClean="0"/>
              <a:t>9</a:t>
            </a:fld>
            <a:endParaRPr lang="en-US"/>
          </a:p>
        </p:txBody>
      </p:sp>
      <p:pic>
        <p:nvPicPr>
          <p:cNvPr id="7" name="Audio 6">
            <a:hlinkClick r:id="" action="ppaction://media"/>
            <a:extLst>
              <a:ext uri="{FF2B5EF4-FFF2-40B4-BE49-F238E27FC236}">
                <a16:creationId xmlns:a16="http://schemas.microsoft.com/office/drawing/2014/main" id="{1A4012BF-AF14-4F03-9DC0-738CBF4EA6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1185519"/>
      </p:ext>
    </p:extLst>
  </p:cSld>
  <p:clrMapOvr>
    <a:masterClrMapping/>
  </p:clrMapOvr>
  <mc:AlternateContent xmlns:mc="http://schemas.openxmlformats.org/markup-compatibility/2006">
    <mc:Choice xmlns:p14="http://schemas.microsoft.com/office/powerpoint/2010/main" Requires="p14">
      <p:transition spd="slow" p14:dur="2000" advTm="36767"/>
    </mc:Choice>
    <mc:Fallback>
      <p:transition spd="slow" advTm="3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E content 1">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E content 1" id="{74D14E47-2E3C-4B79-9FE2-F6219F46CCB3}" vid="{6244D4B0-BB29-4589-87C5-5A75BD877B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 content 1</Template>
  <TotalTime>127</TotalTime>
  <Words>2500</Words>
  <Application>Microsoft Office PowerPoint</Application>
  <PresentationFormat>Widescreen</PresentationFormat>
  <Paragraphs>179</Paragraphs>
  <Slides>24</Slides>
  <Notes>1</Notes>
  <HiddenSlides>0</HiddenSlides>
  <MMClips>24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Arial Black</vt:lpstr>
      <vt:lpstr>Baskerville Old Face</vt:lpstr>
      <vt:lpstr>Berlin Sans FB</vt:lpstr>
      <vt:lpstr>Calibri</vt:lpstr>
      <vt:lpstr>Corbel</vt:lpstr>
      <vt:lpstr>Gill Sans MT</vt:lpstr>
      <vt:lpstr>Wingdings</vt:lpstr>
      <vt:lpstr>Wingdings 2</vt:lpstr>
      <vt:lpstr>E content 1</vt:lpstr>
      <vt:lpstr>PowerPoint Presentation</vt:lpstr>
      <vt:lpstr>Chemomechanical caries removal </vt:lpstr>
      <vt:lpstr>CARIDEX </vt:lpstr>
      <vt:lpstr>PowerPoint Presentation</vt:lpstr>
      <vt:lpstr>Carisolv </vt:lpstr>
      <vt:lpstr>PowerPoint Presentation</vt:lpstr>
      <vt:lpstr>Advantages of carisolv</vt:lpstr>
      <vt:lpstr>Papain gel</vt:lpstr>
      <vt:lpstr>PowerPoint Presentation</vt:lpstr>
      <vt:lpstr>PowerPoint Presentation</vt:lpstr>
      <vt:lpstr>Caries detecting dyes</vt:lpstr>
      <vt:lpstr>Micro preparation burs</vt:lpstr>
      <vt:lpstr>Polymer burs</vt:lpstr>
      <vt:lpstr>Air abrasion </vt:lpstr>
      <vt:lpstr>PowerPoint Presentation</vt:lpstr>
      <vt:lpstr>PowerPoint Presentation</vt:lpstr>
      <vt:lpstr>Lasers </vt:lpstr>
      <vt:lpstr>PowerPoint Presentation</vt:lpstr>
      <vt:lpstr>Disadvantages</vt:lpstr>
      <vt:lpstr>PowerPoint Presentation</vt:lpstr>
      <vt:lpstr>Ozone therapy </vt:lpstr>
      <vt:lpstr>PowerPoint Presentation</vt:lpstr>
      <vt:lpstr>Bibliography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Kiran Shital</dc:creator>
  <cp:lastModifiedBy>Kiran Shital</cp:lastModifiedBy>
  <cp:revision>21</cp:revision>
  <dcterms:created xsi:type="dcterms:W3CDTF">2020-08-24T15:29:28Z</dcterms:created>
  <dcterms:modified xsi:type="dcterms:W3CDTF">2020-08-30T15:14:08Z</dcterms:modified>
</cp:coreProperties>
</file>