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6" r:id="rId3"/>
    <p:sldId id="258" r:id="rId4"/>
    <p:sldId id="266" r:id="rId5"/>
    <p:sldId id="267" r:id="rId6"/>
    <p:sldId id="280" r:id="rId7"/>
    <p:sldId id="304" r:id="rId8"/>
    <p:sldId id="305" r:id="rId9"/>
    <p:sldId id="307" r:id="rId10"/>
    <p:sldId id="306" r:id="rId11"/>
    <p:sldId id="308" r:id="rId12"/>
    <p:sldId id="309" r:id="rId13"/>
    <p:sldId id="310" r:id="rId14"/>
    <p:sldId id="311" r:id="rId15"/>
    <p:sldId id="312" r:id="rId16"/>
    <p:sldId id="303" r:id="rId17"/>
  </p:sldIdLst>
  <p:sldSz cx="12192000" cy="6858000"/>
  <p:notesSz cx="9388475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16D48-E3F6-4F02-8DCC-F37A7D98D2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6D71D-EF36-4E78-B971-87F2474EBDA7}">
      <dgm:prSet phldrT="[Text]"/>
      <dgm:spPr/>
      <dgm:t>
        <a:bodyPr/>
        <a:lstStyle/>
        <a:p>
          <a:r>
            <a:rPr lang="en-US" dirty="0"/>
            <a:t>Davis and Ritchie’s Classification (1922) </a:t>
          </a:r>
        </a:p>
      </dgm:t>
    </dgm:pt>
    <dgm:pt modelId="{DBCF4846-1890-446A-A32A-5468472CAC9B}" type="parTrans" cxnId="{8F2171DC-9D48-4940-8A26-48E1323C5BA4}">
      <dgm:prSet/>
      <dgm:spPr/>
      <dgm:t>
        <a:bodyPr/>
        <a:lstStyle/>
        <a:p>
          <a:endParaRPr lang="en-US"/>
        </a:p>
      </dgm:t>
    </dgm:pt>
    <dgm:pt modelId="{065F8D18-18BC-43BF-9A59-4EA5849D023A}" type="sibTrans" cxnId="{8F2171DC-9D48-4940-8A26-48E1323C5BA4}">
      <dgm:prSet/>
      <dgm:spPr/>
      <dgm:t>
        <a:bodyPr/>
        <a:lstStyle/>
        <a:p>
          <a:endParaRPr lang="en-US"/>
        </a:p>
      </dgm:t>
    </dgm:pt>
    <dgm:pt modelId="{F646F0D3-6B0D-4E75-BF86-7A5BF33F7235}">
      <dgm:prSet phldrT="[Text]"/>
      <dgm:spPr/>
      <dgm:t>
        <a:bodyPr/>
        <a:lstStyle/>
        <a:p>
          <a:r>
            <a:rPr lang="en-US" dirty="0" err="1"/>
            <a:t>Veau’s</a:t>
          </a:r>
          <a:r>
            <a:rPr lang="en-US" dirty="0"/>
            <a:t> Classification  (1931)</a:t>
          </a:r>
        </a:p>
      </dgm:t>
    </dgm:pt>
    <dgm:pt modelId="{3E9C7672-6431-456C-9D68-A069D56D7629}" type="parTrans" cxnId="{975FB1B7-A1D5-4EE5-9138-F016994B77A9}">
      <dgm:prSet/>
      <dgm:spPr/>
      <dgm:t>
        <a:bodyPr/>
        <a:lstStyle/>
        <a:p>
          <a:endParaRPr lang="en-US"/>
        </a:p>
      </dgm:t>
    </dgm:pt>
    <dgm:pt modelId="{899488A1-CCC3-4D89-A63E-3AFB2230A322}" type="sibTrans" cxnId="{975FB1B7-A1D5-4EE5-9138-F016994B77A9}">
      <dgm:prSet/>
      <dgm:spPr/>
      <dgm:t>
        <a:bodyPr/>
        <a:lstStyle/>
        <a:p>
          <a:endParaRPr lang="en-US"/>
        </a:p>
      </dgm:t>
    </dgm:pt>
    <dgm:pt modelId="{06AFE204-E65A-4CCF-8420-902CC601B4ED}">
      <dgm:prSet phldrT="[Text]"/>
      <dgm:spPr/>
      <dgm:t>
        <a:bodyPr/>
        <a:lstStyle/>
        <a:p>
          <a:r>
            <a:rPr lang="en-US" dirty="0" err="1"/>
            <a:t>Kernahan’s</a:t>
          </a:r>
          <a:r>
            <a:rPr lang="en-US" dirty="0"/>
            <a:t> and Stark’s Stripped “Y” Classification (1971)</a:t>
          </a:r>
        </a:p>
      </dgm:t>
    </dgm:pt>
    <dgm:pt modelId="{B947D6B1-1BC4-48AE-9668-C42D2B8F96A5}" type="parTrans" cxnId="{175013B9-3395-4061-87DB-485C72756C87}">
      <dgm:prSet/>
      <dgm:spPr/>
      <dgm:t>
        <a:bodyPr/>
        <a:lstStyle/>
        <a:p>
          <a:endParaRPr lang="en-US"/>
        </a:p>
      </dgm:t>
    </dgm:pt>
    <dgm:pt modelId="{51F06C21-7A00-4F7F-8A18-BF9E803FF1E3}" type="sibTrans" cxnId="{175013B9-3395-4061-87DB-485C72756C87}">
      <dgm:prSet/>
      <dgm:spPr/>
      <dgm:t>
        <a:bodyPr/>
        <a:lstStyle/>
        <a:p>
          <a:endParaRPr lang="en-US"/>
        </a:p>
      </dgm:t>
    </dgm:pt>
    <dgm:pt modelId="{D3F2BBB9-2256-4674-B9C8-47E35DED939A}" type="pres">
      <dgm:prSet presAssocID="{F9316D48-E3F6-4F02-8DCC-F37A7D98D2EE}" presName="linear" presStyleCnt="0">
        <dgm:presLayoutVars>
          <dgm:dir/>
          <dgm:animLvl val="lvl"/>
          <dgm:resizeHandles val="exact"/>
        </dgm:presLayoutVars>
      </dgm:prSet>
      <dgm:spPr/>
    </dgm:pt>
    <dgm:pt modelId="{41C841FA-BF9C-4180-93DA-DE3604A931A2}" type="pres">
      <dgm:prSet presAssocID="{37A6D71D-EF36-4E78-B971-87F2474EBDA7}" presName="parentLin" presStyleCnt="0"/>
      <dgm:spPr/>
    </dgm:pt>
    <dgm:pt modelId="{02B12C07-46A2-4B07-8AE8-76CDE15D0874}" type="pres">
      <dgm:prSet presAssocID="{37A6D71D-EF36-4E78-B971-87F2474EBDA7}" presName="parentLeftMargin" presStyleLbl="node1" presStyleIdx="0" presStyleCnt="3"/>
      <dgm:spPr/>
    </dgm:pt>
    <dgm:pt modelId="{C293B76E-1A8C-400A-B3C9-AE15CD3F4519}" type="pres">
      <dgm:prSet presAssocID="{37A6D71D-EF36-4E78-B971-87F2474EBD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F9FC5E-AA67-4D00-85C7-F35B617854D6}" type="pres">
      <dgm:prSet presAssocID="{37A6D71D-EF36-4E78-B971-87F2474EBDA7}" presName="negativeSpace" presStyleCnt="0"/>
      <dgm:spPr/>
    </dgm:pt>
    <dgm:pt modelId="{8ABE512F-DB54-44A9-AAFD-8E14F6A40F8F}" type="pres">
      <dgm:prSet presAssocID="{37A6D71D-EF36-4E78-B971-87F2474EBDA7}" presName="childText" presStyleLbl="conFgAcc1" presStyleIdx="0" presStyleCnt="3">
        <dgm:presLayoutVars>
          <dgm:bulletEnabled val="1"/>
        </dgm:presLayoutVars>
      </dgm:prSet>
      <dgm:spPr/>
    </dgm:pt>
    <dgm:pt modelId="{C9F1955A-E0D2-42BC-BD44-DEA8B23B3F35}" type="pres">
      <dgm:prSet presAssocID="{065F8D18-18BC-43BF-9A59-4EA5849D023A}" presName="spaceBetweenRectangles" presStyleCnt="0"/>
      <dgm:spPr/>
    </dgm:pt>
    <dgm:pt modelId="{B9593E10-276E-4316-869F-847CB569D483}" type="pres">
      <dgm:prSet presAssocID="{F646F0D3-6B0D-4E75-BF86-7A5BF33F7235}" presName="parentLin" presStyleCnt="0"/>
      <dgm:spPr/>
    </dgm:pt>
    <dgm:pt modelId="{A202CD6C-F70B-479C-8E2C-F22BB71B0861}" type="pres">
      <dgm:prSet presAssocID="{F646F0D3-6B0D-4E75-BF86-7A5BF33F7235}" presName="parentLeftMargin" presStyleLbl="node1" presStyleIdx="0" presStyleCnt="3"/>
      <dgm:spPr/>
    </dgm:pt>
    <dgm:pt modelId="{93975A2F-CC9C-4FBE-9B0C-3808692FA7CA}" type="pres">
      <dgm:prSet presAssocID="{F646F0D3-6B0D-4E75-BF86-7A5BF33F72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187706-F4BC-42D0-B63D-599BC0D66C3E}" type="pres">
      <dgm:prSet presAssocID="{F646F0D3-6B0D-4E75-BF86-7A5BF33F7235}" presName="negativeSpace" presStyleCnt="0"/>
      <dgm:spPr/>
    </dgm:pt>
    <dgm:pt modelId="{94E130DB-48C0-41DD-ABBA-1FCA5D990FDB}" type="pres">
      <dgm:prSet presAssocID="{F646F0D3-6B0D-4E75-BF86-7A5BF33F7235}" presName="childText" presStyleLbl="conFgAcc1" presStyleIdx="1" presStyleCnt="3">
        <dgm:presLayoutVars>
          <dgm:bulletEnabled val="1"/>
        </dgm:presLayoutVars>
      </dgm:prSet>
      <dgm:spPr/>
    </dgm:pt>
    <dgm:pt modelId="{8613D571-D1E3-48A3-BE03-4FD79E8C0770}" type="pres">
      <dgm:prSet presAssocID="{899488A1-CCC3-4D89-A63E-3AFB2230A322}" presName="spaceBetweenRectangles" presStyleCnt="0"/>
      <dgm:spPr/>
    </dgm:pt>
    <dgm:pt modelId="{626EA318-8C68-470E-ADBD-2C0C708A785A}" type="pres">
      <dgm:prSet presAssocID="{06AFE204-E65A-4CCF-8420-902CC601B4ED}" presName="parentLin" presStyleCnt="0"/>
      <dgm:spPr/>
    </dgm:pt>
    <dgm:pt modelId="{39567BE1-16AC-4230-9043-803AB0724153}" type="pres">
      <dgm:prSet presAssocID="{06AFE204-E65A-4CCF-8420-902CC601B4ED}" presName="parentLeftMargin" presStyleLbl="node1" presStyleIdx="1" presStyleCnt="3"/>
      <dgm:spPr/>
    </dgm:pt>
    <dgm:pt modelId="{FBF9E76B-1235-469C-8B5A-0811C59216A9}" type="pres">
      <dgm:prSet presAssocID="{06AFE204-E65A-4CCF-8420-902CC601B4E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DE409C0-7E2F-4122-93F9-58795994D2AA}" type="pres">
      <dgm:prSet presAssocID="{06AFE204-E65A-4CCF-8420-902CC601B4ED}" presName="negativeSpace" presStyleCnt="0"/>
      <dgm:spPr/>
    </dgm:pt>
    <dgm:pt modelId="{27F12F59-DD07-4001-84CA-B169A21756C2}" type="pres">
      <dgm:prSet presAssocID="{06AFE204-E65A-4CCF-8420-902CC601B4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A1807A-A397-4415-BB0D-BE9F0CC89963}" type="presOf" srcId="{37A6D71D-EF36-4E78-B971-87F2474EBDA7}" destId="{02B12C07-46A2-4B07-8AE8-76CDE15D0874}" srcOrd="0" destOrd="0" presId="urn:microsoft.com/office/officeart/2005/8/layout/list1"/>
    <dgm:cxn modelId="{7FE86185-A803-4454-8829-4AD9B449D724}" type="presOf" srcId="{F646F0D3-6B0D-4E75-BF86-7A5BF33F7235}" destId="{A202CD6C-F70B-479C-8E2C-F22BB71B0861}" srcOrd="0" destOrd="0" presId="urn:microsoft.com/office/officeart/2005/8/layout/list1"/>
    <dgm:cxn modelId="{AD296686-55F3-4DB8-B9C2-9E77C09E1FD5}" type="presOf" srcId="{37A6D71D-EF36-4E78-B971-87F2474EBDA7}" destId="{C293B76E-1A8C-400A-B3C9-AE15CD3F4519}" srcOrd="1" destOrd="0" presId="urn:microsoft.com/office/officeart/2005/8/layout/list1"/>
    <dgm:cxn modelId="{1E46978C-B113-4467-AA68-A24C440789ED}" type="presOf" srcId="{06AFE204-E65A-4CCF-8420-902CC601B4ED}" destId="{FBF9E76B-1235-469C-8B5A-0811C59216A9}" srcOrd="1" destOrd="0" presId="urn:microsoft.com/office/officeart/2005/8/layout/list1"/>
    <dgm:cxn modelId="{39E5F98D-94F2-4F86-AA3E-3154DEB753A1}" type="presOf" srcId="{F646F0D3-6B0D-4E75-BF86-7A5BF33F7235}" destId="{93975A2F-CC9C-4FBE-9B0C-3808692FA7CA}" srcOrd="1" destOrd="0" presId="urn:microsoft.com/office/officeart/2005/8/layout/list1"/>
    <dgm:cxn modelId="{4A73C29F-9C55-4EB1-AB54-CAEB1EA4F1EC}" type="presOf" srcId="{F9316D48-E3F6-4F02-8DCC-F37A7D98D2EE}" destId="{D3F2BBB9-2256-4674-B9C8-47E35DED939A}" srcOrd="0" destOrd="0" presId="urn:microsoft.com/office/officeart/2005/8/layout/list1"/>
    <dgm:cxn modelId="{975FB1B7-A1D5-4EE5-9138-F016994B77A9}" srcId="{F9316D48-E3F6-4F02-8DCC-F37A7D98D2EE}" destId="{F646F0D3-6B0D-4E75-BF86-7A5BF33F7235}" srcOrd="1" destOrd="0" parTransId="{3E9C7672-6431-456C-9D68-A069D56D7629}" sibTransId="{899488A1-CCC3-4D89-A63E-3AFB2230A322}"/>
    <dgm:cxn modelId="{175013B9-3395-4061-87DB-485C72756C87}" srcId="{F9316D48-E3F6-4F02-8DCC-F37A7D98D2EE}" destId="{06AFE204-E65A-4CCF-8420-902CC601B4ED}" srcOrd="2" destOrd="0" parTransId="{B947D6B1-1BC4-48AE-9668-C42D2B8F96A5}" sibTransId="{51F06C21-7A00-4F7F-8A18-BF9E803FF1E3}"/>
    <dgm:cxn modelId="{AEBA44D5-DDD4-4B8E-AF54-6768AAFB1930}" type="presOf" srcId="{06AFE204-E65A-4CCF-8420-902CC601B4ED}" destId="{39567BE1-16AC-4230-9043-803AB0724153}" srcOrd="0" destOrd="0" presId="urn:microsoft.com/office/officeart/2005/8/layout/list1"/>
    <dgm:cxn modelId="{8F2171DC-9D48-4940-8A26-48E1323C5BA4}" srcId="{F9316D48-E3F6-4F02-8DCC-F37A7D98D2EE}" destId="{37A6D71D-EF36-4E78-B971-87F2474EBDA7}" srcOrd="0" destOrd="0" parTransId="{DBCF4846-1890-446A-A32A-5468472CAC9B}" sibTransId="{065F8D18-18BC-43BF-9A59-4EA5849D023A}"/>
    <dgm:cxn modelId="{E8E77FBC-3023-4B98-B783-FA9CE7F3E731}" type="presParOf" srcId="{D3F2BBB9-2256-4674-B9C8-47E35DED939A}" destId="{41C841FA-BF9C-4180-93DA-DE3604A931A2}" srcOrd="0" destOrd="0" presId="urn:microsoft.com/office/officeart/2005/8/layout/list1"/>
    <dgm:cxn modelId="{ED977EE2-C97B-461C-82EF-7C4EA7344B24}" type="presParOf" srcId="{41C841FA-BF9C-4180-93DA-DE3604A931A2}" destId="{02B12C07-46A2-4B07-8AE8-76CDE15D0874}" srcOrd="0" destOrd="0" presId="urn:microsoft.com/office/officeart/2005/8/layout/list1"/>
    <dgm:cxn modelId="{FD0873FC-FB84-4F69-BEA9-643675592D74}" type="presParOf" srcId="{41C841FA-BF9C-4180-93DA-DE3604A931A2}" destId="{C293B76E-1A8C-400A-B3C9-AE15CD3F4519}" srcOrd="1" destOrd="0" presId="urn:microsoft.com/office/officeart/2005/8/layout/list1"/>
    <dgm:cxn modelId="{01025215-9A01-4F66-8A29-72224F76CA7A}" type="presParOf" srcId="{D3F2BBB9-2256-4674-B9C8-47E35DED939A}" destId="{4FF9FC5E-AA67-4D00-85C7-F35B617854D6}" srcOrd="1" destOrd="0" presId="urn:microsoft.com/office/officeart/2005/8/layout/list1"/>
    <dgm:cxn modelId="{E98A04C8-0731-4A4E-B019-D2D5F7D410A7}" type="presParOf" srcId="{D3F2BBB9-2256-4674-B9C8-47E35DED939A}" destId="{8ABE512F-DB54-44A9-AAFD-8E14F6A40F8F}" srcOrd="2" destOrd="0" presId="urn:microsoft.com/office/officeart/2005/8/layout/list1"/>
    <dgm:cxn modelId="{D71DAC00-EEB5-4C0F-B5E4-8720AA37B131}" type="presParOf" srcId="{D3F2BBB9-2256-4674-B9C8-47E35DED939A}" destId="{C9F1955A-E0D2-42BC-BD44-DEA8B23B3F35}" srcOrd="3" destOrd="0" presId="urn:microsoft.com/office/officeart/2005/8/layout/list1"/>
    <dgm:cxn modelId="{A9CA5FDD-5255-4250-AD5F-641DFAFE379E}" type="presParOf" srcId="{D3F2BBB9-2256-4674-B9C8-47E35DED939A}" destId="{B9593E10-276E-4316-869F-847CB569D483}" srcOrd="4" destOrd="0" presId="urn:microsoft.com/office/officeart/2005/8/layout/list1"/>
    <dgm:cxn modelId="{6A2FE1D8-52BF-4D7A-ACD0-4B8A04EDD363}" type="presParOf" srcId="{B9593E10-276E-4316-869F-847CB569D483}" destId="{A202CD6C-F70B-479C-8E2C-F22BB71B0861}" srcOrd="0" destOrd="0" presId="urn:microsoft.com/office/officeart/2005/8/layout/list1"/>
    <dgm:cxn modelId="{434C8DC5-21D9-495C-B773-BEC7B281E7AE}" type="presParOf" srcId="{B9593E10-276E-4316-869F-847CB569D483}" destId="{93975A2F-CC9C-4FBE-9B0C-3808692FA7CA}" srcOrd="1" destOrd="0" presId="urn:microsoft.com/office/officeart/2005/8/layout/list1"/>
    <dgm:cxn modelId="{44FF03F4-B653-4576-8D07-80277A564AB7}" type="presParOf" srcId="{D3F2BBB9-2256-4674-B9C8-47E35DED939A}" destId="{DB187706-F4BC-42D0-B63D-599BC0D66C3E}" srcOrd="5" destOrd="0" presId="urn:microsoft.com/office/officeart/2005/8/layout/list1"/>
    <dgm:cxn modelId="{ACC8C6D4-E676-444A-9DE5-5247B2060763}" type="presParOf" srcId="{D3F2BBB9-2256-4674-B9C8-47E35DED939A}" destId="{94E130DB-48C0-41DD-ABBA-1FCA5D990FDB}" srcOrd="6" destOrd="0" presId="urn:microsoft.com/office/officeart/2005/8/layout/list1"/>
    <dgm:cxn modelId="{70DC6950-CC99-47A3-B7DE-3995B760B023}" type="presParOf" srcId="{D3F2BBB9-2256-4674-B9C8-47E35DED939A}" destId="{8613D571-D1E3-48A3-BE03-4FD79E8C0770}" srcOrd="7" destOrd="0" presId="urn:microsoft.com/office/officeart/2005/8/layout/list1"/>
    <dgm:cxn modelId="{246BF498-15D9-4DA6-BB70-4F56CC01257C}" type="presParOf" srcId="{D3F2BBB9-2256-4674-B9C8-47E35DED939A}" destId="{626EA318-8C68-470E-ADBD-2C0C708A785A}" srcOrd="8" destOrd="0" presId="urn:microsoft.com/office/officeart/2005/8/layout/list1"/>
    <dgm:cxn modelId="{29F71FAE-FB52-47DB-98CB-B074150F0503}" type="presParOf" srcId="{626EA318-8C68-470E-ADBD-2C0C708A785A}" destId="{39567BE1-16AC-4230-9043-803AB0724153}" srcOrd="0" destOrd="0" presId="urn:microsoft.com/office/officeart/2005/8/layout/list1"/>
    <dgm:cxn modelId="{D9E79722-F081-4D60-B9ED-EAE97D32A63F}" type="presParOf" srcId="{626EA318-8C68-470E-ADBD-2C0C708A785A}" destId="{FBF9E76B-1235-469C-8B5A-0811C59216A9}" srcOrd="1" destOrd="0" presId="urn:microsoft.com/office/officeart/2005/8/layout/list1"/>
    <dgm:cxn modelId="{9D813BB8-47CE-408D-B989-E46FE8A87DF9}" type="presParOf" srcId="{D3F2BBB9-2256-4674-B9C8-47E35DED939A}" destId="{6DE409C0-7E2F-4122-93F9-58795994D2AA}" srcOrd="9" destOrd="0" presId="urn:microsoft.com/office/officeart/2005/8/layout/list1"/>
    <dgm:cxn modelId="{BD896515-2CDF-4C48-AD3F-08D2DF8E9F7D}" type="presParOf" srcId="{D3F2BBB9-2256-4674-B9C8-47E35DED939A}" destId="{27F12F59-DD07-4001-84CA-B169A21756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512F-DB54-44A9-AAFD-8E14F6A40F8F}">
      <dsp:nvSpPr>
        <dsp:cNvPr id="0" name=""/>
        <dsp:cNvSpPr/>
      </dsp:nvSpPr>
      <dsp:spPr>
        <a:xfrm>
          <a:off x="0" y="820246"/>
          <a:ext cx="777820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93B76E-1A8C-400A-B3C9-AE15CD3F4519}">
      <dsp:nvSpPr>
        <dsp:cNvPr id="0" name=""/>
        <dsp:cNvSpPr/>
      </dsp:nvSpPr>
      <dsp:spPr>
        <a:xfrm>
          <a:off x="388910" y="377446"/>
          <a:ext cx="54447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98" tIns="0" rIns="20579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Davis and Ritchie’s Classification (1922) </a:t>
          </a:r>
        </a:p>
      </dsp:txBody>
      <dsp:txXfrm>
        <a:off x="432141" y="420677"/>
        <a:ext cx="5358282" cy="799138"/>
      </dsp:txXfrm>
    </dsp:sp>
    <dsp:sp modelId="{94E130DB-48C0-41DD-ABBA-1FCA5D990FDB}">
      <dsp:nvSpPr>
        <dsp:cNvPr id="0" name=""/>
        <dsp:cNvSpPr/>
      </dsp:nvSpPr>
      <dsp:spPr>
        <a:xfrm>
          <a:off x="0" y="2181046"/>
          <a:ext cx="777820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75A2F-CC9C-4FBE-9B0C-3808692FA7CA}">
      <dsp:nvSpPr>
        <dsp:cNvPr id="0" name=""/>
        <dsp:cNvSpPr/>
      </dsp:nvSpPr>
      <dsp:spPr>
        <a:xfrm>
          <a:off x="388910" y="1738246"/>
          <a:ext cx="54447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98" tIns="0" rIns="20579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Veau’s</a:t>
          </a:r>
          <a:r>
            <a:rPr lang="en-US" sz="3000" kern="1200" dirty="0"/>
            <a:t> Classification  (1931)</a:t>
          </a:r>
        </a:p>
      </dsp:txBody>
      <dsp:txXfrm>
        <a:off x="432141" y="1781477"/>
        <a:ext cx="5358282" cy="799138"/>
      </dsp:txXfrm>
    </dsp:sp>
    <dsp:sp modelId="{27F12F59-DD07-4001-84CA-B169A21756C2}">
      <dsp:nvSpPr>
        <dsp:cNvPr id="0" name=""/>
        <dsp:cNvSpPr/>
      </dsp:nvSpPr>
      <dsp:spPr>
        <a:xfrm>
          <a:off x="0" y="3541846"/>
          <a:ext cx="7778206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E76B-1235-469C-8B5A-0811C59216A9}">
      <dsp:nvSpPr>
        <dsp:cNvPr id="0" name=""/>
        <dsp:cNvSpPr/>
      </dsp:nvSpPr>
      <dsp:spPr>
        <a:xfrm>
          <a:off x="388910" y="3099046"/>
          <a:ext cx="54447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98" tIns="0" rIns="205798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Kernahan’s</a:t>
          </a:r>
          <a:r>
            <a:rPr lang="en-US" sz="3000" kern="1200" dirty="0"/>
            <a:t> and Stark’s Stripped “Y” Classification (1971)</a:t>
          </a:r>
        </a:p>
      </dsp:txBody>
      <dsp:txXfrm>
        <a:off x="432141" y="3142277"/>
        <a:ext cx="5358282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2273D-10C9-4558-9297-136EE3BE8820}"/>
              </a:ext>
            </a:extLst>
          </p:cNvPr>
          <p:cNvSpPr/>
          <p:nvPr/>
        </p:nvSpPr>
        <p:spPr>
          <a:xfrm>
            <a:off x="1989631" y="702503"/>
            <a:ext cx="8176672" cy="13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2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2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6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6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5F232C-6065-4242-BD38-2F02059CF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5811" y="2014207"/>
            <a:ext cx="1450690" cy="121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E4BCF119-75E4-459C-86B3-E635982A5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45" y="702502"/>
            <a:ext cx="1486756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6D4F2F-1200-4B3B-A728-73C9AD2C86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702502"/>
            <a:ext cx="1450690" cy="1311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865F625-BFE1-417E-9B3C-55F35A032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192" y="3527423"/>
            <a:ext cx="6727825" cy="222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3BF60FB-2ADE-4C28-AD1D-ACE652A4BD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23457" y="3527423"/>
            <a:ext cx="1643063" cy="21161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726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8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2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8DF969C-934C-4536-AF22-3496A4000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6741" y="3316203"/>
            <a:ext cx="2039983" cy="2340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E76E769-B1B3-4B1A-BF59-41BF985B56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192" y="3393194"/>
            <a:ext cx="6346533" cy="2340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AAC8AC1F-9B1D-4232-8855-BD85BD1740B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404A29-072D-4167-A60C-8598AA2987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040C3CA-84E5-4F82-9EA4-92FAC96C8D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387FDB-1746-44F0-8EB7-054AD0458781}"/>
              </a:ext>
            </a:extLst>
          </p:cNvPr>
          <p:cNvSpPr/>
          <p:nvPr/>
        </p:nvSpPr>
        <p:spPr>
          <a:xfrm>
            <a:off x="2007664" y="609848"/>
            <a:ext cx="8176672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PEDIATRIC AND PREVENTIVE DENTISTRY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K. M. SHAH DENTAL COLLEGE AND HOSPITAL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SUMANDEEP VIDHYAPEETH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400" b="1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Institution Deemed to be University </a:t>
            </a:r>
            <a:endParaRPr lang="en-US" sz="14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</a:pPr>
            <a:r>
              <a:rPr lang="en-IN" sz="1800" dirty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VADODARA, GUJARAT</a:t>
            </a:r>
            <a:endParaRPr lang="en-US" sz="1800" dirty="0">
              <a:solidFill>
                <a:sysClr val="windowText" lastClr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E9883-9A8E-4F6A-8A4D-E51398096E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7466" y="208204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K.M. SHAH DENTAL COLLEGE AND HOSPITAL VADODARA Reviews | Address ...">
            <a:extLst>
              <a:ext uri="{FF2B5EF4-FFF2-40B4-BE49-F238E27FC236}">
                <a16:creationId xmlns:a16="http://schemas.microsoft.com/office/drawing/2014/main" id="{B6E25C8E-EF96-4A32-B34C-1494CF96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41" y="666659"/>
            <a:ext cx="1297067" cy="114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F8C96-A448-4A0C-87CB-90BCFE8100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93526"/>
            <a:ext cx="1297067" cy="11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72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08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5ED58-5CEF-4371-8858-D89BEAA80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25151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954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7648-B038-464F-A99D-3FF55C48E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4364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0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2DA-121C-4D93-972E-CC2F2A0A545A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6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E4C2DA-121C-4D93-972E-CC2F2A0A545A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9B9E56-D632-49B2-9B42-574066FA4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2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96764-D822-45DD-BDDC-2D1FEC59C3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75" y="4501458"/>
            <a:ext cx="6727825" cy="2220913"/>
          </a:xfrm>
        </p:spPr>
        <p:txBody>
          <a:bodyPr/>
          <a:lstStyle/>
          <a:p>
            <a:r>
              <a:rPr lang="en-IN" sz="2800" dirty="0"/>
              <a:t>Dr Pratik Kariya</a:t>
            </a:r>
          </a:p>
          <a:p>
            <a:pPr marL="324000" lvl="1" indent="0">
              <a:buNone/>
            </a:pPr>
            <a:r>
              <a:rPr lang="en-IN" dirty="0"/>
              <a:t>Associate Professor</a:t>
            </a:r>
          </a:p>
          <a:p>
            <a:pPr marL="324000" lvl="1" indent="0">
              <a:buNone/>
            </a:pPr>
            <a:r>
              <a:rPr lang="en-IN" dirty="0"/>
              <a:t>Dept of Pediatric and Preventive Dentistry</a:t>
            </a:r>
          </a:p>
          <a:p>
            <a:pPr marL="324000" lvl="1" indent="0">
              <a:buNone/>
            </a:pPr>
            <a:r>
              <a:rPr lang="en-IN" dirty="0"/>
              <a:t>K M Shah Dental College and Hospital, SVDU</a:t>
            </a:r>
          </a:p>
          <a:p>
            <a:pPr marL="324000" lvl="1" indent="0">
              <a:buNone/>
            </a:pPr>
            <a:r>
              <a:rPr lang="en-IN" dirty="0"/>
              <a:t>Vadodara, Gujarat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AFD7A4-CE3D-46E7-B5D9-6FC7612646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2" r="4602"/>
          <a:stretch>
            <a:fillRect/>
          </a:stretch>
        </p:blipFill>
        <p:spPr>
          <a:xfrm>
            <a:off x="1470994" y="3004063"/>
            <a:ext cx="1321902" cy="1617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4720BF3-D370-4F84-8937-CA739EF70467}"/>
              </a:ext>
            </a:extLst>
          </p:cNvPr>
          <p:cNvSpPr txBox="1">
            <a:spLocks/>
          </p:cNvSpPr>
          <p:nvPr/>
        </p:nvSpPr>
        <p:spPr>
          <a:xfrm>
            <a:off x="5655365" y="4366000"/>
            <a:ext cx="5985260" cy="1050825"/>
          </a:xfrm>
          <a:prstGeom prst="rect">
            <a:avLst/>
          </a:prstGeom>
          <a:solidFill>
            <a:srgbClr val="C00000"/>
          </a:solidFill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3200" b="1" dirty="0"/>
              <a:t>cleft lip and cleft palate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5232032"/>
      </p:ext>
    </p:extLst>
  </p:cSld>
  <p:clrMapOvr>
    <a:masterClrMapping/>
  </p:clrMapOvr>
  <p:transition advTm="16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1"/>
          <a:ext cx="8001568" cy="11281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1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Cleft of soft palate only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81446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</a:t>
            </a:r>
            <a:r>
              <a:rPr lang="en-US" altLang="en-US" sz="3200" b="1" dirty="0" err="1">
                <a:solidFill>
                  <a:srgbClr val="002060"/>
                </a:solidFill>
                <a:latin typeface="Baskerville Old Face" pitchFamily="18" charset="0"/>
              </a:rPr>
              <a:t>Veau’s</a:t>
            </a:r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 Classification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(1931)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4" descr="a–d Veau classification system of cleft lip and palate | Download  Scientific Diagram">
            <a:extLst>
              <a:ext uri="{FF2B5EF4-FFF2-40B4-BE49-F238E27FC236}">
                <a16:creationId xmlns:a16="http://schemas.microsoft.com/office/drawing/2014/main" id="{F87C64E4-4CC1-4ED6-906F-F70B57CC7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2" b="50423"/>
          <a:stretch/>
        </p:blipFill>
        <p:spPr bwMode="auto">
          <a:xfrm>
            <a:off x="7305357" y="3004565"/>
            <a:ext cx="3448782" cy="37392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CBCE4A8-F341-440B-8893-8F90948485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967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1"/>
          <a:ext cx="8001568" cy="11281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2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Cleft of hard and soft palate to the incisive foramen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81446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</a:t>
            </a:r>
            <a:r>
              <a:rPr lang="en-US" altLang="en-US" sz="3200" b="1" dirty="0" err="1">
                <a:solidFill>
                  <a:srgbClr val="002060"/>
                </a:solidFill>
                <a:latin typeface="Baskerville Old Face" pitchFamily="18" charset="0"/>
              </a:rPr>
              <a:t>Veau’s</a:t>
            </a:r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 Classification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(1931)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a–d Veau classification system of cleft lip and palate | Download  Scientific Diagram">
            <a:extLst>
              <a:ext uri="{FF2B5EF4-FFF2-40B4-BE49-F238E27FC236}">
                <a16:creationId xmlns:a16="http://schemas.microsoft.com/office/drawing/2014/main" id="{28374DF8-CA68-4099-B290-A4F9D3BE0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9" b="50939"/>
          <a:stretch/>
        </p:blipFill>
        <p:spPr bwMode="auto">
          <a:xfrm>
            <a:off x="7835338" y="3017345"/>
            <a:ext cx="3448781" cy="37652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BF65E73-582A-4721-8AD0-824C312E4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5328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1"/>
          <a:ext cx="8001568" cy="11281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3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Complete unilateral cleft of the soft and hard palate and lip and alveolar ridge on one side.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81446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</a:t>
            </a:r>
            <a:r>
              <a:rPr lang="en-US" altLang="en-US" sz="3200" b="1" dirty="0" err="1">
                <a:solidFill>
                  <a:srgbClr val="002060"/>
                </a:solidFill>
                <a:latin typeface="Baskerville Old Face" pitchFamily="18" charset="0"/>
              </a:rPr>
              <a:t>Veau’s</a:t>
            </a:r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 Classification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(1931)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4" descr="a–d Veau classification system of cleft lip and palate | Download  Scientific Diagram">
            <a:extLst>
              <a:ext uri="{FF2B5EF4-FFF2-40B4-BE49-F238E27FC236}">
                <a16:creationId xmlns:a16="http://schemas.microsoft.com/office/drawing/2014/main" id="{A36D3F59-9BEE-46F6-82D6-483636E20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0" r="49962"/>
          <a:stretch/>
        </p:blipFill>
        <p:spPr bwMode="auto">
          <a:xfrm>
            <a:off x="7666903" y="3064199"/>
            <a:ext cx="3287047" cy="366459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2ED04C3-57C8-4363-9027-876B00CE3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978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1"/>
          <a:ext cx="8001568" cy="126187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64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6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8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4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Complete bilateral cleft of the soft, hard palate and lip and alveolar ridge on both sides.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81446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</a:t>
            </a:r>
            <a:r>
              <a:rPr lang="en-US" altLang="en-US" sz="3200" b="1" dirty="0" err="1">
                <a:solidFill>
                  <a:srgbClr val="002060"/>
                </a:solidFill>
                <a:latin typeface="Baskerville Old Face" pitchFamily="18" charset="0"/>
              </a:rPr>
              <a:t>Veau’s</a:t>
            </a:r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 Classification</a:t>
            </a:r>
          </a:p>
          <a:p>
            <a:pPr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(1931)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a–d Veau classification system of cleft lip and palate | Download  Scientific Diagram">
            <a:extLst>
              <a:ext uri="{FF2B5EF4-FFF2-40B4-BE49-F238E27FC236}">
                <a16:creationId xmlns:a16="http://schemas.microsoft.com/office/drawing/2014/main" id="{7EA768CE-E66E-4DA4-96D4-22C3313FD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6" t="50194"/>
          <a:stretch/>
        </p:blipFill>
        <p:spPr bwMode="auto">
          <a:xfrm>
            <a:off x="7008737" y="3309733"/>
            <a:ext cx="3232560" cy="336672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044A931-47DF-442C-895F-A26812F87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797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altLang="en-US" sz="32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4339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188260" y="2635624"/>
            <a:ext cx="11806516" cy="2761323"/>
          </a:xfrm>
          <a:noFill/>
        </p:spPr>
        <p:txBody>
          <a:bodyPr>
            <a:normAutofit/>
          </a:bodyPr>
          <a:lstStyle/>
          <a:p>
            <a:pPr marL="609600" lvl="0" indent="-609600" algn="ctr">
              <a:spcBef>
                <a:spcPct val="0"/>
              </a:spcBef>
              <a:buClrTx/>
              <a:buNone/>
            </a:pPr>
            <a:r>
              <a:rPr lang="en-US" sz="5400" b="1" dirty="0" err="1">
                <a:solidFill>
                  <a:srgbClr val="C00000"/>
                </a:solidFill>
              </a:rPr>
              <a:t>Kernahan’s</a:t>
            </a:r>
            <a:r>
              <a:rPr lang="en-US" sz="5400" b="1" dirty="0">
                <a:solidFill>
                  <a:srgbClr val="C00000"/>
                </a:solidFill>
              </a:rPr>
              <a:t> and Stark’s Stripped “Y” Classification (1971)</a:t>
            </a:r>
          </a:p>
          <a:p>
            <a:pPr marL="609600" indent="-609600">
              <a:spcBef>
                <a:spcPct val="0"/>
              </a:spcBef>
              <a:buClr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278B10-06AC-4C36-863E-4D7FCDBC4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087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76" y="746760"/>
            <a:ext cx="11274697" cy="838200"/>
          </a:xfrm>
        </p:spPr>
        <p:txBody>
          <a:bodyPr>
            <a:noAutofit/>
          </a:bodyPr>
          <a:lstStyle/>
          <a:p>
            <a:pPr lvl="0" algn="ctr"/>
            <a:r>
              <a:rPr lang="en-US" sz="3000" dirty="0" err="1">
                <a:solidFill>
                  <a:srgbClr val="002060"/>
                </a:solidFill>
                <a:latin typeface="Baskerville Old Face" pitchFamily="18" charset="0"/>
              </a:rPr>
              <a:t>Kernahan’s</a:t>
            </a:r>
            <a:r>
              <a:rPr lang="en-US" sz="3000" dirty="0">
                <a:solidFill>
                  <a:srgbClr val="002060"/>
                </a:solidFill>
                <a:latin typeface="Baskerville Old Face" pitchFamily="18" charset="0"/>
              </a:rPr>
              <a:t> and Stark’s Stripped “Y” Classification (1971)</a:t>
            </a:r>
            <a:endParaRPr lang="en-IN" sz="30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81446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altLang="en-US" sz="32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29-fig-0004">
            <a:extLst>
              <a:ext uri="{FF2B5EF4-FFF2-40B4-BE49-F238E27FC236}">
                <a16:creationId xmlns:a16="http://schemas.microsoft.com/office/drawing/2014/main" id="{E194EE1B-4B87-4EAF-85DB-4B106F94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73" y="1584960"/>
            <a:ext cx="3216655" cy="51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3E3DFDB-1E70-47F0-AAD8-C4F2E6189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1BE4105-B200-44A5-BE04-61FA63E03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46271"/>
              </p:ext>
            </p:extLst>
          </p:nvPr>
        </p:nvGraphicFramePr>
        <p:xfrm>
          <a:off x="173383" y="1763862"/>
          <a:ext cx="7544842" cy="478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331">
                  <a:extLst>
                    <a:ext uri="{9D8B030D-6E8A-4147-A177-3AD203B41FA5}">
                      <a16:colId xmlns:a16="http://schemas.microsoft.com/office/drawing/2014/main" val="3001874808"/>
                    </a:ext>
                  </a:extLst>
                </a:gridCol>
                <a:gridCol w="5856511">
                  <a:extLst>
                    <a:ext uri="{9D8B030D-6E8A-4147-A177-3AD203B41FA5}">
                      <a16:colId xmlns:a16="http://schemas.microsoft.com/office/drawing/2014/main" val="3560944191"/>
                    </a:ext>
                  </a:extLst>
                </a:gridCol>
              </a:tblGrid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Area involved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7392237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 &amp;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Nasal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118580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2 &amp;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Lip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92950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3 &amp;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Alveolus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52399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4 &amp;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Hard Palate anterior to Incisive Foramen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6333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9 &amp;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Hard Palate posterior to Incisive Foramen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802455"/>
                  </a:ext>
                </a:extLst>
              </a:tr>
              <a:tr h="683717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Cleft Involving Soft Palate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0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5727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8820-0DC5-4781-AD23-366A18A6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2895600"/>
            <a:ext cx="8378687" cy="1040296"/>
          </a:xfrm>
        </p:spPr>
        <p:txBody>
          <a:bodyPr>
            <a:normAutofit/>
          </a:bodyPr>
          <a:lstStyle/>
          <a:p>
            <a:pPr algn="ctr"/>
            <a:r>
              <a:rPr lang="en-IN" sz="5400" b="1" dirty="0"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A99E66-3EA8-4AC6-A5D9-468D252E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91" y="4568687"/>
            <a:ext cx="1703217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pt. of Paedodontics and Preventive Dentistry, KMSDCH - Home ...">
            <a:extLst>
              <a:ext uri="{FF2B5EF4-FFF2-40B4-BE49-F238E27FC236}">
                <a16:creationId xmlns:a16="http://schemas.microsoft.com/office/drawing/2014/main" id="{C0400C46-46B0-43C7-BAC5-D28E4873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764495"/>
            <a:ext cx="1828800" cy="1836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.M. SHAH DENTAL COLLEGE AND HOSPITAL VADODARA Reviews | Address ...">
            <a:extLst>
              <a:ext uri="{FF2B5EF4-FFF2-40B4-BE49-F238E27FC236}">
                <a16:creationId xmlns:a16="http://schemas.microsoft.com/office/drawing/2014/main" id="{ECE3D912-C4CB-4846-AA44-B259AC61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0" y="764495"/>
            <a:ext cx="2301986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7F3653E-9712-4A08-BD1F-6BE5265D9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59277"/>
      </p:ext>
    </p:extLst>
  </p:cSld>
  <p:clrMapOvr>
    <a:masterClrMapping/>
  </p:clrMapOvr>
  <p:transition spd="slow" advTm="270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C65B-2E30-4A8C-ADD7-555E5270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40" y="2550835"/>
            <a:ext cx="11029616" cy="1464574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rgbClr val="C00000"/>
                </a:solidFill>
              </a:rPr>
              <a:t>cleft lip and cleft palate</a:t>
            </a:r>
            <a:br>
              <a:rPr lang="en-IN" dirty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78C97-7BD5-4F8E-97F2-1343B6742B25}"/>
              </a:ext>
            </a:extLst>
          </p:cNvPr>
          <p:cNvSpPr txBox="1"/>
          <p:nvPr/>
        </p:nvSpPr>
        <p:spPr>
          <a:xfrm>
            <a:off x="8219661" y="4373217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Classifications </a:t>
            </a:r>
            <a:endParaRPr lang="en-IN" sz="28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9A38F4A-82B3-4319-93DF-146F44FBA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49608"/>
      </p:ext>
    </p:extLst>
  </p:cSld>
  <p:clrMapOvr>
    <a:masterClrMapping/>
  </p:clrMapOvr>
  <p:transition advTm="10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838200"/>
            <a:ext cx="80010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</a:rPr>
              <a:t>Terminologies  Regarding cleft lip and palate classification</a:t>
            </a:r>
          </a:p>
        </p:txBody>
      </p:sp>
      <p:sp>
        <p:nvSpPr>
          <p:cNvPr id="512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526773" y="2004391"/>
            <a:ext cx="11161643" cy="4648200"/>
          </a:xfrm>
          <a:noFill/>
        </p:spPr>
        <p:txBody>
          <a:bodyPr>
            <a:norm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 b="1" dirty="0">
              <a:solidFill>
                <a:srgbClr val="FFFF00"/>
              </a:solidFill>
            </a:endParaRPr>
          </a:p>
          <a:p>
            <a:pPr algn="just" eaLnBrk="1" hangingPunct="1"/>
            <a:r>
              <a:rPr lang="en-US" altLang="en-US" sz="2200" b="1" dirty="0">
                <a:solidFill>
                  <a:srgbClr val="C00000"/>
                </a:solidFill>
              </a:rPr>
              <a:t>Cleft:  </a:t>
            </a:r>
            <a:r>
              <a:rPr lang="en-US" altLang="en-US" sz="2200" dirty="0">
                <a:solidFill>
                  <a:schemeClr val="tx1"/>
                </a:solidFill>
              </a:rPr>
              <a:t>Split or divided; refers to muscle, skin, and bone.</a:t>
            </a:r>
            <a:r>
              <a:rPr lang="en-US" altLang="en-US" sz="2200" b="1" dirty="0">
                <a:solidFill>
                  <a:srgbClr val="C00000"/>
                </a:solidFill>
              </a:rPr>
              <a:t> </a:t>
            </a:r>
            <a:endParaRPr lang="en-US" altLang="en-US" sz="2200" dirty="0"/>
          </a:p>
          <a:p>
            <a:pPr algn="just" eaLnBrk="1" hangingPunct="1"/>
            <a:endParaRPr lang="en-US" altLang="en-US" sz="2200" dirty="0"/>
          </a:p>
          <a:p>
            <a:pPr algn="just" eaLnBrk="1" hangingPunct="1"/>
            <a:r>
              <a:rPr lang="en-US" altLang="en-US" sz="2200" b="1" dirty="0">
                <a:solidFill>
                  <a:srgbClr val="C00000"/>
                </a:solidFill>
              </a:rPr>
              <a:t>Cleft lip: </a:t>
            </a:r>
            <a:r>
              <a:rPr lang="en-US" altLang="en-US" sz="2200" dirty="0">
                <a:solidFill>
                  <a:schemeClr val="tx1"/>
                </a:solidFill>
              </a:rPr>
              <a:t>Congenital deformity of upper lip that varies from a notching to a complete division of the lip; any degree of </a:t>
            </a:r>
            <a:r>
              <a:rPr lang="en-US" altLang="en-US" sz="2200" dirty="0" err="1">
                <a:solidFill>
                  <a:schemeClr val="tx1"/>
                </a:solidFill>
              </a:rPr>
              <a:t>clefting</a:t>
            </a:r>
            <a:r>
              <a:rPr lang="en-US" altLang="en-US" sz="2200" dirty="0">
                <a:solidFill>
                  <a:schemeClr val="tx1"/>
                </a:solidFill>
              </a:rPr>
              <a:t> can exist. </a:t>
            </a:r>
            <a:endParaRPr lang="en-US" altLang="en-US" sz="2200" dirty="0"/>
          </a:p>
          <a:p>
            <a:pPr algn="just" eaLnBrk="1" hangingPunct="1"/>
            <a:endParaRPr lang="en-US" altLang="en-US" sz="2200" dirty="0"/>
          </a:p>
          <a:p>
            <a:pPr algn="just" eaLnBrk="1" hangingPunct="1"/>
            <a:r>
              <a:rPr lang="en-US" altLang="en-US" sz="2200" b="1" dirty="0">
                <a:solidFill>
                  <a:srgbClr val="C00000"/>
                </a:solidFill>
              </a:rPr>
              <a:t>Cleft palate:  </a:t>
            </a:r>
            <a:r>
              <a:rPr lang="en-US" altLang="en-US" sz="2200" dirty="0">
                <a:solidFill>
                  <a:schemeClr val="tx1"/>
                </a:solidFill>
              </a:rPr>
              <a:t>A congenital split of palate that may extend through the uvula, soft palate, and/or into hard palate;  lip may or may not involve.</a:t>
            </a:r>
            <a:endParaRPr lang="en-US" altLang="en-US" sz="2200" dirty="0"/>
          </a:p>
          <a:p>
            <a:pPr algn="just" eaLnBrk="1" hangingPunct="1"/>
            <a:endParaRPr lang="en-US" altLang="en-US" sz="2200" dirty="0"/>
          </a:p>
          <a:p>
            <a:pPr algn="just" eaLnBrk="1" hangingPunct="1"/>
            <a:endParaRPr lang="en-US" altLang="en-US" sz="2200" dirty="0"/>
          </a:p>
          <a:p>
            <a:pPr algn="just" eaLnBrk="1" hangingPunct="1"/>
            <a:endParaRPr lang="en-US" altLang="en-US" sz="2200" dirty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 b="1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21607CE-116A-4C74-9712-B82725BDD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39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of cleft lip and palate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2032000" y="1463040"/>
          <a:ext cx="7778206" cy="467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C217151-FCE6-4BB1-877C-A3E11A7DB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927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altLang="en-US" sz="32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4339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2670312"/>
            <a:ext cx="11357114" cy="2726635"/>
          </a:xfrm>
          <a:noFill/>
        </p:spPr>
        <p:txBody>
          <a:bodyPr>
            <a:normAutofit/>
          </a:bodyPr>
          <a:lstStyle/>
          <a:p>
            <a:pPr marL="609600" lvl="0" indent="-609600" algn="ctr">
              <a:spcBef>
                <a:spcPct val="0"/>
              </a:spcBef>
              <a:buClrTx/>
              <a:buNone/>
            </a:pPr>
            <a:r>
              <a:rPr lang="en-US" sz="5400" b="1" dirty="0">
                <a:solidFill>
                  <a:srgbClr val="C00000"/>
                </a:solidFill>
              </a:rPr>
              <a:t>Davis and Ritchie’s Classification</a:t>
            </a:r>
          </a:p>
          <a:p>
            <a:pPr marL="609600" lvl="0" indent="-609600" algn="ctr">
              <a:spcBef>
                <a:spcPct val="0"/>
              </a:spcBef>
              <a:buClrTx/>
              <a:buNone/>
            </a:pPr>
            <a:r>
              <a:rPr lang="en-US" sz="5400" b="1" dirty="0">
                <a:solidFill>
                  <a:srgbClr val="C00000"/>
                </a:solidFill>
              </a:rPr>
              <a:t>(1922) </a:t>
            </a:r>
          </a:p>
          <a:p>
            <a:pPr marL="609600" indent="-609600">
              <a:spcBef>
                <a:spcPct val="0"/>
              </a:spcBef>
              <a:buClr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9F37A0-074A-43F1-8739-B7DDB8627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889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2"/>
          <a:ext cx="7533861" cy="126187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4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1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Prealveolar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cleft: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Lip clefts only with subdivision, unilateral medial, and bilateral.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29194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Davis and Ritchie’s</a:t>
            </a:r>
          </a:p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(1922) 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102" name="Picture 6" descr="Figure 4: The classification of Davies and Ritchie">
            <a:extLst>
              <a:ext uri="{FF2B5EF4-FFF2-40B4-BE49-F238E27FC236}">
                <a16:creationId xmlns:a16="http://schemas.microsoft.com/office/drawing/2014/main" id="{47872B4A-EA1B-40D9-B228-792923253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26"/>
          <a:stretch/>
        </p:blipFill>
        <p:spPr bwMode="auto">
          <a:xfrm>
            <a:off x="8900492" y="1383404"/>
            <a:ext cx="2645465" cy="53435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5104DB4-196C-410C-B4BA-2DDEBB70A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1861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2"/>
          <a:ext cx="7533861" cy="20665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4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2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Postalveolar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 cleft: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Degree of involvement of the soft and hard palate could specified up to the alveolar ridge, </a:t>
                      </a:r>
                      <a:r>
                        <a:rPr kumimoji="0" lang="en-US" sz="2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submucous</a:t>
                      </a: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clefts also included/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29194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Davis and Ritchie’s</a:t>
            </a:r>
          </a:p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(1922) 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8" descr="Figure 4: The classification of Davies and Ritchie">
            <a:extLst>
              <a:ext uri="{FF2B5EF4-FFF2-40B4-BE49-F238E27FC236}">
                <a16:creationId xmlns:a16="http://schemas.microsoft.com/office/drawing/2014/main" id="{F21358D6-3565-4FD6-8E8C-A18278597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r="32501"/>
          <a:stretch/>
        </p:blipFill>
        <p:spPr bwMode="auto">
          <a:xfrm>
            <a:off x="8900492" y="1407760"/>
            <a:ext cx="2645465" cy="53435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B6412C1-CE42-4F1C-8FE1-48DA7C0FE0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1034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8">
            <a:extLst>
              <a:ext uri="{FF2B5EF4-FFF2-40B4-BE49-F238E27FC236}">
                <a16:creationId xmlns:a16="http://schemas.microsoft.com/office/drawing/2014/main" id="{26A5D437-C258-4B32-A9D9-E3B6C9533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459478"/>
              </p:ext>
            </p:extLst>
          </p:nvPr>
        </p:nvGraphicFramePr>
        <p:xfrm>
          <a:off x="646043" y="1784822"/>
          <a:ext cx="7533861" cy="126187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4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Group 3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Alveolar cleft: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Complete clefts of palate, alveolar ridge, with subdivision of unilateral, medial, and bilateral.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itle 11">
            <a:extLst>
              <a:ext uri="{FF2B5EF4-FFF2-40B4-BE49-F238E27FC236}">
                <a16:creationId xmlns:a16="http://schemas.microsoft.com/office/drawing/2014/main" id="{9FCE2882-55FF-484C-917C-7CBAF948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D33BA01-A724-4E76-BFF5-866BE9711C2C}"/>
              </a:ext>
            </a:extLst>
          </p:cNvPr>
          <p:cNvSpPr txBox="1">
            <a:spLocks noChangeArrowheads="1"/>
          </p:cNvSpPr>
          <p:nvPr/>
        </p:nvSpPr>
        <p:spPr>
          <a:xfrm>
            <a:off x="534125" y="629194"/>
            <a:ext cx="106680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Classification By Davis and Ritchie’s</a:t>
            </a:r>
          </a:p>
          <a:p>
            <a:pPr lvl="0" algn="ctr"/>
            <a:r>
              <a:rPr lang="en-US" altLang="en-US" sz="3200" b="1" dirty="0">
                <a:solidFill>
                  <a:srgbClr val="002060"/>
                </a:solidFill>
                <a:latin typeface="Baskerville Old Face" pitchFamily="18" charset="0"/>
              </a:rPr>
              <a:t>(1922)  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7AC19A1-E04E-4CB1-A417-998ACBBE39FB}"/>
              </a:ext>
            </a:extLst>
          </p:cNvPr>
          <p:cNvSpPr txBox="1">
            <a:spLocks noChangeArrowheads="1"/>
          </p:cNvSpPr>
          <p:nvPr/>
        </p:nvSpPr>
        <p:spPr>
          <a:xfrm>
            <a:off x="2965177" y="1298712"/>
            <a:ext cx="80772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0" descr="Figure 4: The classification of Davies and Ritchie">
            <a:extLst>
              <a:ext uri="{FF2B5EF4-FFF2-40B4-BE49-F238E27FC236}">
                <a16:creationId xmlns:a16="http://schemas.microsoft.com/office/drawing/2014/main" id="{BAE1A405-7D3C-413C-85A4-7D6B5999E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6"/>
          <a:stretch/>
        </p:blipFill>
        <p:spPr bwMode="auto">
          <a:xfrm>
            <a:off x="8849415" y="1286740"/>
            <a:ext cx="2645465" cy="53435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C759904-EF12-4485-A3E4-EBCBAAD23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6144"/>
      </p:ext>
    </p:extLst>
  </p:cSld>
  <p:clrMapOvr>
    <a:masterClrMapping/>
  </p:clrMapOvr>
  <p:transition spd="slow" advTm="124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en-US" altLang="en-US" sz="3200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14339" name="Text Box 4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2670312"/>
            <a:ext cx="11357114" cy="2726635"/>
          </a:xfrm>
          <a:noFill/>
        </p:spPr>
        <p:txBody>
          <a:bodyPr>
            <a:normAutofit/>
          </a:bodyPr>
          <a:lstStyle/>
          <a:p>
            <a:pPr marL="609600" lvl="0" indent="-609600" algn="ctr">
              <a:spcBef>
                <a:spcPct val="0"/>
              </a:spcBef>
              <a:buClrTx/>
              <a:buNone/>
            </a:pPr>
            <a:r>
              <a:rPr lang="en-US" sz="5400" b="1" dirty="0" err="1">
                <a:solidFill>
                  <a:srgbClr val="C00000"/>
                </a:solidFill>
              </a:rPr>
              <a:t>Veau’s</a:t>
            </a:r>
            <a:r>
              <a:rPr lang="en-US" sz="5400" b="1" dirty="0">
                <a:solidFill>
                  <a:srgbClr val="C00000"/>
                </a:solidFill>
              </a:rPr>
              <a:t> Classification</a:t>
            </a:r>
          </a:p>
          <a:p>
            <a:pPr marL="609600" lvl="0" indent="-609600" algn="ctr">
              <a:spcBef>
                <a:spcPct val="0"/>
              </a:spcBef>
              <a:buClrTx/>
              <a:buNone/>
            </a:pPr>
            <a:r>
              <a:rPr lang="en-US" sz="5400" b="1" dirty="0">
                <a:solidFill>
                  <a:srgbClr val="C00000"/>
                </a:solidFill>
              </a:rPr>
              <a:t>(1931) </a:t>
            </a:r>
          </a:p>
          <a:p>
            <a:pPr marL="609600" indent="-609600">
              <a:spcBef>
                <a:spcPct val="0"/>
              </a:spcBef>
              <a:buClr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D2AEAF-74E5-49BB-BDB6-2487FEB3D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674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 content 1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 content 1" id="{74D14E47-2E3C-4B79-9FE2-F6219F46CCB3}" vid="{6244D4B0-BB29-4589-87C5-5A75BD877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 content 1</Template>
  <TotalTime>362</TotalTime>
  <Words>409</Words>
  <Application>Microsoft Office PowerPoint</Application>
  <PresentationFormat>Widescreen</PresentationFormat>
  <Paragraphs>73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Baskerville Old Face</vt:lpstr>
      <vt:lpstr>Gill Sans MT</vt:lpstr>
      <vt:lpstr>Wingdings 2</vt:lpstr>
      <vt:lpstr>E content 1</vt:lpstr>
      <vt:lpstr>PowerPoint Presentation</vt:lpstr>
      <vt:lpstr>cleft lip and cleft palate </vt:lpstr>
      <vt:lpstr>Terminologies  Regarding cleft lip and palate classification</vt:lpstr>
      <vt:lpstr>Classification of cleft lip and palate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Kernahan’s and Stark’s Stripped “Y” Classification (1971)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prateek</dc:creator>
  <cp:lastModifiedBy>prateek</cp:lastModifiedBy>
  <cp:revision>40</cp:revision>
  <dcterms:created xsi:type="dcterms:W3CDTF">2020-08-25T04:35:44Z</dcterms:created>
  <dcterms:modified xsi:type="dcterms:W3CDTF">2020-09-01T08:34:20Z</dcterms:modified>
</cp:coreProperties>
</file>