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1"/>
  </p:notesMasterIdLst>
  <p:sldIdLst>
    <p:sldId id="256" r:id="rId2"/>
    <p:sldId id="283" r:id="rId3"/>
    <p:sldId id="284" r:id="rId4"/>
    <p:sldId id="289" r:id="rId5"/>
    <p:sldId id="290" r:id="rId6"/>
    <p:sldId id="296" r:id="rId7"/>
    <p:sldId id="301" r:id="rId8"/>
    <p:sldId id="297" r:id="rId9"/>
    <p:sldId id="315" r:id="rId10"/>
    <p:sldId id="308" r:id="rId11"/>
    <p:sldId id="478" r:id="rId12"/>
    <p:sldId id="479" r:id="rId13"/>
    <p:sldId id="531" r:id="rId14"/>
    <p:sldId id="300" r:id="rId15"/>
    <p:sldId id="299" r:id="rId16"/>
    <p:sldId id="309" r:id="rId17"/>
    <p:sldId id="311" r:id="rId18"/>
    <p:sldId id="312" r:id="rId19"/>
    <p:sldId id="293" r:id="rId20"/>
    <p:sldId id="317" r:id="rId21"/>
    <p:sldId id="318" r:id="rId22"/>
    <p:sldId id="319" r:id="rId23"/>
    <p:sldId id="532" r:id="rId24"/>
    <p:sldId id="471" r:id="rId25"/>
    <p:sldId id="565" r:id="rId26"/>
    <p:sldId id="566" r:id="rId27"/>
    <p:sldId id="473" r:id="rId28"/>
    <p:sldId id="504" r:id="rId29"/>
    <p:sldId id="257" r:id="rId30"/>
    <p:sldId id="258" r:id="rId31"/>
    <p:sldId id="260" r:id="rId32"/>
    <p:sldId id="259" r:id="rId33"/>
    <p:sldId id="540" r:id="rId34"/>
    <p:sldId id="527" r:id="rId35"/>
    <p:sldId id="528" r:id="rId36"/>
    <p:sldId id="529" r:id="rId37"/>
    <p:sldId id="530" r:id="rId38"/>
    <p:sldId id="547" r:id="rId39"/>
    <p:sldId id="261" r:id="rId40"/>
    <p:sldId id="262" r:id="rId41"/>
    <p:sldId id="505" r:id="rId42"/>
    <p:sldId id="264" r:id="rId43"/>
    <p:sldId id="533" r:id="rId44"/>
    <p:sldId id="265" r:id="rId45"/>
    <p:sldId id="269" r:id="rId46"/>
    <p:sldId id="270" r:id="rId47"/>
    <p:sldId id="271" r:id="rId48"/>
    <p:sldId id="272" r:id="rId49"/>
    <p:sldId id="273" r:id="rId50"/>
    <p:sldId id="274" r:id="rId51"/>
    <p:sldId id="275" r:id="rId52"/>
    <p:sldId id="549" r:id="rId53"/>
    <p:sldId id="358" r:id="rId54"/>
    <p:sldId id="360" r:id="rId55"/>
    <p:sldId id="361" r:id="rId56"/>
    <p:sldId id="362" r:id="rId57"/>
    <p:sldId id="390" r:id="rId58"/>
    <p:sldId id="391" r:id="rId59"/>
    <p:sldId id="392" r:id="rId60"/>
    <p:sldId id="395" r:id="rId61"/>
    <p:sldId id="400" r:id="rId62"/>
    <p:sldId id="402" r:id="rId63"/>
    <p:sldId id="404" r:id="rId64"/>
    <p:sldId id="526" r:id="rId65"/>
    <p:sldId id="406" r:id="rId66"/>
    <p:sldId id="525" r:id="rId67"/>
    <p:sldId id="408" r:id="rId68"/>
    <p:sldId id="363" r:id="rId69"/>
    <p:sldId id="364" r:id="rId70"/>
    <p:sldId id="367" r:id="rId71"/>
    <p:sldId id="368" r:id="rId72"/>
    <p:sldId id="369" r:id="rId73"/>
    <p:sldId id="378" r:id="rId74"/>
    <p:sldId id="370" r:id="rId75"/>
    <p:sldId id="380" r:id="rId76"/>
    <p:sldId id="381" r:id="rId77"/>
    <p:sldId id="383" r:id="rId78"/>
    <p:sldId id="385" r:id="rId79"/>
    <p:sldId id="386" r:id="rId80"/>
    <p:sldId id="388" r:id="rId81"/>
    <p:sldId id="389" r:id="rId82"/>
    <p:sldId id="409" r:id="rId83"/>
    <p:sldId id="410" r:id="rId84"/>
    <p:sldId id="411" r:id="rId85"/>
    <p:sldId id="508" r:id="rId86"/>
    <p:sldId id="421" r:id="rId87"/>
    <p:sldId id="422" r:id="rId88"/>
    <p:sldId id="423" r:id="rId89"/>
    <p:sldId id="425" r:id="rId90"/>
    <p:sldId id="509" r:id="rId91"/>
    <p:sldId id="510" r:id="rId92"/>
    <p:sldId id="511" r:id="rId93"/>
    <p:sldId id="548" r:id="rId94"/>
    <p:sldId id="513" r:id="rId95"/>
    <p:sldId id="514" r:id="rId96"/>
    <p:sldId id="515" r:id="rId97"/>
    <p:sldId id="516" r:id="rId98"/>
    <p:sldId id="518" r:id="rId99"/>
    <p:sldId id="520" r:id="rId100"/>
    <p:sldId id="521" r:id="rId101"/>
    <p:sldId id="522" r:id="rId102"/>
    <p:sldId id="552" r:id="rId103"/>
    <p:sldId id="563" r:id="rId104"/>
    <p:sldId id="546" r:id="rId105"/>
    <p:sldId id="538" r:id="rId106"/>
    <p:sldId id="539" r:id="rId107"/>
    <p:sldId id="541" r:id="rId108"/>
    <p:sldId id="543" r:id="rId109"/>
    <p:sldId id="545" r:id="rId110"/>
    <p:sldId id="542" r:id="rId111"/>
    <p:sldId id="567" r:id="rId112"/>
    <p:sldId id="564" r:id="rId113"/>
    <p:sldId id="452" r:id="rId114"/>
    <p:sldId id="534" r:id="rId115"/>
    <p:sldId id="535" r:id="rId116"/>
    <p:sldId id="536" r:id="rId117"/>
    <p:sldId id="554" r:id="rId118"/>
    <p:sldId id="555" r:id="rId119"/>
    <p:sldId id="556" r:id="rId120"/>
    <p:sldId id="484" r:id="rId121"/>
    <p:sldId id="544" r:id="rId122"/>
    <p:sldId id="550" r:id="rId123"/>
    <p:sldId id="551" r:id="rId124"/>
    <p:sldId id="557" r:id="rId125"/>
    <p:sldId id="559" r:id="rId126"/>
    <p:sldId id="560" r:id="rId127"/>
    <p:sldId id="561" r:id="rId128"/>
    <p:sldId id="562" r:id="rId129"/>
    <p:sldId id="558" r:id="rId1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0F4E9-DCA6-430B-BF09-079AC573F936}" type="doc">
      <dgm:prSet loTypeId="urn:microsoft.com/office/officeart/2005/8/layout/h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936A74-9F44-4E98-82E1-3C422F4AB53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Systemic effects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headache, nausea, fever, chills,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</a:rPr>
            <a:t>myalgias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, shortness of breath, and local vein thrombosis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B8533BB4-0F1E-494B-9FCA-CE33A6DECFAA}" type="parTrans" cxnId="{E5BFC628-2E84-4160-8899-0829E5B6BB41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7E65ADBF-2D3F-42A3-961F-C9F6BDFB63B8}" type="sibTrans" cxnId="{E5BFC628-2E84-4160-8899-0829E5B6BB41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656C0942-41A8-499D-AA2D-27A39ABC346C}">
      <dgm:prSet phldrT="[Text]" phldr="1" custT="1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2AD5966D-1251-4584-AEB9-B1947002B61A}" type="parTrans" cxnId="{294CC94C-F638-4E98-957A-F72D5FAAFBCB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83FEF09B-A9B5-4D78-8BAB-9F582D7BEE99}" type="sibTrans" cxnId="{294CC94C-F638-4E98-957A-F72D5FAAFBCB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36CAE719-4714-4E30-B882-8AE654D7625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Cardiovascular effects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Hypertension/tachycardia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Cardiac failure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solidFill>
                <a:schemeClr val="bg2">
                  <a:lumMod val="10000"/>
                </a:schemeClr>
              </a:solidFill>
            </a:rPr>
            <a:t>Thromboembolic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 events, including myocardial infarction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9B68CAAF-1C1A-46AD-8702-4A185F6C8CB6}" type="parTrans" cxnId="{20FDA8A1-F9F5-4ACF-9221-A200D3F6EFA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FD6720DD-BDB8-4B81-9B3D-48006B437612}" type="sibTrans" cxnId="{20FDA8A1-F9F5-4ACF-9221-A200D3F6EFA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10649F30-B5F9-4BA4-84DF-BD8751EC5C47}">
      <dgm:prSet phldrT="[Text]" phldr="1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6D47B3D7-1840-451F-B3DC-3F28B39A2BF5}" type="parTrans" cxnId="{F38E47F6-756B-45BD-AB3F-243D94C8104A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C18BE2BF-FEC4-46F4-9BA6-D828CA591006}" type="sibTrans" cxnId="{F38E47F6-756B-45BD-AB3F-243D94C8104A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B18BD16-32F3-45E5-9E68-6200CD5E5F2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Renal complications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Acute kidney failure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Acute renal tubular necrosis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0C27D3ED-49E0-4C6B-BD6B-FFD6E0D9119B}" type="parTrans" cxnId="{F8608A24-9AF4-4759-8980-E1F9760A31EB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DC168F81-0906-4AB6-975F-F5E5E02CA19D}" type="sibTrans" cxnId="{F8608A24-9AF4-4759-8980-E1F9760A31EB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15B6D3B-3417-481B-9AB0-576426C461AB}">
      <dgm:prSet phldrT="[Text]" phldr="1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2E212BAE-1D6B-4B2E-96EA-734B903F5A63}" type="parTrans" cxnId="{3B3868F5-30E1-4132-B0A6-7236EE4681A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370FAE8D-3D65-4484-87BA-9E49A80D62EC}" type="sibTrans" cxnId="{3B3868F5-30E1-4132-B0A6-7236EE4681A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EC1BE4D-2F07-4E0B-9C73-CD06C1A80689}" type="pres">
      <dgm:prSet presAssocID="{A6D0F4E9-DCA6-430B-BF09-079AC573F9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4C590-B004-4954-A2B1-401F1F012045}" type="pres">
      <dgm:prSet presAssocID="{50936A74-9F44-4E98-82E1-3C422F4AB5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819C9-3443-42AB-9D0E-16535F9B7CE4}" type="pres">
      <dgm:prSet presAssocID="{7E65ADBF-2D3F-42A3-961F-C9F6BDFB63B8}" presName="sibTrans" presStyleCnt="0"/>
      <dgm:spPr/>
    </dgm:pt>
    <dgm:pt modelId="{7800A7A2-B6EA-4B87-850E-9EF117BF1B26}" type="pres">
      <dgm:prSet presAssocID="{36CAE719-4714-4E30-B882-8AE654D762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66E7D-6F4F-447F-B87B-F81A35DA3A51}" type="pres">
      <dgm:prSet presAssocID="{FD6720DD-BDB8-4B81-9B3D-48006B437612}" presName="sibTrans" presStyleCnt="0"/>
      <dgm:spPr/>
    </dgm:pt>
    <dgm:pt modelId="{FD34150F-6FC1-41F1-B4B6-312FE7F316A9}" type="pres">
      <dgm:prSet presAssocID="{0B18BD16-32F3-45E5-9E68-6200CD5E5F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4C7823-9202-418A-BE50-6F8780C76542}" type="presOf" srcId="{656C0942-41A8-499D-AA2D-27A39ABC346C}" destId="{C334C590-B004-4954-A2B1-401F1F012045}" srcOrd="0" destOrd="1" presId="urn:microsoft.com/office/officeart/2005/8/layout/hList6"/>
    <dgm:cxn modelId="{E5BFC628-2E84-4160-8899-0829E5B6BB41}" srcId="{A6D0F4E9-DCA6-430B-BF09-079AC573F936}" destId="{50936A74-9F44-4E98-82E1-3C422F4AB532}" srcOrd="0" destOrd="0" parTransId="{B8533BB4-0F1E-494B-9FCA-CE33A6DECFAA}" sibTransId="{7E65ADBF-2D3F-42A3-961F-C9F6BDFB63B8}"/>
    <dgm:cxn modelId="{FAD67315-2DA7-44A2-8570-CAB2F9DA522E}" type="presOf" srcId="{50936A74-9F44-4E98-82E1-3C422F4AB532}" destId="{C334C590-B004-4954-A2B1-401F1F012045}" srcOrd="0" destOrd="0" presId="urn:microsoft.com/office/officeart/2005/8/layout/hList6"/>
    <dgm:cxn modelId="{6DF73584-F294-4871-AEDA-D2C9589A0957}" type="presOf" srcId="{0B18BD16-32F3-45E5-9E68-6200CD5E5F2D}" destId="{FD34150F-6FC1-41F1-B4B6-312FE7F316A9}" srcOrd="0" destOrd="0" presId="urn:microsoft.com/office/officeart/2005/8/layout/hList6"/>
    <dgm:cxn modelId="{F8608A24-9AF4-4759-8980-E1F9760A31EB}" srcId="{A6D0F4E9-DCA6-430B-BF09-079AC573F936}" destId="{0B18BD16-32F3-45E5-9E68-6200CD5E5F2D}" srcOrd="2" destOrd="0" parTransId="{0C27D3ED-49E0-4C6B-BD6B-FFD6E0D9119B}" sibTransId="{DC168F81-0906-4AB6-975F-F5E5E02CA19D}"/>
    <dgm:cxn modelId="{294CC94C-F638-4E98-957A-F72D5FAAFBCB}" srcId="{50936A74-9F44-4E98-82E1-3C422F4AB532}" destId="{656C0942-41A8-499D-AA2D-27A39ABC346C}" srcOrd="0" destOrd="0" parTransId="{2AD5966D-1251-4584-AEB9-B1947002B61A}" sibTransId="{83FEF09B-A9B5-4D78-8BAB-9F582D7BEE99}"/>
    <dgm:cxn modelId="{3B3868F5-30E1-4132-B0A6-7236EE4681AD}" srcId="{0B18BD16-32F3-45E5-9E68-6200CD5E5F2D}" destId="{015B6D3B-3417-481B-9AB0-576426C461AB}" srcOrd="0" destOrd="0" parTransId="{2E212BAE-1D6B-4B2E-96EA-734B903F5A63}" sibTransId="{370FAE8D-3D65-4484-87BA-9E49A80D62EC}"/>
    <dgm:cxn modelId="{20FDA8A1-F9F5-4ACF-9221-A200D3F6EFAD}" srcId="{A6D0F4E9-DCA6-430B-BF09-079AC573F936}" destId="{36CAE719-4714-4E30-B882-8AE654D76256}" srcOrd="1" destOrd="0" parTransId="{9B68CAAF-1C1A-46AD-8702-4A185F6C8CB6}" sibTransId="{FD6720DD-BDB8-4B81-9B3D-48006B437612}"/>
    <dgm:cxn modelId="{AEFAC906-C027-4853-A314-145A5CF37A7D}" type="presOf" srcId="{A6D0F4E9-DCA6-430B-BF09-079AC573F936}" destId="{0EC1BE4D-2F07-4E0B-9C73-CD06C1A80689}" srcOrd="0" destOrd="0" presId="urn:microsoft.com/office/officeart/2005/8/layout/hList6"/>
    <dgm:cxn modelId="{F38E47F6-756B-45BD-AB3F-243D94C8104A}" srcId="{36CAE719-4714-4E30-B882-8AE654D76256}" destId="{10649F30-B5F9-4BA4-84DF-BD8751EC5C47}" srcOrd="0" destOrd="0" parTransId="{6D47B3D7-1840-451F-B3DC-3F28B39A2BF5}" sibTransId="{C18BE2BF-FEC4-46F4-9BA6-D828CA591006}"/>
    <dgm:cxn modelId="{A1038A11-87B4-4A1D-BC0C-29451332FDDA}" type="presOf" srcId="{36CAE719-4714-4E30-B882-8AE654D76256}" destId="{7800A7A2-B6EA-4B87-850E-9EF117BF1B26}" srcOrd="0" destOrd="0" presId="urn:microsoft.com/office/officeart/2005/8/layout/hList6"/>
    <dgm:cxn modelId="{8714D87D-4511-41C4-A204-7BAA7CE95959}" type="presOf" srcId="{015B6D3B-3417-481B-9AB0-576426C461AB}" destId="{FD34150F-6FC1-41F1-B4B6-312FE7F316A9}" srcOrd="0" destOrd="1" presId="urn:microsoft.com/office/officeart/2005/8/layout/hList6"/>
    <dgm:cxn modelId="{1C479ABD-487F-4DA3-9F1B-AD4A89B9F461}" type="presOf" srcId="{10649F30-B5F9-4BA4-84DF-BD8751EC5C47}" destId="{7800A7A2-B6EA-4B87-850E-9EF117BF1B26}" srcOrd="0" destOrd="1" presId="urn:microsoft.com/office/officeart/2005/8/layout/hList6"/>
    <dgm:cxn modelId="{D36555E0-6317-41B6-9685-B1F9432D3504}" type="presParOf" srcId="{0EC1BE4D-2F07-4E0B-9C73-CD06C1A80689}" destId="{C334C590-B004-4954-A2B1-401F1F012045}" srcOrd="0" destOrd="0" presId="urn:microsoft.com/office/officeart/2005/8/layout/hList6"/>
    <dgm:cxn modelId="{5B412D74-8121-42AB-B4C1-C4385D49E6AC}" type="presParOf" srcId="{0EC1BE4D-2F07-4E0B-9C73-CD06C1A80689}" destId="{53A819C9-3443-42AB-9D0E-16535F9B7CE4}" srcOrd="1" destOrd="0" presId="urn:microsoft.com/office/officeart/2005/8/layout/hList6"/>
    <dgm:cxn modelId="{0A555A81-1705-437E-8441-2335F1A666E7}" type="presParOf" srcId="{0EC1BE4D-2F07-4E0B-9C73-CD06C1A80689}" destId="{7800A7A2-B6EA-4B87-850E-9EF117BF1B26}" srcOrd="2" destOrd="0" presId="urn:microsoft.com/office/officeart/2005/8/layout/hList6"/>
    <dgm:cxn modelId="{3777A61C-14B2-4E79-86EE-15D779694571}" type="presParOf" srcId="{0EC1BE4D-2F07-4E0B-9C73-CD06C1A80689}" destId="{79966E7D-6F4F-447F-B87B-F81A35DA3A51}" srcOrd="3" destOrd="0" presId="urn:microsoft.com/office/officeart/2005/8/layout/hList6"/>
    <dgm:cxn modelId="{979BDE06-32EE-4157-A273-0B70A1FF29CA}" type="presParOf" srcId="{0EC1BE4D-2F07-4E0B-9C73-CD06C1A80689}" destId="{FD34150F-6FC1-41F1-B4B6-312FE7F316A9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F9AD26-CA19-46A7-B4B5-3B0E4764621B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9CB5D9-6703-4567-A47C-2EBFBCF988D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Neurologic complications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Migraine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Aseptic meningitis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Reversible encephalopathy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Stroke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92027C08-CA60-47F6-AEB7-96B8A6E3A5E4}" type="parTrans" cxnId="{E3E3C8B0-34A9-4DA7-9120-538B4F43048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2561488B-1062-45CF-B837-97A604C52CB4}" type="sibTrans" cxnId="{E3E3C8B0-34A9-4DA7-9120-538B4F43048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8877A013-B4B9-4B99-8669-CA16085F601E}">
      <dgm:prSet phldrT="[Text]" phldr="1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C9613A35-F889-46D3-B597-BCFA60FBCCBC}" type="parTrans" cxnId="{D23D05D5-4292-44BA-B805-890DFF229569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92B0A85F-AA4E-40C3-A3D6-AAB048C154F1}" type="sibTrans" cxnId="{D23D05D5-4292-44BA-B805-890DFF229569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D20C3009-CB86-4526-84EC-43063389700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Hypersensitivity reactions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       Anaphylaxis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C588B932-373F-46D2-8534-3F7FE617AE93}" type="parTrans" cxnId="{28373A83-E979-41FE-8D0F-5FDFBAE9F62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E51F0FF9-64BE-41BA-A4FB-43A47288B4F5}" type="sibTrans" cxnId="{28373A83-E979-41FE-8D0F-5FDFBAE9F62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5510D1C6-A8CB-499F-A5B4-A7F4A6326A9E}">
      <dgm:prSet phldrT="[Text]" phldr="1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6BADF6F3-D9E6-451A-A93D-36E7FE0843A6}" type="parTrans" cxnId="{2A3F1F37-CA46-4728-AD87-B841602F502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EE8B40A2-E614-413B-8B21-6055A5D4BF0B}" type="sibTrans" cxnId="{2A3F1F37-CA46-4728-AD87-B841602F502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8B164D13-A54C-4EF1-8B6A-88ED31D74A9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Changes in serum chemistry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  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</a:rPr>
            <a:t>Hyponatremia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1A5A7C20-4BF4-4028-B73A-1EE2AD361A2F}" type="parTrans" cxnId="{1DDBEE06-8A73-4DE7-8C7D-07DA5FAF5D6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3F4C0279-520E-4BCA-BBDD-6D0F398DD295}" type="sibTrans" cxnId="{1DDBEE06-8A73-4DE7-8C7D-07DA5FAF5D6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DE5DBF05-7FC9-4F9F-8932-C5BC778A3338}">
      <dgm:prSet phldrT="[Text]" phldr="1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solidFill>
              <a:schemeClr val="bg2">
                <a:lumMod val="10000"/>
              </a:schemeClr>
            </a:solidFill>
          </a:endParaRPr>
        </a:p>
      </dgm:t>
    </dgm:pt>
    <dgm:pt modelId="{7AE61801-45C6-4FB5-8755-3F808EE1113D}" type="parTrans" cxnId="{9BC24F63-0D40-4CF6-8324-118C0BAD1EF9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02E6A0B-95A4-4260-BFBD-A8FB7DB6598A}" type="sibTrans" cxnId="{9BC24F63-0D40-4CF6-8324-118C0BAD1EF9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C854ADBA-0637-4E9C-87E9-052D7C0E340F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Hemolytic anemia, neutropenia, lymphopenia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6DA1D3BC-EF87-419C-A750-2E7F8524CDE0}" type="parTrans" cxnId="{3D0B85CE-6CCD-4BDA-8D25-5EBA25917C83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276B3739-5609-432B-9EBB-80636C8C4EE2}" type="sibTrans" cxnId="{3D0B85CE-6CCD-4BDA-8D25-5EBA25917C83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2DEB7543-FDA3-4F07-BC3E-BAD05E68D6FF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Immune-complex arthritis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6EDD81B2-4047-4317-A072-3C44FEAD165E}" type="parTrans" cxnId="{39B7303C-402E-4DCD-B3E7-B1168C3D618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4DB7ED9A-A620-49FD-9AA8-90C5A0429F5B}" type="sibTrans" cxnId="{39B7303C-402E-4DCD-B3E7-B1168C3D618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11D14BC9-CBD6-4DE3-9574-C9303576943A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Skin reaction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70A5CB8C-B87A-48CF-83A5-43A293EA9AF1}" type="parTrans" cxnId="{4179CA87-C206-402F-AF3C-117DBA70E10E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56A0B3EB-4B83-405B-A112-ED2CD7B77F4D}" type="sibTrans" cxnId="{4179CA87-C206-402F-AF3C-117DBA70E10E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E3C76E0-0D2C-466E-9851-216B8E152C46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Pruritus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05C0CE1E-4255-404D-BCB6-A6C3B112EFD2}" type="parTrans" cxnId="{F7A7DAEE-DD9A-4655-84AF-0D7D06E60D67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8EF2067-0610-45BC-8DEE-42F9E6D4F203}" type="sibTrans" cxnId="{F7A7DAEE-DD9A-4655-84AF-0D7D06E60D67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D8F54AA0-9ABC-4394-952D-B0DF6C0B56AE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err="1" smtClean="0">
              <a:solidFill>
                <a:schemeClr val="bg2">
                  <a:lumMod val="10000"/>
                </a:schemeClr>
              </a:solidFill>
            </a:rPr>
            <a:t>Petechiae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7527E0C9-0A84-4B81-ADC7-6D24918EC003}" type="parTrans" cxnId="{8C06932B-B5E6-4AC8-99CA-849DD4852A6C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518743C4-033E-480E-B895-756A6420114F}" type="sibTrans" cxnId="{8C06932B-B5E6-4AC8-99CA-849DD4852A6C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E03F2BDE-9542-4504-AC7B-A8016F046ABC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Elevated ESR (rouleaux formation)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6E9F91D6-53EB-4933-AD23-F0AEDE3ECB99}" type="parTrans" cxnId="{DF13E2AF-547D-49E9-B9FA-502621CDCD0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3921513C-16C8-493F-83F9-2B4C804E4BA3}" type="sibTrans" cxnId="{DF13E2AF-547D-49E9-B9FA-502621CDCD0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6DDE5AFD-A416-4477-A27D-90636AD71390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Decreased hemoglobin (dilutional)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D2C53BCC-2A02-48FD-8FD2-8608400B7569}" type="parTrans" cxnId="{2E3511EE-67C2-4CC9-8423-CCCD4540B0F4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E80A8FA-1608-4671-B7C6-424039B5EC13}" type="sibTrans" cxnId="{2E3511EE-67C2-4CC9-8423-CCCD4540B0F4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A0C09C9A-1B7F-49B1-82C2-F1808100AB52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Elevated liver enzymes</a:t>
          </a:r>
          <a:endParaRPr lang="en-US" sz="2000" dirty="0">
            <a:solidFill>
              <a:schemeClr val="bg2">
                <a:lumMod val="10000"/>
              </a:schemeClr>
            </a:solidFill>
          </a:endParaRPr>
        </a:p>
      </dgm:t>
    </dgm:pt>
    <dgm:pt modelId="{75048A96-E668-4F53-84CE-24C53DAA0EB9}" type="parTrans" cxnId="{7A7BE843-CBDD-40A1-9514-293BDFF01B7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B5944010-0877-412B-93CD-286CD7A5DDBD}" type="sibTrans" cxnId="{7A7BE843-CBDD-40A1-9514-293BDFF01B7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551EE146-E4A7-4204-876F-5BCE27CEA7A0}" type="pres">
      <dgm:prSet presAssocID="{47F9AD26-CA19-46A7-B4B5-3B0E476462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C17CC3-651A-4CFD-9CA7-497E0C75FFEA}" type="pres">
      <dgm:prSet presAssocID="{D89CB5D9-6703-4567-A47C-2EBFBCF988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DD9C-BF2B-4236-BC46-0BEADB318F0E}" type="pres">
      <dgm:prSet presAssocID="{2561488B-1062-45CF-B837-97A604C52CB4}" presName="sibTrans" presStyleCnt="0"/>
      <dgm:spPr/>
    </dgm:pt>
    <dgm:pt modelId="{0A282A2D-0D65-4DA3-98C8-7C0BA706E711}" type="pres">
      <dgm:prSet presAssocID="{D20C3009-CB86-4526-84EC-43063389700E}" presName="node" presStyleLbl="node1" presStyleIdx="1" presStyleCnt="3" custScaleX="113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711D2-2F03-45EB-801F-27DC836E3112}" type="pres">
      <dgm:prSet presAssocID="{E51F0FF9-64BE-41BA-A4FB-43A47288B4F5}" presName="sibTrans" presStyleCnt="0"/>
      <dgm:spPr/>
    </dgm:pt>
    <dgm:pt modelId="{A3A9B039-66A9-49B4-A26F-141D1225D58E}" type="pres">
      <dgm:prSet presAssocID="{8B164D13-A54C-4EF1-8B6A-88ED31D74A98}" presName="node" presStyleLbl="node1" presStyleIdx="2" presStyleCnt="3" custLinFactNeighborX="95649" custLinFactNeighborY="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9CA87-C206-402F-AF3C-117DBA70E10E}" srcId="{D20C3009-CB86-4526-84EC-43063389700E}" destId="{11D14BC9-CBD6-4DE3-9574-C9303576943A}" srcOrd="2" destOrd="0" parTransId="{70A5CB8C-B87A-48CF-83A5-43A293EA9AF1}" sibTransId="{56A0B3EB-4B83-405B-A112-ED2CD7B77F4D}"/>
    <dgm:cxn modelId="{45AEA18F-DE9F-4AD1-9876-6D4A0D7C8721}" type="presOf" srcId="{0E3C76E0-0D2C-466E-9851-216B8E152C46}" destId="{0A282A2D-0D65-4DA3-98C8-7C0BA706E711}" srcOrd="0" destOrd="4" presId="urn:microsoft.com/office/officeart/2005/8/layout/hList6"/>
    <dgm:cxn modelId="{469BFDA5-AB62-44F1-BA74-8D5E19556CC2}" type="presOf" srcId="{C854ADBA-0637-4E9C-87E9-052D7C0E340F}" destId="{0A282A2D-0D65-4DA3-98C8-7C0BA706E711}" srcOrd="0" destOrd="1" presId="urn:microsoft.com/office/officeart/2005/8/layout/hList6"/>
    <dgm:cxn modelId="{28373A83-E979-41FE-8D0F-5FDFBAE9F626}" srcId="{47F9AD26-CA19-46A7-B4B5-3B0E4764621B}" destId="{D20C3009-CB86-4526-84EC-43063389700E}" srcOrd="1" destOrd="0" parTransId="{C588B932-373F-46D2-8534-3F7FE617AE93}" sibTransId="{E51F0FF9-64BE-41BA-A4FB-43A47288B4F5}"/>
    <dgm:cxn modelId="{3D0B85CE-6CCD-4BDA-8D25-5EBA25917C83}" srcId="{D20C3009-CB86-4526-84EC-43063389700E}" destId="{C854ADBA-0637-4E9C-87E9-052D7C0E340F}" srcOrd="0" destOrd="0" parTransId="{6DA1D3BC-EF87-419C-A750-2E7F8524CDE0}" sibTransId="{276B3739-5609-432B-9EBB-80636C8C4EE2}"/>
    <dgm:cxn modelId="{D23D05D5-4292-44BA-B805-890DFF229569}" srcId="{D89CB5D9-6703-4567-A47C-2EBFBCF988DA}" destId="{8877A013-B4B9-4B99-8669-CA16085F601E}" srcOrd="0" destOrd="0" parTransId="{C9613A35-F889-46D3-B597-BCFA60FBCCBC}" sibTransId="{92B0A85F-AA4E-40C3-A3D6-AAB048C154F1}"/>
    <dgm:cxn modelId="{2E3511EE-67C2-4CC9-8423-CCCD4540B0F4}" srcId="{8B164D13-A54C-4EF1-8B6A-88ED31D74A98}" destId="{6DDE5AFD-A416-4477-A27D-90636AD71390}" srcOrd="1" destOrd="0" parTransId="{D2C53BCC-2A02-48FD-8FD2-8608400B7569}" sibTransId="{0E80A8FA-1608-4671-B7C6-424039B5EC13}"/>
    <dgm:cxn modelId="{8C06932B-B5E6-4AC8-99CA-849DD4852A6C}" srcId="{D20C3009-CB86-4526-84EC-43063389700E}" destId="{D8F54AA0-9ABC-4394-952D-B0DF6C0B56AE}" srcOrd="4" destOrd="0" parTransId="{7527E0C9-0A84-4B81-ADC7-6D24918EC003}" sibTransId="{518743C4-033E-480E-B895-756A6420114F}"/>
    <dgm:cxn modelId="{48A1940E-9BB5-4E02-B0F6-C5658DFFEF76}" type="presOf" srcId="{6DDE5AFD-A416-4477-A27D-90636AD71390}" destId="{A3A9B039-66A9-49B4-A26F-141D1225D58E}" srcOrd="0" destOrd="2" presId="urn:microsoft.com/office/officeart/2005/8/layout/hList6"/>
    <dgm:cxn modelId="{E3E3C8B0-34A9-4DA7-9120-538B4F430486}" srcId="{47F9AD26-CA19-46A7-B4B5-3B0E4764621B}" destId="{D89CB5D9-6703-4567-A47C-2EBFBCF988DA}" srcOrd="0" destOrd="0" parTransId="{92027C08-CA60-47F6-AEB7-96B8A6E3A5E4}" sibTransId="{2561488B-1062-45CF-B837-97A604C52CB4}"/>
    <dgm:cxn modelId="{9BC24F63-0D40-4CF6-8324-118C0BAD1EF9}" srcId="{8B164D13-A54C-4EF1-8B6A-88ED31D74A98}" destId="{DE5DBF05-7FC9-4F9F-8932-C5BC778A3338}" srcOrd="3" destOrd="0" parTransId="{7AE61801-45C6-4FB5-8755-3F808EE1113D}" sibTransId="{002E6A0B-95A4-4260-BFBD-A8FB7DB6598A}"/>
    <dgm:cxn modelId="{A7D9B522-ABBC-44EF-9469-0C943B23200B}" type="presOf" srcId="{5510D1C6-A8CB-499F-A5B4-A7F4A6326A9E}" destId="{0A282A2D-0D65-4DA3-98C8-7C0BA706E711}" srcOrd="0" destOrd="6" presId="urn:microsoft.com/office/officeart/2005/8/layout/hList6"/>
    <dgm:cxn modelId="{26652413-517E-43D8-ADE1-BF1E3DEF6DB2}" type="presOf" srcId="{47F9AD26-CA19-46A7-B4B5-3B0E4764621B}" destId="{551EE146-E4A7-4204-876F-5BCE27CEA7A0}" srcOrd="0" destOrd="0" presId="urn:microsoft.com/office/officeart/2005/8/layout/hList6"/>
    <dgm:cxn modelId="{857818A3-1918-43CA-82EA-E34B19D9EDCB}" type="presOf" srcId="{8877A013-B4B9-4B99-8669-CA16085F601E}" destId="{F6C17CC3-651A-4CFD-9CA7-497E0C75FFEA}" srcOrd="0" destOrd="1" presId="urn:microsoft.com/office/officeart/2005/8/layout/hList6"/>
    <dgm:cxn modelId="{3F8184D1-A878-446E-B6CA-6115784A5433}" type="presOf" srcId="{D20C3009-CB86-4526-84EC-43063389700E}" destId="{0A282A2D-0D65-4DA3-98C8-7C0BA706E711}" srcOrd="0" destOrd="0" presId="urn:microsoft.com/office/officeart/2005/8/layout/hList6"/>
    <dgm:cxn modelId="{4AE69496-6060-46D4-A545-C49D96FC2884}" type="presOf" srcId="{2DEB7543-FDA3-4F07-BC3E-BAD05E68D6FF}" destId="{0A282A2D-0D65-4DA3-98C8-7C0BA706E711}" srcOrd="0" destOrd="2" presId="urn:microsoft.com/office/officeart/2005/8/layout/hList6"/>
    <dgm:cxn modelId="{C46AA138-0B74-487D-83DE-307D314B6DFD}" type="presOf" srcId="{D8F54AA0-9ABC-4394-952D-B0DF6C0B56AE}" destId="{0A282A2D-0D65-4DA3-98C8-7C0BA706E711}" srcOrd="0" destOrd="5" presId="urn:microsoft.com/office/officeart/2005/8/layout/hList6"/>
    <dgm:cxn modelId="{B4628A99-463B-4756-AD0E-A35A04089B64}" type="presOf" srcId="{D89CB5D9-6703-4567-A47C-2EBFBCF988DA}" destId="{F6C17CC3-651A-4CFD-9CA7-497E0C75FFEA}" srcOrd="0" destOrd="0" presId="urn:microsoft.com/office/officeart/2005/8/layout/hList6"/>
    <dgm:cxn modelId="{1DDBEE06-8A73-4DE7-8C7D-07DA5FAF5D6D}" srcId="{47F9AD26-CA19-46A7-B4B5-3B0E4764621B}" destId="{8B164D13-A54C-4EF1-8B6A-88ED31D74A98}" srcOrd="2" destOrd="0" parTransId="{1A5A7C20-4BF4-4028-B73A-1EE2AD361A2F}" sibTransId="{3F4C0279-520E-4BCA-BBDD-6D0F398DD295}"/>
    <dgm:cxn modelId="{F7A7DAEE-DD9A-4655-84AF-0D7D06E60D67}" srcId="{D20C3009-CB86-4526-84EC-43063389700E}" destId="{0E3C76E0-0D2C-466E-9851-216B8E152C46}" srcOrd="3" destOrd="0" parTransId="{05C0CE1E-4255-404D-BCB6-A6C3B112EFD2}" sibTransId="{08EF2067-0610-45BC-8DEE-42F9E6D4F203}"/>
    <dgm:cxn modelId="{D2827061-EAA3-4A8E-876C-374BB54CC009}" type="presOf" srcId="{E03F2BDE-9542-4504-AC7B-A8016F046ABC}" destId="{A3A9B039-66A9-49B4-A26F-141D1225D58E}" srcOrd="0" destOrd="1" presId="urn:microsoft.com/office/officeart/2005/8/layout/hList6"/>
    <dgm:cxn modelId="{34A1D0CE-16B0-489E-888D-CC50B55E9394}" type="presOf" srcId="{8B164D13-A54C-4EF1-8B6A-88ED31D74A98}" destId="{A3A9B039-66A9-49B4-A26F-141D1225D58E}" srcOrd="0" destOrd="0" presId="urn:microsoft.com/office/officeart/2005/8/layout/hList6"/>
    <dgm:cxn modelId="{DF13E2AF-547D-49E9-B9FA-502621CDCD08}" srcId="{8B164D13-A54C-4EF1-8B6A-88ED31D74A98}" destId="{E03F2BDE-9542-4504-AC7B-A8016F046ABC}" srcOrd="0" destOrd="0" parTransId="{6E9F91D6-53EB-4933-AD23-F0AEDE3ECB99}" sibTransId="{3921513C-16C8-493F-83F9-2B4C804E4BA3}"/>
    <dgm:cxn modelId="{39B7303C-402E-4DCD-B3E7-B1168C3D6186}" srcId="{D20C3009-CB86-4526-84EC-43063389700E}" destId="{2DEB7543-FDA3-4F07-BC3E-BAD05E68D6FF}" srcOrd="1" destOrd="0" parTransId="{6EDD81B2-4047-4317-A072-3C44FEAD165E}" sibTransId="{4DB7ED9A-A620-49FD-9AA8-90C5A0429F5B}"/>
    <dgm:cxn modelId="{C3BD9B27-0450-46F7-B46C-1D39DD453FC2}" type="presOf" srcId="{A0C09C9A-1B7F-49B1-82C2-F1808100AB52}" destId="{A3A9B039-66A9-49B4-A26F-141D1225D58E}" srcOrd="0" destOrd="3" presId="urn:microsoft.com/office/officeart/2005/8/layout/hList6"/>
    <dgm:cxn modelId="{7A7BE843-CBDD-40A1-9514-293BDFF01B78}" srcId="{8B164D13-A54C-4EF1-8B6A-88ED31D74A98}" destId="{A0C09C9A-1B7F-49B1-82C2-F1808100AB52}" srcOrd="2" destOrd="0" parTransId="{75048A96-E668-4F53-84CE-24C53DAA0EB9}" sibTransId="{B5944010-0877-412B-93CD-286CD7A5DDBD}"/>
    <dgm:cxn modelId="{EDF82045-EBEA-4689-8045-46C9A761AF50}" type="presOf" srcId="{DE5DBF05-7FC9-4F9F-8932-C5BC778A3338}" destId="{A3A9B039-66A9-49B4-A26F-141D1225D58E}" srcOrd="0" destOrd="4" presId="urn:microsoft.com/office/officeart/2005/8/layout/hList6"/>
    <dgm:cxn modelId="{D4432545-E444-499B-A2D5-2C64D0180197}" type="presOf" srcId="{11D14BC9-CBD6-4DE3-9574-C9303576943A}" destId="{0A282A2D-0D65-4DA3-98C8-7C0BA706E711}" srcOrd="0" destOrd="3" presId="urn:microsoft.com/office/officeart/2005/8/layout/hList6"/>
    <dgm:cxn modelId="{2A3F1F37-CA46-4728-AD87-B841602F5028}" srcId="{D20C3009-CB86-4526-84EC-43063389700E}" destId="{5510D1C6-A8CB-499F-A5B4-A7F4A6326A9E}" srcOrd="5" destOrd="0" parTransId="{6BADF6F3-D9E6-451A-A93D-36E7FE0843A6}" sibTransId="{EE8B40A2-E614-413B-8B21-6055A5D4BF0B}"/>
    <dgm:cxn modelId="{CB7EE298-2CB1-4E5C-B4C6-3879F73C8668}" type="presParOf" srcId="{551EE146-E4A7-4204-876F-5BCE27CEA7A0}" destId="{F6C17CC3-651A-4CFD-9CA7-497E0C75FFEA}" srcOrd="0" destOrd="0" presId="urn:microsoft.com/office/officeart/2005/8/layout/hList6"/>
    <dgm:cxn modelId="{6E454E8F-C401-4E5F-A9F7-63E34C3D4063}" type="presParOf" srcId="{551EE146-E4A7-4204-876F-5BCE27CEA7A0}" destId="{7794DD9C-BF2B-4236-BC46-0BEADB318F0E}" srcOrd="1" destOrd="0" presId="urn:microsoft.com/office/officeart/2005/8/layout/hList6"/>
    <dgm:cxn modelId="{F957C9CC-834D-4F31-B160-34467913DCD0}" type="presParOf" srcId="{551EE146-E4A7-4204-876F-5BCE27CEA7A0}" destId="{0A282A2D-0D65-4DA3-98C8-7C0BA706E711}" srcOrd="2" destOrd="0" presId="urn:microsoft.com/office/officeart/2005/8/layout/hList6"/>
    <dgm:cxn modelId="{4A606B1E-AA56-4578-8324-268CF61C2A6F}" type="presParOf" srcId="{551EE146-E4A7-4204-876F-5BCE27CEA7A0}" destId="{227711D2-2F03-45EB-801F-27DC836E3112}" srcOrd="3" destOrd="0" presId="urn:microsoft.com/office/officeart/2005/8/layout/hList6"/>
    <dgm:cxn modelId="{761502BD-6975-499E-9FC4-2D5C8BEE9638}" type="presParOf" srcId="{551EE146-E4A7-4204-876F-5BCE27CEA7A0}" destId="{A3A9B039-66A9-49B4-A26F-141D1225D58E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73765-CF07-4824-85AE-72DF46E83132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82BB-3BDE-4517-90BF-82350614F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0FC9-A41A-48BF-A1A8-D0BF1FBA65B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58A0-2611-4E7B-97B2-42497BAC224C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0C6F-96D8-4BA9-9103-0A4A0FE71FD2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220-3A3A-49BC-9C27-F3B57BF06D06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378B-709A-42E0-ADAC-8F511572EA4B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0EBC-2AEC-46BD-BF7F-BD6828719DB6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D0E-FAA5-463B-B0D9-91796F75A1D4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296B-DA29-4EDD-96FA-8C604BFE9B8A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D057-F605-497B-8730-D898E8D74076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1920-35AB-4C5E-8F55-E72EFFCAF7DD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5EE-835E-4B82-91DD-D0D554E3C43B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54CC-C8F7-4D6E-9A79-8DFD96075BC3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B56D6-3CA9-4A44-A5D4-CC280B815D4E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066800"/>
            <a:ext cx="10134600" cy="2133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Chronic inflammatory </a:t>
            </a:r>
            <a:r>
              <a:rPr lang="en-US" sz="4800" dirty="0" err="1" smtClean="0"/>
              <a:t>Demyelinating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Polyradiculoneuropathy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5181600" cy="2334064"/>
          </a:xfrm>
        </p:spPr>
        <p:txBody>
          <a:bodyPr>
            <a:normAutofit/>
          </a:bodyPr>
          <a:lstStyle/>
          <a:p>
            <a:r>
              <a:rPr lang="en-US" dirty="0" smtClean="0"/>
              <a:t>Faculty : Dr. C. </a:t>
            </a:r>
            <a:r>
              <a:rPr lang="en-US" dirty="0" err="1" smtClean="0"/>
              <a:t>Rathore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4400" y="685800"/>
            <a:ext cx="7010400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SEMINAR</a:t>
            </a:r>
            <a:endParaRPr lang="en-US" sz="4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family of B7 proteins</a:t>
            </a:r>
          </a:p>
          <a:p>
            <a:pPr lvl="1"/>
            <a:r>
              <a:rPr lang="en-US" sz="2800" dirty="0" smtClean="0"/>
              <a:t>B7-1 (CD80) </a:t>
            </a:r>
          </a:p>
          <a:p>
            <a:pPr lvl="1"/>
            <a:r>
              <a:rPr lang="en-US" sz="2800" dirty="0" smtClean="0"/>
              <a:t>B7-2 (CD86) </a:t>
            </a:r>
          </a:p>
          <a:p>
            <a:pPr lvl="1"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92D050"/>
                </a:solidFill>
              </a:rPr>
              <a:t>their counter-receptors, CD28 and CTLA-4, on T cells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There is </a:t>
            </a:r>
            <a:r>
              <a:rPr lang="en-US" sz="2800" dirty="0" smtClean="0">
                <a:solidFill>
                  <a:srgbClr val="FFFF00"/>
                </a:solidFill>
              </a:rPr>
              <a:t>evidence of dysfunction </a:t>
            </a:r>
            <a:r>
              <a:rPr lang="en-US" sz="2800" dirty="0" smtClean="0"/>
              <a:t>in this family of co-stimulatory signals in CIDP.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COSTIMULATORY SIGNALS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General measures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Advice about foot care, exercise, diet, driving and life style management should be considered. </a:t>
            </a:r>
          </a:p>
          <a:p>
            <a:endParaRPr lang="en-US" dirty="0" smtClean="0"/>
          </a:p>
          <a:p>
            <a:r>
              <a:rPr lang="en-US" dirty="0" smtClean="0"/>
              <a:t>Neuropathic pain should be treated accordingly</a:t>
            </a:r>
          </a:p>
          <a:p>
            <a:endParaRPr lang="en-US" dirty="0" smtClean="0"/>
          </a:p>
          <a:p>
            <a:r>
              <a:rPr lang="en-US" dirty="0" smtClean="0"/>
              <a:t>Depending on the needs of the patient, </a:t>
            </a:r>
            <a:r>
              <a:rPr lang="en-US" dirty="0" err="1" smtClean="0"/>
              <a:t>orthoses</a:t>
            </a:r>
            <a:r>
              <a:rPr lang="en-US" dirty="0" smtClean="0"/>
              <a:t>, physiotherapy, occupational therapy, psychological support and referral to a rehabilitation specialist should be considered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TREATMENT ALGORITHM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5200" y="1066800"/>
            <a:ext cx="9209200" cy="520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24400" y="63246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92D050"/>
                </a:solidFill>
              </a:rPr>
              <a:t>Lancet Neurol2010; 9: 402–12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endParaRPr lang="en-US" sz="4800" i="1" dirty="0">
              <a:solidFill>
                <a:srgbClr val="FF9933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9144000" cy="579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ASSESSMENT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Muscle </a:t>
            </a:r>
            <a:r>
              <a:rPr lang="en-US" sz="2800" dirty="0">
                <a:solidFill>
                  <a:schemeClr val="bg1"/>
                </a:solidFill>
              </a:rPr>
              <a:t>score  - modified MRC</a:t>
            </a:r>
          </a:p>
          <a:p>
            <a:r>
              <a:rPr lang="en-US" sz="2800" dirty="0">
                <a:solidFill>
                  <a:schemeClr val="bg1"/>
                </a:solidFill>
              </a:rPr>
              <a:t>Functional disability -Hughes Functional Disability </a:t>
            </a:r>
            <a:r>
              <a:rPr lang="en-US" sz="2800" dirty="0" smtClean="0">
                <a:solidFill>
                  <a:schemeClr val="bg1"/>
                </a:solidFill>
              </a:rPr>
              <a:t>Scale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Hand grip test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MRS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Forced vital capacity</a:t>
            </a:r>
          </a:p>
          <a:p>
            <a:r>
              <a:rPr lang="en-US" sz="2800" dirty="0">
                <a:solidFill>
                  <a:schemeClr val="bg1"/>
                </a:solidFill>
              </a:rPr>
              <a:t>Motor nerve conduction </a:t>
            </a:r>
            <a:r>
              <a:rPr lang="en-US" sz="2800" dirty="0" smtClean="0">
                <a:solidFill>
                  <a:schemeClr val="bg1"/>
                </a:solidFill>
              </a:rPr>
              <a:t>studies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INCAT scale</a:t>
            </a:r>
          </a:p>
          <a:p>
            <a:endParaRPr lang="en-US" sz="2800" i="1" dirty="0" smtClean="0">
              <a:solidFill>
                <a:schemeClr val="bg1"/>
              </a:solidFill>
            </a:endParaRPr>
          </a:p>
          <a:p>
            <a:endParaRPr lang="en-US" sz="28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																</a:t>
            </a:r>
            <a:endParaRPr lang="en-US" sz="2800" i="1" dirty="0" smtClean="0">
              <a:solidFill>
                <a:srgbClr val="92D050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UNUSUAL SITUATIONS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282" y="381000"/>
            <a:ext cx="896671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39000" y="6248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Practical neurology 2006</a:t>
            </a:r>
            <a:endParaRPr lang="en-US" sz="1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6629400"/>
            <a:ext cx="32004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Sapperstain</a:t>
            </a:r>
            <a:r>
              <a:rPr lang="en-US" dirty="0" smtClean="0"/>
              <a:t> </a:t>
            </a:r>
            <a:r>
              <a:rPr lang="en-US" dirty="0" err="1" smtClean="0"/>
              <a:t>etal</a:t>
            </a:r>
            <a:r>
              <a:rPr lang="en-US" dirty="0" smtClean="0"/>
              <a:t> classification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0"/>
          <a:ext cx="7086600" cy="396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CIDP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MMN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MADSAM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CIDP and </a:t>
            </a:r>
            <a:r>
              <a:rPr lang="en-US" dirty="0" err="1" smtClean="0">
                <a:solidFill>
                  <a:srgbClr val="FFFF00"/>
                </a:solidFill>
              </a:rPr>
              <a:t>immunisation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Q whether the child with CIDP may safely receive routine immunizations 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Ans</a:t>
            </a:r>
            <a:r>
              <a:rPr lang="en-US" dirty="0" smtClean="0"/>
              <a:t>: ??</a:t>
            </a:r>
          </a:p>
          <a:p>
            <a:r>
              <a:rPr lang="en-US" dirty="0" smtClean="0"/>
              <a:t>recent study found the risks of relapse of CIDP to be low with booster injections, unless the disease had been originally triggered by a vaccination.</a:t>
            </a:r>
          </a:p>
          <a:p>
            <a:endParaRPr lang="en-US" dirty="0" smtClean="0"/>
          </a:p>
          <a:p>
            <a:r>
              <a:rPr lang="en-US" dirty="0" smtClean="0"/>
              <a:t>In susceptible CIDP patients, booster tetanus injections have, on occasion, led to a relapse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CIDP and HIV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occurs - HIV type 1 </a:t>
            </a:r>
          </a:p>
          <a:p>
            <a:endParaRPr lang="en-US" dirty="0" smtClean="0"/>
          </a:p>
          <a:p>
            <a:r>
              <a:rPr lang="en-US" dirty="0" smtClean="0"/>
              <a:t>Observed -  during </a:t>
            </a:r>
            <a:r>
              <a:rPr lang="en-US" dirty="0" err="1" smtClean="0"/>
              <a:t>seroconversion</a:t>
            </a:r>
            <a:r>
              <a:rPr lang="en-US" dirty="0" smtClean="0"/>
              <a:t> or in early stages of the infection </a:t>
            </a:r>
          </a:p>
          <a:p>
            <a:endParaRPr lang="en-US" dirty="0" smtClean="0"/>
          </a:p>
          <a:p>
            <a:r>
              <a:rPr lang="en-US" dirty="0" smtClean="0"/>
              <a:t>Presentation,  course &amp; biopsy  -  same  as CIDP</a:t>
            </a:r>
          </a:p>
          <a:p>
            <a:endParaRPr lang="en-US" dirty="0" smtClean="0"/>
          </a:p>
        </p:txBody>
      </p:sp>
      <p:sp>
        <p:nvSpPr>
          <p:cNvPr id="4" name="Bevel 3"/>
          <p:cNvSpPr/>
          <p:nvPr/>
        </p:nvSpPr>
        <p:spPr>
          <a:xfrm>
            <a:off x="0" y="5181600"/>
            <a:ext cx="8839200" cy="1066800"/>
          </a:xfrm>
          <a:prstGeom prst="beve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ODD point - CSF a lymphocytic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pleocytosis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of 10 to 50 cells/mm</a:t>
            </a:r>
          </a:p>
          <a:p>
            <a:pPr algn="ct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CIDP-MGUS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monoclonal </a:t>
            </a:r>
            <a:r>
              <a:rPr lang="en-US" dirty="0" err="1" smtClean="0"/>
              <a:t>gammopathy</a:t>
            </a:r>
            <a:r>
              <a:rPr lang="en-US" dirty="0" smtClean="0"/>
              <a:t> involving  </a:t>
            </a:r>
            <a:r>
              <a:rPr lang="en-US" dirty="0" err="1" smtClean="0"/>
              <a:t>IgA</a:t>
            </a:r>
            <a:r>
              <a:rPr lang="en-US" dirty="0" smtClean="0"/>
              <a:t>,  </a:t>
            </a:r>
            <a:r>
              <a:rPr lang="en-US" dirty="0" err="1" smtClean="0"/>
              <a:t>IgG</a:t>
            </a:r>
            <a:r>
              <a:rPr lang="en-US" dirty="0" smtClean="0"/>
              <a:t>  or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Patients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tend to be older and more likely male</a:t>
            </a:r>
          </a:p>
          <a:p>
            <a:r>
              <a:rPr lang="en-US" dirty="0" smtClean="0"/>
              <a:t>C/F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predominant and slowly progressive sensory deficits and imbalance.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Any motor deficits usually involve distal muscles. </a:t>
            </a:r>
          </a:p>
          <a:p>
            <a:endParaRPr lang="en-US" dirty="0" smtClean="0"/>
          </a:p>
          <a:p>
            <a:r>
              <a:rPr lang="en-US" dirty="0" smtClean="0"/>
              <a:t>indolent course</a:t>
            </a:r>
          </a:p>
          <a:p>
            <a:r>
              <a:rPr lang="en-US" dirty="0" smtClean="0"/>
              <a:t> responds less well to treatment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CIDP- childhood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0.48 per 100,000 population</a:t>
            </a:r>
          </a:p>
          <a:p>
            <a:r>
              <a:rPr lang="en-US" dirty="0" smtClean="0"/>
              <a:t>a preceding infection or vaccination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50%</a:t>
            </a:r>
          </a:p>
          <a:p>
            <a:r>
              <a:rPr lang="en-US" dirty="0" smtClean="0"/>
              <a:t>The initial clinical picture mimicked AIDP</a:t>
            </a:r>
          </a:p>
          <a:p>
            <a:r>
              <a:rPr lang="en-US" dirty="0" smtClean="0"/>
              <a:t>relapsing-remitting course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80%</a:t>
            </a:r>
          </a:p>
          <a:p>
            <a:r>
              <a:rPr lang="en-US" dirty="0" smtClean="0"/>
              <a:t>Good response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immune-modulating treatments</a:t>
            </a:r>
          </a:p>
          <a:p>
            <a:r>
              <a:rPr lang="en-US" dirty="0" smtClean="0"/>
              <a:t>Good prognosis - often achieve long-term remission.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No controlled comparative studies are available because the number of treated cases is small.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374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CIDP-CMT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new-onset weakness in proximal leg muscles superimposed on the chronic weakness in </a:t>
            </a:r>
            <a:r>
              <a:rPr lang="en-US" dirty="0" err="1" smtClean="0"/>
              <a:t>peroneal</a:t>
            </a:r>
            <a:r>
              <a:rPr lang="en-US" dirty="0" smtClean="0"/>
              <a:t> muscles resulting from CMT</a:t>
            </a:r>
          </a:p>
          <a:p>
            <a:endParaRPr lang="en-US" dirty="0" smtClean="0"/>
          </a:p>
          <a:p>
            <a:r>
              <a:rPr lang="en-US" dirty="0" err="1" smtClean="0"/>
              <a:t>EDx</a:t>
            </a:r>
            <a:r>
              <a:rPr lang="en-US" dirty="0" smtClean="0">
                <a:sym typeface="Wingdings" pitchFamily="2" charset="2"/>
              </a:rPr>
              <a:t> CB</a:t>
            </a:r>
          </a:p>
          <a:p>
            <a:r>
              <a:rPr lang="en-US" dirty="0" smtClean="0"/>
              <a:t>Biopsy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may reveal extensive </a:t>
            </a:r>
            <a:r>
              <a:rPr lang="en-US" dirty="0" err="1" smtClean="0"/>
              <a:t>subperineurial</a:t>
            </a:r>
            <a:r>
              <a:rPr lang="en-US" dirty="0" smtClean="0"/>
              <a:t> edema in addition to </a:t>
            </a:r>
            <a:r>
              <a:rPr lang="en-US" dirty="0" err="1" smtClean="0"/>
              <a:t>perivenular</a:t>
            </a:r>
            <a:r>
              <a:rPr lang="en-US" dirty="0" smtClean="0"/>
              <a:t> and </a:t>
            </a:r>
            <a:r>
              <a:rPr lang="en-US" dirty="0" err="1" smtClean="0"/>
              <a:t>endoneurial</a:t>
            </a:r>
            <a:r>
              <a:rPr lang="en-US" dirty="0" smtClean="0"/>
              <a:t> mononuclear cell infiltrates</a:t>
            </a:r>
          </a:p>
          <a:p>
            <a:endParaRPr lang="en-US" dirty="0" smtClean="0"/>
          </a:p>
          <a:p>
            <a:r>
              <a:rPr lang="en-US" dirty="0" smtClean="0"/>
              <a:t>improve with steroids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68880"/>
            <a:ext cx="4267200" cy="438912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Endoneurial</a:t>
            </a:r>
            <a:r>
              <a:rPr lang="en-US" dirty="0" smtClean="0"/>
              <a:t> macrophages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identified by their expression of </a:t>
            </a:r>
            <a:r>
              <a:rPr lang="en-US" dirty="0" smtClean="0">
                <a:solidFill>
                  <a:srgbClr val="FFC000"/>
                </a:solidFill>
              </a:rPr>
              <a:t>the CD68 molecule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ROLE OF MACROPHAGES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333" y="2133600"/>
            <a:ext cx="52146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CIDP- DM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to suspect CIDP in DM patient 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 there is </a:t>
            </a:r>
            <a:r>
              <a:rPr lang="en-US" dirty="0" smtClean="0">
                <a:solidFill>
                  <a:srgbClr val="FFFF00"/>
                </a:solidFill>
              </a:rPr>
              <a:t>recent and </a:t>
            </a:r>
            <a:r>
              <a:rPr lang="en-US" dirty="0" err="1" smtClean="0">
                <a:solidFill>
                  <a:srgbClr val="FFFF00"/>
                </a:solidFill>
              </a:rPr>
              <a:t>subacute</a:t>
            </a:r>
            <a:r>
              <a:rPr lang="en-US" dirty="0" smtClean="0"/>
              <a:t> development of weakness that is greater </a:t>
            </a:r>
            <a:r>
              <a:rPr lang="en-US" dirty="0" smtClean="0">
                <a:solidFill>
                  <a:srgbClr val="FFFF00"/>
                </a:solidFill>
              </a:rPr>
              <a:t>proximally than distally </a:t>
            </a:r>
            <a:r>
              <a:rPr lang="en-US" dirty="0" smtClean="0"/>
              <a:t>and is seen together with sensory loss and ataxia. </a:t>
            </a:r>
          </a:p>
          <a:p>
            <a:r>
              <a:rPr lang="en-US" dirty="0" err="1" smtClean="0"/>
              <a:t>Edx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/>
              <a:t>demyelinating</a:t>
            </a:r>
            <a:r>
              <a:rPr lang="en-US" dirty="0" smtClean="0"/>
              <a:t>  neuropathy. </a:t>
            </a:r>
          </a:p>
          <a:p>
            <a:endParaRPr lang="en-US" dirty="0" smtClean="0"/>
          </a:p>
          <a:p>
            <a:r>
              <a:rPr lang="en-US" dirty="0" smtClean="0"/>
              <a:t>Finding of unequivocal CB in one or more nerves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Such patients tend to respond favorably to the various immune-modulating treatments.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therapeutic targets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T-cell intracellular signaling pathways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Alemtuzumab</a:t>
            </a:r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 err="1" smtClean="0"/>
              <a:t>mab</a:t>
            </a:r>
            <a:r>
              <a:rPr lang="en-US" dirty="0" smtClean="0"/>
              <a:t> against CD52, causes </a:t>
            </a:r>
            <a:r>
              <a:rPr lang="en-US" dirty="0" err="1" smtClean="0"/>
              <a:t>long­lasting</a:t>
            </a:r>
            <a:r>
              <a:rPr lang="en-US" dirty="0" smtClean="0"/>
              <a:t> lymphocyte depletion via apoptosis. </a:t>
            </a:r>
          </a:p>
          <a:p>
            <a:r>
              <a:rPr lang="en-US" dirty="0" smtClean="0"/>
              <a:t>four out of seven patients with CIDP experienced improvement of symptoms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Targeting Complement</a:t>
            </a:r>
          </a:p>
          <a:p>
            <a:r>
              <a:rPr lang="en-US" dirty="0" err="1" smtClean="0"/>
              <a:t>Eculizumab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mab</a:t>
            </a:r>
            <a:r>
              <a:rPr lang="en-US" dirty="0" smtClean="0"/>
              <a:t> that binds C5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T-cell adhesion and migration</a:t>
            </a:r>
          </a:p>
          <a:p>
            <a:r>
              <a:rPr lang="en-US" dirty="0" err="1" smtClean="0"/>
              <a:t>natalizumab</a:t>
            </a:r>
            <a:r>
              <a:rPr lang="en-US" dirty="0" smtClean="0"/>
              <a:t> and </a:t>
            </a:r>
            <a:r>
              <a:rPr lang="en-US" dirty="0" err="1" smtClean="0"/>
              <a:t>fingolimod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add­on</a:t>
            </a:r>
            <a:r>
              <a:rPr lang="en-US" dirty="0" smtClean="0"/>
              <a:t> therapy to </a:t>
            </a:r>
            <a:r>
              <a:rPr lang="en-US" dirty="0" err="1" smtClean="0"/>
              <a:t>IVIg</a:t>
            </a:r>
            <a:r>
              <a:rPr lang="en-US" dirty="0" smtClean="0"/>
              <a:t> in a CIDP clinical trials.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Key points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■ CIDP is the most common acquired chronic autoimmune neuropathy</a:t>
            </a:r>
          </a:p>
          <a:p>
            <a:pPr>
              <a:buNone/>
            </a:pPr>
            <a:r>
              <a:rPr lang="en-US" sz="2400" dirty="0" smtClean="0"/>
              <a:t>■recently revised diagnostic criteria provide an optimal balance between sensitivity and specificity</a:t>
            </a:r>
          </a:p>
          <a:p>
            <a:pPr>
              <a:buNone/>
            </a:pPr>
            <a:r>
              <a:rPr lang="en-US" sz="2400" dirty="0" smtClean="0"/>
              <a:t>■ Molecules within the non-compact myelin and points of Schwann cell–axon  interaction, rather than within compact myelin, seem to be the putative target antigens</a:t>
            </a:r>
          </a:p>
          <a:p>
            <a:pPr>
              <a:buNone/>
            </a:pPr>
            <a:r>
              <a:rPr lang="en-US" sz="2400" dirty="0" smtClean="0"/>
              <a:t>■ Corticosteroids, IVIG and PE provide short-term benefits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■ Potential new therapeutic approaches involve targeting key factors in the  </a:t>
            </a:r>
            <a:r>
              <a:rPr lang="en-US" sz="2400" dirty="0" err="1" smtClean="0"/>
              <a:t>immunopathogenesis</a:t>
            </a:r>
            <a:r>
              <a:rPr lang="en-US" sz="2400" dirty="0" smtClean="0"/>
              <a:t> of CIDP, including T cells, B cells and complement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20040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rgbClr val="FF9933"/>
                </a:solidFill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CIDP Chapter 99; Text book of peripheral neuropathy. </a:t>
            </a:r>
            <a:r>
              <a:rPr lang="en-US" dirty="0" err="1" smtClean="0"/>
              <a:t>Dyck</a:t>
            </a:r>
            <a:r>
              <a:rPr lang="en-US" dirty="0" smtClean="0"/>
              <a:t> </a:t>
            </a:r>
            <a:r>
              <a:rPr lang="en-US" dirty="0" err="1" smtClean="0"/>
              <a:t>etal</a:t>
            </a:r>
            <a:r>
              <a:rPr lang="en-US" dirty="0" smtClean="0"/>
              <a:t>; fifth edition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EFNS/PNS CIDP GUIDELINES European Federation of Neurological Societies/Peripheral Nerve Society Guideline on management of chronic inflammatory </a:t>
            </a:r>
            <a:r>
              <a:rPr lang="en-US" dirty="0" err="1" smtClean="0"/>
              <a:t>demyelinating</a:t>
            </a:r>
            <a:r>
              <a:rPr lang="en-US" dirty="0" smtClean="0"/>
              <a:t> </a:t>
            </a:r>
            <a:r>
              <a:rPr lang="en-US" dirty="0" err="1" smtClean="0"/>
              <a:t>polyradiculoneuropathy</a:t>
            </a:r>
            <a:r>
              <a:rPr lang="en-US" dirty="0" smtClean="0"/>
              <a:t>: Report of a joint task force of the European Federation of Neurological Societies and the Peripheral Nerve Society – First </a:t>
            </a:r>
            <a:r>
              <a:rPr lang="en-US" dirty="0" err="1" smtClean="0"/>
              <a:t>RevisionJournal</a:t>
            </a:r>
            <a:r>
              <a:rPr lang="en-US" dirty="0" smtClean="0"/>
              <a:t> of the Peripheral Nervous System 15:1–9 (2010)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3. Chronic inflammatory </a:t>
            </a:r>
            <a:r>
              <a:rPr lang="en-US" dirty="0" err="1" smtClean="0"/>
              <a:t>demyelinating</a:t>
            </a:r>
            <a:r>
              <a:rPr lang="en-US" dirty="0" smtClean="0"/>
              <a:t> </a:t>
            </a:r>
            <a:r>
              <a:rPr lang="en-US" dirty="0" err="1" smtClean="0"/>
              <a:t>polyradiculoneuropathy</a:t>
            </a:r>
            <a:r>
              <a:rPr lang="en-US" dirty="0" smtClean="0"/>
              <a:t>: diagnostic and therapeutic  challenges for a treatable condition Jean-Michel </a:t>
            </a:r>
            <a:r>
              <a:rPr lang="en-US" dirty="0" err="1" smtClean="0"/>
              <a:t>Vallat</a:t>
            </a:r>
            <a:r>
              <a:rPr lang="en-US" dirty="0" smtClean="0"/>
              <a:t>, Claudia </a:t>
            </a:r>
            <a:r>
              <a:rPr lang="en-US" dirty="0" err="1" smtClean="0"/>
              <a:t>Sommer</a:t>
            </a:r>
            <a:r>
              <a:rPr lang="en-US" dirty="0" smtClean="0"/>
              <a:t>, Laurent </a:t>
            </a:r>
            <a:r>
              <a:rPr lang="en-US" dirty="0" err="1" smtClean="0"/>
              <a:t>Magy</a:t>
            </a:r>
            <a:r>
              <a:rPr lang="en-US" dirty="0" smtClean="0"/>
              <a:t> Lancet Neurol2010; 9: 402–12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Chronic Inflammatory </a:t>
            </a:r>
            <a:r>
              <a:rPr lang="en-US" dirty="0" err="1" smtClean="0"/>
              <a:t>Demyelinating</a:t>
            </a:r>
            <a:r>
              <a:rPr lang="en-US" dirty="0" smtClean="0"/>
              <a:t> </a:t>
            </a:r>
            <a:r>
              <a:rPr lang="en-US" dirty="0" err="1" smtClean="0"/>
              <a:t>Polyneuropathy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Richard A. Lewis, MD </a:t>
            </a:r>
            <a:r>
              <a:rPr lang="fr-FR" dirty="0" err="1" smtClean="0"/>
              <a:t>Neurol</a:t>
            </a:r>
            <a:r>
              <a:rPr lang="fr-FR" dirty="0" smtClean="0"/>
              <a:t> Clin 25 (2007) 71–87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5. </a:t>
            </a:r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Neurology</a:t>
            </a:r>
            <a:r>
              <a:rPr lang="fr-FR" dirty="0" smtClean="0"/>
              <a:t> James R </a:t>
            </a:r>
            <a:r>
              <a:rPr lang="fr-FR" dirty="0" err="1" smtClean="0"/>
              <a:t>Overell</a:t>
            </a:r>
            <a:r>
              <a:rPr lang="fr-FR" dirty="0" smtClean="0"/>
              <a:t> and Hugh J </a:t>
            </a:r>
            <a:r>
              <a:rPr lang="fr-FR" dirty="0" err="1" smtClean="0"/>
              <a:t>Willison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err="1" smtClean="0"/>
              <a:t>treatment</a:t>
            </a:r>
            <a:r>
              <a:rPr lang="fr-FR" dirty="0" smtClean="0"/>
              <a:t> option </a:t>
            </a:r>
            <a:r>
              <a:rPr lang="fr-FR" dirty="0" err="1" smtClean="0"/>
              <a:t>polyradiculoneuropathy</a:t>
            </a:r>
            <a:r>
              <a:rPr lang="fr-FR" dirty="0" smtClean="0"/>
              <a:t>: classification and </a:t>
            </a:r>
          </a:p>
          <a:p>
            <a:pPr>
              <a:buNone/>
            </a:pPr>
            <a:r>
              <a:rPr lang="fr-FR" dirty="0" err="1" smtClean="0"/>
              <a:t>Chronic</a:t>
            </a:r>
            <a:r>
              <a:rPr lang="fr-FR" dirty="0" smtClean="0"/>
              <a:t> </a:t>
            </a:r>
            <a:r>
              <a:rPr lang="fr-FR" dirty="0" err="1" smtClean="0"/>
              <a:t>inflammatory</a:t>
            </a:r>
            <a:r>
              <a:rPr lang="fr-FR" dirty="0" smtClean="0"/>
              <a:t> </a:t>
            </a:r>
            <a:r>
              <a:rPr lang="fr-FR" dirty="0" err="1" smtClean="0"/>
              <a:t>demyelinating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6. REVIEW </a:t>
            </a:r>
            <a:r>
              <a:rPr lang="fr-FR" dirty="0" err="1" smtClean="0"/>
              <a:t>Pathogenesis</a:t>
            </a:r>
            <a:r>
              <a:rPr lang="fr-FR" dirty="0" smtClean="0"/>
              <a:t> of </a:t>
            </a:r>
            <a:r>
              <a:rPr lang="fr-FR" dirty="0" err="1" smtClean="0"/>
              <a:t>chronic</a:t>
            </a:r>
            <a:r>
              <a:rPr lang="fr-FR" dirty="0" smtClean="0"/>
              <a:t> </a:t>
            </a:r>
            <a:r>
              <a:rPr lang="fr-FR" dirty="0" err="1" smtClean="0"/>
              <a:t>inflammatory</a:t>
            </a:r>
            <a:r>
              <a:rPr lang="fr-FR" dirty="0" smtClean="0"/>
              <a:t> </a:t>
            </a:r>
            <a:r>
              <a:rPr lang="fr-FR" dirty="0" err="1" smtClean="0"/>
              <a:t>demyelinatingPolyradiculoneuropathy</a:t>
            </a:r>
            <a:r>
              <a:rPr lang="fr-FR" dirty="0" smtClean="0"/>
              <a:t> Richard A. C. Hughes, David Allen, Anna </a:t>
            </a:r>
            <a:r>
              <a:rPr lang="fr-FR" dirty="0" err="1" smtClean="0"/>
              <a:t>Makowska</a:t>
            </a:r>
            <a:r>
              <a:rPr lang="fr-FR" dirty="0" smtClean="0"/>
              <a:t>, and Norman A. </a:t>
            </a:r>
            <a:r>
              <a:rPr lang="fr-FR" dirty="0" err="1" smtClean="0"/>
              <a:t>Gregson</a:t>
            </a:r>
            <a:r>
              <a:rPr lang="fr-FR" dirty="0" smtClean="0"/>
              <a:t> </a:t>
            </a:r>
            <a:r>
              <a:rPr lang="en-US" dirty="0" smtClean="0"/>
              <a:t>Journal of the Peripheral Nervous System 11:30–46 (2006)</a:t>
            </a:r>
          </a:p>
          <a:p>
            <a:pPr>
              <a:buNone/>
            </a:pPr>
            <a:r>
              <a:rPr lang="en-US" dirty="0" smtClean="0"/>
              <a:t>7. The pathogenesis of CIDP Rationale for treatment with </a:t>
            </a:r>
            <a:r>
              <a:rPr lang="en-US" dirty="0" err="1" smtClean="0"/>
              <a:t>immunomodulatory</a:t>
            </a:r>
            <a:r>
              <a:rPr lang="en-US" dirty="0" smtClean="0"/>
              <a:t> agents Klaus V. </a:t>
            </a:r>
            <a:r>
              <a:rPr lang="en-US" dirty="0" err="1" smtClean="0"/>
              <a:t>Toyka</a:t>
            </a:r>
            <a:r>
              <a:rPr lang="en-US" dirty="0" smtClean="0"/>
              <a:t>, MD; and Ralf Gold, M NEUROLOGY 2003;60(</a:t>
            </a:r>
            <a:r>
              <a:rPr lang="en-US" dirty="0" err="1" smtClean="0"/>
              <a:t>Suppl</a:t>
            </a:r>
            <a:r>
              <a:rPr lang="en-US" dirty="0" smtClean="0"/>
              <a:t> 3):S2–S7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statements about MMN is true….</a:t>
            </a:r>
          </a:p>
          <a:p>
            <a:pPr marL="514350" indent="-514350">
              <a:buAutoNum type="arabicPeriod"/>
            </a:pPr>
            <a:r>
              <a:rPr lang="en-US" dirty="0" smtClean="0"/>
              <a:t>Synonym for Lewis Sumner Syndrome</a:t>
            </a:r>
          </a:p>
          <a:p>
            <a:pPr marL="514350" indent="-514350">
              <a:buAutoNum type="arabicPeriod"/>
            </a:pPr>
            <a:r>
              <a:rPr lang="en-US" dirty="0" smtClean="0"/>
              <a:t>LL are predominantly affected</a:t>
            </a:r>
          </a:p>
          <a:p>
            <a:pPr marL="514350" indent="-514350">
              <a:buAutoNum type="arabicPeriod"/>
            </a:pPr>
            <a:r>
              <a:rPr lang="en-US" dirty="0" smtClean="0"/>
              <a:t>Good response to steroids</a:t>
            </a:r>
          </a:p>
          <a:p>
            <a:pPr marL="514350" indent="-514350">
              <a:buAutoNum type="arabicPeriod"/>
            </a:pPr>
            <a:r>
              <a:rPr lang="en-US" dirty="0" smtClean="0"/>
              <a:t> associated with antiGM1 antibody</a:t>
            </a:r>
          </a:p>
          <a:p>
            <a:pPr marL="514350" indent="-514350">
              <a:buAutoNum type="arabicPeriod"/>
            </a:pPr>
            <a:r>
              <a:rPr lang="en-US" dirty="0" smtClean="0"/>
              <a:t>Women are commonly affected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adjuvant in IVIG that is responsible for thrombotic complications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Lactose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Glucose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Sucrose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citrate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err="1" smtClean="0"/>
              <a:t>effector</a:t>
            </a:r>
            <a:r>
              <a:rPr lang="en-US" dirty="0" smtClean="0"/>
              <a:t> cell in </a:t>
            </a:r>
            <a:r>
              <a:rPr lang="en-US" dirty="0" err="1" smtClean="0"/>
              <a:t>demyelination</a:t>
            </a:r>
            <a:r>
              <a:rPr lang="en-US" dirty="0" smtClean="0"/>
              <a:t> in CIDP is …</a:t>
            </a:r>
          </a:p>
          <a:p>
            <a:pPr marL="514350" indent="-514350">
              <a:buAutoNum type="arabicPeriod"/>
            </a:pPr>
            <a:r>
              <a:rPr lang="en-US" dirty="0" smtClean="0"/>
              <a:t>B cells</a:t>
            </a:r>
          </a:p>
          <a:p>
            <a:pPr marL="514350" indent="-514350">
              <a:buAutoNum type="arabicPeriod"/>
            </a:pPr>
            <a:r>
              <a:rPr lang="en-US" dirty="0" smtClean="0"/>
              <a:t>Plasma cells</a:t>
            </a:r>
          </a:p>
          <a:p>
            <a:pPr marL="514350" indent="-514350">
              <a:buAutoNum type="arabicPeriod"/>
            </a:pPr>
            <a:r>
              <a:rPr lang="en-US" dirty="0" smtClean="0"/>
              <a:t>Macrophages</a:t>
            </a:r>
          </a:p>
          <a:p>
            <a:pPr marL="514350" indent="-514350">
              <a:buAutoNum type="arabicPeriod"/>
            </a:pPr>
            <a:r>
              <a:rPr lang="en-US" dirty="0" smtClean="0"/>
              <a:t>T cells</a:t>
            </a:r>
          </a:p>
          <a:p>
            <a:pPr marL="514350" indent="-514350">
              <a:buAutoNum type="arabicPeriod"/>
            </a:pPr>
            <a:r>
              <a:rPr lang="en-US" dirty="0" smtClean="0"/>
              <a:t>Schwann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52578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Macrophages contain -</a:t>
            </a:r>
            <a:r>
              <a:rPr lang="en-US" dirty="0" smtClean="0">
                <a:solidFill>
                  <a:srgbClr val="FFFF00"/>
                </a:solidFill>
              </a:rPr>
              <a:t> (NF)-</a:t>
            </a:r>
            <a:r>
              <a:rPr lang="en-US" dirty="0" err="1" smtClean="0">
                <a:solidFill>
                  <a:srgbClr val="FFFF00"/>
                </a:solidFill>
              </a:rPr>
              <a:t>kB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normally sequestered in the cytoplasm</a:t>
            </a:r>
          </a:p>
          <a:p>
            <a:endParaRPr lang="en-US" dirty="0" smtClean="0"/>
          </a:p>
          <a:p>
            <a:r>
              <a:rPr lang="en-US" dirty="0" smtClean="0"/>
              <a:t>On receptor-mediated activation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NF-</a:t>
            </a:r>
            <a:r>
              <a:rPr lang="en-US" dirty="0" err="1" smtClean="0"/>
              <a:t>kB</a:t>
            </a:r>
            <a:r>
              <a:rPr lang="en-US" dirty="0" smtClean="0"/>
              <a:t> </a:t>
            </a:r>
            <a:r>
              <a:rPr lang="en-US" dirty="0" err="1" smtClean="0"/>
              <a:t>translocates</a:t>
            </a:r>
            <a:r>
              <a:rPr lang="en-US" dirty="0" smtClean="0"/>
              <a:t> to the nucleus and binds to the promoters of genes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in macrophage activation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release of adhesion molecules, </a:t>
            </a:r>
            <a:r>
              <a:rPr lang="en-US" dirty="0" err="1" smtClean="0"/>
              <a:t>proinflammatory</a:t>
            </a:r>
            <a:r>
              <a:rPr lang="en-US" dirty="0" smtClean="0"/>
              <a:t> cytokines, and reactive oxygen intermediates.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12374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ROLE OF nuclear factor (NF)-</a:t>
            </a:r>
            <a:r>
              <a:rPr lang="en-US" dirty="0" err="1" smtClean="0">
                <a:solidFill>
                  <a:srgbClr val="FFFF00"/>
                </a:solidFill>
              </a:rPr>
              <a:t>kB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NF-kB-is-a-transcription-fac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194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u="sng">
                <a:solidFill>
                  <a:srgbClr val="FF9933"/>
                </a:solidFill>
              </a:rPr>
              <a:t>CLINICAL CLASSIFICATION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pPr marL="609600" indent="-609600" algn="l">
              <a:buFontTx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Symmetric proximal &amp; distal </a:t>
            </a:r>
            <a:r>
              <a:rPr lang="en-US" sz="4400" dirty="0" smtClean="0">
                <a:solidFill>
                  <a:schemeClr val="bg1"/>
                </a:solidFill>
              </a:rPr>
              <a:t>weakness</a:t>
            </a:r>
          </a:p>
          <a:p>
            <a:pPr marL="609600" indent="-609600" algn="l">
              <a:buFontTx/>
              <a:buAutoNum type="arabicPeriod"/>
            </a:pPr>
            <a:endParaRPr lang="en-US" sz="4400" dirty="0">
              <a:solidFill>
                <a:schemeClr val="bg1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Symmetric distal weakness or sensory </a:t>
            </a:r>
            <a:r>
              <a:rPr lang="en-US" sz="4400" dirty="0" smtClean="0">
                <a:solidFill>
                  <a:schemeClr val="bg1"/>
                </a:solidFill>
              </a:rPr>
              <a:t>loss</a:t>
            </a:r>
          </a:p>
          <a:p>
            <a:pPr marL="609600" indent="-609600" algn="l">
              <a:buFontTx/>
              <a:buAutoNum type="arabicPeriod"/>
            </a:pPr>
            <a:endParaRPr lang="en-US" sz="4400" dirty="0">
              <a:solidFill>
                <a:schemeClr val="bg1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Asymmetric </a:t>
            </a:r>
            <a:r>
              <a:rPr lang="en-US" sz="4400" dirty="0" smtClean="0">
                <a:solidFill>
                  <a:schemeClr val="bg1"/>
                </a:solidFill>
              </a:rPr>
              <a:t>weakness</a:t>
            </a:r>
          </a:p>
          <a:p>
            <a:pPr marL="609600" indent="-609600" algn="l">
              <a:buFontTx/>
              <a:buAutoNum type="arabicPeriod"/>
            </a:pPr>
            <a:endParaRPr lang="en-US" sz="4400" dirty="0">
              <a:solidFill>
                <a:schemeClr val="bg1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Asymmetric weakness &amp; sensory </a:t>
            </a:r>
            <a:r>
              <a:rPr lang="en-US" sz="4400" dirty="0" smtClean="0">
                <a:solidFill>
                  <a:schemeClr val="bg1"/>
                </a:solidFill>
              </a:rPr>
              <a:t>loss</a:t>
            </a:r>
          </a:p>
          <a:p>
            <a:pPr marL="609600" indent="-609600" algn="l">
              <a:buFontTx/>
              <a:buAutoNum type="arabicPeriod"/>
            </a:pPr>
            <a:endParaRPr lang="en-US" sz="4400" dirty="0">
              <a:solidFill>
                <a:schemeClr val="bg1"/>
              </a:solidFill>
            </a:endParaRPr>
          </a:p>
          <a:p>
            <a:pPr marL="609600" indent="-609600" algn="l"/>
            <a:r>
              <a:rPr lang="en-US" sz="3600" i="1" dirty="0">
                <a:solidFill>
                  <a:schemeClr val="bg1"/>
                </a:solidFill>
              </a:rPr>
              <a:t>      </a:t>
            </a:r>
            <a:r>
              <a:rPr lang="en-US" sz="3600" i="1" dirty="0" smtClean="0">
                <a:solidFill>
                  <a:srgbClr val="99FF66"/>
                </a:solidFill>
              </a:rPr>
              <a:t>Saperstein </a:t>
            </a:r>
            <a:r>
              <a:rPr lang="en-US" sz="3600" i="1" dirty="0">
                <a:solidFill>
                  <a:srgbClr val="99FF66"/>
                </a:solidFill>
              </a:rPr>
              <a:t>et al, M&amp;N, 2001, </a:t>
            </a:r>
            <a:r>
              <a:rPr lang="en-US" sz="3600" i="1" dirty="0" smtClean="0">
                <a:solidFill>
                  <a:srgbClr val="99FF66"/>
                </a:solidFill>
              </a:rPr>
              <a:t>24:311</a:t>
            </a:r>
            <a:endParaRPr lang="en-US" sz="3600" i="1" dirty="0">
              <a:solidFill>
                <a:srgbClr val="99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Prognosis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 and stabilization can usually be achieved for 80% of CIDP patients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Prevalence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0.81-1.9 / 1,00,000 population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recent study of 100 patients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68% had purely </a:t>
            </a:r>
            <a:r>
              <a:rPr lang="en-US" dirty="0" err="1" smtClean="0"/>
              <a:t>demyelinating</a:t>
            </a:r>
            <a:r>
              <a:rPr lang="en-US" dirty="0" smtClean="0"/>
              <a:t> findings</a:t>
            </a:r>
          </a:p>
          <a:p>
            <a:pPr lvl="1"/>
            <a:r>
              <a:rPr lang="en-US" dirty="0" smtClean="0"/>
              <a:t>20% had mixed </a:t>
            </a:r>
            <a:r>
              <a:rPr lang="en-US" dirty="0" err="1" smtClean="0"/>
              <a:t>demyelinating</a:t>
            </a:r>
            <a:r>
              <a:rPr lang="en-US" dirty="0" smtClean="0"/>
              <a:t> and axonal changes</a:t>
            </a:r>
          </a:p>
          <a:p>
            <a:pPr lvl="1"/>
            <a:r>
              <a:rPr lang="en-US" dirty="0" smtClean="0"/>
              <a:t>5 % had purely axonal lesions. </a:t>
            </a:r>
          </a:p>
          <a:p>
            <a:pPr lvl="1"/>
            <a:r>
              <a:rPr lang="en-US" dirty="0" smtClean="0"/>
              <a:t>18% - Inflammatory infiltrates.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i="1" dirty="0" smtClean="0">
                <a:solidFill>
                  <a:srgbClr val="92D050"/>
                </a:solidFill>
              </a:rPr>
              <a:t>Bouchard C, </a:t>
            </a:r>
            <a:r>
              <a:rPr lang="en-US" sz="1800" i="1" dirty="0" err="1" smtClean="0">
                <a:solidFill>
                  <a:srgbClr val="92D050"/>
                </a:solidFill>
              </a:rPr>
              <a:t>Lacroix</a:t>
            </a:r>
            <a:r>
              <a:rPr lang="en-US" sz="1800" i="1" dirty="0" smtClean="0">
                <a:solidFill>
                  <a:srgbClr val="92D050"/>
                </a:solidFill>
              </a:rPr>
              <a:t> C, </a:t>
            </a:r>
            <a:r>
              <a:rPr lang="en-US" sz="1800" i="1" dirty="0" err="1" smtClean="0">
                <a:solidFill>
                  <a:srgbClr val="92D050"/>
                </a:solidFill>
              </a:rPr>
              <a:t>Plante</a:t>
            </a:r>
            <a:r>
              <a:rPr lang="en-US" sz="1800" i="1" dirty="0" smtClean="0">
                <a:solidFill>
                  <a:srgbClr val="92D050"/>
                </a:solidFill>
              </a:rPr>
              <a:t> V, et al. </a:t>
            </a:r>
            <a:r>
              <a:rPr lang="en-US" sz="1800" i="1" dirty="0" err="1" smtClean="0">
                <a:solidFill>
                  <a:srgbClr val="92D050"/>
                </a:solidFill>
              </a:rPr>
              <a:t>Clinicopathologic</a:t>
            </a:r>
            <a:r>
              <a:rPr lang="en-US" sz="1800" i="1" dirty="0" smtClean="0">
                <a:solidFill>
                  <a:srgbClr val="92D050"/>
                </a:solidFill>
              </a:rPr>
              <a:t> findings and prognosis of chronic inflammatory </a:t>
            </a:r>
            <a:r>
              <a:rPr lang="en-US" sz="1800" i="1" dirty="0" err="1" smtClean="0">
                <a:solidFill>
                  <a:srgbClr val="92D050"/>
                </a:solidFill>
              </a:rPr>
              <a:t>demyelinat-ing</a:t>
            </a:r>
            <a:r>
              <a:rPr lang="en-US" sz="1800" i="1" dirty="0" smtClean="0">
                <a:solidFill>
                  <a:srgbClr val="92D050"/>
                </a:solidFill>
              </a:rPr>
              <a:t> </a:t>
            </a:r>
            <a:r>
              <a:rPr lang="en-US" sz="1800" i="1" dirty="0" err="1" smtClean="0">
                <a:solidFill>
                  <a:srgbClr val="92D050"/>
                </a:solidFill>
              </a:rPr>
              <a:t>polyneuropathy</a:t>
            </a:r>
            <a:r>
              <a:rPr lang="en-US" sz="1800" i="1" dirty="0" smtClean="0">
                <a:solidFill>
                  <a:srgbClr val="92D050"/>
                </a:solidFill>
              </a:rPr>
              <a:t>. Neurology 1999;52:498–503</a:t>
            </a:r>
            <a:endParaRPr lang="en-US" sz="18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Thus, the main purpose of NCS criteria is to prevent patients without </a:t>
            </a:r>
            <a:r>
              <a:rPr lang="en-US" dirty="0" err="1" smtClean="0"/>
              <a:t>demyelinating</a:t>
            </a:r>
            <a:r>
              <a:rPr lang="en-US" dirty="0" smtClean="0"/>
              <a:t> neuropathies from being falsely diagnosed with CIDP</a:t>
            </a:r>
          </a:p>
          <a:p>
            <a:endParaRPr lang="en-US" dirty="0" smtClean="0"/>
          </a:p>
          <a:p>
            <a:r>
              <a:rPr lang="en-US" dirty="0" smtClean="0"/>
              <a:t>Another limitation of all of the NCS criteria is that they cannot reliably distinguish patients with CIDP from those with inherited </a:t>
            </a:r>
            <a:r>
              <a:rPr lang="en-US" dirty="0" err="1" smtClean="0"/>
              <a:t>demyelinating</a:t>
            </a:r>
            <a:r>
              <a:rPr lang="en-US" dirty="0" smtClean="0"/>
              <a:t> neuropathies.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3251" y="0"/>
            <a:ext cx="9167251" cy="403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3505200"/>
            <a:ext cx="9144000" cy="198120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30 patients with CIDP received </a:t>
            </a:r>
            <a:r>
              <a:rPr lang="en-US" sz="2000" dirty="0" err="1" smtClean="0">
                <a:solidFill>
                  <a:schemeClr val="bg1"/>
                </a:solidFill>
              </a:rPr>
              <a:t>IVIg</a:t>
            </a:r>
            <a:r>
              <a:rPr lang="en-US" sz="2000" dirty="0" smtClean="0">
                <a:solidFill>
                  <a:schemeClr val="bg1"/>
                </a:solidFill>
              </a:rPr>
              <a:t> 0.4 g/kg or placebo X 5 days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19 (63%) patients on </a:t>
            </a:r>
            <a:r>
              <a:rPr lang="en-US" sz="2000" dirty="0" err="1" smtClean="0">
                <a:solidFill>
                  <a:schemeClr val="bg1"/>
                </a:solidFill>
              </a:rPr>
              <a:t>IVIg</a:t>
            </a:r>
            <a:r>
              <a:rPr lang="en-US" sz="2000" dirty="0" smtClean="0">
                <a:solidFill>
                  <a:schemeClr val="bg1"/>
                </a:solidFill>
              </a:rPr>
              <a:t> had short-term benefit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029200"/>
            <a:ext cx="9144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9 (56%) of 16 patients with progressive disease and 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10 (71%) of 14 patients with  relapsing disease improved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867400"/>
            <a:ext cx="91440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Summed motor NCV 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Summed distal motor latencies of  median,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</a:rPr>
              <a:t>ulnar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, tibial, and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</a:rPr>
              <a:t>peroneal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nerves (p &lt; 0.05)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Patients starting on </a:t>
            </a:r>
            <a:r>
              <a:rPr lang="en-US" dirty="0" err="1" smtClean="0"/>
              <a:t>IVIg</a:t>
            </a:r>
            <a:r>
              <a:rPr lang="en-US" dirty="0" smtClean="0"/>
              <a:t> should be closely monitored to objectify recurrence and duration of response to the first course before embarking on further treatment. </a:t>
            </a:r>
          </a:p>
          <a:p>
            <a:endParaRPr lang="en-US" dirty="0" smtClean="0"/>
          </a:p>
          <a:p>
            <a:r>
              <a:rPr lang="en-US" dirty="0" smtClean="0"/>
              <a:t>Between 15% and 30% of patients require only a single course of </a:t>
            </a:r>
            <a:r>
              <a:rPr lang="en-US" dirty="0" err="1" smtClean="0"/>
              <a:t>IVIg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Long-term management (Good Practice Points)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evidence-based guideline</a:t>
            </a:r>
          </a:p>
          <a:p>
            <a:endParaRPr lang="en-US" dirty="0" smtClean="0"/>
          </a:p>
          <a:p>
            <a:r>
              <a:rPr lang="en-US" dirty="0" err="1" smtClean="0"/>
              <a:t>IVIg</a:t>
            </a:r>
            <a:r>
              <a:rPr lang="en-US" dirty="0" smtClean="0"/>
              <a:t> given in doses of 1 g/kg over 1–2 days every 3 weeks has been shown to be efficacious over 24 (and possibly 48) weeks with improvement of grip strength, disability and health-related quality of life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2000" i="1" dirty="0" smtClean="0">
                <a:solidFill>
                  <a:srgbClr val="92D050"/>
                </a:solidFill>
              </a:rPr>
              <a:t>Hughes et al., 2008; </a:t>
            </a:r>
            <a:r>
              <a:rPr lang="en-US" sz="2000" i="1" dirty="0" err="1" smtClean="0">
                <a:solidFill>
                  <a:srgbClr val="92D050"/>
                </a:solidFill>
              </a:rPr>
              <a:t>Merkies</a:t>
            </a:r>
            <a:r>
              <a:rPr lang="en-US" sz="2000" i="1" dirty="0" smtClean="0">
                <a:solidFill>
                  <a:srgbClr val="92D050"/>
                </a:solidFill>
              </a:rPr>
              <a:t> et al., 2009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endParaRPr lang="en-US" sz="3600" i="1" dirty="0">
              <a:solidFill>
                <a:srgbClr val="99FF66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Efficacy  assessed using a novel </a:t>
            </a:r>
            <a:r>
              <a:rPr lang="en-US" sz="2800" dirty="0" smtClean="0">
                <a:solidFill>
                  <a:schemeClr val="bg1"/>
                </a:solidFill>
              </a:rPr>
              <a:t>12-point </a:t>
            </a:r>
            <a:r>
              <a:rPr lang="en-US" sz="2800" dirty="0">
                <a:solidFill>
                  <a:schemeClr val="bg1"/>
                </a:solidFill>
              </a:rPr>
              <a:t>disability scale:</a:t>
            </a:r>
          </a:p>
          <a:p>
            <a:pPr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 </a:t>
            </a:r>
            <a:r>
              <a:rPr lang="en-US" sz="2800" dirty="0">
                <a:solidFill>
                  <a:srgbClr val="FFFF00"/>
                </a:solidFill>
              </a:rPr>
              <a:t>“Inflammatory Neuropathy Cause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dirty="0">
                <a:solidFill>
                  <a:srgbClr val="FFFF00"/>
                </a:solidFill>
              </a:rPr>
              <a:t>Treatment (INCAT) </a:t>
            </a:r>
            <a:r>
              <a:rPr lang="en-US" sz="2800" dirty="0" smtClean="0">
                <a:solidFill>
                  <a:srgbClr val="FFFF00"/>
                </a:solidFill>
              </a:rPr>
              <a:t>        	Disability  Scale”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99FF66"/>
                </a:solidFill>
              </a:rPr>
              <a:t>Arm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0 = no upper limb problems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5 = inability to use either arm for any purposeful movement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99FF66"/>
                </a:solidFill>
              </a:rPr>
              <a:t>Leg disability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0 = walking not affected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5 = restricted to wheelchair, unable to stand and walk a few steps with help</a:t>
            </a:r>
          </a:p>
          <a:p>
            <a:pPr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 cells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582476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5943600"/>
            <a:ext cx="2895600" cy="9144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Pro-inflammatory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4876800" y="5943600"/>
            <a:ext cx="2971800" cy="9144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anti-inflammatory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cells secrete matrix </a:t>
            </a:r>
            <a:r>
              <a:rPr lang="en-US" dirty="0" err="1" smtClean="0"/>
              <a:t>metalloproteinases</a:t>
            </a:r>
            <a:r>
              <a:rPr lang="en-US" dirty="0" smtClean="0"/>
              <a:t> especially MMP-2 and MMP-9, which will break down </a:t>
            </a:r>
            <a:r>
              <a:rPr lang="en-US" dirty="0" err="1" smtClean="0"/>
              <a:t>endoneurial</a:t>
            </a:r>
            <a:r>
              <a:rPr lang="en-US" dirty="0" smtClean="0"/>
              <a:t> proteins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inflammatory T cells are eliminated by apoptosis, either during the natural disease course or after treatment with GCs</a:t>
            </a:r>
          </a:p>
          <a:p>
            <a:endParaRPr lang="en-US" dirty="0" smtClean="0"/>
          </a:p>
          <a:p>
            <a:r>
              <a:rPr lang="en-US" dirty="0" smtClean="0"/>
              <a:t>suppressor T-cell activity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defective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 cells….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cytokines, </a:t>
            </a:r>
            <a:r>
              <a:rPr lang="en-US" dirty="0" err="1" smtClean="0"/>
              <a:t>chemokines</a:t>
            </a:r>
            <a:r>
              <a:rPr lang="en-US" dirty="0" smtClean="0"/>
              <a:t>, and adhesion molecules is postulated to play a role in the breakdown of the blood–nerve barrier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TNF alpha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toxic effects on myelin, Schwann cells and endothelial cells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CHEMICAL MEDIATORS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12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C000"/>
                </a:solidFill>
              </a:rPr>
              <a:t>adhesion molecule CD58 </a:t>
            </a:r>
            <a:r>
              <a:rPr lang="en-US" sz="2800" dirty="0" smtClean="0"/>
              <a:t>is expressed on Schwann cells</a:t>
            </a:r>
          </a:p>
          <a:p>
            <a:endParaRPr lang="en-US" sz="2800" dirty="0" smtClean="0"/>
          </a:p>
          <a:p>
            <a:r>
              <a:rPr lang="en-US" sz="2800" dirty="0" smtClean="0"/>
              <a:t>CD58 has been shown to interact with CD2 on T cells and natural killer (NK) cells, and increased expression of this adhesion molecule correlates with increased production of IFN</a:t>
            </a:r>
            <a:r>
              <a:rPr lang="el-GR" sz="2800" dirty="0" smtClean="0"/>
              <a:t>γ</a:t>
            </a:r>
            <a:r>
              <a:rPr lang="en-US" sz="2800" dirty="0" smtClean="0"/>
              <a:t>, IL-2, and TNF</a:t>
            </a:r>
            <a:r>
              <a:rPr lang="el-GR" sz="2800" dirty="0" smtClean="0"/>
              <a:t>α</a:t>
            </a:r>
            <a:endParaRPr lang="en-US" sz="28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400" i="1" dirty="0" smtClean="0">
                <a:solidFill>
                  <a:srgbClr val="92D050"/>
                </a:solidFill>
              </a:rPr>
              <a:t>Van </a:t>
            </a:r>
            <a:r>
              <a:rPr lang="en-US" sz="1400" i="1" dirty="0" err="1" smtClean="0">
                <a:solidFill>
                  <a:srgbClr val="92D050"/>
                </a:solidFill>
              </a:rPr>
              <a:t>Rhijn</a:t>
            </a:r>
            <a:r>
              <a:rPr lang="en-US" sz="1400" i="1" dirty="0" smtClean="0">
                <a:solidFill>
                  <a:srgbClr val="92D050"/>
                </a:solidFill>
              </a:rPr>
              <a:t> I, Van den Berg LH, </a:t>
            </a:r>
            <a:r>
              <a:rPr lang="en-US" sz="1400" i="1" dirty="0" err="1" smtClean="0">
                <a:solidFill>
                  <a:srgbClr val="92D050"/>
                </a:solidFill>
              </a:rPr>
              <a:t>Bosboom</a:t>
            </a:r>
            <a:r>
              <a:rPr lang="en-US" sz="1400" i="1" dirty="0" smtClean="0">
                <a:solidFill>
                  <a:srgbClr val="92D050"/>
                </a:solidFill>
              </a:rPr>
              <a:t> WMJ, </a:t>
            </a:r>
            <a:r>
              <a:rPr lang="en-US" sz="1400" i="1" dirty="0" err="1" smtClean="0">
                <a:solidFill>
                  <a:srgbClr val="92D050"/>
                </a:solidFill>
              </a:rPr>
              <a:t>Otten</a:t>
            </a:r>
            <a:r>
              <a:rPr lang="en-US" sz="1400" i="1" dirty="0" smtClean="0">
                <a:solidFill>
                  <a:srgbClr val="92D050"/>
                </a:solidFill>
              </a:rPr>
              <a:t> HG, </a:t>
            </a:r>
            <a:r>
              <a:rPr lang="en-US" sz="1400" i="1" dirty="0" err="1" smtClean="0">
                <a:solidFill>
                  <a:srgbClr val="92D050"/>
                </a:solidFill>
              </a:rPr>
              <a:t>Logtenberg</a:t>
            </a:r>
            <a:r>
              <a:rPr lang="en-US" sz="1400" i="1" dirty="0" smtClean="0">
                <a:solidFill>
                  <a:srgbClr val="92D050"/>
                </a:solidFill>
              </a:rPr>
              <a:t> T. Expression of accessory molecules for T-cell activation in peripheral nerve of patients with CIDP and vasculitic neuropathy. Brain 2000;123:2020-2029</a:t>
            </a: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SCHWANN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Antibodies may bind to macrophages via their </a:t>
            </a:r>
            <a:r>
              <a:rPr lang="en-US" dirty="0" err="1" smtClean="0"/>
              <a:t>Fc</a:t>
            </a:r>
            <a:r>
              <a:rPr lang="en-US" dirty="0" smtClean="0"/>
              <a:t> portion, activating </a:t>
            </a:r>
            <a:r>
              <a:rPr lang="en-US" dirty="0" err="1" smtClean="0"/>
              <a:t>phagocytosis</a:t>
            </a:r>
            <a:r>
              <a:rPr lang="en-US" dirty="0" smtClean="0"/>
              <a:t> and release of inflammatory mediators toward the myelin sheath.</a:t>
            </a:r>
          </a:p>
          <a:p>
            <a:endParaRPr lang="en-US" dirty="0" smtClean="0"/>
          </a:p>
          <a:p>
            <a:r>
              <a:rPr lang="en-US" dirty="0" smtClean="0"/>
              <a:t>Antibodies against PMP22  were detected in 52% of patients with GBS, 35% with CIDP, and 3% with ONP; no antibodies were detected in normal controls.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i="1" dirty="0" smtClean="0">
                <a:solidFill>
                  <a:srgbClr val="92D050"/>
                </a:solidFill>
              </a:rPr>
              <a:t>Gabriel CM, </a:t>
            </a:r>
            <a:r>
              <a:rPr lang="en-US" sz="1800" i="1" dirty="0" err="1" smtClean="0">
                <a:solidFill>
                  <a:srgbClr val="92D050"/>
                </a:solidFill>
              </a:rPr>
              <a:t>Gregson</a:t>
            </a:r>
            <a:r>
              <a:rPr lang="en-US" sz="1800" i="1" dirty="0" smtClean="0">
                <a:solidFill>
                  <a:srgbClr val="92D050"/>
                </a:solidFill>
              </a:rPr>
              <a:t> NA, Hughes RA. Anti-PMP22 antibodies in patients with inflammatory neuropathy. J </a:t>
            </a:r>
            <a:r>
              <a:rPr lang="en-US" sz="1800" i="1" dirty="0" err="1" smtClean="0">
                <a:solidFill>
                  <a:srgbClr val="92D050"/>
                </a:solidFill>
              </a:rPr>
              <a:t>Neuroimmunol</a:t>
            </a:r>
            <a:r>
              <a:rPr lang="en-US" sz="1800" i="1" dirty="0" smtClean="0">
                <a:solidFill>
                  <a:srgbClr val="92D050"/>
                </a:solidFill>
              </a:rPr>
              <a:t> 2000;104:139-146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HUMORAL IMMUNE FACTORS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Human peripheral nerve myelin contains acidic </a:t>
            </a:r>
            <a:r>
              <a:rPr lang="en-US" sz="3000" dirty="0" err="1" smtClean="0"/>
              <a:t>glycosphingolipids</a:t>
            </a:r>
            <a:r>
              <a:rPr lang="en-US" sz="3000" dirty="0" smtClean="0"/>
              <a:t> such as </a:t>
            </a:r>
          </a:p>
          <a:p>
            <a:pPr lvl="1"/>
            <a:r>
              <a:rPr lang="en-US" sz="3000" dirty="0" smtClean="0"/>
              <a:t>sulfated </a:t>
            </a:r>
            <a:r>
              <a:rPr lang="en-US" sz="3000" dirty="0" err="1" smtClean="0"/>
              <a:t>glucuronyl</a:t>
            </a:r>
            <a:r>
              <a:rPr lang="en-US" sz="3000" dirty="0" smtClean="0"/>
              <a:t> </a:t>
            </a:r>
            <a:r>
              <a:rPr lang="en-US" sz="3000" dirty="0" err="1" smtClean="0"/>
              <a:t>para-globoside</a:t>
            </a:r>
            <a:r>
              <a:rPr lang="en-US" sz="3000" dirty="0" smtClean="0"/>
              <a:t> (SGPG) and </a:t>
            </a:r>
          </a:p>
          <a:p>
            <a:pPr lvl="1"/>
            <a:r>
              <a:rPr lang="en-US" sz="3000" dirty="0" smtClean="0"/>
              <a:t>sulfated </a:t>
            </a:r>
            <a:r>
              <a:rPr lang="en-US" sz="3000" dirty="0" err="1" smtClean="0"/>
              <a:t>glucuronyl</a:t>
            </a:r>
            <a:r>
              <a:rPr lang="en-US" sz="3000" dirty="0" smtClean="0"/>
              <a:t> </a:t>
            </a:r>
            <a:r>
              <a:rPr lang="en-US" sz="3000" dirty="0" err="1" smtClean="0"/>
              <a:t>lactosaminyl</a:t>
            </a:r>
            <a:r>
              <a:rPr lang="en-US" sz="3000" dirty="0" smtClean="0"/>
              <a:t> </a:t>
            </a:r>
            <a:r>
              <a:rPr lang="en-US" sz="3000" dirty="0" err="1" smtClean="0"/>
              <a:t>paragloboside</a:t>
            </a:r>
            <a:r>
              <a:rPr lang="en-US" sz="3000" dirty="0" smtClean="0"/>
              <a:t> (SGLPG).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One study found elevated </a:t>
            </a:r>
            <a:r>
              <a:rPr lang="en-US" sz="3000" dirty="0" err="1" smtClean="0"/>
              <a:t>IgM</a:t>
            </a:r>
            <a:r>
              <a:rPr lang="en-US" sz="3000" dirty="0" smtClean="0"/>
              <a:t> anti-SGPG antibody titers in six of nine patients (67%) with CIDP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700" i="1" dirty="0" smtClean="0">
                <a:solidFill>
                  <a:srgbClr val="92D050"/>
                </a:solidFill>
              </a:rPr>
              <a:t>Yuki N, </a:t>
            </a:r>
            <a:r>
              <a:rPr lang="en-US" sz="1700" i="1" dirty="0" err="1" smtClean="0">
                <a:solidFill>
                  <a:srgbClr val="92D050"/>
                </a:solidFill>
              </a:rPr>
              <a:t>Tagawa</a:t>
            </a:r>
            <a:r>
              <a:rPr lang="en-US" sz="1700" i="1" dirty="0" smtClean="0">
                <a:solidFill>
                  <a:srgbClr val="92D050"/>
                </a:solidFill>
              </a:rPr>
              <a:t> Y, </a:t>
            </a:r>
            <a:r>
              <a:rPr lang="en-US" sz="1700" i="1" dirty="0" err="1" smtClean="0">
                <a:solidFill>
                  <a:srgbClr val="92D050"/>
                </a:solidFill>
              </a:rPr>
              <a:t>Handa</a:t>
            </a:r>
            <a:r>
              <a:rPr lang="en-US" sz="1700" i="1" dirty="0" smtClean="0">
                <a:solidFill>
                  <a:srgbClr val="92D050"/>
                </a:solidFill>
              </a:rPr>
              <a:t> S. </a:t>
            </a:r>
            <a:r>
              <a:rPr lang="en-US" sz="1700" i="1" dirty="0" err="1" smtClean="0">
                <a:solidFill>
                  <a:srgbClr val="92D050"/>
                </a:solidFill>
              </a:rPr>
              <a:t>Autoantibodies</a:t>
            </a:r>
            <a:r>
              <a:rPr lang="en-US" sz="1700" i="1" dirty="0" smtClean="0">
                <a:solidFill>
                  <a:srgbClr val="92D050"/>
                </a:solidFill>
              </a:rPr>
              <a:t> to peripheral nerve </a:t>
            </a:r>
            <a:r>
              <a:rPr lang="en-US" sz="1700" i="1" dirty="0" err="1" smtClean="0">
                <a:solidFill>
                  <a:srgbClr val="92D050"/>
                </a:solidFill>
              </a:rPr>
              <a:t>glycosphingolipids</a:t>
            </a:r>
            <a:r>
              <a:rPr lang="en-US" sz="1700" i="1" dirty="0" smtClean="0">
                <a:solidFill>
                  <a:srgbClr val="92D050"/>
                </a:solidFill>
              </a:rPr>
              <a:t> SPG, SLPG, and SGPG in </a:t>
            </a:r>
            <a:r>
              <a:rPr lang="en-US" sz="1700" i="1" dirty="0" err="1" smtClean="0">
                <a:solidFill>
                  <a:srgbClr val="92D050"/>
                </a:solidFill>
              </a:rPr>
              <a:t>Guillain-Barre</a:t>
            </a:r>
            <a:r>
              <a:rPr lang="en-US" sz="1700" i="1" dirty="0" smtClean="0">
                <a:solidFill>
                  <a:srgbClr val="92D050"/>
                </a:solidFill>
              </a:rPr>
              <a:t> syndrome </a:t>
            </a:r>
            <a:r>
              <a:rPr lang="en-US" sz="1700" i="1" dirty="0" err="1" smtClean="0">
                <a:solidFill>
                  <a:srgbClr val="92D050"/>
                </a:solidFill>
              </a:rPr>
              <a:t>andchronic</a:t>
            </a:r>
            <a:r>
              <a:rPr lang="en-US" sz="1700" i="1" dirty="0" smtClean="0">
                <a:solidFill>
                  <a:srgbClr val="92D050"/>
                </a:solidFill>
              </a:rPr>
              <a:t> inflammatory </a:t>
            </a:r>
            <a:r>
              <a:rPr lang="en-US" sz="1700" i="1" dirty="0" err="1" smtClean="0">
                <a:solidFill>
                  <a:srgbClr val="92D050"/>
                </a:solidFill>
              </a:rPr>
              <a:t>demyelinating</a:t>
            </a:r>
            <a:r>
              <a:rPr lang="en-US" sz="1700" i="1" dirty="0" smtClean="0">
                <a:solidFill>
                  <a:srgbClr val="92D050"/>
                </a:solidFill>
              </a:rPr>
              <a:t> </a:t>
            </a:r>
            <a:r>
              <a:rPr lang="en-US" sz="1700" i="1" dirty="0" err="1" smtClean="0">
                <a:solidFill>
                  <a:srgbClr val="92D050"/>
                </a:solidFill>
              </a:rPr>
              <a:t>polyneuropathy</a:t>
            </a:r>
            <a:r>
              <a:rPr lang="en-US" sz="1700" i="1" dirty="0" smtClean="0">
                <a:solidFill>
                  <a:srgbClr val="92D050"/>
                </a:solidFill>
              </a:rPr>
              <a:t>. J </a:t>
            </a:r>
            <a:r>
              <a:rPr lang="en-US" sz="1700" i="1" dirty="0" err="1" smtClean="0">
                <a:solidFill>
                  <a:srgbClr val="92D050"/>
                </a:solidFill>
              </a:rPr>
              <a:t>Neuroimmunol</a:t>
            </a:r>
            <a:r>
              <a:rPr lang="en-US" sz="1700" i="1" dirty="0" smtClean="0">
                <a:solidFill>
                  <a:srgbClr val="92D050"/>
                </a:solidFill>
              </a:rPr>
              <a:t> 1996;70:1-6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“onion bulb” formations- </a:t>
            </a:r>
            <a:r>
              <a:rPr lang="en-US" sz="2800" dirty="0" smtClean="0"/>
              <a:t>excessive proliferation of Schwann cell processes and produced by segmental repetitive </a:t>
            </a:r>
            <a:r>
              <a:rPr lang="en-US" sz="2800" dirty="0" err="1" smtClean="0"/>
              <a:t>demyelination</a:t>
            </a:r>
            <a:r>
              <a:rPr lang="en-US" sz="2800" dirty="0" smtClean="0"/>
              <a:t> and </a:t>
            </a:r>
            <a:r>
              <a:rPr lang="en-US" sz="2800" dirty="0" err="1" smtClean="0"/>
              <a:t>remyelination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perivascular</a:t>
            </a:r>
            <a:r>
              <a:rPr lang="en-US" sz="2800" dirty="0" smtClean="0">
                <a:solidFill>
                  <a:srgbClr val="FFC000"/>
                </a:solidFill>
              </a:rPr>
              <a:t> inflammatory infiltrates- </a:t>
            </a:r>
            <a:r>
              <a:rPr lang="en-US" sz="2800" dirty="0" err="1" smtClean="0"/>
              <a:t>endoneurium</a:t>
            </a:r>
            <a:r>
              <a:rPr lang="en-US" sz="2800" dirty="0" smtClean="0"/>
              <a:t> &gt;&gt; </a:t>
            </a:r>
            <a:r>
              <a:rPr lang="en-US" sz="2800" dirty="0" err="1" smtClean="0"/>
              <a:t>perineurium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rgbClr val="FFC000"/>
                </a:solidFill>
              </a:rPr>
              <a:t>demyelination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Hall marks of CIDP- pathology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5791200" cy="487363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FFFF00"/>
                </a:solidFill>
              </a:rPr>
              <a:t>SCHEME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724400" cy="5105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400" dirty="0" smtClean="0">
                <a:solidFill>
                  <a:schemeClr val="bg1"/>
                </a:solidFill>
              </a:rPr>
              <a:t>Definition</a:t>
            </a:r>
          </a:p>
          <a:p>
            <a:pPr lvl="1"/>
            <a:endParaRPr lang="en-US" sz="4400" dirty="0">
              <a:solidFill>
                <a:schemeClr val="bg1"/>
              </a:solidFill>
            </a:endParaRPr>
          </a:p>
          <a:p>
            <a:pPr lvl="1"/>
            <a:r>
              <a:rPr lang="en-US" sz="4400" dirty="0" smtClean="0">
                <a:solidFill>
                  <a:schemeClr val="bg1"/>
                </a:solidFill>
              </a:rPr>
              <a:t>Pathogenesis</a:t>
            </a:r>
          </a:p>
          <a:p>
            <a:pPr lvl="1">
              <a:buNone/>
            </a:pPr>
            <a:endParaRPr lang="en-US" sz="4400" dirty="0" smtClean="0">
              <a:solidFill>
                <a:schemeClr val="bg1"/>
              </a:solidFill>
            </a:endParaRPr>
          </a:p>
          <a:p>
            <a:pPr lvl="1"/>
            <a:r>
              <a:rPr lang="en-US" sz="4400" dirty="0" smtClean="0">
                <a:solidFill>
                  <a:schemeClr val="bg1"/>
                </a:solidFill>
              </a:rPr>
              <a:t>Diagnostic criteria</a:t>
            </a:r>
            <a:endParaRPr lang="en-US" sz="4400" dirty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sz="400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524000"/>
            <a:ext cx="4191000" cy="49530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4400" u="sng" dirty="0">
                <a:solidFill>
                  <a:schemeClr val="bg1"/>
                </a:solidFill>
              </a:rPr>
              <a:t>Treatment</a:t>
            </a:r>
          </a:p>
          <a:p>
            <a:pPr lvl="1"/>
            <a:r>
              <a:rPr lang="en-US" sz="4000" dirty="0">
                <a:solidFill>
                  <a:srgbClr val="FFFF99"/>
                </a:solidFill>
              </a:rPr>
              <a:t>IVIG</a:t>
            </a:r>
          </a:p>
          <a:p>
            <a:pPr lvl="1"/>
            <a:r>
              <a:rPr lang="en-US" sz="4000" dirty="0">
                <a:solidFill>
                  <a:srgbClr val="FFFF99"/>
                </a:solidFill>
              </a:rPr>
              <a:t>Steroids</a:t>
            </a:r>
          </a:p>
          <a:p>
            <a:pPr lvl="1"/>
            <a:r>
              <a:rPr lang="en-US" sz="4000" dirty="0">
                <a:solidFill>
                  <a:srgbClr val="FFFF99"/>
                </a:solidFill>
              </a:rPr>
              <a:t>PLEX</a:t>
            </a:r>
          </a:p>
          <a:p>
            <a:pPr lvl="1"/>
            <a:r>
              <a:rPr lang="en-US" sz="3600" dirty="0">
                <a:solidFill>
                  <a:srgbClr val="FFFF99"/>
                </a:solidFill>
              </a:rPr>
              <a:t>Other </a:t>
            </a:r>
            <a:r>
              <a:rPr lang="en-US" sz="3600" dirty="0" smtClean="0">
                <a:solidFill>
                  <a:srgbClr val="FFFF99"/>
                </a:solidFill>
              </a:rPr>
              <a:t>agents</a:t>
            </a:r>
            <a:endParaRPr lang="en-US" sz="3600" dirty="0">
              <a:solidFill>
                <a:srgbClr val="FFFF99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26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106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Marked hypertrophy of spinal roots and nerve trunks sometimes occurs.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due to onion bulb formation and the deposition of amorphous material consisting of acid </a:t>
            </a:r>
            <a:r>
              <a:rPr lang="en-US" dirty="0" err="1" smtClean="0"/>
              <a:t>mucopolysaccharides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HISTOPATHOLOGY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cases where there is no persistent inflammation- the presumption is that the inflammation had burned out or been suppressed by corticosteroid treatment. </a:t>
            </a:r>
          </a:p>
          <a:p>
            <a:endParaRPr lang="en-US" dirty="0" smtClean="0"/>
          </a:p>
          <a:p>
            <a:r>
              <a:rPr lang="en-US" dirty="0" smtClean="0"/>
              <a:t>anterior horn cell </a:t>
            </a:r>
            <a:r>
              <a:rPr lang="en-US" dirty="0" err="1" smtClean="0"/>
              <a:t>chromatolysis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degeneration of the dorsal columns, which are </a:t>
            </a:r>
            <a:r>
              <a:rPr lang="en-US" dirty="0" err="1" smtClean="0"/>
              <a:t>sequelae</a:t>
            </a:r>
            <a:r>
              <a:rPr lang="en-US" dirty="0" smtClean="0"/>
              <a:t> to be expected after spinal root axonal damage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HPE……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active lesions consist of </a:t>
            </a:r>
            <a:r>
              <a:rPr lang="en-US" dirty="0" err="1" smtClean="0"/>
              <a:t>endoneurial</a:t>
            </a:r>
            <a:r>
              <a:rPr lang="en-US" dirty="0" smtClean="0"/>
              <a:t> infiltrates of lymphocytes and macrophages.</a:t>
            </a:r>
          </a:p>
          <a:p>
            <a:endParaRPr lang="en-US" dirty="0" smtClean="0"/>
          </a:p>
          <a:p>
            <a:r>
              <a:rPr lang="en-US" dirty="0" smtClean="0"/>
              <a:t>Deposition of immunoglobulin (</a:t>
            </a:r>
            <a:r>
              <a:rPr lang="en-US" dirty="0" err="1" smtClean="0"/>
              <a:t>Ig</a:t>
            </a:r>
            <a:r>
              <a:rPr lang="en-US" dirty="0" smtClean="0"/>
              <a:t>)M and complement or its membrane attack complex has been reported on the surface of myelin sheaths</a:t>
            </a:r>
          </a:p>
          <a:p>
            <a:endParaRPr lang="en-US" dirty="0" smtClean="0"/>
          </a:p>
          <a:p>
            <a:r>
              <a:rPr lang="en-US" dirty="0" smtClean="0"/>
              <a:t>As the disease progresses, secondary axon degeneration becomes more established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0850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Biopsy studies--Nerve biopsies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839" t="13201" r="15840" b="5208"/>
          <a:stretch>
            <a:fillRect/>
          </a:stretch>
        </p:blipFill>
        <p:spPr bwMode="auto">
          <a:xfrm>
            <a:off x="0" y="109945"/>
            <a:ext cx="9144000" cy="61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Figure 2</a:t>
            </a:r>
            <a:r>
              <a:rPr lang="en-US"/>
              <a:t> </a:t>
            </a:r>
            <a:r>
              <a:rPr lang="en-US">
                <a:solidFill>
                  <a:srgbClr val="221E1F"/>
                </a:solidFill>
              </a:rPr>
              <a:t>Scheme depicting the main immunopathogenic</a:t>
            </a:r>
          </a:p>
          <a:p>
            <a:pPr algn="ctr"/>
            <a:r>
              <a:rPr lang="en-US">
                <a:solidFill>
                  <a:srgbClr val="221E1F"/>
                </a:solidFill>
              </a:rPr>
              <a:t>network involved in CIDP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1" descr="nrneur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6552"/>
            <a:ext cx="8839200" cy="670345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Recent advances in pathogenesis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 helper 17 (TH 17) cells are increased in the peripheral blood and CSF of patients with CIDP.  </a:t>
            </a:r>
          </a:p>
          <a:p>
            <a:endParaRPr lang="en-US" dirty="0" smtClean="0"/>
          </a:p>
          <a:p>
            <a:r>
              <a:rPr lang="en-US" dirty="0" smtClean="0"/>
              <a:t>TH 17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IL­17 is increased in the plasma.</a:t>
            </a:r>
          </a:p>
          <a:p>
            <a:endParaRPr lang="en-US" dirty="0" smtClean="0"/>
          </a:p>
          <a:p>
            <a:r>
              <a:rPr lang="en-US" dirty="0" smtClean="0"/>
              <a:t>dysfunction of  T </a:t>
            </a:r>
            <a:r>
              <a:rPr lang="en-US" dirty="0" err="1" smtClean="0"/>
              <a:t>reg</a:t>
            </a:r>
            <a:r>
              <a:rPr lang="en-US" dirty="0" smtClean="0"/>
              <a:t> cells (CD4+ CD25highFoxp3+ T  cells)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Target antigens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that adhesion molecules in nodal or  </a:t>
            </a:r>
            <a:r>
              <a:rPr lang="en-US" dirty="0" err="1" smtClean="0"/>
              <a:t>paranodal</a:t>
            </a:r>
            <a:r>
              <a:rPr lang="en-US" dirty="0" smtClean="0"/>
              <a:t> regions, such as 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Neurofascins</a:t>
            </a:r>
            <a:endParaRPr lang="en-US" dirty="0" smtClean="0"/>
          </a:p>
          <a:p>
            <a:pPr lvl="1"/>
            <a:r>
              <a:rPr lang="en-US" dirty="0" err="1" smtClean="0"/>
              <a:t>gliomedin</a:t>
            </a:r>
            <a:r>
              <a:rPr lang="en-US" dirty="0" smtClean="0"/>
              <a:t> and </a:t>
            </a:r>
          </a:p>
          <a:p>
            <a:pPr lvl="1"/>
            <a:r>
              <a:rPr lang="en-US" dirty="0" err="1" smtClean="0"/>
              <a:t>contactins</a:t>
            </a:r>
            <a:r>
              <a:rPr lang="en-US" dirty="0" smtClean="0"/>
              <a:t> (namely, contactin­2, CASPR1, </a:t>
            </a:r>
            <a:r>
              <a:rPr lang="en-US" dirty="0" err="1" smtClean="0"/>
              <a:t>connexin</a:t>
            </a:r>
            <a:r>
              <a:rPr lang="en-US" dirty="0" smtClean="0"/>
              <a:t>, neural cell adhesion molecule, </a:t>
            </a:r>
            <a:r>
              <a:rPr lang="en-US" dirty="0" err="1" smtClean="0"/>
              <a:t>cadherin</a:t>
            </a:r>
            <a:r>
              <a:rPr lang="en-US" dirty="0" smtClean="0"/>
              <a:t>, </a:t>
            </a:r>
            <a:r>
              <a:rPr lang="en-US" dirty="0" err="1" smtClean="0"/>
              <a:t>ankyrin</a:t>
            </a:r>
            <a:r>
              <a:rPr lang="en-US" dirty="0" smtClean="0"/>
              <a:t> and others)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err="1" smtClean="0"/>
              <a:t>high­titer</a:t>
            </a:r>
            <a:r>
              <a:rPr lang="en-US" dirty="0" smtClean="0"/>
              <a:t> antibodies to </a:t>
            </a:r>
            <a:r>
              <a:rPr lang="en-US" dirty="0" err="1" smtClean="0"/>
              <a:t>neuro</a:t>
            </a:r>
            <a:r>
              <a:rPr lang="en-US" dirty="0" smtClean="0"/>
              <a:t>­ </a:t>
            </a:r>
            <a:r>
              <a:rPr lang="en-US" dirty="0" err="1" smtClean="0"/>
              <a:t>fascin</a:t>
            </a:r>
            <a:r>
              <a:rPr lang="en-US" dirty="0" smtClean="0"/>
              <a:t> were observed in patients with CIDP,</a:t>
            </a:r>
          </a:p>
          <a:p>
            <a:pPr lvl="1">
              <a:buNone/>
            </a:pPr>
            <a:r>
              <a:rPr lang="en-US" dirty="0" smtClean="0"/>
              <a:t> polymorphisms in the contactin­2 molecule were associated </a:t>
            </a:r>
          </a:p>
          <a:p>
            <a:pPr lvl="1">
              <a:buNone/>
            </a:pPr>
            <a:r>
              <a:rPr lang="en-US" dirty="0" smtClean="0"/>
              <a:t>with the disease.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 Disruption of </a:t>
            </a:r>
            <a:r>
              <a:rPr lang="en-US" sz="2800" dirty="0" smtClean="0">
                <a:solidFill>
                  <a:srgbClr val="FFC000"/>
                </a:solidFill>
              </a:rPr>
              <a:t>the nodal or </a:t>
            </a:r>
            <a:r>
              <a:rPr lang="en-US" sz="2800" dirty="0" err="1" smtClean="0">
                <a:solidFill>
                  <a:srgbClr val="FFC000"/>
                </a:solidFill>
              </a:rPr>
              <a:t>paranodal</a:t>
            </a:r>
            <a:r>
              <a:rPr lang="en-US" sz="2800" dirty="0" smtClean="0">
                <a:solidFill>
                  <a:srgbClr val="FFC000"/>
                </a:solidFill>
              </a:rPr>
              <a:t> region </a:t>
            </a:r>
            <a:r>
              <a:rPr lang="en-US" sz="2800" dirty="0" smtClean="0"/>
              <a:t> regions may result in early conduction block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Physiology of conduction blocks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FFC000"/>
                </a:solidFill>
              </a:rPr>
              <a:t>CLINICAL FEATURES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DEMOGRAPHIC PROFILE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CIDP can occur at any age</a:t>
            </a:r>
          </a:p>
          <a:p>
            <a:endParaRPr lang="en-US" dirty="0" smtClean="0"/>
          </a:p>
          <a:p>
            <a:r>
              <a:rPr lang="en-US" dirty="0" smtClean="0"/>
              <a:t>it most commonly presents in adults, with a peak incidence at 40 to 60 years of age. </a:t>
            </a:r>
          </a:p>
          <a:p>
            <a:endParaRPr lang="en-US" dirty="0" smtClean="0"/>
          </a:p>
          <a:p>
            <a:r>
              <a:rPr lang="en-US" dirty="0" smtClean="0"/>
              <a:t>There is a slight male predominance.</a:t>
            </a:r>
          </a:p>
          <a:p>
            <a:r>
              <a:rPr lang="en-US" dirty="0" smtClean="0"/>
              <a:t>Precipitating factors- 30%  </a:t>
            </a:r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4572000" y="4876800"/>
            <a:ext cx="4114800" cy="1447800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URTI, gastroenteritis, surgery, vaccination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914400"/>
            <a:ext cx="9144000" cy="59436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 smtClean="0">
                <a:solidFill>
                  <a:schemeClr val="bg1"/>
                </a:solidFill>
              </a:rPr>
              <a:t>James </a:t>
            </a:r>
            <a:r>
              <a:rPr lang="en-US" sz="3200" dirty="0">
                <a:solidFill>
                  <a:schemeClr val="bg1"/>
                </a:solidFill>
              </a:rPr>
              <a:t>Austin 1</a:t>
            </a:r>
            <a:r>
              <a:rPr lang="en-US" sz="3200" baseline="30000" dirty="0">
                <a:solidFill>
                  <a:schemeClr val="bg1"/>
                </a:solidFill>
              </a:rPr>
              <a:t>st</a:t>
            </a:r>
            <a:r>
              <a:rPr lang="en-US" sz="3200" dirty="0">
                <a:solidFill>
                  <a:schemeClr val="bg1"/>
                </a:solidFill>
              </a:rPr>
              <a:t> reported 2  </a:t>
            </a:r>
            <a:r>
              <a:rPr lang="en-US" sz="3200" dirty="0" smtClean="0">
                <a:solidFill>
                  <a:schemeClr val="bg1"/>
                </a:solidFill>
              </a:rPr>
              <a:t>cases </a:t>
            </a:r>
            <a:r>
              <a:rPr lang="en-US" sz="3200" dirty="0">
                <a:solidFill>
                  <a:schemeClr val="bg1"/>
                </a:solidFill>
              </a:rPr>
              <a:t>of recurrent </a:t>
            </a:r>
            <a:r>
              <a:rPr lang="en-US" sz="3200" dirty="0" smtClean="0">
                <a:solidFill>
                  <a:schemeClr val="bg1"/>
                </a:solidFill>
              </a:rPr>
              <a:t>ACTH responsive </a:t>
            </a:r>
            <a:r>
              <a:rPr lang="en-US" sz="3200" dirty="0" err="1">
                <a:solidFill>
                  <a:schemeClr val="bg1"/>
                </a:solidFill>
              </a:rPr>
              <a:t>polyneuropathy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US" sz="2400" i="1" dirty="0">
                <a:solidFill>
                  <a:srgbClr val="99FF66"/>
                </a:solidFill>
              </a:rPr>
              <a:t>                                            </a:t>
            </a:r>
            <a:endParaRPr lang="en-US" sz="2400" i="1" dirty="0" smtClean="0">
              <a:solidFill>
                <a:srgbClr val="99FF66"/>
              </a:solidFill>
            </a:endParaRPr>
          </a:p>
          <a:p>
            <a:pPr marL="0" indent="0">
              <a:buFontTx/>
              <a:buNone/>
            </a:pPr>
            <a:r>
              <a:rPr lang="en-US" sz="2400" i="1" dirty="0" smtClean="0">
                <a:solidFill>
                  <a:srgbClr val="99FF66"/>
                </a:solidFill>
              </a:rPr>
              <a:t>  							 Brain,1958</a:t>
            </a:r>
            <a:endParaRPr lang="en-US" sz="2400" i="1" dirty="0">
              <a:solidFill>
                <a:srgbClr val="99FF66"/>
              </a:solidFill>
            </a:endParaRPr>
          </a:p>
          <a:p>
            <a:pPr marL="0" indent="0">
              <a:buFontTx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/>
            <a:endParaRPr lang="en-US" sz="3200" dirty="0">
              <a:solidFill>
                <a:schemeClr val="bg1"/>
              </a:solidFill>
            </a:endParaRPr>
          </a:p>
          <a:p>
            <a:pPr marL="0" indent="0"/>
            <a:endParaRPr lang="en-US" sz="3200" dirty="0" smtClean="0">
              <a:solidFill>
                <a:schemeClr val="bg1"/>
              </a:solidFill>
            </a:endParaRPr>
          </a:p>
          <a:p>
            <a:pPr marL="0" indent="0"/>
            <a:r>
              <a:rPr lang="en-US" sz="3200" dirty="0" err="1" smtClean="0">
                <a:solidFill>
                  <a:schemeClr val="bg1"/>
                </a:solidFill>
              </a:rPr>
              <a:t>Dyck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PJ et al</a:t>
            </a:r>
            <a:r>
              <a:rPr lang="en-US" sz="3200" i="1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coined “CIDP”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    </a:t>
            </a:r>
            <a:r>
              <a:rPr lang="en-US" sz="3200" dirty="0" smtClean="0">
                <a:solidFill>
                  <a:schemeClr val="bg1"/>
                </a:solidFill>
              </a:rPr>
              <a:t>						</a:t>
            </a:r>
            <a:r>
              <a:rPr lang="en-US" sz="2400" i="1" dirty="0" smtClean="0">
                <a:solidFill>
                  <a:srgbClr val="99FF66"/>
                </a:solidFill>
              </a:rPr>
              <a:t>Ann Neurol,1982,11:136</a:t>
            </a:r>
            <a:endParaRPr lang="en-US" sz="3200" dirty="0">
              <a:solidFill>
                <a:srgbClr val="99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Insidious onset  &gt; 8 weeks</a:t>
            </a:r>
          </a:p>
          <a:p>
            <a:endParaRPr lang="en-US" dirty="0" smtClean="0"/>
          </a:p>
          <a:p>
            <a:r>
              <a:rPr lang="en-US" dirty="0" smtClean="0"/>
              <a:t>course may be progressive or relapsing. </a:t>
            </a:r>
          </a:p>
          <a:p>
            <a:endParaRPr lang="en-US" dirty="0" smtClean="0"/>
          </a:p>
          <a:p>
            <a:r>
              <a:rPr lang="en-US" dirty="0" smtClean="0"/>
              <a:t>Relapsing presentations are more likely to occur in younger individuals</a:t>
            </a:r>
          </a:p>
          <a:p>
            <a:endParaRPr lang="en-US" dirty="0" smtClean="0"/>
          </a:p>
          <a:p>
            <a:r>
              <a:rPr lang="en-US" dirty="0" smtClean="0"/>
              <a:t>Motor: weakness usually involves both proximal and distal  muscles, but can be purely distal.</a:t>
            </a:r>
          </a:p>
          <a:p>
            <a:r>
              <a:rPr lang="en-US" dirty="0" smtClean="0"/>
              <a:t>Atrophy – absent ( sets in late)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Sensory symptoms usually consist of numbness and tingling, but painful </a:t>
            </a:r>
            <a:r>
              <a:rPr lang="en-US" dirty="0" err="1" smtClean="0"/>
              <a:t>paresthesias</a:t>
            </a:r>
            <a:r>
              <a:rPr lang="en-US" dirty="0" smtClean="0"/>
              <a:t> may be present. </a:t>
            </a:r>
          </a:p>
          <a:p>
            <a:endParaRPr lang="en-US" dirty="0" smtClean="0"/>
          </a:p>
          <a:p>
            <a:r>
              <a:rPr lang="en-US" dirty="0" smtClean="0"/>
              <a:t> impaired balance --</a:t>
            </a:r>
            <a:r>
              <a:rPr lang="en-US" dirty="0" err="1" smtClean="0"/>
              <a:t>proprioceptive</a:t>
            </a:r>
            <a:r>
              <a:rPr lang="en-US" dirty="0" smtClean="0"/>
              <a:t> deficits. </a:t>
            </a:r>
          </a:p>
          <a:p>
            <a:endParaRPr lang="en-US" dirty="0" smtClean="0"/>
          </a:p>
          <a:p>
            <a:r>
              <a:rPr lang="en-US" dirty="0" smtClean="0"/>
              <a:t>Deep tendon reflexes-- absent or depressed.</a:t>
            </a:r>
          </a:p>
          <a:p>
            <a:endParaRPr lang="en-US" dirty="0" smtClean="0"/>
          </a:p>
          <a:p>
            <a:r>
              <a:rPr lang="en-US" dirty="0" smtClean="0"/>
              <a:t>Facial and neck flexor muscles are often involved.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other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Cranial nerve involvement: 15%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Extraocular</a:t>
            </a:r>
            <a:r>
              <a:rPr lang="en-US" dirty="0" smtClean="0"/>
              <a:t> muscle, facial and bulbar </a:t>
            </a:r>
          </a:p>
          <a:p>
            <a:endParaRPr lang="en-US" dirty="0" smtClean="0"/>
          </a:p>
          <a:p>
            <a:r>
              <a:rPr lang="en-US" dirty="0" err="1" smtClean="0"/>
              <a:t>Papilledema</a:t>
            </a:r>
            <a:r>
              <a:rPr lang="en-US" dirty="0" smtClean="0"/>
              <a:t> – increased CSF protein</a:t>
            </a:r>
          </a:p>
          <a:p>
            <a:endParaRPr lang="en-US" dirty="0" smtClean="0"/>
          </a:p>
          <a:p>
            <a:r>
              <a:rPr lang="en-US" dirty="0" smtClean="0"/>
              <a:t>Autonomic and respiratory insufficiency can occur- does not require assisted </a:t>
            </a:r>
            <a:r>
              <a:rPr lang="en-US" dirty="0" err="1" smtClean="0"/>
              <a:t>ventillation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Bladder disturbances- 25%  </a:t>
            </a:r>
            <a:r>
              <a:rPr lang="en-US" dirty="0" smtClean="0">
                <a:sym typeface="Wingdings" pitchFamily="2" charset="2"/>
              </a:rPr>
              <a:t> disturbed bladder sensation and </a:t>
            </a:r>
            <a:r>
              <a:rPr lang="en-US" dirty="0" err="1" smtClean="0">
                <a:sym typeface="Wingdings" pitchFamily="2" charset="2"/>
              </a:rPr>
              <a:t>detrusor</a:t>
            </a:r>
            <a:r>
              <a:rPr lang="en-US" dirty="0" smtClean="0">
                <a:sym typeface="Wingdings" pitchFamily="2" charset="2"/>
              </a:rPr>
              <a:t> areflexia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other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Lumbar canal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involvement</a:t>
            </a:r>
          </a:p>
          <a:p>
            <a:r>
              <a:rPr lang="en-US" dirty="0" smtClean="0"/>
              <a:t>Extensor plantar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Due to Massive hypertrophy of nerve roots </a:t>
            </a:r>
            <a:r>
              <a:rPr lang="en-US" dirty="0" smtClean="0"/>
              <a:t>produces crowding and entrapment of the roots in the lumbar </a:t>
            </a:r>
            <a:r>
              <a:rPr lang="en-US" dirty="0" err="1" smtClean="0"/>
              <a:t>thecal</a:t>
            </a:r>
            <a:r>
              <a:rPr lang="en-US" dirty="0" smtClean="0"/>
              <a:t> sack and the lumbar spinal canal, including the neural foramina.</a:t>
            </a:r>
          </a:p>
          <a:p>
            <a:endParaRPr lang="en-US" dirty="0" smtClean="0"/>
          </a:p>
          <a:p>
            <a:r>
              <a:rPr lang="en-US" dirty="0" smtClean="0"/>
              <a:t>spinal cord compression from hypertrophied </a:t>
            </a:r>
            <a:r>
              <a:rPr lang="en-US" dirty="0" err="1" smtClean="0"/>
              <a:t>intradural</a:t>
            </a:r>
            <a:r>
              <a:rPr lang="en-US" dirty="0" smtClean="0"/>
              <a:t> nerve roots in the cervical or thoracic region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extensor plantar responses.</a:t>
            </a:r>
          </a:p>
          <a:p>
            <a:endParaRPr lang="en-US" dirty="0" smtClean="0"/>
          </a:p>
          <a:p>
            <a:r>
              <a:rPr lang="en-US" dirty="0" smtClean="0"/>
              <a:t>In this circumstance, surgical decompression and a </a:t>
            </a:r>
            <a:r>
              <a:rPr lang="en-US" dirty="0" err="1" smtClean="0"/>
              <a:t>dural</a:t>
            </a:r>
            <a:r>
              <a:rPr lang="en-US" dirty="0" smtClean="0"/>
              <a:t> </a:t>
            </a:r>
            <a:r>
              <a:rPr lang="en-US" dirty="0" err="1" smtClean="0"/>
              <a:t>plasty</a:t>
            </a:r>
            <a:r>
              <a:rPr lang="en-US" dirty="0" smtClean="0"/>
              <a:t> may be considered.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MAIN CLINICAL VARIANTS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5" r="1186"/>
          <a:stretch>
            <a:fillRect/>
          </a:stretch>
        </p:blipFill>
        <p:spPr bwMode="auto">
          <a:xfrm>
            <a:off x="0" y="1600199"/>
            <a:ext cx="9144000" cy="42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Lancet 2010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Chronic acquired </a:t>
            </a:r>
            <a:r>
              <a:rPr lang="en-US" dirty="0" err="1" smtClean="0">
                <a:solidFill>
                  <a:srgbClr val="FFFF00"/>
                </a:solidFill>
              </a:rPr>
              <a:t>demyelinating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polyneuropathies</a:t>
            </a:r>
            <a:r>
              <a:rPr lang="en-US" dirty="0" smtClean="0">
                <a:solidFill>
                  <a:srgbClr val="FFFF00"/>
                </a:solidFill>
              </a:rPr>
              <a:t> - Variants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A. Symmetric proximal and distal motor predominant CIDP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B. Lewis-Sumner syndrome (LSS) (MADSAM)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Demyelinating</a:t>
            </a:r>
            <a:r>
              <a:rPr lang="en-US" dirty="0" smtClean="0"/>
              <a:t> neuropathy with </a:t>
            </a:r>
            <a:r>
              <a:rPr lang="en-US" dirty="0" err="1" smtClean="0"/>
              <a:t>IgG</a:t>
            </a:r>
            <a:r>
              <a:rPr lang="en-US" dirty="0" smtClean="0"/>
              <a:t> or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paraprotein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D. Sensory predominant </a:t>
            </a:r>
            <a:r>
              <a:rPr lang="en-US" dirty="0" err="1" smtClean="0"/>
              <a:t>demyelinating</a:t>
            </a:r>
            <a:r>
              <a:rPr lang="en-US" dirty="0" smtClean="0"/>
              <a:t> neuropathy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E. CIDP with CNS </a:t>
            </a:r>
            <a:r>
              <a:rPr lang="en-US" dirty="0" err="1" smtClean="0"/>
              <a:t>demyelination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F. </a:t>
            </a:r>
            <a:r>
              <a:rPr lang="en-US" dirty="0" err="1" smtClean="0"/>
              <a:t>Demyelinating</a:t>
            </a:r>
            <a:r>
              <a:rPr lang="en-US" dirty="0" smtClean="0"/>
              <a:t> neuropathy associated with systemic disorders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G. CIDP in patients who have inherited neuropathy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Demyelinating</a:t>
            </a:r>
            <a:r>
              <a:rPr lang="en-US" dirty="0" smtClean="0">
                <a:solidFill>
                  <a:srgbClr val="FFFF00"/>
                </a:solidFill>
              </a:rPr>
              <a:t> neuropathy associated with systemic disorders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1. Hepatitis B or C</a:t>
            </a:r>
          </a:p>
          <a:p>
            <a:pPr>
              <a:buNone/>
            </a:pPr>
            <a:r>
              <a:rPr lang="en-US" dirty="0" smtClean="0"/>
              <a:t>2. HIV</a:t>
            </a:r>
          </a:p>
          <a:p>
            <a:pPr>
              <a:buNone/>
            </a:pPr>
            <a:r>
              <a:rPr lang="en-US" dirty="0" smtClean="0"/>
              <a:t>3. Lymphoma</a:t>
            </a:r>
          </a:p>
          <a:p>
            <a:pPr>
              <a:buNone/>
            </a:pPr>
            <a:r>
              <a:rPr lang="en-US" dirty="0" smtClean="0"/>
              <a:t>4. Diabetes mellitus</a:t>
            </a:r>
          </a:p>
          <a:p>
            <a:pPr>
              <a:buNone/>
            </a:pPr>
            <a:r>
              <a:rPr lang="en-US" dirty="0" smtClean="0"/>
              <a:t>5. SLE or other collagen vascular disorders</a:t>
            </a:r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Thyrotoxicosis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7. Organ or bone marrow transplants</a:t>
            </a:r>
          </a:p>
          <a:p>
            <a:pPr>
              <a:buNone/>
            </a:pPr>
            <a:r>
              <a:rPr lang="en-US" dirty="0" smtClean="0"/>
              <a:t>8. 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>
              <a:buNone/>
            </a:pPr>
            <a:r>
              <a:rPr lang="en-US" dirty="0" smtClean="0"/>
              <a:t>9. Inflammatory bowel disease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II. Distinct from CIDP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Multifocal motor neuropathy (MMN)</a:t>
            </a:r>
          </a:p>
          <a:p>
            <a:pPr marL="514350" indent="-514350">
              <a:buAutoNum type="alphaUcPeriod"/>
            </a:pP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smtClean="0"/>
              <a:t> </a:t>
            </a:r>
            <a:r>
              <a:rPr lang="en-US" sz="2800" dirty="0" err="1" smtClean="0"/>
              <a:t>IgM</a:t>
            </a:r>
            <a:r>
              <a:rPr lang="en-US" sz="2800" dirty="0" smtClean="0"/>
              <a:t> </a:t>
            </a:r>
            <a:r>
              <a:rPr lang="en-US" sz="2800" dirty="0" err="1" smtClean="0"/>
              <a:t>paraprotein</a:t>
            </a:r>
            <a:r>
              <a:rPr lang="en-US" sz="2800" dirty="0" smtClean="0"/>
              <a:t>–related neuropathies</a:t>
            </a:r>
          </a:p>
          <a:p>
            <a:pPr>
              <a:buNone/>
            </a:pPr>
            <a:r>
              <a:rPr lang="en-US" sz="2800" dirty="0" smtClean="0"/>
              <a:t>		1. Distal </a:t>
            </a:r>
            <a:r>
              <a:rPr lang="en-US" sz="2800" dirty="0" err="1" smtClean="0"/>
              <a:t>demyelinating</a:t>
            </a:r>
            <a:r>
              <a:rPr lang="en-US" sz="2800" dirty="0" smtClean="0"/>
              <a:t> neuropathy</a:t>
            </a:r>
          </a:p>
          <a:p>
            <a:pPr>
              <a:buNone/>
            </a:pPr>
            <a:r>
              <a:rPr lang="en-US" sz="2800" dirty="0" smtClean="0"/>
              <a:t>			a. With anti–</a:t>
            </a:r>
            <a:r>
              <a:rPr lang="en-US" sz="2800" dirty="0" err="1" smtClean="0"/>
              <a:t>MAGantibodies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b. Without anti-MAG antibodies</a:t>
            </a:r>
          </a:p>
          <a:p>
            <a:pPr>
              <a:buNone/>
            </a:pPr>
            <a:r>
              <a:rPr lang="en-US" sz="2800" dirty="0" smtClean="0"/>
              <a:t>		2. Chronic ataxic neuropathy </a:t>
            </a:r>
            <a:r>
              <a:rPr lang="en-US" sz="2800" dirty="0" err="1" smtClean="0"/>
              <a:t>ophthalmoplegia</a:t>
            </a:r>
            <a:r>
              <a:rPr lang="en-US" sz="2800" dirty="0" smtClean="0"/>
              <a:t> M-protein agglutination </a:t>
            </a:r>
            <a:r>
              <a:rPr lang="en-US" sz="2800" dirty="0" err="1" smtClean="0"/>
              <a:t>disialosyl</a:t>
            </a:r>
            <a:r>
              <a:rPr lang="en-US" sz="2800" dirty="0" smtClean="0"/>
              <a:t> antibodies (CANOMAD)</a:t>
            </a:r>
          </a:p>
          <a:p>
            <a:pPr>
              <a:buNone/>
            </a:pPr>
            <a:r>
              <a:rPr lang="en-US" sz="2800" dirty="0" smtClean="0"/>
              <a:t>		3. POEMS</a:t>
            </a:r>
          </a:p>
          <a:p>
            <a:pPr>
              <a:buNone/>
            </a:pPr>
            <a:r>
              <a:rPr lang="en-US" sz="2800" dirty="0" smtClean="0"/>
              <a:t>						</a:t>
            </a:r>
            <a:r>
              <a:rPr lang="en-US" sz="2800" i="1" dirty="0" smtClean="0">
                <a:solidFill>
                  <a:srgbClr val="92D050"/>
                </a:solidFill>
              </a:rPr>
              <a:t>Neurology clinics 2007</a:t>
            </a:r>
            <a:endParaRPr lang="en-US" sz="28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t="7584"/>
          <a:stretch>
            <a:fillRect/>
          </a:stretch>
        </p:blipFill>
        <p:spPr bwMode="auto">
          <a:xfrm>
            <a:off x="228600" y="18219"/>
            <a:ext cx="7239000" cy="68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INVESTIGATIONS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three most important laboratory studies that support the diagnosis of CIDP are the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 cerebrospinal fluid (CSF) study</a:t>
            </a:r>
          </a:p>
          <a:p>
            <a:r>
              <a:rPr lang="en-US" sz="2800" dirty="0" smtClean="0"/>
              <a:t> NCS</a:t>
            </a:r>
          </a:p>
          <a:p>
            <a:r>
              <a:rPr lang="en-US" sz="2800" dirty="0" smtClean="0"/>
              <a:t>nerve biopsy. 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5562600"/>
            <a:ext cx="8001000" cy="9906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</a:rPr>
              <a:t>Of the three </a:t>
            </a:r>
            <a:r>
              <a:rPr lang="en-US" sz="2400" dirty="0" err="1" smtClean="0">
                <a:solidFill>
                  <a:srgbClr val="002060"/>
                </a:solidFill>
              </a:rPr>
              <a:t>sural</a:t>
            </a:r>
            <a:r>
              <a:rPr lang="en-US" sz="2400" dirty="0" smtClean="0">
                <a:solidFill>
                  <a:srgbClr val="002060"/>
                </a:solidFill>
              </a:rPr>
              <a:t> nerve biopsy is probably the least useful.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991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i="1" dirty="0" smtClean="0"/>
              <a:t>   </a:t>
            </a:r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r>
              <a:rPr lang="en-US" sz="2800" i="1" dirty="0" smtClean="0"/>
              <a:t>	Chronic inflammatory </a:t>
            </a:r>
            <a:r>
              <a:rPr lang="en-US" sz="2800" i="1" dirty="0" err="1" smtClean="0"/>
              <a:t>demyelinating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polyradiculoneuropathy</a:t>
            </a:r>
            <a:r>
              <a:rPr lang="en-US" sz="2800" i="1" dirty="0" smtClean="0"/>
              <a:t> (CIDP) is an acquired </a:t>
            </a:r>
            <a:r>
              <a:rPr lang="en-US" sz="2800" i="1" dirty="0" err="1" smtClean="0"/>
              <a:t>demyelinating</a:t>
            </a:r>
            <a:r>
              <a:rPr lang="en-US" sz="2800" i="1" dirty="0" smtClean="0"/>
              <a:t> disease of the peripheral nervous system (PNS), characterized by relapsing or progressive proximal and distal muscle weakness with possible sensory loss.</a:t>
            </a:r>
            <a:endParaRPr lang="en-US" sz="2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CSF examination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 CSF - WBC count of greater than 10 cells/mm should lead to consideration of 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HIV infection</a:t>
            </a:r>
          </a:p>
          <a:p>
            <a:pPr lvl="1"/>
            <a:r>
              <a:rPr lang="en-US" sz="2800" dirty="0" smtClean="0"/>
              <a:t>Lyme disease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 err="1" smtClean="0"/>
              <a:t>neurosarcoidosis</a:t>
            </a:r>
            <a:endParaRPr lang="en-US" sz="2800" dirty="0" smtClean="0"/>
          </a:p>
          <a:p>
            <a:pPr lvl="1"/>
            <a:r>
              <a:rPr lang="en-US" sz="2800" dirty="0" err="1" smtClean="0"/>
              <a:t>lymphomatous</a:t>
            </a:r>
            <a:r>
              <a:rPr lang="en-US" sz="2800" dirty="0" smtClean="0"/>
              <a:t> or leukemic infiltration of nerve roots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6019800"/>
            <a:ext cx="79248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660033"/>
                </a:solidFill>
              </a:rPr>
              <a:t>MRI   </a:t>
            </a:r>
            <a:r>
              <a:rPr lang="en-US" sz="2000" b="1" dirty="0" smtClean="0">
                <a:solidFill>
                  <a:srgbClr val="660033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660033"/>
                </a:solidFill>
              </a:rPr>
              <a:t>enlargement of the spinal roots or increased T2 signal and contrast enhancement in roots of the brachial or </a:t>
            </a:r>
            <a:r>
              <a:rPr lang="en-US" sz="2000" b="1" dirty="0" err="1" smtClean="0">
                <a:solidFill>
                  <a:srgbClr val="660033"/>
                </a:solidFill>
              </a:rPr>
              <a:t>lumbosacral</a:t>
            </a:r>
            <a:r>
              <a:rPr lang="en-US" sz="2000" b="1" dirty="0" smtClean="0">
                <a:solidFill>
                  <a:srgbClr val="660033"/>
                </a:solidFill>
              </a:rPr>
              <a:t> plexuses</a:t>
            </a:r>
            <a:endParaRPr lang="en-US" sz="20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CSF…..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CSF showing </a:t>
            </a:r>
            <a:r>
              <a:rPr lang="en-US" sz="2800" dirty="0" err="1" smtClean="0"/>
              <a:t>albuminocytologic</a:t>
            </a:r>
            <a:r>
              <a:rPr lang="en-US" sz="2800" dirty="0" smtClean="0"/>
              <a:t> dissociation.</a:t>
            </a:r>
          </a:p>
          <a:p>
            <a:endParaRPr lang="en-US" sz="2800" dirty="0" smtClean="0"/>
          </a:p>
          <a:p>
            <a:r>
              <a:rPr lang="en-US" sz="2800" dirty="0" smtClean="0"/>
              <a:t>CSF- OCB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65%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elevated CSF protein concentration </a:t>
            </a:r>
            <a:r>
              <a:rPr lang="en-US" sz="2800" dirty="0" smtClean="0">
                <a:sym typeface="Wingdings" pitchFamily="2" charset="2"/>
              </a:rPr>
              <a:t>  &gt;</a:t>
            </a:r>
            <a:r>
              <a:rPr lang="en-US" sz="2800" dirty="0" smtClean="0"/>
              <a:t> 90% of patients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NERVE BIOPSY -- HPE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Sural</a:t>
            </a:r>
            <a:r>
              <a:rPr lang="en-US" sz="2800" dirty="0" smtClean="0"/>
              <a:t> nerve biopsy may be helpful in excluding other etiologies, such as </a:t>
            </a:r>
          </a:p>
          <a:p>
            <a:endParaRPr lang="en-US" sz="2800" dirty="0" smtClean="0"/>
          </a:p>
          <a:p>
            <a:pPr lvl="1"/>
            <a:r>
              <a:rPr lang="en-US" sz="2800" dirty="0" err="1" smtClean="0"/>
              <a:t>Amyloidosis</a:t>
            </a:r>
            <a:endParaRPr lang="en-US" sz="2800" dirty="0" smtClean="0"/>
          </a:p>
          <a:p>
            <a:pPr lvl="1"/>
            <a:r>
              <a:rPr lang="en-US" sz="2800" dirty="0" smtClean="0"/>
              <a:t> </a:t>
            </a:r>
            <a:r>
              <a:rPr lang="en-US" sz="2800" dirty="0" err="1" smtClean="0"/>
              <a:t>vasculitis</a:t>
            </a:r>
            <a:endParaRPr lang="en-US" sz="2800" dirty="0" smtClean="0"/>
          </a:p>
          <a:p>
            <a:pPr lvl="1"/>
            <a:r>
              <a:rPr lang="en-US" sz="2800" dirty="0" smtClean="0"/>
              <a:t>hereditary neuropathies.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5486400" y="3505200"/>
            <a:ext cx="2743200" cy="2667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Demyelination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remyelination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 inflammation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576" t="13201" r="25599" b="6944"/>
          <a:stretch>
            <a:fillRect/>
          </a:stretch>
        </p:blipFill>
        <p:spPr bwMode="auto">
          <a:xfrm>
            <a:off x="533400" y="161731"/>
            <a:ext cx="7010400" cy="658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 a series of 60 patients with CIDP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48% had evidence of </a:t>
            </a:r>
            <a:r>
              <a:rPr lang="en-US" sz="2800" dirty="0" err="1" smtClean="0"/>
              <a:t>demyelination</a:t>
            </a:r>
            <a:r>
              <a:rPr lang="en-US" sz="2800" dirty="0" smtClean="0"/>
              <a:t>/</a:t>
            </a:r>
            <a:r>
              <a:rPr lang="en-US" sz="2800" dirty="0" err="1" smtClean="0"/>
              <a:t>remyelination</a:t>
            </a:r>
            <a:endParaRPr lang="en-US" sz="2800" dirty="0" smtClean="0"/>
          </a:p>
          <a:p>
            <a:pPr lvl="1"/>
            <a:r>
              <a:rPr lang="en-US" sz="2800" dirty="0" smtClean="0"/>
              <a:t>21% had axon changes</a:t>
            </a:r>
          </a:p>
          <a:p>
            <a:pPr lvl="1"/>
            <a:r>
              <a:rPr lang="en-US" sz="2800" dirty="0" smtClean="0"/>
              <a:t>13% had mixed </a:t>
            </a:r>
            <a:r>
              <a:rPr lang="en-US" sz="2800" dirty="0" err="1" smtClean="0"/>
              <a:t>demyelinating</a:t>
            </a:r>
            <a:r>
              <a:rPr lang="en-US" sz="2800" dirty="0" smtClean="0"/>
              <a:t> and axonal changes</a:t>
            </a:r>
          </a:p>
          <a:p>
            <a:pPr lvl="1"/>
            <a:r>
              <a:rPr lang="en-US" sz="2800" dirty="0" smtClean="0"/>
              <a:t>18% of biopsies were normal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i="1" dirty="0" err="1" smtClean="0">
                <a:solidFill>
                  <a:srgbClr val="92D050"/>
                </a:solidFill>
              </a:rPr>
              <a:t>Barohn</a:t>
            </a:r>
            <a:r>
              <a:rPr lang="en-US" sz="1800" i="1" dirty="0" smtClean="0">
                <a:solidFill>
                  <a:srgbClr val="92D050"/>
                </a:solidFill>
              </a:rPr>
              <a:t> RJ, </a:t>
            </a:r>
            <a:r>
              <a:rPr lang="en-US" sz="1800" i="1" dirty="0" err="1" smtClean="0">
                <a:solidFill>
                  <a:srgbClr val="92D050"/>
                </a:solidFill>
              </a:rPr>
              <a:t>Kissel</a:t>
            </a:r>
            <a:r>
              <a:rPr lang="en-US" sz="1800" i="1" dirty="0" smtClean="0">
                <a:solidFill>
                  <a:srgbClr val="92D050"/>
                </a:solidFill>
              </a:rPr>
              <a:t> JT, </a:t>
            </a:r>
            <a:r>
              <a:rPr lang="en-US" sz="1800" i="1" dirty="0" err="1" smtClean="0">
                <a:solidFill>
                  <a:srgbClr val="92D050"/>
                </a:solidFill>
              </a:rPr>
              <a:t>Warmolts</a:t>
            </a:r>
            <a:r>
              <a:rPr lang="en-US" sz="1800" i="1" dirty="0" smtClean="0">
                <a:solidFill>
                  <a:srgbClr val="92D050"/>
                </a:solidFill>
              </a:rPr>
              <a:t> JR, </a:t>
            </a:r>
            <a:r>
              <a:rPr lang="en-US" sz="1800" i="1" dirty="0" err="1" smtClean="0">
                <a:solidFill>
                  <a:srgbClr val="92D050"/>
                </a:solidFill>
              </a:rPr>
              <a:t>Mendell</a:t>
            </a:r>
            <a:r>
              <a:rPr lang="en-US" sz="1800" i="1" dirty="0" smtClean="0">
                <a:solidFill>
                  <a:srgbClr val="92D050"/>
                </a:solidFill>
              </a:rPr>
              <a:t> JR. Chronic inflammatory </a:t>
            </a:r>
            <a:r>
              <a:rPr lang="en-US" sz="1800" i="1" dirty="0" err="1" smtClean="0">
                <a:solidFill>
                  <a:srgbClr val="92D050"/>
                </a:solidFill>
              </a:rPr>
              <a:t>demyelinating</a:t>
            </a:r>
            <a:r>
              <a:rPr lang="en-US" sz="1800" i="1" dirty="0" smtClean="0">
                <a:solidFill>
                  <a:srgbClr val="92D050"/>
                </a:solidFill>
              </a:rPr>
              <a:t> </a:t>
            </a:r>
            <a:r>
              <a:rPr lang="en-US" sz="1800" i="1" dirty="0" err="1" smtClean="0">
                <a:solidFill>
                  <a:srgbClr val="92D050"/>
                </a:solidFill>
              </a:rPr>
              <a:t>polyradiculoneuropathy</a:t>
            </a:r>
            <a:r>
              <a:rPr lang="en-US" sz="1800" i="1" dirty="0" smtClean="0">
                <a:solidFill>
                  <a:srgbClr val="92D050"/>
                </a:solidFill>
              </a:rPr>
              <a:t>. Clinical characteristics, course, and recommendations for diagnostic criteria. Arch </a:t>
            </a:r>
            <a:r>
              <a:rPr lang="en-US" sz="1800" i="1" dirty="0" err="1" smtClean="0">
                <a:solidFill>
                  <a:srgbClr val="92D050"/>
                </a:solidFill>
              </a:rPr>
              <a:t>Neurol</a:t>
            </a:r>
            <a:r>
              <a:rPr lang="en-US" sz="1800" i="1" dirty="0" smtClean="0">
                <a:solidFill>
                  <a:srgbClr val="92D050"/>
                </a:solidFill>
              </a:rPr>
              <a:t> 1989;46:878–884</a:t>
            </a:r>
            <a:endParaRPr lang="en-US" sz="18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patients with CIDP, a nerve biopsy is not necessary.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09600" y="4572000"/>
            <a:ext cx="81534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However, if the CSF or NCS are not supportive of the diagnosis in a patient who clinically resembles CIDP, a nerve biopsy should be considered.</a:t>
            </a:r>
          </a:p>
          <a:p>
            <a:pPr algn="ct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NERVE CONDUCTION STUDY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Edx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demyelinating</a:t>
            </a:r>
            <a:r>
              <a:rPr lang="en-US" dirty="0" smtClean="0"/>
              <a:t> neuropathy </a:t>
            </a:r>
          </a:p>
          <a:p>
            <a:endParaRPr lang="en-US" dirty="0" smtClean="0"/>
          </a:p>
          <a:p>
            <a:r>
              <a:rPr lang="en-US" dirty="0" smtClean="0"/>
              <a:t>distal motor latency  -- prolongation </a:t>
            </a:r>
          </a:p>
          <a:p>
            <a:r>
              <a:rPr lang="en-US" dirty="0" smtClean="0"/>
              <a:t>motor conduction velocity -- slowing  </a:t>
            </a:r>
          </a:p>
          <a:p>
            <a:r>
              <a:rPr lang="en-US" dirty="0" smtClean="0"/>
              <a:t>F-waves -- delay or absent</a:t>
            </a:r>
          </a:p>
          <a:p>
            <a:r>
              <a:rPr lang="en-US" dirty="0" smtClean="0"/>
              <a:t>presence of conduction block and/or abnormal temporal dispersion. </a:t>
            </a:r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57200" y="5410200"/>
            <a:ext cx="8686800" cy="990600"/>
          </a:xfrm>
          <a:prstGeom prst="roundRect">
            <a:avLst/>
          </a:prstGeom>
          <a:solidFill>
            <a:srgbClr val="6600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There is currently no accepted role for sensory NCS in establishing a diagnosis of a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demyelinating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polyneuropathy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algn="ct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37488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DIAGNOSTIC CRITERIA</a:t>
            </a:r>
            <a:br>
              <a:rPr lang="en-US" sz="4400" dirty="0" smtClean="0">
                <a:solidFill>
                  <a:srgbClr val="FFFF00"/>
                </a:solidFill>
              </a:rPr>
            </a:br>
            <a:endParaRPr lang="en-US" sz="4400" dirty="0" smtClean="0">
              <a:solidFill>
                <a:srgbClr val="FFFF00"/>
              </a:solidFill>
            </a:endParaRPr>
          </a:p>
          <a:p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-115313"/>
            <a:ext cx="7514245" cy="69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evel 3"/>
          <p:cNvSpPr/>
          <p:nvPr/>
        </p:nvSpPr>
        <p:spPr>
          <a:xfrm>
            <a:off x="4572000" y="6400800"/>
            <a:ext cx="1295400" cy="4572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1991</a:t>
            </a:r>
            <a:endParaRPr lang="en-US" dirty="0"/>
          </a:p>
        </p:txBody>
      </p:sp>
      <p:sp>
        <p:nvSpPr>
          <p:cNvPr id="5" name="Bevel 4"/>
          <p:cNvSpPr/>
          <p:nvPr/>
        </p:nvSpPr>
        <p:spPr>
          <a:xfrm>
            <a:off x="4114800" y="1676400"/>
            <a:ext cx="1981200" cy="144780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specificity</a:t>
            </a:r>
          </a:p>
          <a:p>
            <a:pPr algn="ctr"/>
            <a:r>
              <a:rPr lang="en-US" dirty="0" smtClean="0"/>
              <a:t>Less sensitive</a:t>
            </a:r>
            <a:endParaRPr lang="en-US" dirty="0"/>
          </a:p>
        </p:txBody>
      </p:sp>
      <p:sp>
        <p:nvSpPr>
          <p:cNvPr id="6" name="Bevel 5"/>
          <p:cNvSpPr/>
          <p:nvPr/>
        </p:nvSpPr>
        <p:spPr>
          <a:xfrm>
            <a:off x="6248400" y="2133600"/>
            <a:ext cx="1905000" cy="9144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Better clinical applicability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AAN </a:t>
            </a:r>
            <a:r>
              <a:rPr lang="en-US" dirty="0" err="1" smtClean="0">
                <a:solidFill>
                  <a:srgbClr val="FFFF00"/>
                </a:solidFill>
              </a:rPr>
              <a:t>Adhoc</a:t>
            </a:r>
            <a:r>
              <a:rPr lang="en-US" dirty="0" smtClean="0">
                <a:solidFill>
                  <a:srgbClr val="FFFF00"/>
                </a:solidFill>
              </a:rPr>
              <a:t> criteria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of the AAN criteria was to identify subjects for clinical research studies.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limited sensitivity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missing almost half of patients  who may respond to </a:t>
            </a:r>
            <a:r>
              <a:rPr lang="en-US" dirty="0" err="1" smtClean="0"/>
              <a:t>immunomodulatory</a:t>
            </a:r>
            <a:r>
              <a:rPr lang="en-US" dirty="0" smtClean="0"/>
              <a:t> treatment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CIDP is an autoimmune disorder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myelin the likely target for the immune response</a:t>
            </a:r>
          </a:p>
          <a:p>
            <a:r>
              <a:rPr lang="en-US" dirty="0" smtClean="0"/>
              <a:t>In fact, CIDP is considered the peripheral counterpart of MS because of similarities between the two diseases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PATHOGENESIS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304800" y="4191000"/>
            <a:ext cx="8153400" cy="2362200"/>
          </a:xfrm>
          <a:prstGeom prst="bevel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relapsing or progressive disease course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focal </a:t>
            </a:r>
            <a:r>
              <a:rPr lang="en-US" sz="2400" dirty="0" err="1" smtClean="0">
                <a:solidFill>
                  <a:srgbClr val="FFFF00"/>
                </a:solidFill>
              </a:rPr>
              <a:t>demyelination</a:t>
            </a:r>
            <a:r>
              <a:rPr lang="en-US" sz="2400" dirty="0" smtClean="0">
                <a:solidFill>
                  <a:srgbClr val="FFFF00"/>
                </a:solidFill>
              </a:rPr>
              <a:t> and concomitant axon damage</a:t>
            </a:r>
          </a:p>
          <a:p>
            <a:pPr algn="ctr"/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immune-mediated </a:t>
            </a:r>
            <a:r>
              <a:rPr lang="en-US" sz="2400" dirty="0" err="1" smtClean="0">
                <a:solidFill>
                  <a:srgbClr val="FFFF00"/>
                </a:solidFill>
              </a:rPr>
              <a:t>pathophysiology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277" y="1143000"/>
            <a:ext cx="9053723" cy="43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evel 3"/>
          <p:cNvSpPr/>
          <p:nvPr/>
        </p:nvSpPr>
        <p:spPr>
          <a:xfrm>
            <a:off x="7086600" y="5562600"/>
            <a:ext cx="2286000" cy="1295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Sensitivity- 90%</a:t>
            </a:r>
          </a:p>
          <a:p>
            <a:pPr algn="ctr"/>
            <a:r>
              <a:rPr lang="en-US" sz="2000" b="1" dirty="0" smtClean="0"/>
              <a:t>Sp- 97%</a:t>
            </a:r>
            <a:endParaRPr lang="en-US" sz="2000" b="1" dirty="0"/>
          </a:p>
        </p:txBody>
      </p:sp>
      <p:sp>
        <p:nvSpPr>
          <p:cNvPr id="5" name="Bevel 4"/>
          <p:cNvSpPr/>
          <p:nvPr/>
        </p:nvSpPr>
        <p:spPr>
          <a:xfrm>
            <a:off x="4800600" y="5562600"/>
            <a:ext cx="2286000" cy="129540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Sensitivity- 83%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Sp- 97%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4876800" y="0"/>
            <a:ext cx="2209800" cy="11430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0033"/>
                </a:solidFill>
              </a:rPr>
              <a:t>AAEM criteria</a:t>
            </a:r>
            <a:endParaRPr lang="en-US" sz="2400" b="1" dirty="0">
              <a:solidFill>
                <a:srgbClr val="66003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Criteria for abnormal: NCS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en-US" dirty="0" smtClean="0"/>
              <a:t>CV:&lt;80% of the LLN if CMAP amplitude&gt;80% of the LLN or&lt;70% of the LLN if CMAP amplitude&lt;80% of the LLN</a:t>
            </a:r>
          </a:p>
          <a:p>
            <a:pPr marL="514350" indent="-514350">
              <a:buAutoNum type="arabicParenBoth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(2) DL:&gt;125% of the ULN if CMAP amplitude&gt;80% of the LLN or&gt;150% of the ULN if CMAP amplitude&lt;80% of the LLN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(3) FW: minimum F-wave latency&gt;125% of the ULN if CMAP amplitude&gt;80% of the LLN or&gt;150% if CMAP amplitude&lt;80% of the LLN or if F-wave is absent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7696200" cy="681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CLINICAL ALGORITHM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5715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Lancet Neurology 2010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9144000" cy="868363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GOALS OF TREATMENT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9144000" cy="5562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Control </a:t>
            </a:r>
            <a:r>
              <a:rPr lang="en-US" sz="2800" dirty="0">
                <a:solidFill>
                  <a:schemeClr val="bg1"/>
                </a:solidFill>
              </a:rPr>
              <a:t>of symptoms  (weakness, sensory loss, imbalance, </a:t>
            </a:r>
            <a:r>
              <a:rPr lang="en-US" sz="2800" dirty="0" smtClean="0">
                <a:solidFill>
                  <a:schemeClr val="bg1"/>
                </a:solidFill>
              </a:rPr>
              <a:t>pain)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Improvement </a:t>
            </a:r>
            <a:r>
              <a:rPr lang="en-US" sz="2800" dirty="0">
                <a:solidFill>
                  <a:schemeClr val="bg1"/>
                </a:solidFill>
              </a:rPr>
              <a:t>of functional </a:t>
            </a:r>
            <a:r>
              <a:rPr lang="en-US" sz="2800" dirty="0" smtClean="0">
                <a:solidFill>
                  <a:schemeClr val="bg1"/>
                </a:solidFill>
              </a:rPr>
              <a:t>ability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Maintenance of long-term </a:t>
            </a:r>
            <a:r>
              <a:rPr lang="en-US" sz="2800" dirty="0" smtClean="0">
                <a:solidFill>
                  <a:schemeClr val="bg1"/>
                </a:solidFill>
              </a:rPr>
              <a:t>remission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Prevent progression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9144000" cy="990600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GUIDELINES--- ???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91440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Initial </a:t>
            </a:r>
            <a:r>
              <a:rPr lang="en-US" sz="2800" dirty="0">
                <a:solidFill>
                  <a:schemeClr val="bg1"/>
                </a:solidFill>
              </a:rPr>
              <a:t>choice of </a:t>
            </a:r>
            <a:r>
              <a:rPr lang="en-US" sz="2800" dirty="0" smtClean="0">
                <a:solidFill>
                  <a:schemeClr val="bg1"/>
                </a:solidFill>
              </a:rPr>
              <a:t>therapy -?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When </a:t>
            </a:r>
            <a:r>
              <a:rPr lang="en-US" sz="2800" dirty="0">
                <a:solidFill>
                  <a:schemeClr val="bg1"/>
                </a:solidFill>
              </a:rPr>
              <a:t>to initiate </a:t>
            </a:r>
            <a:r>
              <a:rPr lang="en-US" sz="2800" dirty="0" smtClean="0">
                <a:solidFill>
                  <a:schemeClr val="bg1"/>
                </a:solidFill>
              </a:rPr>
              <a:t>treatment 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Appropriate </a:t>
            </a:r>
            <a:r>
              <a:rPr lang="en-US" sz="2800" dirty="0">
                <a:solidFill>
                  <a:schemeClr val="bg1"/>
                </a:solidFill>
              </a:rPr>
              <a:t>interval </a:t>
            </a:r>
            <a:r>
              <a:rPr lang="en-US" sz="2800" dirty="0" smtClean="0">
                <a:solidFill>
                  <a:schemeClr val="bg1"/>
                </a:solidFill>
              </a:rPr>
              <a:t>between treatments - 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4200" dirty="0" smtClean="0">
                <a:solidFill>
                  <a:srgbClr val="FFFF00"/>
                </a:solidFill>
              </a:rPr>
              <a:t>FACTORS DETERMINING CHOICE OF THERAPY</a:t>
            </a:r>
            <a:endParaRPr lang="en-US" sz="4200" dirty="0">
              <a:solidFill>
                <a:srgbClr val="FFFF00"/>
              </a:solidFill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9144000" cy="571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Severity of disease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side effects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Risk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Cost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00"/>
                </a:solidFill>
              </a:rPr>
              <a:t>Corticosteroids</a:t>
            </a:r>
            <a:r>
              <a:rPr lang="en-US" sz="44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FF00"/>
                </a:solidFill>
              </a:rPr>
              <a:t>Mechanism of action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91440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cs typeface="Arial" charset="0"/>
              </a:rPr>
              <a:t>↓ </a:t>
            </a:r>
            <a:r>
              <a:rPr lang="en-US" sz="2800" dirty="0" smtClean="0">
                <a:solidFill>
                  <a:schemeClr val="bg1"/>
                </a:solidFill>
              </a:rPr>
              <a:t>pro- </a:t>
            </a:r>
            <a:r>
              <a:rPr lang="en-US" sz="2800" dirty="0">
                <a:solidFill>
                  <a:schemeClr val="bg1"/>
                </a:solidFill>
              </a:rPr>
              <a:t>inflammatory cytokines- IL-1, IL-2, IL-6, </a:t>
            </a:r>
            <a:r>
              <a:rPr lang="en-US" sz="2800" dirty="0" smtClean="0">
                <a:solidFill>
                  <a:schemeClr val="bg1"/>
                </a:solidFill>
              </a:rPr>
              <a:t>TNF</a:t>
            </a:r>
            <a:r>
              <a:rPr lang="el-GR" sz="2800" dirty="0" smtClean="0">
                <a:solidFill>
                  <a:schemeClr val="bg1"/>
                </a:solidFill>
              </a:rPr>
              <a:t>α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cs typeface="Arial" charset="0"/>
              </a:rPr>
              <a:t>↑ </a:t>
            </a:r>
            <a:r>
              <a:rPr lang="en-US" sz="2800" dirty="0" smtClean="0">
                <a:solidFill>
                  <a:schemeClr val="bg1"/>
                </a:solidFill>
              </a:rPr>
              <a:t>anti-inflammatory </a:t>
            </a:r>
            <a:r>
              <a:rPr lang="en-US" sz="2800" dirty="0">
                <a:solidFill>
                  <a:schemeClr val="bg1"/>
                </a:solidFill>
              </a:rPr>
              <a:t>cytokines IL-4, </a:t>
            </a:r>
            <a:r>
              <a:rPr lang="en-US" sz="2800" dirty="0" smtClean="0">
                <a:solidFill>
                  <a:schemeClr val="bg1"/>
                </a:solidFill>
              </a:rPr>
              <a:t>IL-10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Inhibit T-cell proliferation and </a:t>
            </a:r>
            <a:r>
              <a:rPr lang="en-US" sz="2800" dirty="0" smtClean="0">
                <a:solidFill>
                  <a:schemeClr val="bg1"/>
                </a:solidFill>
              </a:rPr>
              <a:t>CMI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Anti-inflammatory &amp; anti-adhesion </a:t>
            </a:r>
            <a:r>
              <a:rPr lang="en-US" sz="2800" dirty="0" smtClean="0">
                <a:solidFill>
                  <a:schemeClr val="bg1"/>
                </a:solidFill>
              </a:rPr>
              <a:t>effects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improves suppressor  T cell </a:t>
            </a:r>
            <a:r>
              <a:rPr lang="en-US" sz="2800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Efficacy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a </a:t>
            </a:r>
            <a:r>
              <a:rPr lang="en-US" sz="2400" dirty="0" smtClean="0">
                <a:solidFill>
                  <a:schemeClr val="bg1"/>
                </a:solidFill>
              </a:rPr>
              <a:t>RCT  by </a:t>
            </a:r>
            <a:r>
              <a:rPr lang="en-US" sz="2400" dirty="0" err="1" smtClean="0">
                <a:solidFill>
                  <a:schemeClr val="bg1"/>
                </a:solidFill>
              </a:rPr>
              <a:t>Dyck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et al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1"/>
                </a:solidFill>
              </a:rPr>
              <a:t>CIDP </a:t>
            </a:r>
            <a:r>
              <a:rPr lang="en-US" sz="2400" dirty="0">
                <a:solidFill>
                  <a:schemeClr val="bg1"/>
                </a:solidFill>
              </a:rPr>
              <a:t>patients received either prednisone therapy (N = 14) or no treatment (N = 14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Prednisone 120 mg A/D- 1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week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1"/>
                </a:solidFill>
              </a:rPr>
              <a:t>Tapered </a:t>
            </a:r>
            <a:r>
              <a:rPr lang="en-US" sz="2400" dirty="0">
                <a:solidFill>
                  <a:schemeClr val="bg1"/>
                </a:solidFill>
              </a:rPr>
              <a:t>off over 12 </a:t>
            </a:r>
            <a:r>
              <a:rPr lang="en-US" sz="2400" dirty="0" smtClean="0">
                <a:solidFill>
                  <a:schemeClr val="bg1"/>
                </a:solidFill>
              </a:rPr>
              <a:t>weeks</a:t>
            </a: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r>
              <a:rPr lang="en-US" sz="2400" i="1" dirty="0" smtClean="0">
                <a:solidFill>
                  <a:srgbClr val="99FF66"/>
                </a:solidFill>
              </a:rPr>
              <a:t>							</a:t>
            </a:r>
            <a:r>
              <a:rPr lang="en-US" sz="2000" i="1" dirty="0" smtClean="0">
                <a:solidFill>
                  <a:srgbClr val="99FF66"/>
                </a:solidFill>
              </a:rPr>
              <a:t>Ann </a:t>
            </a:r>
            <a:r>
              <a:rPr lang="en-US" sz="2000" i="1" dirty="0" err="1" smtClean="0">
                <a:solidFill>
                  <a:srgbClr val="99FF66"/>
                </a:solidFill>
              </a:rPr>
              <a:t>Neurol</a:t>
            </a:r>
            <a:r>
              <a:rPr lang="en-US" sz="2000" i="1" dirty="0" smtClean="0">
                <a:solidFill>
                  <a:srgbClr val="99FF66"/>
                </a:solidFill>
              </a:rPr>
              <a:t>, 1982, 11:136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971800"/>
            <a:ext cx="7315200" cy="3200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Prednisone </a:t>
            </a:r>
            <a:r>
              <a:rPr lang="en-US" sz="2400" b="1" dirty="0" err="1" smtClean="0">
                <a:solidFill>
                  <a:srgbClr val="FFFF00"/>
                </a:solidFill>
              </a:rPr>
              <a:t>gp</a:t>
            </a:r>
            <a:r>
              <a:rPr lang="en-US" sz="2400" b="1" dirty="0" smtClean="0">
                <a:solidFill>
                  <a:srgbClr val="FFFF00"/>
                </a:solidFill>
              </a:rPr>
              <a:t>- median improvement in NDS of 10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Controls: median worsening of 1.5 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</a:rPr>
              <a:t>(p = 0.016)</a:t>
            </a:r>
          </a:p>
          <a:p>
            <a:pPr>
              <a:buFontTx/>
              <a:buNone/>
            </a:pPr>
            <a:endParaRPr lang="en-US" sz="2000" b="1" i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2000" b="1" i="1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Maximal effect of prednisone typically </a:t>
            </a:r>
            <a:r>
              <a:rPr lang="en-US" sz="2400" dirty="0" smtClean="0">
                <a:solidFill>
                  <a:srgbClr val="FFFF00"/>
                </a:solidFill>
              </a:rPr>
              <a:t>observed  1 to 6m</a:t>
            </a:r>
          </a:p>
          <a:p>
            <a:pPr>
              <a:buFontTx/>
              <a:buNone/>
            </a:pPr>
            <a:endParaRPr lang="en-US" sz="2000" b="1" i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2000" b="1" i="1" dirty="0" smtClean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precise mechanisms that lead to </a:t>
            </a:r>
            <a:r>
              <a:rPr lang="en-US" dirty="0" err="1" smtClean="0"/>
              <a:t>demyelination</a:t>
            </a:r>
            <a:r>
              <a:rPr lang="en-US" dirty="0" smtClean="0"/>
              <a:t> of peripheral nerves in CIDP are not known </a:t>
            </a:r>
          </a:p>
          <a:p>
            <a:endParaRPr lang="en-US" dirty="0" smtClean="0"/>
          </a:p>
          <a:p>
            <a:r>
              <a:rPr lang="en-US" dirty="0" err="1" smtClean="0"/>
              <a:t>Demyelination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mediated by both cellular and </a:t>
            </a:r>
            <a:r>
              <a:rPr lang="en-US" dirty="0" err="1" smtClean="0"/>
              <a:t>humoral</a:t>
            </a:r>
            <a:r>
              <a:rPr lang="en-US" dirty="0" smtClean="0"/>
              <a:t> immune factors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9144000" cy="1371600"/>
          </a:xfrm>
        </p:spPr>
        <p:txBody>
          <a:bodyPr>
            <a:normAutofit/>
          </a:bodyPr>
          <a:lstStyle/>
          <a:p>
            <a:r>
              <a:rPr lang="en-US" sz="4800" u="sng" dirty="0" err="1">
                <a:solidFill>
                  <a:srgbClr val="FF9933"/>
                </a:solidFill>
              </a:rPr>
              <a:t>Prednisolone</a:t>
            </a:r>
            <a:r>
              <a:rPr lang="en-US" sz="4800" u="sng" dirty="0">
                <a:solidFill>
                  <a:srgbClr val="FF9933"/>
                </a:solidFill>
              </a:rPr>
              <a:t> Vs </a:t>
            </a:r>
            <a:r>
              <a:rPr lang="en-US" sz="4800" u="sng" dirty="0" err="1">
                <a:solidFill>
                  <a:srgbClr val="FF9933"/>
                </a:solidFill>
              </a:rPr>
              <a:t>IVIg</a:t>
            </a:r>
            <a:r>
              <a:rPr lang="en-US" sz="4800" u="sng" dirty="0">
                <a:solidFill>
                  <a:srgbClr val="FF9933"/>
                </a:solidFill>
              </a:rPr>
              <a:t/>
            </a:r>
            <a:br>
              <a:rPr lang="en-US" sz="4800" u="sng" dirty="0">
                <a:solidFill>
                  <a:srgbClr val="FF9933"/>
                </a:solidFill>
              </a:rPr>
            </a:br>
            <a:endParaRPr lang="en-US" sz="3600" i="1" dirty="0">
              <a:solidFill>
                <a:srgbClr val="99FF66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6-week, randomized, </a:t>
            </a:r>
            <a:r>
              <a:rPr lang="en-US" sz="2800" dirty="0" smtClean="0">
                <a:solidFill>
                  <a:schemeClr val="bg1"/>
                </a:solidFill>
              </a:rPr>
              <a:t>double-blind (n=24)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Oral </a:t>
            </a:r>
            <a:r>
              <a:rPr lang="en-US" sz="2800" dirty="0" err="1">
                <a:solidFill>
                  <a:schemeClr val="bg1"/>
                </a:solidFill>
              </a:rPr>
              <a:t>prednisolone</a:t>
            </a:r>
            <a:r>
              <a:rPr lang="en-US" sz="2800" dirty="0">
                <a:solidFill>
                  <a:schemeClr val="bg1"/>
                </a:solidFill>
              </a:rPr>
              <a:t> 60 mg OD X 2 </a:t>
            </a:r>
            <a:r>
              <a:rPr lang="en-US" sz="2800" dirty="0" smtClean="0">
                <a:solidFill>
                  <a:schemeClr val="bg1"/>
                </a:solidFill>
              </a:rPr>
              <a:t>wks </a:t>
            </a:r>
            <a:r>
              <a:rPr lang="en-US" sz="2800" dirty="0">
                <a:solidFill>
                  <a:schemeClr val="bg1"/>
                </a:solidFill>
              </a:rPr>
              <a:t>(tapered down to 10 mg over </a:t>
            </a:r>
            <a:r>
              <a:rPr lang="en-US" sz="2800" dirty="0" smtClean="0">
                <a:solidFill>
                  <a:schemeClr val="bg1"/>
                </a:solidFill>
              </a:rPr>
              <a:t>the course </a:t>
            </a:r>
            <a:r>
              <a:rPr lang="en-US" sz="2800" dirty="0">
                <a:solidFill>
                  <a:schemeClr val="bg1"/>
                </a:solidFill>
              </a:rPr>
              <a:t>of next month)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			or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IVIg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2 g/kg over 1 to 2 </a:t>
            </a:r>
            <a:r>
              <a:rPr lang="en-US" sz="2800" dirty="0" smtClean="0">
                <a:solidFill>
                  <a:schemeClr val="bg1"/>
                </a:solidFill>
              </a:rPr>
              <a:t>days</a:t>
            </a:r>
            <a:r>
              <a:rPr lang="en-US" sz="2800" dirty="0" smtClean="0">
                <a:solidFill>
                  <a:srgbClr val="99FF66"/>
                </a:solidFill>
              </a:rPr>
              <a:t> </a:t>
            </a:r>
          </a:p>
          <a:p>
            <a:endParaRPr lang="en-US" sz="2800" dirty="0" smtClean="0">
              <a:solidFill>
                <a:srgbClr val="99FF66"/>
              </a:solidFill>
            </a:endParaRPr>
          </a:p>
          <a:p>
            <a:pPr>
              <a:buFontTx/>
              <a:buNone/>
            </a:pPr>
            <a:r>
              <a:rPr lang="en-US" sz="2800" i="1" dirty="0" smtClean="0">
                <a:solidFill>
                  <a:srgbClr val="99FF66"/>
                </a:solidFill>
              </a:rPr>
              <a:t>				</a:t>
            </a:r>
          </a:p>
          <a:p>
            <a:pPr>
              <a:buFontTx/>
              <a:buNone/>
            </a:pPr>
            <a:endParaRPr lang="en-US" sz="2800" i="1" dirty="0" smtClean="0">
              <a:solidFill>
                <a:srgbClr val="99FF66"/>
              </a:solidFill>
            </a:endParaRPr>
          </a:p>
          <a:p>
            <a:pPr>
              <a:buFontTx/>
              <a:buNone/>
            </a:pPr>
            <a:r>
              <a:rPr lang="en-US" sz="2800" i="1" dirty="0" smtClean="0">
                <a:solidFill>
                  <a:srgbClr val="99FF66"/>
                </a:solidFill>
              </a:rPr>
              <a:t>						</a:t>
            </a:r>
            <a:r>
              <a:rPr lang="en-US" sz="1800" i="1" dirty="0" smtClean="0">
                <a:solidFill>
                  <a:srgbClr val="99FF66"/>
                </a:solidFill>
              </a:rPr>
              <a:t>Hughes et </a:t>
            </a:r>
            <a:r>
              <a:rPr lang="en-US" sz="1800" i="1" dirty="0" err="1" smtClean="0">
                <a:solidFill>
                  <a:srgbClr val="99FF66"/>
                </a:solidFill>
              </a:rPr>
              <a:t>al,Ann</a:t>
            </a:r>
            <a:r>
              <a:rPr lang="en-US" sz="1800" i="1" dirty="0" smtClean="0">
                <a:solidFill>
                  <a:srgbClr val="99FF66"/>
                </a:solidFill>
              </a:rPr>
              <a:t> Neurol,2001,50:195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4876800"/>
            <a:ext cx="6629400" cy="838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Efficacy 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  steroids= IVIG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68363"/>
          </a:xfrm>
        </p:spPr>
        <p:txBody>
          <a:bodyPr/>
          <a:lstStyle/>
          <a:p>
            <a:r>
              <a:rPr lang="en-US" sz="4000" u="sng" dirty="0">
                <a:solidFill>
                  <a:srgbClr val="FF9933"/>
                </a:solidFill>
              </a:rPr>
              <a:t>Factors predictive of steroid response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Shorter </a:t>
            </a:r>
            <a:r>
              <a:rPr lang="en-US" sz="3200" dirty="0">
                <a:solidFill>
                  <a:schemeClr val="bg1"/>
                </a:solidFill>
              </a:rPr>
              <a:t>disease duration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Milder neurologic deficit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Smaller decrease in motor NCV </a:t>
            </a:r>
          </a:p>
          <a:p>
            <a:r>
              <a:rPr lang="en-US" sz="3200" dirty="0">
                <a:solidFill>
                  <a:schemeClr val="bg1"/>
                </a:solidFill>
              </a:rPr>
              <a:t>Age &lt;40 years</a:t>
            </a:r>
          </a:p>
          <a:p>
            <a:r>
              <a:rPr lang="en-US" sz="3200" dirty="0">
                <a:solidFill>
                  <a:schemeClr val="bg1"/>
                </a:solidFill>
              </a:rPr>
              <a:t>Female </a:t>
            </a:r>
            <a:r>
              <a:rPr lang="en-US" sz="3200" dirty="0" smtClean="0">
                <a:solidFill>
                  <a:schemeClr val="bg1"/>
                </a:solidFill>
              </a:rPr>
              <a:t>gender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3886200"/>
            <a:ext cx="4191000" cy="2590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poor response:-</a:t>
            </a:r>
          </a:p>
          <a:p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Global distribution of weakness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muscle atrophy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</a:rPr>
              <a:t>Babinski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68363"/>
          </a:xfrm>
        </p:spPr>
        <p:txBody>
          <a:bodyPr/>
          <a:lstStyle/>
          <a:p>
            <a:r>
              <a:rPr lang="en-US" sz="4000" dirty="0">
                <a:solidFill>
                  <a:srgbClr val="FF9933"/>
                </a:solidFill>
              </a:rPr>
              <a:t>Tolerability and dosing considerations.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6934200" cy="5791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Many </a:t>
            </a:r>
            <a:r>
              <a:rPr lang="en-US" sz="2800" dirty="0">
                <a:solidFill>
                  <a:schemeClr val="bg1"/>
                </a:solidFill>
              </a:rPr>
              <a:t>complications  arise due to </a:t>
            </a:r>
            <a:r>
              <a:rPr lang="en-US" sz="2800" dirty="0" smtClean="0">
                <a:solidFill>
                  <a:schemeClr val="bg1"/>
                </a:solidFill>
              </a:rPr>
              <a:t>long term </a:t>
            </a:r>
            <a:r>
              <a:rPr lang="en-US" sz="2800" dirty="0">
                <a:solidFill>
                  <a:schemeClr val="bg1"/>
                </a:solidFill>
              </a:rPr>
              <a:t>treatment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 </a:t>
            </a:r>
            <a:r>
              <a:rPr lang="en-US" sz="2800" dirty="0">
                <a:solidFill>
                  <a:schemeClr val="bg1"/>
                </a:solidFill>
              </a:rPr>
              <a:t>weight gain, insomnia, 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</a:t>
            </a:r>
            <a:r>
              <a:rPr lang="en-US" sz="2800" dirty="0" err="1">
                <a:solidFill>
                  <a:schemeClr val="bg1"/>
                </a:solidFill>
              </a:rPr>
              <a:t>hypertrichosis</a:t>
            </a:r>
            <a:r>
              <a:rPr lang="en-US" sz="2800" dirty="0">
                <a:solidFill>
                  <a:schemeClr val="bg1"/>
                </a:solidFill>
              </a:rPr>
              <a:t>, hyperglycemia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</a:t>
            </a:r>
            <a:r>
              <a:rPr lang="en-US" sz="2800" dirty="0" err="1">
                <a:solidFill>
                  <a:schemeClr val="bg1"/>
                </a:solidFill>
              </a:rPr>
              <a:t>Cushingoid</a:t>
            </a:r>
            <a:r>
              <a:rPr lang="en-US" sz="2800" dirty="0">
                <a:solidFill>
                  <a:schemeClr val="bg1"/>
                </a:solidFill>
              </a:rPr>
              <a:t> appearance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</a:t>
            </a:r>
            <a:r>
              <a:rPr lang="en-US" sz="2800" dirty="0" err="1">
                <a:solidFill>
                  <a:schemeClr val="bg1"/>
                </a:solidFill>
              </a:rPr>
              <a:t>hyperlipidemia</a:t>
            </a:r>
            <a:r>
              <a:rPr lang="en-US" sz="2800" dirty="0">
                <a:solidFill>
                  <a:schemeClr val="bg1"/>
                </a:solidFill>
              </a:rPr>
              <a:t>, psychosis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1242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gastric ulcer, osteoporosis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aseptic necrosis of the femoral head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infection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9144000" cy="10668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Prednisone   Dosage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9144000" cy="5257800"/>
          </a:xfrm>
        </p:spPr>
        <p:txBody>
          <a:bodyPr>
            <a:normAutofit fontScale="92500"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1–1.5 </a:t>
            </a:r>
            <a:r>
              <a:rPr lang="en-US" sz="3200" dirty="0">
                <a:solidFill>
                  <a:schemeClr val="bg1"/>
                </a:solidFill>
              </a:rPr>
              <a:t>mg/kg daily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</a:rPr>
              <a:t>Dose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titrated according to clinical </a:t>
            </a:r>
            <a:r>
              <a:rPr lang="en-US" sz="3200" dirty="0" smtClean="0">
                <a:solidFill>
                  <a:schemeClr val="bg1"/>
                </a:solidFill>
              </a:rPr>
              <a:t>response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</a:rPr>
              <a:t>Alternate-day therapy after 2-3m if favorable </a:t>
            </a:r>
            <a:r>
              <a:rPr lang="en-US" sz="3200" dirty="0" smtClean="0">
                <a:solidFill>
                  <a:schemeClr val="bg1"/>
                </a:solidFill>
              </a:rPr>
              <a:t>response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After stabilization reduce the dosage by 10 mg every month till a maintenance dose of 10-30 mg alt day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IV – METHYL PREDNISOLONE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38912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One gram of IVMP  daily for 3 to 5 days, weekly for 4 to 8 weeks, and then monthly based on clinical course. </a:t>
            </a:r>
          </a:p>
          <a:p>
            <a:endParaRPr lang="en-US" sz="2800" dirty="0" smtClean="0"/>
          </a:p>
          <a:p>
            <a:r>
              <a:rPr lang="en-US" sz="2800" dirty="0" smtClean="0"/>
              <a:t>A favorable response was observed in 13 of 16 patients at 6-month follow-up. </a:t>
            </a:r>
          </a:p>
          <a:p>
            <a:endParaRPr lang="en-US" sz="2800" dirty="0" smtClean="0"/>
          </a:p>
          <a:p>
            <a:r>
              <a:rPr lang="en-US" sz="2800" dirty="0" smtClean="0"/>
              <a:t>Patients treated with IVMP had less steroid adverse effects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92D050"/>
                </a:solidFill>
              </a:rPr>
              <a:t> </a:t>
            </a:r>
            <a:r>
              <a:rPr lang="en-US" sz="1600" i="1" dirty="0" err="1" smtClean="0">
                <a:solidFill>
                  <a:srgbClr val="92D050"/>
                </a:solidFill>
              </a:rPr>
              <a:t>Lopate</a:t>
            </a:r>
            <a:r>
              <a:rPr lang="en-US" sz="1600" i="1" dirty="0" smtClean="0">
                <a:solidFill>
                  <a:srgbClr val="92D050"/>
                </a:solidFill>
              </a:rPr>
              <a:t> G, </a:t>
            </a:r>
            <a:r>
              <a:rPr lang="en-US" sz="1600" i="1" dirty="0" err="1" smtClean="0">
                <a:solidFill>
                  <a:srgbClr val="92D050"/>
                </a:solidFill>
              </a:rPr>
              <a:t>Pestronk</a:t>
            </a:r>
            <a:r>
              <a:rPr lang="en-US" sz="1600" i="1" dirty="0" smtClean="0">
                <a:solidFill>
                  <a:srgbClr val="92D050"/>
                </a:solidFill>
              </a:rPr>
              <a:t> A, Al-</a:t>
            </a:r>
            <a:r>
              <a:rPr lang="en-US" sz="1600" i="1" dirty="0" err="1" smtClean="0">
                <a:solidFill>
                  <a:srgbClr val="92D050"/>
                </a:solidFill>
              </a:rPr>
              <a:t>Lozi</a:t>
            </a:r>
            <a:r>
              <a:rPr lang="en-US" sz="1600" i="1" dirty="0" smtClean="0">
                <a:solidFill>
                  <a:srgbClr val="92D050"/>
                </a:solidFill>
              </a:rPr>
              <a:t> M. Treatment of chronic inflammatory </a:t>
            </a:r>
            <a:r>
              <a:rPr lang="en-US" sz="1600" i="1" dirty="0" err="1" smtClean="0">
                <a:solidFill>
                  <a:srgbClr val="92D050"/>
                </a:solidFill>
              </a:rPr>
              <a:t>demyelinating</a:t>
            </a:r>
            <a:r>
              <a:rPr lang="en-US" sz="1600" i="1" dirty="0" smtClean="0">
                <a:solidFill>
                  <a:srgbClr val="92D050"/>
                </a:solidFill>
              </a:rPr>
              <a:t> </a:t>
            </a:r>
            <a:r>
              <a:rPr lang="en-US" sz="1600" i="1" dirty="0" err="1" smtClean="0">
                <a:solidFill>
                  <a:srgbClr val="92D050"/>
                </a:solidFill>
              </a:rPr>
              <a:t>polyneuropathy</a:t>
            </a:r>
            <a:r>
              <a:rPr lang="en-US" sz="1600" i="1" dirty="0" smtClean="0">
                <a:solidFill>
                  <a:srgbClr val="92D050"/>
                </a:solidFill>
              </a:rPr>
              <a:t> with high-dose intermittent intravenous </a:t>
            </a:r>
            <a:r>
              <a:rPr lang="en-US" sz="1600" i="1" dirty="0" err="1" smtClean="0">
                <a:solidFill>
                  <a:srgbClr val="92D050"/>
                </a:solidFill>
              </a:rPr>
              <a:t>methylprednisolone</a:t>
            </a:r>
            <a:r>
              <a:rPr lang="en-US" sz="1600" i="1" dirty="0" smtClean="0">
                <a:solidFill>
                  <a:srgbClr val="92D050"/>
                </a:solidFill>
              </a:rPr>
              <a:t>. Arch </a:t>
            </a:r>
            <a:r>
              <a:rPr lang="en-US" sz="1600" i="1" dirty="0" err="1" smtClean="0">
                <a:solidFill>
                  <a:srgbClr val="92D050"/>
                </a:solidFill>
              </a:rPr>
              <a:t>Neurol</a:t>
            </a:r>
            <a:r>
              <a:rPr lang="en-US" sz="1600" i="1" dirty="0" smtClean="0">
                <a:solidFill>
                  <a:srgbClr val="92D050"/>
                </a:solidFill>
              </a:rPr>
              <a:t> 2005;62:249–254</a:t>
            </a:r>
            <a:endParaRPr lang="en-US" sz="16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</a:t>
            </a:r>
            <a:r>
              <a:rPr lang="en-US" dirty="0" smtClean="0">
                <a:solidFill>
                  <a:srgbClr val="FFFF00"/>
                </a:solidFill>
              </a:rPr>
              <a:t>is no evidence and no consensus </a:t>
            </a:r>
            <a:r>
              <a:rPr lang="en-US" dirty="0" smtClean="0"/>
              <a:t>about </a:t>
            </a:r>
          </a:p>
          <a:p>
            <a:r>
              <a:rPr lang="en-US" dirty="0" smtClean="0"/>
              <a:t>whether to use daily or alternate day </a:t>
            </a:r>
            <a:r>
              <a:rPr lang="en-US" dirty="0" err="1" smtClean="0"/>
              <a:t>prednisolone</a:t>
            </a:r>
            <a:r>
              <a:rPr lang="en-US" dirty="0" smtClean="0"/>
              <a:t> or prednisone </a:t>
            </a:r>
          </a:p>
          <a:p>
            <a:pPr>
              <a:buNone/>
            </a:pPr>
            <a:r>
              <a:rPr lang="en-US" dirty="0" smtClean="0"/>
              <a:t>			or</a:t>
            </a:r>
          </a:p>
          <a:p>
            <a:r>
              <a:rPr lang="en-US" dirty="0" smtClean="0"/>
              <a:t>high-dose monthly IVMP or oral regimens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4572000"/>
            <a:ext cx="8915400" cy="22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Dyck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et al. recommends reducing the dosage of prednisone to lowest effective level and use only in patients with moderately severe disease</a:t>
            </a: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No established criteria for dose tapering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Adjunctive measures- steroids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low salt, low simple sugar, low-calorie diet to minimize weight gain. </a:t>
            </a:r>
          </a:p>
          <a:p>
            <a:r>
              <a:rPr lang="en-US" dirty="0" smtClean="0"/>
              <a:t>Calcium- 1000 to 1500 mg/d </a:t>
            </a:r>
          </a:p>
          <a:p>
            <a:r>
              <a:rPr lang="en-US" dirty="0" smtClean="0"/>
              <a:t>vitamin D - 400 to 800 IU /day. </a:t>
            </a:r>
          </a:p>
          <a:p>
            <a:r>
              <a:rPr lang="en-US" dirty="0" smtClean="0"/>
              <a:t>Bone densitometry studies are obtained at baseline and repeated at 6 to 12 month intervals. </a:t>
            </a:r>
          </a:p>
          <a:p>
            <a:r>
              <a:rPr lang="en-US" dirty="0" smtClean="0"/>
              <a:t>If there is bone loss meeting criteria for </a:t>
            </a:r>
            <a:r>
              <a:rPr lang="en-US" dirty="0" err="1" smtClean="0"/>
              <a:t>osteopenia</a:t>
            </a:r>
            <a:r>
              <a:rPr lang="en-US" dirty="0" smtClean="0"/>
              <a:t> or osteoporosis, or there are fractures,  start on </a:t>
            </a:r>
            <a:r>
              <a:rPr lang="en-US" dirty="0" err="1" smtClean="0"/>
              <a:t>antiresorptive</a:t>
            </a:r>
            <a:r>
              <a:rPr lang="en-US" dirty="0" smtClean="0"/>
              <a:t> agent such as </a:t>
            </a:r>
            <a:r>
              <a:rPr lang="en-US" dirty="0" err="1" smtClean="0"/>
              <a:t>alendronate</a:t>
            </a:r>
            <a:endParaRPr lang="en-US" dirty="0" smtClean="0"/>
          </a:p>
          <a:p>
            <a:r>
              <a:rPr lang="en-US" dirty="0" smtClean="0"/>
              <a:t>H2 blockers/PPI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9144000" cy="868363"/>
          </a:xfrm>
        </p:spPr>
        <p:txBody>
          <a:bodyPr/>
          <a:lstStyle/>
          <a:p>
            <a:r>
              <a:rPr lang="en-US" sz="4800" dirty="0">
                <a:solidFill>
                  <a:srgbClr val="FF9933"/>
                </a:solidFill>
              </a:rPr>
              <a:t>Contraindications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Active peptic ulcer disease</a:t>
            </a:r>
          </a:p>
          <a:p>
            <a:r>
              <a:rPr lang="en-US" sz="3200" dirty="0">
                <a:solidFill>
                  <a:schemeClr val="bg1"/>
                </a:solidFill>
              </a:rPr>
              <a:t>Brittle diabetes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Hypertension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Severe osteoporosis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Systemic fungal infections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b="1" u="sng">
                <a:solidFill>
                  <a:srgbClr val="FF9933"/>
                </a:solidFill>
              </a:rPr>
              <a:t>IVIG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9144000" cy="73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800" u="sng" dirty="0">
              <a:solidFill>
                <a:srgbClr val="99FF66"/>
              </a:solidFill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compete for </a:t>
            </a:r>
            <a:r>
              <a:rPr lang="en-US" sz="2800" dirty="0" err="1" smtClean="0">
                <a:solidFill>
                  <a:srgbClr val="FFC000"/>
                </a:solidFill>
              </a:rPr>
              <a:t>Fc</a:t>
            </a:r>
            <a:r>
              <a:rPr lang="en-US" sz="2800" dirty="0" smtClean="0">
                <a:solidFill>
                  <a:srgbClr val="FFC000"/>
                </a:solidFill>
              </a:rPr>
              <a:t> receptor  </a:t>
            </a:r>
            <a:r>
              <a:rPr lang="en-US" sz="2800" dirty="0" smtClean="0"/>
              <a:t>present on </a:t>
            </a:r>
            <a:r>
              <a:rPr lang="en-US" sz="2800" dirty="0" err="1" smtClean="0"/>
              <a:t>phagocytotic</a:t>
            </a:r>
            <a:r>
              <a:rPr lang="en-US" sz="2800" dirty="0" smtClean="0"/>
              <a:t> cells, thus reducing damage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 smtClean="0"/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accelerate </a:t>
            </a:r>
            <a:r>
              <a:rPr lang="en-US" sz="2800" dirty="0" smtClean="0">
                <a:solidFill>
                  <a:srgbClr val="FFC000"/>
                </a:solidFill>
              </a:rPr>
              <a:t>catabolism and elimination </a:t>
            </a:r>
            <a:r>
              <a:rPr lang="en-US" sz="2800" dirty="0" smtClean="0"/>
              <a:t>of </a:t>
            </a:r>
            <a:r>
              <a:rPr lang="en-US" sz="2800" dirty="0" err="1" smtClean="0"/>
              <a:t>IgG</a:t>
            </a:r>
            <a:r>
              <a:rPr lang="en-US" sz="2800" dirty="0" smtClean="0"/>
              <a:t> autoantibody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 smtClean="0"/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IVIG can bind onto the </a:t>
            </a:r>
            <a:r>
              <a:rPr lang="en-US" sz="2800" dirty="0" smtClean="0">
                <a:solidFill>
                  <a:srgbClr val="FFC000"/>
                </a:solidFill>
              </a:rPr>
              <a:t>complement factors</a:t>
            </a: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rgbClr val="FFC000"/>
              </a:solidFill>
            </a:endParaRP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Neutralization of </a:t>
            </a:r>
            <a:r>
              <a:rPr lang="en-US" sz="2800" dirty="0" smtClean="0">
                <a:solidFill>
                  <a:srgbClr val="FFC000"/>
                </a:solidFill>
              </a:rPr>
              <a:t>microbial toxins &amp; </a:t>
            </a:r>
            <a:r>
              <a:rPr lang="en-US" sz="2800" dirty="0" smtClean="0">
                <a:sym typeface="Symbol" pitchFamily="18" charset="2"/>
              </a:rPr>
              <a:t>circulating </a:t>
            </a:r>
            <a:r>
              <a:rPr lang="en-US" sz="2800" dirty="0" err="1" smtClean="0">
                <a:sym typeface="Symbol" pitchFamily="18" charset="2"/>
              </a:rPr>
              <a:t>autoabs</a:t>
            </a:r>
            <a:r>
              <a:rPr lang="en-US" sz="2800" dirty="0" smtClean="0">
                <a:sym typeface="Symbol" pitchFamily="18" charset="2"/>
              </a:rPr>
              <a:t> </a:t>
            </a:r>
            <a:endParaRPr lang="en-US" sz="2800" dirty="0" smtClean="0">
              <a:solidFill>
                <a:srgbClr val="FFC000"/>
              </a:solidFill>
            </a:endParaRP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rgbClr val="FFC000"/>
              </a:solidFill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 algn="l" eaLnBrk="0" hangingPunct="0">
              <a:lnSpc>
                <a:spcPct val="75000"/>
              </a:lnSpc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88392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</a:rPr>
              <a:t>IVIG- MECHANISM OF ACTION</a:t>
            </a:r>
            <a:endParaRPr lang="en-US" sz="4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Animal model ( rat &amp;mice) for immune mediated neuropathy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EAN can be induced by:-</a:t>
            </a:r>
          </a:p>
          <a:p>
            <a:pPr lvl="1"/>
            <a:r>
              <a:rPr lang="en-US" sz="2800" dirty="0" smtClean="0"/>
              <a:t> active immunization with PNS proteins and </a:t>
            </a:r>
            <a:r>
              <a:rPr lang="en-US" sz="2800" dirty="0" err="1" smtClean="0"/>
              <a:t>glycolipids</a:t>
            </a:r>
            <a:endParaRPr lang="en-US" sz="2800" dirty="0" smtClean="0"/>
          </a:p>
          <a:p>
            <a:pPr lvl="1"/>
            <a:r>
              <a:rPr lang="en-US" sz="2800" dirty="0" smtClean="0"/>
              <a:t>injection of primed </a:t>
            </a:r>
            <a:r>
              <a:rPr lang="en-US" sz="2800" dirty="0" err="1" smtClean="0"/>
              <a:t>autoreactive</a:t>
            </a:r>
            <a:r>
              <a:rPr lang="en-US" sz="2800" dirty="0" smtClean="0"/>
              <a:t> T cells</a:t>
            </a:r>
          </a:p>
          <a:p>
            <a:pPr lvl="1"/>
            <a:r>
              <a:rPr lang="en-US" sz="2800" dirty="0" smtClean="0"/>
              <a:t>by non-neural antigens (e.g., </a:t>
            </a:r>
            <a:r>
              <a:rPr lang="en-US" sz="2800" dirty="0" err="1" smtClean="0"/>
              <a:t>ovalbumin</a:t>
            </a:r>
            <a:r>
              <a:rPr lang="en-US" sz="2800" dirty="0" smtClean="0"/>
              <a:t>).</a:t>
            </a:r>
          </a:p>
          <a:p>
            <a:pPr lvl="1"/>
            <a:r>
              <a:rPr lang="en-US" sz="2800" dirty="0" smtClean="0"/>
              <a:t>immunization with myelin proteins such as P2 basic protein, P0 glycoprotein, and peripheral myelin protein 22 (PMP22).</a:t>
            </a:r>
          </a:p>
          <a:p>
            <a:pPr lvl="1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Experimental autoimmune neuritis (EAN)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533400" y="99060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800" u="sng" dirty="0">
              <a:solidFill>
                <a:srgbClr val="8EDA28"/>
              </a:solidFill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 smtClean="0"/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ym typeface="Symbol" pitchFamily="18" charset="2"/>
              </a:rPr>
              <a:t>anti-</a:t>
            </a:r>
            <a:r>
              <a:rPr lang="en-US" sz="2800" dirty="0" err="1" smtClean="0">
                <a:sym typeface="Symbol" pitchFamily="18" charset="2"/>
              </a:rPr>
              <a:t>idiotypic</a:t>
            </a:r>
            <a:r>
              <a:rPr lang="en-US" sz="2800" dirty="0" smtClean="0">
                <a:sym typeface="Symbol" pitchFamily="18" charset="2"/>
              </a:rPr>
              <a:t> antibodies </a:t>
            </a:r>
            <a:r>
              <a:rPr lang="en-US" sz="2800" dirty="0" err="1" smtClean="0">
                <a:sym typeface="Symbol" pitchFamily="18" charset="2"/>
              </a:rPr>
              <a:t>downregulate</a:t>
            </a:r>
            <a:r>
              <a:rPr lang="en-US" sz="2800" dirty="0" smtClean="0">
                <a:sym typeface="Symbol" pitchFamily="18" charset="2"/>
              </a:rPr>
              <a:t> B-cell activity.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 smtClean="0">
              <a:sym typeface="Symbol" pitchFamily="18" charset="2"/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modulate the immune activity of both CD8+and CD4+ cells.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 smtClean="0"/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Inhibit </a:t>
            </a:r>
            <a:r>
              <a:rPr lang="en-US" sz="2800" dirty="0"/>
              <a:t>lymphocyte </a:t>
            </a:r>
            <a:r>
              <a:rPr lang="en-US" sz="2800" dirty="0" smtClean="0"/>
              <a:t>proliferation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 algn="l"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/>
              <a:t>  Regulation of </a:t>
            </a:r>
            <a:r>
              <a:rPr lang="en-US" sz="2800" dirty="0" smtClean="0"/>
              <a:t>apoptosis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endParaRPr lang="en-US" sz="2800" dirty="0"/>
          </a:p>
          <a:p>
            <a:pPr algn="l"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609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IVIG- MOA….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144000" cy="868363"/>
          </a:xfrm>
        </p:spPr>
        <p:txBody>
          <a:bodyPr/>
          <a:lstStyle/>
          <a:p>
            <a:r>
              <a:rPr lang="en-US" u="sng" dirty="0" smtClean="0">
                <a:solidFill>
                  <a:srgbClr val="FF9933"/>
                </a:solidFill>
              </a:rPr>
              <a:t>IVIG- preparation</a:t>
            </a:r>
            <a:endParaRPr lang="en-US" u="sng" dirty="0">
              <a:solidFill>
                <a:srgbClr val="FF9933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IVIg</a:t>
            </a:r>
            <a:r>
              <a:rPr lang="en-US" sz="3200" dirty="0">
                <a:solidFill>
                  <a:schemeClr val="bg1"/>
                </a:solidFill>
              </a:rPr>
              <a:t> prepared from donations of  thousands of healthy donors</a:t>
            </a:r>
          </a:p>
          <a:p>
            <a:pPr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- contains wide spectrum of natural </a:t>
            </a: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dirty="0">
                <a:solidFill>
                  <a:schemeClr val="bg1"/>
                </a:solidFill>
              </a:rPr>
              <a:t>induced </a:t>
            </a:r>
            <a:r>
              <a:rPr lang="en-US" sz="3200" dirty="0" smtClean="0">
                <a:solidFill>
                  <a:schemeClr val="bg1"/>
                </a:solidFill>
              </a:rPr>
              <a:t>antibodies</a:t>
            </a:r>
          </a:p>
          <a:p>
            <a:pPr>
              <a:buFontTx/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i="1" dirty="0">
                <a:solidFill>
                  <a:srgbClr val="FFFF99"/>
                </a:solidFill>
              </a:rPr>
              <a:t>Proportions of various antibodies </a:t>
            </a:r>
            <a:r>
              <a:rPr lang="en-US" sz="3200" i="1" dirty="0" smtClean="0">
                <a:solidFill>
                  <a:srgbClr val="FFFF99"/>
                </a:solidFill>
              </a:rPr>
              <a:t>varies </a:t>
            </a:r>
            <a:r>
              <a:rPr lang="en-US" sz="3200" i="1" dirty="0">
                <a:solidFill>
                  <a:srgbClr val="FFFF99"/>
                </a:solidFill>
              </a:rPr>
              <a:t>from batch to batch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9144000" cy="868363"/>
          </a:xfrm>
        </p:spPr>
        <p:txBody>
          <a:bodyPr/>
          <a:lstStyle/>
          <a:p>
            <a:r>
              <a:rPr lang="en-US" sz="4800" u="sng" dirty="0">
                <a:solidFill>
                  <a:srgbClr val="FF9933"/>
                </a:solidFill>
              </a:rPr>
              <a:t>Efficacy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Many </a:t>
            </a:r>
            <a:r>
              <a:rPr lang="en-US" sz="3200" dirty="0">
                <a:solidFill>
                  <a:schemeClr val="bg1"/>
                </a:solidFill>
              </a:rPr>
              <a:t>randomized, double-blind, placebo-controlled studies support  use of </a:t>
            </a:r>
            <a:r>
              <a:rPr lang="en-US" sz="3200" dirty="0" err="1">
                <a:solidFill>
                  <a:schemeClr val="bg1"/>
                </a:solidFill>
              </a:rPr>
              <a:t>IVIg</a:t>
            </a:r>
            <a:r>
              <a:rPr lang="en-US" sz="3200" dirty="0">
                <a:solidFill>
                  <a:schemeClr val="bg1"/>
                </a:solidFill>
              </a:rPr>
              <a:t> in CIDP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Cochrane review supportive</a:t>
            </a:r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1800" i="1" dirty="0" smtClean="0">
                <a:solidFill>
                  <a:srgbClr val="99FF66"/>
                </a:solidFill>
              </a:rPr>
              <a:t>Van </a:t>
            </a:r>
            <a:r>
              <a:rPr lang="en-US" sz="1800" i="1" dirty="0" err="1">
                <a:solidFill>
                  <a:srgbClr val="99FF66"/>
                </a:solidFill>
              </a:rPr>
              <a:t>Schaik</a:t>
            </a:r>
            <a:r>
              <a:rPr lang="en-US" sz="1800" i="1" dirty="0">
                <a:solidFill>
                  <a:srgbClr val="99FF66"/>
                </a:solidFill>
              </a:rPr>
              <a:t> et al, Lancet </a:t>
            </a:r>
            <a:r>
              <a:rPr lang="en-US" sz="1800" i="1" dirty="0" err="1">
                <a:solidFill>
                  <a:srgbClr val="99FF66"/>
                </a:solidFill>
              </a:rPr>
              <a:t>Neurol</a:t>
            </a:r>
            <a:r>
              <a:rPr lang="en-US" sz="1800" i="1" dirty="0">
                <a:solidFill>
                  <a:srgbClr val="99FF66"/>
                </a:solidFill>
              </a:rPr>
              <a:t>, </a:t>
            </a:r>
            <a:r>
              <a:rPr lang="en-US" sz="1800" i="1" dirty="0" smtClean="0">
                <a:solidFill>
                  <a:srgbClr val="99FF66"/>
                </a:solidFill>
              </a:rPr>
              <a:t>2002</a:t>
            </a:r>
            <a:endParaRPr lang="en-US" sz="1800" i="1" dirty="0">
              <a:solidFill>
                <a:srgbClr val="99F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endParaRPr lang="en-US" sz="4000" u="sng" dirty="0">
              <a:solidFill>
                <a:srgbClr val="FF9933"/>
              </a:solidFill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i="1" dirty="0" smtClean="0">
                <a:solidFill>
                  <a:srgbClr val="FFFF00"/>
                </a:solidFill>
              </a:rPr>
              <a:t>Factors  associated with improvement</a:t>
            </a:r>
          </a:p>
          <a:p>
            <a:pPr>
              <a:lnSpc>
                <a:spcPct val="90000"/>
              </a:lnSpc>
            </a:pPr>
            <a:endParaRPr lang="en-US" sz="4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Duration &lt;1 year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Progression </a:t>
            </a:r>
            <a:r>
              <a:rPr lang="en-US" sz="3000" dirty="0">
                <a:solidFill>
                  <a:schemeClr val="bg1"/>
                </a:solidFill>
              </a:rPr>
              <a:t>of weakness until treatment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Lack of  discrepancy in weakness between arms and legs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Areflexia of arms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Slowed NCV in median nerve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>
                <a:solidFill>
                  <a:srgbClr val="99FF66"/>
                </a:solidFill>
              </a:rPr>
              <a:t>     </a:t>
            </a:r>
            <a:endParaRPr lang="en-US" sz="2800" i="1" dirty="0" smtClean="0">
              <a:solidFill>
                <a:srgbClr val="99FF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 smtClean="0">
                <a:solidFill>
                  <a:srgbClr val="99FF66"/>
                </a:solidFill>
              </a:rPr>
              <a:t>	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 smtClean="0">
                <a:solidFill>
                  <a:srgbClr val="99FF66"/>
                </a:solidFill>
              </a:rPr>
              <a:t>						</a:t>
            </a:r>
            <a:r>
              <a:rPr lang="en-US" sz="1800" i="1" dirty="0" smtClean="0">
                <a:solidFill>
                  <a:srgbClr val="99FF66"/>
                </a:solidFill>
              </a:rPr>
              <a:t>Van </a:t>
            </a:r>
            <a:r>
              <a:rPr lang="en-US" sz="1800" i="1" dirty="0" err="1">
                <a:solidFill>
                  <a:srgbClr val="99FF66"/>
                </a:solidFill>
              </a:rPr>
              <a:t>Doorn</a:t>
            </a:r>
            <a:r>
              <a:rPr lang="en-US" sz="1800" i="1" dirty="0">
                <a:solidFill>
                  <a:srgbClr val="99FF66"/>
                </a:solidFill>
              </a:rPr>
              <a:t>, Arch Neurol,1991,36:878. </a:t>
            </a:r>
            <a:r>
              <a:rPr lang="en-US" sz="1800" i="1" dirty="0" smtClean="0">
                <a:solidFill>
                  <a:srgbClr val="99FF66"/>
                </a:solidFill>
              </a:rPr>
              <a:t>n=52</a:t>
            </a:r>
            <a:endParaRPr lang="en-US" sz="1800" i="1" dirty="0">
              <a:solidFill>
                <a:srgbClr val="99F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5562600"/>
            <a:ext cx="87630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90% chance of a favorable response to </a:t>
            </a:r>
            <a:r>
              <a:rPr lang="en-US" sz="2000" dirty="0" err="1" smtClean="0">
                <a:solidFill>
                  <a:srgbClr val="FFFF00"/>
                </a:solidFill>
              </a:rPr>
              <a:t>IVIg</a:t>
            </a:r>
            <a:r>
              <a:rPr lang="en-US" sz="2000" dirty="0" smtClean="0">
                <a:solidFill>
                  <a:srgbClr val="FFFF00"/>
                </a:solidFill>
              </a:rPr>
              <a:t> if all the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above parameters are met.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Meta-analysis of four double blind RCTs with altogether 235 participants showed that </a:t>
            </a:r>
            <a:r>
              <a:rPr lang="en-US" dirty="0" err="1" smtClean="0"/>
              <a:t>IVIg</a:t>
            </a:r>
            <a:r>
              <a:rPr lang="en-US" dirty="0" smtClean="0"/>
              <a:t> 2.0 g/kg produces significant improvement in disability lasting 2–6 weeks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900" i="1" dirty="0" err="1" smtClean="0">
                <a:solidFill>
                  <a:srgbClr val="92D050"/>
                </a:solidFill>
              </a:rPr>
              <a:t>Eftimov</a:t>
            </a:r>
            <a:r>
              <a:rPr lang="en-US" sz="1900" i="1" dirty="0" smtClean="0">
                <a:solidFill>
                  <a:srgbClr val="92D050"/>
                </a:solidFill>
              </a:rPr>
              <a:t> et al., 2009; van </a:t>
            </a:r>
            <a:r>
              <a:rPr lang="en-US" sz="1900" i="1" dirty="0" err="1" smtClean="0">
                <a:solidFill>
                  <a:srgbClr val="92D050"/>
                </a:solidFill>
              </a:rPr>
              <a:t>Doorn</a:t>
            </a:r>
            <a:r>
              <a:rPr lang="en-US" sz="1900" i="1" dirty="0" smtClean="0">
                <a:solidFill>
                  <a:srgbClr val="92D050"/>
                </a:solidFill>
              </a:rPr>
              <a:t> et al., 1990; </a:t>
            </a:r>
            <a:r>
              <a:rPr lang="en-US" sz="1900" i="1" dirty="0" err="1" smtClean="0">
                <a:solidFill>
                  <a:srgbClr val="92D050"/>
                </a:solidFill>
              </a:rPr>
              <a:t>Vermeulen</a:t>
            </a:r>
            <a:r>
              <a:rPr lang="en-US" sz="1900" i="1" dirty="0" smtClean="0">
                <a:solidFill>
                  <a:srgbClr val="92D050"/>
                </a:solidFill>
              </a:rPr>
              <a:t> et al., 1993; Hahn et al., 1996; </a:t>
            </a:r>
            <a:r>
              <a:rPr lang="en-US" sz="1900" i="1" dirty="0" err="1" smtClean="0">
                <a:solidFill>
                  <a:srgbClr val="92D050"/>
                </a:solidFill>
              </a:rPr>
              <a:t>Mendell</a:t>
            </a:r>
            <a:r>
              <a:rPr lang="en-US" sz="1900" i="1" dirty="0" smtClean="0">
                <a:solidFill>
                  <a:srgbClr val="92D050"/>
                </a:solidFill>
              </a:rPr>
              <a:t> et al., 2001; </a:t>
            </a:r>
            <a:r>
              <a:rPr lang="en-US" sz="1900" i="1" dirty="0" err="1" smtClean="0">
                <a:solidFill>
                  <a:srgbClr val="92D050"/>
                </a:solidFill>
              </a:rPr>
              <a:t>Elovaara</a:t>
            </a:r>
            <a:r>
              <a:rPr lang="en-US" sz="1900" i="1" dirty="0" smtClean="0">
                <a:solidFill>
                  <a:srgbClr val="92D050"/>
                </a:solidFill>
              </a:rPr>
              <a:t> et al., 2008</a:t>
            </a:r>
            <a:endParaRPr lang="en-US" i="1" dirty="0" smtClean="0">
              <a:solidFill>
                <a:srgbClr val="92D050"/>
              </a:solidFill>
            </a:endParaRP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4876800"/>
            <a:ext cx="8077200" cy="16764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Class I evidence, Recommendation Level A </a:t>
            </a:r>
          </a:p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/>
              <a:t>EFNS/PNS CIDP GUIDELINES European Federation of Neurological Societies/Peripheral Nerve Society 2010 </a:t>
            </a:r>
          </a:p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9144000" cy="8683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Adverse effects of IVIG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91440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1143000"/>
          <a:ext cx="8077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228600"/>
          <a:ext cx="8382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9144000" cy="86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Precautions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rgbClr val="FFC000"/>
                </a:solidFill>
              </a:rPr>
              <a:t>Renal </a:t>
            </a:r>
            <a:r>
              <a:rPr lang="en-US" sz="2800" dirty="0">
                <a:solidFill>
                  <a:srgbClr val="FFC000"/>
                </a:solidFill>
              </a:rPr>
              <a:t>disease, recent DVT- </a:t>
            </a:r>
            <a:r>
              <a:rPr lang="en-US" sz="2800" dirty="0">
                <a:solidFill>
                  <a:schemeClr val="bg1"/>
                </a:solidFill>
              </a:rPr>
              <a:t>only under careful </a:t>
            </a:r>
            <a:r>
              <a:rPr lang="en-US" sz="2800" dirty="0" smtClean="0">
                <a:solidFill>
                  <a:schemeClr val="bg1"/>
                </a:solidFill>
              </a:rPr>
              <a:t>guidance</a:t>
            </a: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Periodic </a:t>
            </a:r>
            <a:r>
              <a:rPr lang="en-US" sz="2800" dirty="0">
                <a:solidFill>
                  <a:schemeClr val="bg1"/>
                </a:solidFill>
              </a:rPr>
              <a:t>monitoring of renal function tests and urine output  advisable in such </a:t>
            </a:r>
            <a:r>
              <a:rPr lang="en-US" sz="2800" dirty="0" smtClean="0">
                <a:solidFill>
                  <a:schemeClr val="bg1"/>
                </a:solidFill>
              </a:rPr>
              <a:t>patients</a:t>
            </a: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Patients with symptoms of severe </a:t>
            </a:r>
            <a:r>
              <a:rPr lang="en-US" sz="2800" dirty="0" smtClean="0">
                <a:solidFill>
                  <a:srgbClr val="FFC000"/>
                </a:solidFill>
              </a:rPr>
              <a:t>CAD,</a:t>
            </a:r>
            <a:r>
              <a:rPr lang="en-US" sz="2800" dirty="0" smtClean="0">
                <a:solidFill>
                  <a:schemeClr val="bg1"/>
                </a:solidFill>
              </a:rPr>
              <a:t> TIA, recent MI - treat cautiously</a:t>
            </a:r>
          </a:p>
          <a:p>
            <a:pPr>
              <a:lnSpc>
                <a:spcPct val="115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562600"/>
            <a:ext cx="8077200" cy="9906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Stabilising</a:t>
            </a:r>
            <a:r>
              <a:rPr lang="en-US" sz="2400" dirty="0" smtClean="0">
                <a:solidFill>
                  <a:srgbClr val="FFFF00"/>
                </a:solidFill>
              </a:rPr>
              <a:t> agent- may be responsible for toxicity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IgA</a:t>
            </a:r>
            <a:r>
              <a:rPr lang="en-US" sz="3200" dirty="0">
                <a:solidFill>
                  <a:schemeClr val="bg1"/>
                </a:solidFill>
              </a:rPr>
              <a:t> deficiency- anaphylactic </a:t>
            </a:r>
            <a:r>
              <a:rPr lang="en-US" sz="3200" dirty="0" smtClean="0">
                <a:solidFill>
                  <a:schemeClr val="bg1"/>
                </a:solidFill>
              </a:rPr>
              <a:t>reaction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Congenital absence of </a:t>
            </a:r>
            <a:r>
              <a:rPr lang="en-US" sz="3200" dirty="0" err="1">
                <a:solidFill>
                  <a:schemeClr val="bg1"/>
                </a:solidFill>
              </a:rPr>
              <a:t>IgA</a:t>
            </a:r>
            <a:r>
              <a:rPr lang="en-US" sz="3200" dirty="0">
                <a:solidFill>
                  <a:schemeClr val="bg1"/>
                </a:solidFill>
              </a:rPr>
              <a:t>-very </a:t>
            </a:r>
            <a:r>
              <a:rPr lang="en-US" sz="3200" dirty="0" smtClean="0">
                <a:solidFill>
                  <a:schemeClr val="bg1"/>
                </a:solidFill>
              </a:rPr>
              <a:t>rare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? Need for routine screening with </a:t>
            </a:r>
            <a:r>
              <a:rPr lang="en-US" sz="3200" dirty="0" err="1">
                <a:solidFill>
                  <a:schemeClr val="bg1"/>
                </a:solidFill>
              </a:rPr>
              <a:t>immunoelectrophoresis</a:t>
            </a:r>
            <a:endParaRPr lang="en-US" sz="2400" dirty="0"/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9144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>
                <a:solidFill>
                  <a:srgbClr val="FF9933"/>
                </a:solidFill>
              </a:rPr>
              <a:t/>
            </a:r>
            <a:br>
              <a:rPr lang="en-US" sz="4000" u="sng" dirty="0">
                <a:solidFill>
                  <a:srgbClr val="FF9933"/>
                </a:solidFill>
              </a:rPr>
            </a:br>
            <a:r>
              <a:rPr lang="en-US" sz="4000" i="1" u="sng" dirty="0" smtClean="0">
                <a:solidFill>
                  <a:srgbClr val="FFFF00"/>
                </a:solidFill>
              </a:rPr>
              <a:t>DOSAGE</a:t>
            </a:r>
            <a:endParaRPr lang="en-US" sz="4000" u="sng" dirty="0">
              <a:solidFill>
                <a:srgbClr val="FF9933"/>
              </a:solidFill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9144000" cy="50292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2 g/kg X 2 to 5 days 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Every 2 to 8 weeks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0.4–1 </a:t>
            </a:r>
            <a:r>
              <a:rPr lang="en-US" sz="2800" dirty="0">
                <a:solidFill>
                  <a:schemeClr val="bg1"/>
                </a:solidFill>
              </a:rPr>
              <a:t>g/kg  maintenance therapy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May </a:t>
            </a:r>
            <a:r>
              <a:rPr lang="en-US" sz="2800" dirty="0">
                <a:solidFill>
                  <a:schemeClr val="bg1"/>
                </a:solidFill>
              </a:rPr>
              <a:t>relapse within </a:t>
            </a:r>
            <a:r>
              <a:rPr lang="en-US" sz="2800" dirty="0" smtClean="0">
                <a:solidFill>
                  <a:schemeClr val="bg1"/>
                </a:solidFill>
              </a:rPr>
              <a:t>1–6 weeks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Subsequent treatment according to the duration of response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029200"/>
            <a:ext cx="8077200" cy="15240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00"/>
                </a:solidFill>
              </a:rPr>
              <a:t>Most patients require repeat dosing every 2 to 8 weeks to maintain improvement if no other co-treatment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Inflammatory infiltrates on nerve biopsy, consisting primarily of </a:t>
            </a:r>
            <a:r>
              <a:rPr lang="en-US" dirty="0" smtClean="0">
                <a:solidFill>
                  <a:srgbClr val="FFC000"/>
                </a:solidFill>
              </a:rPr>
              <a:t>macrophages and T cells</a:t>
            </a:r>
          </a:p>
          <a:p>
            <a:endParaRPr lang="en-US" dirty="0" smtClean="0"/>
          </a:p>
          <a:p>
            <a:r>
              <a:rPr lang="en-US" dirty="0" smtClean="0"/>
              <a:t>suggest that </a:t>
            </a:r>
            <a:r>
              <a:rPr lang="en-US" dirty="0" smtClean="0">
                <a:solidFill>
                  <a:srgbClr val="FFC000"/>
                </a:solidFill>
              </a:rPr>
              <a:t>a T-cell-mediated delayed hypersensitivity </a:t>
            </a:r>
            <a:r>
              <a:rPr lang="en-US" dirty="0" smtClean="0"/>
              <a:t>reaction directed toward myelin antigens is a probable cause of inflammatory tissue damage in CIDP.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Cellular immune factors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FF00"/>
                </a:solidFill>
              </a:rPr>
              <a:t>Rapid Infusion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9144000" cy="51816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Young </a:t>
            </a:r>
            <a:r>
              <a:rPr lang="en-US" sz="2800" dirty="0">
                <a:solidFill>
                  <a:schemeClr val="bg1"/>
                </a:solidFill>
              </a:rPr>
              <a:t>patients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Normal renal and CVS function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2 g/kg of </a:t>
            </a:r>
            <a:r>
              <a:rPr lang="en-US" sz="2800" dirty="0" err="1">
                <a:solidFill>
                  <a:schemeClr val="bg1"/>
                </a:solidFill>
              </a:rPr>
              <a:t>IVIg</a:t>
            </a:r>
            <a:r>
              <a:rPr lang="en-US" sz="2800" dirty="0">
                <a:solidFill>
                  <a:schemeClr val="bg1"/>
                </a:solidFill>
              </a:rPr>
              <a:t> over 1 to 2 days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Infusion rate  not &gt; 200 </a:t>
            </a:r>
            <a:r>
              <a:rPr lang="en-US" sz="2800" dirty="0" err="1">
                <a:solidFill>
                  <a:schemeClr val="bg1"/>
                </a:solidFill>
              </a:rPr>
              <a:t>mL</a:t>
            </a:r>
            <a:r>
              <a:rPr lang="en-US" sz="2800" dirty="0">
                <a:solidFill>
                  <a:schemeClr val="bg1"/>
                </a:solidFill>
              </a:rPr>
              <a:t>/h</a:t>
            </a:r>
          </a:p>
          <a:p>
            <a:pPr>
              <a:buNone/>
            </a:pPr>
            <a:endParaRPr lang="en-US" sz="2800" dirty="0">
              <a:solidFill>
                <a:srgbClr val="FF99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90600"/>
            <a:ext cx="9144000" cy="8683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Disadvantage of IVIG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9144000" cy="60198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repeated </a:t>
            </a:r>
            <a:r>
              <a:rPr lang="en-US" sz="2800" dirty="0">
                <a:solidFill>
                  <a:schemeClr val="bg1"/>
                </a:solidFill>
              </a:rPr>
              <a:t>dosing required  2 - 8 weekly in most </a:t>
            </a:r>
            <a:r>
              <a:rPr lang="en-US" sz="2800" dirty="0" smtClean="0">
                <a:solidFill>
                  <a:schemeClr val="bg1"/>
                </a:solidFill>
              </a:rPr>
              <a:t>patients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Cost </a:t>
            </a:r>
            <a:r>
              <a:rPr lang="en-US" sz="2800" dirty="0" smtClean="0">
                <a:solidFill>
                  <a:schemeClr val="bg1"/>
                </a:solidFill>
              </a:rPr>
              <a:t>factors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Side effect profile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>
                <a:solidFill>
                  <a:srgbClr val="FF9933"/>
                </a:solidFill>
              </a:rPr>
              <a:t>Plasma exchange</a:t>
            </a:r>
            <a:r>
              <a:rPr lang="en-US">
                <a:solidFill>
                  <a:srgbClr val="FF9933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PE - Mechanism </a:t>
            </a:r>
            <a:r>
              <a:rPr lang="en-US" sz="3600" dirty="0">
                <a:solidFill>
                  <a:srgbClr val="FFFF00"/>
                </a:solidFill>
              </a:rPr>
              <a:t>of action</a:t>
            </a: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Removal </a:t>
            </a:r>
            <a:r>
              <a:rPr lang="en-US" sz="3200" dirty="0">
                <a:solidFill>
                  <a:schemeClr val="bg1"/>
                </a:solidFill>
              </a:rPr>
              <a:t>of </a:t>
            </a:r>
            <a:r>
              <a:rPr lang="en-US" sz="3200" dirty="0" smtClean="0">
                <a:solidFill>
                  <a:schemeClr val="bg1"/>
                </a:solidFill>
              </a:rPr>
              <a:t>pathogenic </a:t>
            </a:r>
            <a:r>
              <a:rPr lang="en-US" sz="3200" dirty="0" err="1">
                <a:solidFill>
                  <a:schemeClr val="bg1"/>
                </a:solidFill>
              </a:rPr>
              <a:t>humoral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factors including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Antibodies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immune complexes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complement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other inflammatory mediators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9144000" cy="868363"/>
          </a:xfrm>
        </p:spPr>
        <p:txBody>
          <a:bodyPr/>
          <a:lstStyle/>
          <a:p>
            <a:r>
              <a:rPr lang="en-US" u="sng" dirty="0">
                <a:solidFill>
                  <a:srgbClr val="FF9933"/>
                </a:solidFill>
              </a:rPr>
              <a:t>Efficacy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RCT -double-blind</a:t>
            </a:r>
            <a:r>
              <a:rPr lang="en-US" sz="3200" dirty="0">
                <a:solidFill>
                  <a:schemeClr val="bg1"/>
                </a:solidFill>
              </a:rPr>
              <a:t>, sham-controlled study of </a:t>
            </a:r>
            <a:r>
              <a:rPr lang="en-US" sz="3200" dirty="0" smtClean="0">
                <a:solidFill>
                  <a:schemeClr val="bg1"/>
                </a:solidFill>
              </a:rPr>
              <a:t>PE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5 (33%) of 15 </a:t>
            </a:r>
            <a:r>
              <a:rPr lang="en-US" sz="3200" dirty="0" smtClean="0">
                <a:solidFill>
                  <a:schemeClr val="bg1"/>
                </a:solidFill>
              </a:rPr>
              <a:t>pts with CIDP </a:t>
            </a:r>
            <a:r>
              <a:rPr lang="en-US" sz="3200" dirty="0">
                <a:solidFill>
                  <a:schemeClr val="bg1"/>
                </a:solidFill>
              </a:rPr>
              <a:t>on PE had greater improvements </a:t>
            </a:r>
            <a:r>
              <a:rPr lang="en-US" sz="3200" dirty="0" smtClean="0">
                <a:solidFill>
                  <a:schemeClr val="bg1"/>
                </a:solidFill>
              </a:rPr>
              <a:t>when compared </a:t>
            </a:r>
            <a:r>
              <a:rPr lang="en-US" sz="3200" dirty="0">
                <a:solidFill>
                  <a:schemeClr val="bg1"/>
                </a:solidFill>
              </a:rPr>
              <a:t>to 14 </a:t>
            </a:r>
            <a:r>
              <a:rPr lang="en-US" sz="3200" dirty="0" smtClean="0">
                <a:solidFill>
                  <a:schemeClr val="bg1"/>
                </a:solidFill>
              </a:rPr>
              <a:t>controls</a:t>
            </a: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						</a:t>
            </a:r>
            <a:r>
              <a:rPr lang="en-US" sz="2000" i="1" dirty="0" err="1" smtClean="0">
                <a:solidFill>
                  <a:srgbClr val="92D050"/>
                </a:solidFill>
              </a:rPr>
              <a:t>Dyck</a:t>
            </a:r>
            <a:r>
              <a:rPr lang="en-US" sz="2000" i="1" dirty="0" smtClean="0">
                <a:solidFill>
                  <a:srgbClr val="92D050"/>
                </a:solidFill>
              </a:rPr>
              <a:t> et al  NEJM,1986,314:461</a:t>
            </a:r>
            <a:endParaRPr lang="en-US" sz="32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PE might be considered as an initial treatment as neurological disability may improve rapidly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8077200" cy="16764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Class I evidence, Recommendation Level A </a:t>
            </a:r>
          </a:p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/>
              <a:t>EFNS/PNS CIDP GUIDELINES European Federation of Neurological Societies/Peripheral Nerve Society 2010 </a:t>
            </a:r>
          </a:p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9144000" cy="868363"/>
          </a:xfrm>
        </p:spPr>
        <p:txBody>
          <a:bodyPr/>
          <a:lstStyle/>
          <a:p>
            <a:r>
              <a:rPr lang="en-US" sz="4000" dirty="0">
                <a:solidFill>
                  <a:srgbClr val="FF9933"/>
                </a:solidFill>
              </a:rPr>
              <a:t>Tolerability and dosing considerations.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Disadvantages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- 1/3</a:t>
            </a:r>
            <a:r>
              <a:rPr lang="en-US" sz="2800" baseline="30000" dirty="0">
                <a:solidFill>
                  <a:schemeClr val="bg1"/>
                </a:solidFill>
              </a:rPr>
              <a:t>rd</a:t>
            </a:r>
            <a:r>
              <a:rPr lang="en-US" sz="2800" dirty="0">
                <a:solidFill>
                  <a:schemeClr val="bg1"/>
                </a:solidFill>
              </a:rPr>
              <a:t>  lightheadedness, tiredness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- Anemia (treatable with iron)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- </a:t>
            </a:r>
            <a:r>
              <a:rPr lang="en-US" sz="2800" dirty="0" err="1">
                <a:solidFill>
                  <a:schemeClr val="bg1"/>
                </a:solidFill>
              </a:rPr>
              <a:t>Paresthesias</a:t>
            </a:r>
            <a:r>
              <a:rPr lang="en-US" sz="2800" dirty="0">
                <a:solidFill>
                  <a:schemeClr val="bg1"/>
                </a:solidFill>
              </a:rPr>
              <a:t> during  procedure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>
                <a:solidFill>
                  <a:schemeClr val="bg1"/>
                </a:solidFill>
              </a:rPr>
              <a:t>helped by  addition of calcium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Complication related to central line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9144000" cy="868363"/>
          </a:xfrm>
        </p:spPr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PE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Special centers for </a:t>
            </a:r>
            <a:r>
              <a:rPr lang="en-US" sz="3200" dirty="0" smtClean="0">
                <a:solidFill>
                  <a:schemeClr val="bg1"/>
                </a:solidFill>
              </a:rPr>
              <a:t>PE-- Requires special equipment/ trained personnel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Expensive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Invasive and time-consuming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Repeated venous access may be problematic</a:t>
            </a:r>
          </a:p>
          <a:p>
            <a:r>
              <a:rPr lang="en-US" sz="3200" dirty="0">
                <a:solidFill>
                  <a:schemeClr val="bg1"/>
                </a:solidFill>
              </a:rPr>
              <a:t>Implanted catheters subject to clotting and infection</a:t>
            </a:r>
          </a:p>
          <a:p>
            <a:pPr>
              <a:spcBef>
                <a:spcPct val="0"/>
              </a:spcBef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Relapse &lt; 2–8 weeks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9144000" cy="868363"/>
          </a:xfrm>
        </p:spPr>
        <p:txBody>
          <a:bodyPr/>
          <a:lstStyle/>
          <a:p>
            <a:r>
              <a:rPr lang="en-US" u="sng" dirty="0">
                <a:solidFill>
                  <a:srgbClr val="FF9933"/>
                </a:solidFill>
              </a:rPr>
              <a:t>Treatment options -PLEX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6019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</a:rPr>
              <a:t>Severe disability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ct val="0"/>
              </a:spcBef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   5 exchanges </a:t>
            </a:r>
            <a:r>
              <a:rPr lang="en-US" sz="3200" dirty="0" smtClean="0">
                <a:solidFill>
                  <a:schemeClr val="bg1"/>
                </a:solidFill>
              </a:rPr>
              <a:t>(50 </a:t>
            </a:r>
            <a:r>
              <a:rPr lang="en-US" sz="3200" dirty="0" err="1">
                <a:solidFill>
                  <a:schemeClr val="bg1"/>
                </a:solidFill>
              </a:rPr>
              <a:t>mL</a:t>
            </a:r>
            <a:r>
              <a:rPr lang="en-US" sz="3200" dirty="0">
                <a:solidFill>
                  <a:schemeClr val="bg1"/>
                </a:solidFill>
              </a:rPr>
              <a:t>/kg 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   Over 7–10 days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   Followed by same protocol, </a:t>
            </a:r>
            <a:r>
              <a:rPr lang="en-US" sz="3200" dirty="0" smtClean="0">
                <a:solidFill>
                  <a:schemeClr val="bg1"/>
                </a:solidFill>
              </a:rPr>
              <a:t>as </a:t>
            </a:r>
            <a:r>
              <a:rPr lang="en-US" sz="3200" dirty="0">
                <a:solidFill>
                  <a:schemeClr val="bg1"/>
                </a:solidFill>
              </a:rPr>
              <a:t>needed, </a:t>
            </a:r>
            <a:r>
              <a:rPr lang="en-US" sz="3200" dirty="0" smtClean="0">
                <a:solidFill>
                  <a:schemeClr val="bg1"/>
                </a:solidFill>
              </a:rPr>
              <a:t>to maintain </a:t>
            </a:r>
            <a:r>
              <a:rPr lang="en-US" sz="3200" dirty="0">
                <a:solidFill>
                  <a:schemeClr val="bg1"/>
                </a:solidFill>
              </a:rPr>
              <a:t>improvement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i="1" dirty="0" smtClean="0">
                <a:solidFill>
                  <a:srgbClr val="92D050"/>
                </a:solidFill>
              </a:rPr>
              <a:t>			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i="1" dirty="0" smtClean="0">
              <a:solidFill>
                <a:srgbClr val="92D05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i="1" dirty="0" smtClean="0">
                <a:solidFill>
                  <a:srgbClr val="92D050"/>
                </a:solidFill>
              </a:rPr>
              <a:t>				Allan H. </a:t>
            </a:r>
            <a:r>
              <a:rPr lang="en-US" sz="2000" i="1" dirty="0" err="1" smtClean="0">
                <a:solidFill>
                  <a:srgbClr val="92D050"/>
                </a:solidFill>
              </a:rPr>
              <a:t>Ropper</a:t>
            </a:r>
            <a:r>
              <a:rPr lang="en-US" sz="2000" i="1" dirty="0" smtClean="0">
                <a:solidFill>
                  <a:srgbClr val="92D050"/>
                </a:solidFill>
              </a:rPr>
              <a:t> Neurology 2003;60(</a:t>
            </a:r>
            <a:r>
              <a:rPr lang="en-US" sz="2000" i="1" dirty="0" err="1" smtClean="0">
                <a:solidFill>
                  <a:srgbClr val="92D050"/>
                </a:solidFill>
              </a:rPr>
              <a:t>Suppl</a:t>
            </a:r>
            <a:r>
              <a:rPr lang="en-US" sz="2000" i="1" dirty="0" smtClean="0">
                <a:solidFill>
                  <a:srgbClr val="92D050"/>
                </a:solidFill>
              </a:rPr>
              <a:t> 3):S16–S2</a:t>
            </a:r>
            <a:endParaRPr lang="en-US" sz="20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9144000" cy="868363"/>
          </a:xfrm>
        </p:spPr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PE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Some </a:t>
            </a:r>
            <a:r>
              <a:rPr lang="en-US" sz="3200" dirty="0">
                <a:solidFill>
                  <a:schemeClr val="bg1"/>
                </a:solidFill>
              </a:rPr>
              <a:t>patients need only one PE series every 6 months</a:t>
            </a:r>
          </a:p>
          <a:p>
            <a:r>
              <a:rPr lang="en-US" sz="3200" dirty="0">
                <a:solidFill>
                  <a:schemeClr val="bg1"/>
                </a:solidFill>
              </a:rPr>
              <a:t>Others may require monthly </a:t>
            </a:r>
            <a:r>
              <a:rPr lang="en-US" sz="3200" dirty="0" smtClean="0">
                <a:solidFill>
                  <a:schemeClr val="bg1"/>
                </a:solidFill>
              </a:rPr>
              <a:t>treatment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u="sng" dirty="0" smtClean="0">
                <a:solidFill>
                  <a:srgbClr val="FFFF00"/>
                </a:solidFill>
              </a:rPr>
              <a:t>Contraindications</a:t>
            </a:r>
            <a:endParaRPr lang="en-US" sz="3200" u="sng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altered coagulation profile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hemodynamic </a:t>
            </a:r>
            <a:r>
              <a:rPr lang="en-US" sz="3200" dirty="0" smtClean="0">
                <a:solidFill>
                  <a:schemeClr val="bg1"/>
                </a:solidFill>
              </a:rPr>
              <a:t>instability</a:t>
            </a:r>
          </a:p>
          <a:p>
            <a:pPr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	 sepsis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44958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T-cell activation and induction require two signals from APC (e.g., macrophages).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first signal is binding of the T-cell receptor to its antigen-major </a:t>
            </a:r>
            <a:r>
              <a:rPr lang="en-US" dirty="0" err="1" smtClean="0"/>
              <a:t>histocompatibility</a:t>
            </a:r>
            <a:r>
              <a:rPr lang="en-US" dirty="0" smtClean="0"/>
              <a:t> complex (MHC) </a:t>
            </a:r>
            <a:r>
              <a:rPr lang="en-US" dirty="0" err="1" smtClean="0"/>
              <a:t>ligand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the second is simultaneous delivery of a co-stimulatory signal to the APC.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Antigen presentation – First step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95850" y="1657350"/>
            <a:ext cx="42481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IMMUNOSUPPRESSIVE AGENTS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IMMUNOSUPPRESSIVE AGENTS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399" y="1524000"/>
            <a:ext cx="79242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19600" y="3429000"/>
            <a:ext cx="4343400" cy="17526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Randomized controlled trials have been reported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only for </a:t>
            </a:r>
            <a:r>
              <a:rPr lang="en-US" sz="2400" dirty="0" err="1" smtClean="0">
                <a:solidFill>
                  <a:srgbClr val="FFC000"/>
                </a:solidFill>
              </a:rPr>
              <a:t>azathioprine</a:t>
            </a:r>
            <a:r>
              <a:rPr lang="en-US" sz="2400" dirty="0" smtClean="0">
                <a:solidFill>
                  <a:srgbClr val="FFC000"/>
                </a:solidFill>
              </a:rPr>
              <a:t> and </a:t>
            </a:r>
            <a:r>
              <a:rPr lang="en-US" sz="2400" dirty="0" err="1" smtClean="0">
                <a:solidFill>
                  <a:srgbClr val="FFC000"/>
                </a:solidFill>
              </a:rPr>
              <a:t>methotrexate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research is needed before any recommendation can be made.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886200"/>
            <a:ext cx="8077200" cy="25146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/>
              <a:t> Immunosuppressant treatment may be considered when the response to corticosteroids, </a:t>
            </a:r>
            <a:r>
              <a:rPr lang="en-US" sz="2400" dirty="0" err="1" smtClean="0"/>
              <a:t>IVIg</a:t>
            </a:r>
            <a:r>
              <a:rPr lang="en-US" sz="2400" dirty="0" smtClean="0"/>
              <a:t> or PE is inadequate (Good Practice Point)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class IV evidence</a:t>
            </a:r>
          </a:p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/>
              <a:t>EFNS/PNS CIDP GUIDELINES European Federation of Neurological Societies/Peripheral Nerve Society 2010 </a:t>
            </a:r>
          </a:p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lum contrast="10000"/>
          </a:blip>
          <a:srcRect t="7470"/>
          <a:stretch>
            <a:fillRect/>
          </a:stretch>
        </p:blipFill>
        <p:spPr bwMode="auto">
          <a:xfrm>
            <a:off x="96647" y="0"/>
            <a:ext cx="8987797" cy="682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24200" y="6519446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Practical neurology 2006</a:t>
            </a:r>
            <a:endParaRPr lang="en-US" sz="1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Interferons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non-randomized open study of intramuscular interferon-β1a 30 mcg weekly, 7 of 20 patients treated showed clinical improvement, 10 remained stable and three worsened </a:t>
            </a:r>
          </a:p>
          <a:p>
            <a:pPr>
              <a:buNone/>
            </a:pPr>
            <a:r>
              <a:rPr lang="en-US" dirty="0" smtClean="0"/>
              <a:t>						</a:t>
            </a:r>
            <a:r>
              <a:rPr lang="en-US" sz="1600" i="1" dirty="0" err="1" smtClean="0">
                <a:solidFill>
                  <a:srgbClr val="92D050"/>
                </a:solidFill>
              </a:rPr>
              <a:t>Vallat</a:t>
            </a:r>
            <a:r>
              <a:rPr lang="en-US" sz="1600" i="1" dirty="0" smtClean="0">
                <a:solidFill>
                  <a:srgbClr val="92D050"/>
                </a:solidFill>
              </a:rPr>
              <a:t> et al., 2003 60:S23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267200"/>
            <a:ext cx="8382000" cy="18288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/>
              <a:t> In the absence of evidence, interferon treatment may be considered when the response to corticosteroids, </a:t>
            </a:r>
            <a:r>
              <a:rPr lang="en-US" sz="2400" dirty="0" err="1" smtClean="0"/>
              <a:t>IVIg</a:t>
            </a:r>
            <a:r>
              <a:rPr lang="en-US" sz="2400" dirty="0" smtClean="0"/>
              <a:t> or PE is inadequate</a:t>
            </a:r>
          </a:p>
          <a:p>
            <a:endParaRPr lang="en-US" sz="2400" dirty="0" smtClean="0"/>
          </a:p>
          <a:p>
            <a:r>
              <a:rPr lang="en-US" sz="2400" dirty="0" smtClean="0"/>
              <a:t>EFNS/PNS CIDP GUIDELINES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(Good Practice Point)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INITIAL MANAGEMENT- CIDP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Patients with  mild symptoms </a:t>
            </a:r>
            <a:r>
              <a:rPr lang="en-US" sz="2800" dirty="0" smtClean="0">
                <a:sym typeface="Wingdings" pitchFamily="2" charset="2"/>
              </a:rPr>
              <a:t> Monitor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Patients with moderate or severe disability - Treatment with</a:t>
            </a:r>
          </a:p>
          <a:p>
            <a:endParaRPr lang="en-US" sz="2800" dirty="0" smtClean="0"/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PE or </a:t>
            </a:r>
            <a:r>
              <a:rPr lang="en-US" sz="2800" dirty="0" err="1" smtClean="0">
                <a:solidFill>
                  <a:srgbClr val="FFFF00"/>
                </a:solidFill>
              </a:rPr>
              <a:t>IVIg</a:t>
            </a:r>
            <a:r>
              <a:rPr lang="en-US" sz="2800" dirty="0" smtClean="0">
                <a:solidFill>
                  <a:srgbClr val="FFFF00"/>
                </a:solidFill>
              </a:rPr>
              <a:t> (level A recommendation) or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 corticosteroids (level C recommendation) should be offered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GOOD PRACTICE POINTS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IVIg</a:t>
            </a:r>
            <a:r>
              <a:rPr lang="en-US" dirty="0" smtClean="0"/>
              <a:t> is often the first choice as improvement can be fast.</a:t>
            </a:r>
          </a:p>
          <a:p>
            <a:endParaRPr lang="en-US" dirty="0" smtClean="0"/>
          </a:p>
          <a:p>
            <a:r>
              <a:rPr lang="en-US" dirty="0" smtClean="0"/>
              <a:t>For pure motor CIDP, </a:t>
            </a:r>
            <a:r>
              <a:rPr lang="en-US" dirty="0" err="1" smtClean="0"/>
              <a:t>IVIg</a:t>
            </a:r>
            <a:r>
              <a:rPr lang="en-US" dirty="0" smtClean="0"/>
              <a:t> treatment should be the first choice and if corticosteroids are used, patients should be monitored closely for deterioration</a:t>
            </a:r>
          </a:p>
          <a:p>
            <a:pPr>
              <a:buNone/>
            </a:pPr>
            <a:r>
              <a:rPr lang="en-US" sz="2800" dirty="0" smtClean="0"/>
              <a:t>					EFNS/PNS CIDP GUIDELINES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When to decide on alternate T/t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Therapy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individualized</a:t>
            </a:r>
          </a:p>
          <a:p>
            <a:endParaRPr lang="en-US" dirty="0" smtClean="0"/>
          </a:p>
          <a:p>
            <a:r>
              <a:rPr lang="en-US" dirty="0" smtClean="0"/>
              <a:t>On corticosteroids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No response after 12 weeks 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Long-term management (Good Practice Points)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evidence-based guideline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Maintenance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IVIG – Try to reduce the dose &amp;  frequency </a:t>
            </a:r>
          </a:p>
          <a:p>
            <a:r>
              <a:rPr lang="en-US" sz="2800" dirty="0" smtClean="0"/>
              <a:t>Steroids</a:t>
            </a:r>
          </a:p>
          <a:p>
            <a:r>
              <a:rPr lang="en-US" sz="2800" dirty="0" smtClean="0"/>
              <a:t>Immunosuppressive medications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who become refractory to </a:t>
            </a:r>
            <a:r>
              <a:rPr lang="en-US" dirty="0" err="1" smtClean="0"/>
              <a:t>IVIg</a:t>
            </a:r>
            <a:r>
              <a:rPr lang="en-US" dirty="0" smtClean="0"/>
              <a:t> may respond again after a short course of PE</a:t>
            </a:r>
          </a:p>
          <a:p>
            <a:endParaRPr lang="en-US" dirty="0" smtClean="0"/>
          </a:p>
          <a:p>
            <a:r>
              <a:rPr lang="en-US" dirty="0" smtClean="0"/>
              <a:t>15% of patients fail to respond to any of the proposed treatments.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9">
      <a:dk1>
        <a:srgbClr val="FFFFFF"/>
      </a:dk1>
      <a:lt1>
        <a:srgbClr val="FFFFFF"/>
      </a:lt1>
      <a:dk2>
        <a:srgbClr val="FFFFFF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1107</TotalTime>
  <Words>4549</Words>
  <Application>Microsoft Office PowerPoint</Application>
  <PresentationFormat>On-screen Show (4:3)</PresentationFormat>
  <Paragraphs>969</Paragraphs>
  <Slides>129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Flow</vt:lpstr>
      <vt:lpstr>Chronic inflammatory Demyelinating Polyradiculoneuropathy</vt:lpstr>
      <vt:lpstr>SCHEME</vt:lpstr>
      <vt:lpstr>Slide 3</vt:lpstr>
      <vt:lpstr>DEFINITION</vt:lpstr>
      <vt:lpstr>PATHOGENESIS</vt:lpstr>
      <vt:lpstr>Slide 6</vt:lpstr>
      <vt:lpstr>Experimental autoimmune neuritis (EAN) </vt:lpstr>
      <vt:lpstr>Cellular immune factors</vt:lpstr>
      <vt:lpstr>Antigen presentation – First step</vt:lpstr>
      <vt:lpstr>COSTIMULATORY SIGNALS</vt:lpstr>
      <vt:lpstr>ROLE OF MACROPHAGES</vt:lpstr>
      <vt:lpstr>ROLE OF nuclear factor (NF)-kB</vt:lpstr>
      <vt:lpstr>T cells</vt:lpstr>
      <vt:lpstr>T cells….</vt:lpstr>
      <vt:lpstr>CHEMICAL MEDIATORS</vt:lpstr>
      <vt:lpstr>SCHWANN CELLS</vt:lpstr>
      <vt:lpstr>HUMORAL IMMUNE FACTORS </vt:lpstr>
      <vt:lpstr>Slide 18</vt:lpstr>
      <vt:lpstr>Hall marks of CIDP- pathology</vt:lpstr>
      <vt:lpstr>HISTOPATHOLOGY</vt:lpstr>
      <vt:lpstr>HPE……</vt:lpstr>
      <vt:lpstr>Biopsy studies--Nerve biopsies </vt:lpstr>
      <vt:lpstr>Slide 23</vt:lpstr>
      <vt:lpstr>Slide 24</vt:lpstr>
      <vt:lpstr>Recent advances in pathogenesis</vt:lpstr>
      <vt:lpstr>Target antigens</vt:lpstr>
      <vt:lpstr>Physiology of conduction blocks</vt:lpstr>
      <vt:lpstr>Slide 28</vt:lpstr>
      <vt:lpstr>DEMOGRAPHIC PROFILE</vt:lpstr>
      <vt:lpstr>Slide 30</vt:lpstr>
      <vt:lpstr>Slide 31</vt:lpstr>
      <vt:lpstr>other features</vt:lpstr>
      <vt:lpstr>other features</vt:lpstr>
      <vt:lpstr>MAIN CLINICAL VARIANTS</vt:lpstr>
      <vt:lpstr>Chronic acquired demyelinating polyneuropathies - Variants</vt:lpstr>
      <vt:lpstr>Demyelinating neuropathy associated with systemic disorders</vt:lpstr>
      <vt:lpstr>II. Distinct from CIDP </vt:lpstr>
      <vt:lpstr>Slide 38</vt:lpstr>
      <vt:lpstr>INVESTIGATIONS </vt:lpstr>
      <vt:lpstr>CSF examination</vt:lpstr>
      <vt:lpstr>CSF…..</vt:lpstr>
      <vt:lpstr>NERVE BIOPSY -- HPE</vt:lpstr>
      <vt:lpstr>Slide 43</vt:lpstr>
      <vt:lpstr>Slide 44</vt:lpstr>
      <vt:lpstr>Slide 45</vt:lpstr>
      <vt:lpstr>NERVE CONDUCTION STUDY</vt:lpstr>
      <vt:lpstr>Slide 47</vt:lpstr>
      <vt:lpstr>Slide 48</vt:lpstr>
      <vt:lpstr>AAN Adhoc criteria</vt:lpstr>
      <vt:lpstr>Slide 50</vt:lpstr>
      <vt:lpstr>Criteria for abnormal: NCS</vt:lpstr>
      <vt:lpstr>Slide 52</vt:lpstr>
      <vt:lpstr>TREATMENT</vt:lpstr>
      <vt:lpstr>GOALS OF TREATMENT </vt:lpstr>
      <vt:lpstr>GUIDELINES--- ???</vt:lpstr>
      <vt:lpstr>FACTORS DETERMINING CHOICE OF THERAPY</vt:lpstr>
      <vt:lpstr>Corticosteroids </vt:lpstr>
      <vt:lpstr>Mechanism of action </vt:lpstr>
      <vt:lpstr>Efficacy</vt:lpstr>
      <vt:lpstr>Prednisolone Vs IVIg </vt:lpstr>
      <vt:lpstr>Factors predictive of steroid response</vt:lpstr>
      <vt:lpstr>Tolerability and dosing considerations.</vt:lpstr>
      <vt:lpstr>Prednisone   Dosage</vt:lpstr>
      <vt:lpstr>IV – METHYL PREDNISOLONE</vt:lpstr>
      <vt:lpstr>Slide 65</vt:lpstr>
      <vt:lpstr>Adjunctive measures- steroids</vt:lpstr>
      <vt:lpstr>Contraindications</vt:lpstr>
      <vt:lpstr>IVIG </vt:lpstr>
      <vt:lpstr>Slide 69</vt:lpstr>
      <vt:lpstr>Slide 70</vt:lpstr>
      <vt:lpstr>IVIG- preparation</vt:lpstr>
      <vt:lpstr>Efficacy</vt:lpstr>
      <vt:lpstr>Slide 73</vt:lpstr>
      <vt:lpstr>Slide 74</vt:lpstr>
      <vt:lpstr>Adverse effects of IVIG </vt:lpstr>
      <vt:lpstr>Slide 76</vt:lpstr>
      <vt:lpstr>Precautions</vt:lpstr>
      <vt:lpstr>Slide 78</vt:lpstr>
      <vt:lpstr> DOSAGE</vt:lpstr>
      <vt:lpstr>Rapid Infusion</vt:lpstr>
      <vt:lpstr>Disadvantage of IVIG </vt:lpstr>
      <vt:lpstr>Plasma exchange  </vt:lpstr>
      <vt:lpstr>Slide 83</vt:lpstr>
      <vt:lpstr>Efficacy</vt:lpstr>
      <vt:lpstr>Slide 85</vt:lpstr>
      <vt:lpstr>Tolerability and dosing considerations.</vt:lpstr>
      <vt:lpstr>PE</vt:lpstr>
      <vt:lpstr>Treatment options -PLEX</vt:lpstr>
      <vt:lpstr>PE</vt:lpstr>
      <vt:lpstr>IMMUNOSUPPRESSIVE AGENTS</vt:lpstr>
      <vt:lpstr>IMMUNOSUPPRESSIVE AGENTS</vt:lpstr>
      <vt:lpstr>Slide 92</vt:lpstr>
      <vt:lpstr>Slide 93</vt:lpstr>
      <vt:lpstr>Interferons</vt:lpstr>
      <vt:lpstr>INITIAL MANAGEMENT- CIDP</vt:lpstr>
      <vt:lpstr>GOOD PRACTICE POINTS</vt:lpstr>
      <vt:lpstr>When to decide on alternate T/t</vt:lpstr>
      <vt:lpstr>Long-term management (Good Practice Points)</vt:lpstr>
      <vt:lpstr>Slide 99</vt:lpstr>
      <vt:lpstr>General measures</vt:lpstr>
      <vt:lpstr>TREATMENT ALGORITHM</vt:lpstr>
      <vt:lpstr>Slide 102</vt:lpstr>
      <vt:lpstr>UNUSUAL SITUATIONS</vt:lpstr>
      <vt:lpstr>Slide 104</vt:lpstr>
      <vt:lpstr>CIDP and immunisation</vt:lpstr>
      <vt:lpstr>CIDP and HIV</vt:lpstr>
      <vt:lpstr>CIDP-MGUS</vt:lpstr>
      <vt:lpstr>CIDP- childhood</vt:lpstr>
      <vt:lpstr>CIDP-CMT</vt:lpstr>
      <vt:lpstr>CIDP- DM When to suspect CIDP in DM patient ?</vt:lpstr>
      <vt:lpstr>New therapeutic targets</vt:lpstr>
      <vt:lpstr>Key points </vt:lpstr>
      <vt:lpstr>THANK YOU</vt:lpstr>
      <vt:lpstr>References</vt:lpstr>
      <vt:lpstr>Slide 115</vt:lpstr>
      <vt:lpstr>Slide 116</vt:lpstr>
      <vt:lpstr>MCQ</vt:lpstr>
      <vt:lpstr>Slide 118</vt:lpstr>
      <vt:lpstr>Slide 119</vt:lpstr>
      <vt:lpstr>CLINICAL CLASSIFICATION</vt:lpstr>
      <vt:lpstr>Prognosis</vt:lpstr>
      <vt:lpstr>Prevalence</vt:lpstr>
      <vt:lpstr>Slide 123</vt:lpstr>
      <vt:lpstr>Slide 124</vt:lpstr>
      <vt:lpstr>Slide 125</vt:lpstr>
      <vt:lpstr>Slide 126</vt:lpstr>
      <vt:lpstr>Long-term management (Good Practice Points)</vt:lpstr>
      <vt:lpstr>Slide 128</vt:lpstr>
      <vt:lpstr>Slide 129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129</cp:revision>
  <dcterms:created xsi:type="dcterms:W3CDTF">2006-08-16T00:00:00Z</dcterms:created>
  <dcterms:modified xsi:type="dcterms:W3CDTF">2006-12-31T19:18:45Z</dcterms:modified>
</cp:coreProperties>
</file>