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263" r:id="rId4"/>
    <p:sldId id="261" r:id="rId5"/>
    <p:sldId id="328" r:id="rId6"/>
    <p:sldId id="264" r:id="rId7"/>
    <p:sldId id="271" r:id="rId8"/>
    <p:sldId id="272" r:id="rId9"/>
    <p:sldId id="273" r:id="rId10"/>
    <p:sldId id="275" r:id="rId11"/>
    <p:sldId id="276" r:id="rId12"/>
    <p:sldId id="277" r:id="rId13"/>
    <p:sldId id="278" r:id="rId14"/>
    <p:sldId id="279" r:id="rId15"/>
    <p:sldId id="280" r:id="rId16"/>
    <p:sldId id="281" r:id="rId17"/>
    <p:sldId id="282" r:id="rId18"/>
    <p:sldId id="283" r:id="rId19"/>
    <p:sldId id="284" r:id="rId20"/>
    <p:sldId id="287" r:id="rId21"/>
    <p:sldId id="285" r:id="rId22"/>
    <p:sldId id="298" r:id="rId23"/>
    <p:sldId id="309" r:id="rId24"/>
    <p:sldId id="265" r:id="rId25"/>
    <p:sldId id="310" r:id="rId26"/>
    <p:sldId id="266" r:id="rId27"/>
    <p:sldId id="288" r:id="rId28"/>
    <p:sldId id="289" r:id="rId29"/>
    <p:sldId id="290" r:id="rId30"/>
    <p:sldId id="291" r:id="rId31"/>
    <p:sldId id="297" r:id="rId32"/>
    <p:sldId id="292" r:id="rId33"/>
    <p:sldId id="293" r:id="rId34"/>
    <p:sldId id="294" r:id="rId35"/>
    <p:sldId id="295" r:id="rId36"/>
    <p:sldId id="311" r:id="rId37"/>
    <p:sldId id="268" r:id="rId38"/>
    <p:sldId id="299" r:id="rId39"/>
    <p:sldId id="315" r:id="rId40"/>
    <p:sldId id="316" r:id="rId41"/>
    <p:sldId id="306" r:id="rId42"/>
    <p:sldId id="307" r:id="rId43"/>
    <p:sldId id="312" r:id="rId44"/>
    <p:sldId id="269" r:id="rId45"/>
    <p:sldId id="318" r:id="rId46"/>
    <p:sldId id="320" r:id="rId47"/>
    <p:sldId id="313" r:id="rId48"/>
    <p:sldId id="308" r:id="rId49"/>
    <p:sldId id="317" r:id="rId50"/>
    <p:sldId id="314" r:id="rId51"/>
    <p:sldId id="270" r:id="rId52"/>
    <p:sldId id="321" r:id="rId53"/>
    <p:sldId id="319" r:id="rId54"/>
    <p:sldId id="322" r:id="rId55"/>
    <p:sldId id="323" r:id="rId56"/>
    <p:sldId id="324" r:id="rId57"/>
    <p:sldId id="325" r:id="rId58"/>
    <p:sldId id="326"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7" d="100"/>
          <a:sy n="77" d="100"/>
        </p:scale>
        <p:origin x="-117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02AB4E-DF04-494D-9BB4-BBB67EF7E35C}"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B6EA5-E922-4506-941D-7E4ECA1F9AA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2AB4E-DF04-494D-9BB4-BBB67EF7E35C}"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B6EA5-E922-4506-941D-7E4ECA1F9AA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2AB4E-DF04-494D-9BB4-BBB67EF7E35C}"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B6EA5-E922-4506-941D-7E4ECA1F9AA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5888"/>
            <a:ext cx="419417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1625" y="6245225"/>
            <a:ext cx="2289175"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289175" cy="476250"/>
          </a:xfrm>
        </p:spPr>
        <p:txBody>
          <a:bodyPr/>
          <a:lstStyle>
            <a:lvl1pPr>
              <a:defRPr/>
            </a:lvl1pPr>
          </a:lstStyle>
          <a:p>
            <a:fld id="{999227B0-2D5E-41FE-ADCE-0175F2DFC4A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2AB4E-DF04-494D-9BB4-BBB67EF7E35C}"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B6EA5-E922-4506-941D-7E4ECA1F9AA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02AB4E-DF04-494D-9BB4-BBB67EF7E35C}"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B6EA5-E922-4506-941D-7E4ECA1F9AA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02AB4E-DF04-494D-9BB4-BBB67EF7E35C}"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B6EA5-E922-4506-941D-7E4ECA1F9AA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02AB4E-DF04-494D-9BB4-BBB67EF7E35C}" type="datetimeFigureOut">
              <a:rPr lang="en-US" smtClean="0"/>
              <a:pPr/>
              <a:t>8/20/2020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5B6EA5-E922-4506-941D-7E4ECA1F9AA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02AB4E-DF04-494D-9BB4-BBB67EF7E35C}" type="datetimeFigureOut">
              <a:rPr lang="en-US" smtClean="0"/>
              <a:pPr/>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5B6EA5-E922-4506-941D-7E4ECA1F9AA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02AB4E-DF04-494D-9BB4-BBB67EF7E35C}" type="datetimeFigureOut">
              <a:rPr lang="en-US" smtClean="0"/>
              <a:pPr/>
              <a:t>8/20/2020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5B6EA5-E922-4506-941D-7E4ECA1F9AA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02AB4E-DF04-494D-9BB4-BBB67EF7E35C}"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B6EA5-E922-4506-941D-7E4ECA1F9AA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02AB4E-DF04-494D-9BB4-BBB67EF7E35C}"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B6EA5-E922-4506-941D-7E4ECA1F9AA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2AB4E-DF04-494D-9BB4-BBB67EF7E35C}" type="datetimeFigureOut">
              <a:rPr lang="en-US" smtClean="0"/>
              <a:pPr/>
              <a:t>8/20/2020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5B6EA5-E922-4506-941D-7E4ECA1F9AA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cer\My Documents\misc\My Pictures\vlcsnap-23895.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457200" y="381000"/>
            <a:ext cx="8229600" cy="3219451"/>
          </a:xfrm>
        </p:spPr>
        <p:txBody>
          <a:bodyPr>
            <a:normAutofit/>
          </a:bodyPr>
          <a:lstStyle/>
          <a:p>
            <a:r>
              <a:rPr lang="en-US" b="1" dirty="0" smtClean="0">
                <a:solidFill>
                  <a:srgbClr val="00B050"/>
                </a:solidFill>
                <a:latin typeface="Times New Roman" pitchFamily="18" charset="0"/>
                <a:cs typeface="Times New Roman" pitchFamily="18" charset="0"/>
              </a:rPr>
              <a:t>PECTORALIS MAJOR MYOCUTANEOUS FLAP IN HEAD AND NECK RECONSTRUCTION</a:t>
            </a:r>
            <a:endParaRPr lang="en-US" b="1" dirty="0">
              <a:solidFill>
                <a:srgbClr val="00B050"/>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419600"/>
            <a:ext cx="7162800" cy="1752600"/>
          </a:xfrm>
        </p:spPr>
        <p:txBody>
          <a:bodyPr>
            <a:normAutofit fontScale="92500"/>
          </a:bodyPr>
          <a:lstStyle/>
          <a:p>
            <a:r>
              <a:rPr lang="en-US" b="1" dirty="0" smtClean="0">
                <a:solidFill>
                  <a:schemeClr val="tx1"/>
                </a:solidFill>
              </a:rPr>
              <a:t>by- </a:t>
            </a:r>
            <a:r>
              <a:rPr lang="en-US" b="1" dirty="0" smtClean="0">
                <a:solidFill>
                  <a:schemeClr val="tx1"/>
                </a:solidFill>
              </a:rPr>
              <a:t>Dr. </a:t>
            </a:r>
            <a:r>
              <a:rPr lang="en-US" b="1" dirty="0" err="1" smtClean="0">
                <a:solidFill>
                  <a:schemeClr val="tx1"/>
                </a:solidFill>
              </a:rPr>
              <a:t>Piyush</a:t>
            </a:r>
            <a:r>
              <a:rPr lang="en-US" b="1" dirty="0" smtClean="0">
                <a:solidFill>
                  <a:schemeClr val="tx1"/>
                </a:solidFill>
              </a:rPr>
              <a:t> </a:t>
            </a:r>
            <a:r>
              <a:rPr lang="en-US" b="1" dirty="0" err="1" smtClean="0">
                <a:solidFill>
                  <a:schemeClr val="tx1"/>
                </a:solidFill>
              </a:rPr>
              <a:t>Doshi</a:t>
            </a:r>
            <a:endParaRPr lang="en-US" b="1" dirty="0" smtClean="0">
              <a:solidFill>
                <a:schemeClr val="tx1"/>
              </a:solidFill>
            </a:endParaRPr>
          </a:p>
          <a:p>
            <a:r>
              <a:rPr lang="en-US" b="1" dirty="0" smtClean="0">
                <a:solidFill>
                  <a:schemeClr val="tx1"/>
                </a:solidFill>
              </a:rPr>
              <a:t>Associate Professor</a:t>
            </a:r>
          </a:p>
          <a:p>
            <a:r>
              <a:rPr lang="en-US" b="1" dirty="0" smtClean="0">
                <a:solidFill>
                  <a:schemeClr val="tx1"/>
                </a:solidFill>
              </a:rPr>
              <a:t>Department of Plastic Surgery, SBKSMI &amp; RC</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3" name="Rectangle 5"/>
          <p:cNvSpPr>
            <a:spLocks noGrp="1" noRot="1" noChangeArrowheads="1"/>
          </p:cNvSpPr>
          <p:nvPr>
            <p:ph type="title"/>
          </p:nvPr>
        </p:nvSpPr>
        <p:spPr/>
        <p:txBody>
          <a:bodyPr>
            <a:normAutofit fontScale="90000"/>
          </a:bodyPr>
          <a:lstStyle/>
          <a:p>
            <a:r>
              <a:rPr lang="en-US" sz="4000">
                <a:effectLst/>
              </a:rPr>
              <a:t>Facial Aesthetic Units</a:t>
            </a:r>
            <a:br>
              <a:rPr lang="en-US" sz="4000">
                <a:effectLst/>
              </a:rPr>
            </a:br>
            <a:endParaRPr lang="en-US" sz="4000">
              <a:effectLst/>
            </a:endParaRPr>
          </a:p>
        </p:txBody>
      </p:sp>
      <p:pic>
        <p:nvPicPr>
          <p:cNvPr id="186372" name="Picture 4"/>
          <p:cNvPicPr>
            <a:picLocks noGrp="1" noChangeAspect="1" noChangeArrowheads="1"/>
          </p:cNvPicPr>
          <p:nvPr>
            <p:ph idx="1"/>
          </p:nvPr>
        </p:nvPicPr>
        <p:blipFill>
          <a:blip r:embed="rId2" cstate="print"/>
          <a:srcRect/>
          <a:stretch>
            <a:fillRect/>
          </a:stretch>
        </p:blipFill>
        <p:spPr>
          <a:xfrm>
            <a:off x="914400" y="1524000"/>
            <a:ext cx="3457575" cy="3524250"/>
          </a:xfrm>
          <a:noFill/>
          <a:ln/>
        </p:spPr>
      </p:pic>
      <p:sp>
        <p:nvSpPr>
          <p:cNvPr id="186375" name="Text Box 7"/>
          <p:cNvSpPr txBox="1">
            <a:spLocks noChangeArrowheads="1"/>
          </p:cNvSpPr>
          <p:nvPr/>
        </p:nvSpPr>
        <p:spPr bwMode="auto">
          <a:xfrm>
            <a:off x="4648200" y="1981200"/>
            <a:ext cx="3048000" cy="1187450"/>
          </a:xfrm>
          <a:prstGeom prst="rect">
            <a:avLst/>
          </a:prstGeom>
          <a:noFill/>
          <a:ln w="9525">
            <a:noFill/>
            <a:miter lim="800000"/>
            <a:headEnd/>
            <a:tailEnd/>
          </a:ln>
          <a:effectLst/>
        </p:spPr>
        <p:txBody>
          <a:bodyPr>
            <a:spAutoFit/>
          </a:bodyPr>
          <a:lstStyle/>
          <a:p>
            <a:r>
              <a:rPr lang="en-US" sz="2400"/>
              <a:t>Restoration of the defects should be done as units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5"/>
          <p:cNvSpPr>
            <a:spLocks noGrp="1" noRot="1" noChangeArrowheads="1"/>
          </p:cNvSpPr>
          <p:nvPr>
            <p:ph type="title"/>
          </p:nvPr>
        </p:nvSpPr>
        <p:spPr/>
        <p:txBody>
          <a:bodyPr/>
          <a:lstStyle/>
          <a:p>
            <a:r>
              <a:rPr lang="en-US" dirty="0"/>
              <a:t>Lines of minimal tension</a:t>
            </a:r>
          </a:p>
        </p:txBody>
      </p:sp>
      <p:pic>
        <p:nvPicPr>
          <p:cNvPr id="184323" name="Picture 3"/>
          <p:cNvPicPr>
            <a:picLocks noGrp="1" noChangeAspect="1" noChangeArrowheads="1"/>
          </p:cNvPicPr>
          <p:nvPr>
            <p:ph type="body" idx="4294967295"/>
          </p:nvPr>
        </p:nvPicPr>
        <p:blipFill>
          <a:blip r:embed="rId2" cstate="print"/>
          <a:srcRect/>
          <a:stretch>
            <a:fillRect/>
          </a:stretch>
        </p:blipFill>
        <p:spPr>
          <a:xfrm>
            <a:off x="762000" y="1676400"/>
            <a:ext cx="3505200" cy="3935413"/>
          </a:xfrm>
        </p:spPr>
      </p:pic>
      <p:sp>
        <p:nvSpPr>
          <p:cNvPr id="184328" name="Text Box 8"/>
          <p:cNvSpPr txBox="1">
            <a:spLocks noChangeArrowheads="1"/>
          </p:cNvSpPr>
          <p:nvPr/>
        </p:nvSpPr>
        <p:spPr bwMode="auto">
          <a:xfrm>
            <a:off x="4800600" y="1600200"/>
            <a:ext cx="3886200" cy="4473575"/>
          </a:xfrm>
          <a:prstGeom prst="rect">
            <a:avLst/>
          </a:prstGeom>
          <a:noFill/>
          <a:ln w="9525">
            <a:noFill/>
            <a:miter lim="800000"/>
            <a:headEnd/>
            <a:tailEnd/>
          </a:ln>
          <a:effectLst/>
        </p:spPr>
        <p:txBody>
          <a:bodyPr>
            <a:spAutoFit/>
          </a:bodyPr>
          <a:lstStyle/>
          <a:p>
            <a:r>
              <a:rPr lang="en-US" sz="2400"/>
              <a:t>Lines of minimal tension are adaptation to the function,the skin being constantly pulled and streched by under lying muscle and joint</a:t>
            </a:r>
          </a:p>
          <a:p>
            <a:r>
              <a:rPr lang="en-US" sz="2400"/>
              <a:t>Scar parallel to lines are not subject to intermittent pull of the subjacent muscles</a:t>
            </a:r>
          </a:p>
          <a:p>
            <a:r>
              <a:rPr lang="en-US" sz="2400"/>
              <a:t>Relaxed skin tension lines (Borges)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762000" y="304800"/>
            <a:ext cx="7772400" cy="1143000"/>
          </a:xfrm>
        </p:spPr>
        <p:txBody>
          <a:bodyPr/>
          <a:lstStyle/>
          <a:p>
            <a:r>
              <a:rPr lang="en-US" dirty="0"/>
              <a:t>Concept of </a:t>
            </a:r>
            <a:r>
              <a:rPr lang="en-US" dirty="0" err="1"/>
              <a:t>Angiosome</a:t>
            </a:r>
            <a:endParaRPr lang="en-US" dirty="0"/>
          </a:p>
        </p:txBody>
      </p:sp>
      <p:sp>
        <p:nvSpPr>
          <p:cNvPr id="113667" name="Rectangle 3"/>
          <p:cNvSpPr>
            <a:spLocks noGrp="1" noRot="1" noChangeArrowheads="1"/>
          </p:cNvSpPr>
          <p:nvPr>
            <p:ph type="body" idx="1"/>
          </p:nvPr>
        </p:nvSpPr>
        <p:spPr>
          <a:xfrm>
            <a:off x="538163" y="1447800"/>
            <a:ext cx="8067675" cy="4876800"/>
          </a:xfrm>
        </p:spPr>
        <p:txBody>
          <a:bodyPr/>
          <a:lstStyle/>
          <a:p>
            <a:r>
              <a:rPr lang="en-US" sz="2800"/>
              <a:t>In 1987, Ian Taylor published his work on the blood supply to the skin and introduced the concept of an angiosome. An angiosome is similar to the dermatome Whereas a single nerve root supplies a dermatome, an angiosome is the three dimensional block of tissue supplied by a single vascular system. If the source artery is blocked, the angiosome can get some blood from neighbouring angiosomes but to get there the blood has to follow narrow calibre tortuous anastomoses.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Rot="1" noChangeArrowheads="1"/>
          </p:cNvSpPr>
          <p:nvPr>
            <p:ph type="body" idx="1"/>
          </p:nvPr>
        </p:nvSpPr>
        <p:spPr>
          <a:xfrm>
            <a:off x="301625" y="762000"/>
            <a:ext cx="8540750" cy="5337175"/>
          </a:xfrm>
        </p:spPr>
        <p:txBody>
          <a:bodyPr/>
          <a:lstStyle/>
          <a:p>
            <a:r>
              <a:rPr lang="en-US" dirty="0"/>
              <a:t>Appropriately, these channels are known as “choke vessels.” If a flap is raised, therefore, without its source artery, the flap will rely on choke vessels for its survival and may fail. One way around this problem is to use the “delay phenomenon.” The concept is simple: you raise the flap but leave it </a:t>
            </a:r>
            <a:r>
              <a:rPr lang="en-US" dirty="0" smtClean="0"/>
              <a:t>for one </a:t>
            </a:r>
            <a:r>
              <a:rPr lang="en-US" dirty="0"/>
              <a:t>to three weeks allowing the choke vessels to dilate and perfuse the flap.</a:t>
            </a:r>
          </a:p>
          <a:p>
            <a:pPr>
              <a:buFont typeface="Arial" charset="0"/>
              <a:buNone/>
            </a:pPr>
            <a:endParaRPr lang="en-US" dirty="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rrowheads="1"/>
          </p:cNvSpPr>
          <p:nvPr>
            <p:ph type="title"/>
          </p:nvPr>
        </p:nvSpPr>
        <p:spPr/>
        <p:txBody>
          <a:bodyPr>
            <a:normAutofit fontScale="90000"/>
          </a:bodyPr>
          <a:lstStyle/>
          <a:p>
            <a:r>
              <a:rPr lang="en-US" sz="4000" dirty="0" smtClean="0">
                <a:effectLst/>
              </a:rPr>
              <a:t/>
            </a:r>
            <a:br>
              <a:rPr lang="en-US" sz="4000" dirty="0" smtClean="0">
                <a:effectLst/>
              </a:rPr>
            </a:br>
            <a:r>
              <a:rPr lang="en-US" sz="4000" dirty="0" smtClean="0">
                <a:effectLst/>
              </a:rPr>
              <a:t>Delay </a:t>
            </a:r>
            <a:r>
              <a:rPr lang="en-US" sz="4000" dirty="0">
                <a:effectLst/>
              </a:rPr>
              <a:t>Phenomenon</a:t>
            </a:r>
            <a:br>
              <a:rPr lang="en-US" sz="4000" dirty="0">
                <a:effectLst/>
              </a:rPr>
            </a:br>
            <a:endParaRPr lang="en-US" sz="4000" dirty="0">
              <a:effectLst/>
            </a:endParaRPr>
          </a:p>
        </p:txBody>
      </p:sp>
      <p:sp>
        <p:nvSpPr>
          <p:cNvPr id="133123" name="Rectangle 3"/>
          <p:cNvSpPr>
            <a:spLocks noGrp="1" noRot="1" noChangeArrowheads="1"/>
          </p:cNvSpPr>
          <p:nvPr>
            <p:ph type="body" sz="half" idx="1"/>
          </p:nvPr>
        </p:nvSpPr>
        <p:spPr/>
        <p:txBody>
          <a:bodyPr/>
          <a:lstStyle/>
          <a:p>
            <a:r>
              <a:rPr lang="en-US" sz="2800">
                <a:effectLst/>
              </a:rPr>
              <a:t>Incise and undermine</a:t>
            </a:r>
          </a:p>
          <a:p>
            <a:r>
              <a:rPr lang="en-US" sz="2800">
                <a:effectLst/>
              </a:rPr>
              <a:t>10 to 21 day delay most common</a:t>
            </a:r>
          </a:p>
          <a:p>
            <a:r>
              <a:rPr lang="en-US" sz="2800">
                <a:effectLst/>
              </a:rPr>
              <a:t>Improved blood supply</a:t>
            </a:r>
          </a:p>
          <a:p>
            <a:r>
              <a:rPr lang="en-US" sz="2800">
                <a:effectLst/>
              </a:rPr>
              <a:t>conditioning to ischemia</a:t>
            </a:r>
          </a:p>
          <a:p>
            <a:r>
              <a:rPr lang="en-US" sz="2800">
                <a:effectLst/>
              </a:rPr>
              <a:t>alignment of vessels</a:t>
            </a:r>
          </a:p>
          <a:p>
            <a:endParaRPr lang="en-US" sz="2800"/>
          </a:p>
        </p:txBody>
      </p:sp>
      <p:pic>
        <p:nvPicPr>
          <p:cNvPr id="133126" name="Picture 6" descr="scan0033"/>
          <p:cNvPicPr>
            <a:picLocks noGrp="1" noChangeAspect="1" noChangeArrowheads="1"/>
          </p:cNvPicPr>
          <p:nvPr>
            <p:ph sz="quarter" idx="3"/>
          </p:nvPr>
        </p:nvPicPr>
        <p:blipFill>
          <a:blip r:embed="rId2" cstate="print"/>
          <a:srcRect r="53798" b="31702"/>
          <a:stretch>
            <a:fillRect/>
          </a:stretch>
        </p:blipFill>
        <p:spPr>
          <a:xfrm>
            <a:off x="4800600" y="1600200"/>
            <a:ext cx="3738563" cy="3962400"/>
          </a:xfrm>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Rot="1" noChangeArrowheads="1"/>
          </p:cNvSpPr>
          <p:nvPr>
            <p:ph type="body" idx="1"/>
          </p:nvPr>
        </p:nvSpPr>
        <p:spPr/>
        <p:txBody>
          <a:bodyPr/>
          <a:lstStyle/>
          <a:p>
            <a:r>
              <a:rPr lang="en-US" b="1"/>
              <a:t>PRINCIPLE III: ALWAYS HAVE A PATTERN AND A BACK-UP PLAN</a:t>
            </a:r>
            <a:r>
              <a:rPr lang="en-US"/>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Rot="1" noChangeArrowheads="1"/>
          </p:cNvSpPr>
          <p:nvPr>
            <p:ph type="body" idx="1"/>
          </p:nvPr>
        </p:nvSpPr>
        <p:spPr/>
        <p:txBody>
          <a:bodyPr/>
          <a:lstStyle/>
          <a:p>
            <a:r>
              <a:rPr lang="en-US" b="1"/>
              <a:t>PRINCIPLE IV: STEAL FROM PETER TO PAY PAUL</a:t>
            </a:r>
            <a:r>
              <a:rPr lang="en-US"/>
              <a:t> </a:t>
            </a:r>
          </a:p>
          <a:p>
            <a:r>
              <a:rPr lang="en-US"/>
              <a:t>Apply the "Robin Hood" principal: steal from Peter to pay Paul, but only when Peter can afford it. </a:t>
            </a:r>
          </a:p>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p:txBody>
          <a:bodyPr/>
          <a:lstStyle/>
          <a:p>
            <a:endParaRPr lang="en-US"/>
          </a:p>
        </p:txBody>
      </p:sp>
      <p:sp>
        <p:nvSpPr>
          <p:cNvPr id="117763" name="Rectangle 3"/>
          <p:cNvSpPr>
            <a:spLocks noGrp="1" noRot="1" noChangeArrowheads="1"/>
          </p:cNvSpPr>
          <p:nvPr>
            <p:ph type="body" idx="1"/>
          </p:nvPr>
        </p:nvSpPr>
        <p:spPr/>
        <p:txBody>
          <a:bodyPr/>
          <a:lstStyle/>
          <a:p>
            <a:r>
              <a:rPr lang="en-US" b="1"/>
              <a:t>PRINCIPLE V: NEVER FORGET THE DONOR AREA</a:t>
            </a:r>
            <a:r>
              <a:rPr lang="en-US"/>
              <a:t> </a:t>
            </a:r>
          </a:p>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0" y="3276600"/>
            <a:ext cx="2286000" cy="381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
          <p:cNvSpPr>
            <a:spLocks noGrp="1" noRot="1" noChangeArrowheads="1"/>
          </p:cNvSpPr>
          <p:nvPr>
            <p:ph type="title"/>
          </p:nvPr>
        </p:nvSpPr>
        <p:spPr>
          <a:xfrm>
            <a:off x="152400" y="0"/>
            <a:ext cx="8763000" cy="1143000"/>
          </a:xfrm>
        </p:spPr>
        <p:txBody>
          <a:bodyPr>
            <a:noAutofit/>
          </a:bodyPr>
          <a:lstStyle/>
          <a:p>
            <a:r>
              <a:rPr lang="en-US" sz="3600" dirty="0" smtClean="0"/>
              <a:t/>
            </a:r>
            <a:br>
              <a:rPr lang="en-US" sz="3600" dirty="0" smtClean="0"/>
            </a:br>
            <a:r>
              <a:rPr lang="en-US" sz="3600" dirty="0" smtClean="0"/>
              <a:t>I. </a:t>
            </a:r>
            <a:r>
              <a:rPr lang="en-US" sz="3600" b="1" dirty="0" smtClean="0"/>
              <a:t>Based on Location</a:t>
            </a:r>
            <a:r>
              <a:rPr lang="en-US" sz="3600" dirty="0" smtClean="0"/>
              <a:t/>
            </a:r>
            <a:br>
              <a:rPr lang="en-US" sz="3600" dirty="0" smtClean="0"/>
            </a:br>
            <a:endParaRPr lang="en-US" sz="3600" dirty="0"/>
          </a:p>
        </p:txBody>
      </p:sp>
      <p:sp>
        <p:nvSpPr>
          <p:cNvPr id="9219" name="Rectangle 3"/>
          <p:cNvSpPr>
            <a:spLocks noGrp="1" noRot="1" noChangeArrowheads="1"/>
          </p:cNvSpPr>
          <p:nvPr>
            <p:ph type="body" idx="1"/>
          </p:nvPr>
        </p:nvSpPr>
        <p:spPr>
          <a:xfrm>
            <a:off x="457200" y="914400"/>
            <a:ext cx="8229600" cy="5715000"/>
          </a:xfrm>
        </p:spPr>
        <p:txBody>
          <a:bodyPr>
            <a:normAutofit lnSpcReduction="10000"/>
          </a:bodyPr>
          <a:lstStyle/>
          <a:p>
            <a:pPr>
              <a:lnSpc>
                <a:spcPct val="90000"/>
              </a:lnSpc>
              <a:buFont typeface="Wingdings" pitchFamily="2" charset="2"/>
              <a:buChar char="q"/>
            </a:pPr>
            <a:r>
              <a:rPr lang="en-US" dirty="0" smtClean="0"/>
              <a:t>Local flaps</a:t>
            </a:r>
            <a:endParaRPr lang="en-US" dirty="0"/>
          </a:p>
          <a:p>
            <a:pPr lvl="2">
              <a:lnSpc>
                <a:spcPct val="90000"/>
              </a:lnSpc>
              <a:buFont typeface="Wingdings" pitchFamily="2" charset="2"/>
              <a:buChar char="q"/>
            </a:pPr>
            <a:r>
              <a:rPr lang="en-US" dirty="0" err="1" smtClean="0"/>
              <a:t>Temporalis</a:t>
            </a:r>
            <a:endParaRPr lang="en-US" dirty="0" smtClean="0"/>
          </a:p>
          <a:p>
            <a:pPr lvl="2">
              <a:lnSpc>
                <a:spcPct val="90000"/>
              </a:lnSpc>
              <a:buFont typeface="Wingdings" pitchFamily="2" charset="2"/>
              <a:buChar char="q"/>
            </a:pPr>
            <a:r>
              <a:rPr lang="en-US" dirty="0" err="1" smtClean="0"/>
              <a:t>Sternocleido</a:t>
            </a:r>
            <a:r>
              <a:rPr lang="en-US" dirty="0" smtClean="0"/>
              <a:t>-mastoid</a:t>
            </a:r>
          </a:p>
          <a:p>
            <a:pPr lvl="2">
              <a:lnSpc>
                <a:spcPct val="90000"/>
              </a:lnSpc>
              <a:buFont typeface="Wingdings" pitchFamily="2" charset="2"/>
              <a:buChar char="q"/>
            </a:pPr>
            <a:r>
              <a:rPr lang="en-US" dirty="0" err="1" smtClean="0"/>
              <a:t>Platysma</a:t>
            </a:r>
            <a:endParaRPr lang="en-US" dirty="0" smtClean="0"/>
          </a:p>
          <a:p>
            <a:pPr lvl="2">
              <a:lnSpc>
                <a:spcPct val="90000"/>
              </a:lnSpc>
              <a:buFont typeface="Wingdings" pitchFamily="2" charset="2"/>
              <a:buChar char="q"/>
            </a:pPr>
            <a:r>
              <a:rPr lang="en-US" dirty="0" smtClean="0"/>
              <a:t>Forehead</a:t>
            </a:r>
          </a:p>
          <a:p>
            <a:pPr>
              <a:lnSpc>
                <a:spcPct val="90000"/>
              </a:lnSpc>
              <a:buFont typeface="Wingdings" pitchFamily="2" charset="2"/>
              <a:buChar char="q"/>
            </a:pPr>
            <a:r>
              <a:rPr lang="en-US" dirty="0" smtClean="0"/>
              <a:t>Regional</a:t>
            </a:r>
          </a:p>
          <a:p>
            <a:pPr lvl="2">
              <a:lnSpc>
                <a:spcPct val="90000"/>
              </a:lnSpc>
              <a:buFont typeface="Wingdings" pitchFamily="2" charset="2"/>
              <a:buChar char="q"/>
            </a:pPr>
            <a:r>
              <a:rPr lang="en-US" b="1" i="1" u="sng" dirty="0" smtClean="0"/>
              <a:t>PMMC </a:t>
            </a:r>
          </a:p>
          <a:p>
            <a:pPr lvl="2">
              <a:lnSpc>
                <a:spcPct val="90000"/>
              </a:lnSpc>
              <a:buFont typeface="Wingdings" pitchFamily="2" charset="2"/>
              <a:buChar char="q"/>
            </a:pPr>
            <a:r>
              <a:rPr lang="en-US" dirty="0" err="1" smtClean="0"/>
              <a:t>Latissimus</a:t>
            </a:r>
            <a:r>
              <a:rPr lang="en-US" dirty="0" smtClean="0"/>
              <a:t> </a:t>
            </a:r>
            <a:r>
              <a:rPr lang="en-US" dirty="0" err="1" smtClean="0"/>
              <a:t>dorsi</a:t>
            </a:r>
            <a:endParaRPr lang="en-US" dirty="0" smtClean="0"/>
          </a:p>
          <a:p>
            <a:pPr lvl="2">
              <a:lnSpc>
                <a:spcPct val="90000"/>
              </a:lnSpc>
              <a:buFont typeface="Wingdings" pitchFamily="2" charset="2"/>
              <a:buChar char="q"/>
            </a:pPr>
            <a:r>
              <a:rPr lang="en-US" dirty="0" err="1" smtClean="0"/>
              <a:t>Omental</a:t>
            </a:r>
            <a:endParaRPr lang="en-US" dirty="0" smtClean="0"/>
          </a:p>
          <a:p>
            <a:pPr lvl="2">
              <a:lnSpc>
                <a:spcPct val="90000"/>
              </a:lnSpc>
              <a:buFont typeface="Wingdings" pitchFamily="2" charset="2"/>
              <a:buChar char="q"/>
            </a:pPr>
            <a:r>
              <a:rPr lang="en-US" dirty="0" err="1" smtClean="0"/>
              <a:t>Trapezius</a:t>
            </a:r>
            <a:endParaRPr lang="en-US" dirty="0" smtClean="0"/>
          </a:p>
          <a:p>
            <a:pPr>
              <a:lnSpc>
                <a:spcPct val="90000"/>
              </a:lnSpc>
              <a:buFont typeface="Wingdings" pitchFamily="2" charset="2"/>
              <a:buChar char="q"/>
            </a:pPr>
            <a:r>
              <a:rPr lang="en-US" dirty="0" smtClean="0"/>
              <a:t>Free flaps</a:t>
            </a:r>
            <a:endParaRPr lang="en-US" dirty="0"/>
          </a:p>
          <a:p>
            <a:pPr lvl="2">
              <a:lnSpc>
                <a:spcPct val="90000"/>
              </a:lnSpc>
            </a:pPr>
            <a:r>
              <a:rPr lang="en-US" dirty="0" smtClean="0"/>
              <a:t>Fibula</a:t>
            </a:r>
          </a:p>
          <a:p>
            <a:pPr lvl="2">
              <a:lnSpc>
                <a:spcPct val="90000"/>
              </a:lnSpc>
            </a:pPr>
            <a:r>
              <a:rPr lang="en-US" dirty="0" smtClean="0"/>
              <a:t>Radial forearm</a:t>
            </a:r>
          </a:p>
          <a:p>
            <a:pPr lvl="2">
              <a:lnSpc>
                <a:spcPct val="90000"/>
              </a:lnSpc>
            </a:pPr>
            <a:r>
              <a:rPr lang="en-US" dirty="0" smtClean="0"/>
              <a:t>Deep Circumflex iliac artery flap</a:t>
            </a:r>
          </a:p>
          <a:p>
            <a:pPr lvl="2">
              <a:lnSpc>
                <a:spcPct val="90000"/>
              </a:lnSpc>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3200400"/>
            <a:ext cx="2057400" cy="381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19200" y="4038600"/>
            <a:ext cx="4724400" cy="381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Rectangle 2"/>
          <p:cNvSpPr>
            <a:spLocks noGrp="1" noRot="1" noChangeArrowheads="1"/>
          </p:cNvSpPr>
          <p:nvPr>
            <p:ph type="title"/>
          </p:nvPr>
        </p:nvSpPr>
        <p:spPr>
          <a:xfrm>
            <a:off x="533400" y="0"/>
            <a:ext cx="8229600" cy="1143000"/>
          </a:xfrm>
        </p:spPr>
        <p:txBody>
          <a:bodyPr>
            <a:normAutofit fontScale="90000"/>
          </a:bodyPr>
          <a:lstStyle/>
          <a:p>
            <a:r>
              <a:rPr lang="en-US" dirty="0"/>
              <a:t>Based on Type of Tissue </a:t>
            </a:r>
            <a:r>
              <a:rPr lang="en-US" dirty="0" smtClean="0"/>
              <a:t>Transfer </a:t>
            </a:r>
            <a:r>
              <a:rPr lang="en-US" sz="3600" dirty="0" smtClean="0"/>
              <a:t>(COMPOSITION) </a:t>
            </a:r>
            <a:endParaRPr lang="en-US" sz="3600" dirty="0"/>
          </a:p>
        </p:txBody>
      </p:sp>
      <p:sp>
        <p:nvSpPr>
          <p:cNvPr id="11267" name="Rectangle 3"/>
          <p:cNvSpPr>
            <a:spLocks noGrp="1" noRot="1" noChangeArrowheads="1"/>
          </p:cNvSpPr>
          <p:nvPr>
            <p:ph type="body" idx="1"/>
          </p:nvPr>
        </p:nvSpPr>
        <p:spPr>
          <a:xfrm>
            <a:off x="152400" y="1219200"/>
            <a:ext cx="8839200" cy="5410200"/>
          </a:xfrm>
        </p:spPr>
        <p:txBody>
          <a:bodyPr>
            <a:normAutofit/>
          </a:bodyPr>
          <a:lstStyle/>
          <a:p>
            <a:pPr marL="609600" indent="-609600">
              <a:lnSpc>
                <a:spcPct val="110000"/>
              </a:lnSpc>
              <a:buFont typeface="Wingdings" pitchFamily="2" charset="2"/>
              <a:buChar char="q"/>
            </a:pPr>
            <a:r>
              <a:rPr lang="en-US" sz="2400" dirty="0"/>
              <a:t>Skin (</a:t>
            </a:r>
            <a:r>
              <a:rPr lang="en-US" sz="2400" dirty="0" err="1"/>
              <a:t>cutaneous</a:t>
            </a:r>
            <a:r>
              <a:rPr lang="en-US" sz="2400" dirty="0" smtClean="0"/>
              <a:t>)</a:t>
            </a:r>
          </a:p>
          <a:p>
            <a:pPr marL="609600" indent="-609600">
              <a:lnSpc>
                <a:spcPct val="110000"/>
              </a:lnSpc>
              <a:buFont typeface="Wingdings" pitchFamily="2" charset="2"/>
              <a:buChar char="q"/>
            </a:pPr>
            <a:r>
              <a:rPr lang="en-US" sz="2400" dirty="0" smtClean="0"/>
              <a:t>Fascia</a:t>
            </a:r>
          </a:p>
          <a:p>
            <a:pPr marL="609600" indent="-609600">
              <a:lnSpc>
                <a:spcPct val="110000"/>
              </a:lnSpc>
              <a:buFont typeface="Wingdings" pitchFamily="2" charset="2"/>
              <a:buChar char="q"/>
            </a:pPr>
            <a:r>
              <a:rPr lang="en-US" sz="2400" dirty="0" smtClean="0"/>
              <a:t>Muscle</a:t>
            </a:r>
          </a:p>
          <a:p>
            <a:pPr marL="609600" indent="-609600">
              <a:lnSpc>
                <a:spcPct val="110000"/>
              </a:lnSpc>
              <a:buFont typeface="Wingdings" pitchFamily="2" charset="2"/>
              <a:buChar char="q"/>
            </a:pPr>
            <a:r>
              <a:rPr lang="en-US" sz="2400" dirty="0" smtClean="0"/>
              <a:t>Bone</a:t>
            </a:r>
          </a:p>
          <a:p>
            <a:pPr marL="609600" indent="-609600">
              <a:lnSpc>
                <a:spcPct val="110000"/>
              </a:lnSpc>
              <a:buFont typeface="Wingdings" pitchFamily="2" charset="2"/>
              <a:buChar char="q"/>
            </a:pPr>
            <a:r>
              <a:rPr lang="en-US" sz="2400" b="1" i="1" u="sng" dirty="0" smtClean="0"/>
              <a:t>Composite</a:t>
            </a:r>
            <a:endParaRPr lang="en-US" sz="2400" b="1" i="1" u="sng" dirty="0"/>
          </a:p>
          <a:p>
            <a:pPr marL="990600" lvl="1" indent="-533400">
              <a:lnSpc>
                <a:spcPct val="110000"/>
              </a:lnSpc>
              <a:buNone/>
            </a:pPr>
            <a:r>
              <a:rPr lang="en-US" sz="2000" dirty="0" smtClean="0"/>
              <a:t>        </a:t>
            </a:r>
            <a:r>
              <a:rPr lang="en-US" sz="2000" dirty="0" err="1" smtClean="0"/>
              <a:t>F</a:t>
            </a:r>
            <a:r>
              <a:rPr lang="en-US" sz="2400" dirty="0" err="1" smtClean="0"/>
              <a:t>asciocutaneous</a:t>
            </a:r>
            <a:r>
              <a:rPr lang="en-US" sz="2400" dirty="0" smtClean="0"/>
              <a:t> </a:t>
            </a:r>
            <a:r>
              <a:rPr lang="en-US" sz="2400" dirty="0"/>
              <a:t>(</a:t>
            </a:r>
            <a:r>
              <a:rPr lang="en-US" sz="2400" dirty="0" err="1"/>
              <a:t>eg</a:t>
            </a:r>
            <a:r>
              <a:rPr lang="en-US" sz="2400" dirty="0"/>
              <a:t>, radial forearm flap)</a:t>
            </a:r>
            <a:r>
              <a:rPr lang="en-US" sz="2000" dirty="0"/>
              <a:t/>
            </a:r>
            <a:br>
              <a:rPr lang="en-US" sz="2000" dirty="0"/>
            </a:br>
            <a:r>
              <a:rPr lang="en-US" b="1" i="1" u="sng" dirty="0" smtClean="0"/>
              <a:t>MYOCUTANEOUS (</a:t>
            </a:r>
            <a:r>
              <a:rPr lang="en-US" b="1" i="1" u="sng" dirty="0" err="1" smtClean="0"/>
              <a:t>eg</a:t>
            </a:r>
            <a:r>
              <a:rPr lang="en-US" b="1" i="1" u="sng" dirty="0" smtClean="0"/>
              <a:t>, PMMC)</a:t>
            </a:r>
            <a:r>
              <a:rPr lang="en-US" sz="2000" dirty="0"/>
              <a:t/>
            </a:r>
            <a:br>
              <a:rPr lang="en-US" sz="2000" dirty="0"/>
            </a:br>
            <a:r>
              <a:rPr lang="en-US" sz="2400" dirty="0" err="1"/>
              <a:t>Osseocutaneous</a:t>
            </a:r>
            <a:r>
              <a:rPr lang="en-US" sz="2400" dirty="0"/>
              <a:t> (</a:t>
            </a:r>
            <a:r>
              <a:rPr lang="en-US" sz="2400" dirty="0" err="1"/>
              <a:t>eg</a:t>
            </a:r>
            <a:r>
              <a:rPr lang="en-US" sz="2400" dirty="0"/>
              <a:t>, fibula flap)</a:t>
            </a:r>
            <a:r>
              <a:rPr lang="en-US" sz="2000" dirty="0"/>
              <a:t/>
            </a:r>
            <a:br>
              <a:rPr lang="en-US" sz="2000" dirty="0"/>
            </a:br>
            <a:r>
              <a:rPr lang="en-US" sz="2400" dirty="0" err="1"/>
              <a:t>Tendocutaneous</a:t>
            </a:r>
            <a:r>
              <a:rPr lang="en-US" sz="2400" dirty="0"/>
              <a:t> (</a:t>
            </a:r>
            <a:r>
              <a:rPr lang="en-US" sz="2400" dirty="0" err="1"/>
              <a:t>eg</a:t>
            </a:r>
            <a:r>
              <a:rPr lang="en-US" sz="2400" dirty="0"/>
              <a:t>, </a:t>
            </a:r>
            <a:r>
              <a:rPr lang="en-US" sz="2400" dirty="0" err="1"/>
              <a:t>dorsalis</a:t>
            </a:r>
            <a:r>
              <a:rPr lang="en-US" sz="2400" dirty="0"/>
              <a:t> </a:t>
            </a:r>
            <a:r>
              <a:rPr lang="en-US" sz="2400" dirty="0" err="1"/>
              <a:t>pedis</a:t>
            </a:r>
            <a:r>
              <a:rPr lang="en-US" sz="2400" dirty="0"/>
              <a:t> flap)</a:t>
            </a:r>
            <a:r>
              <a:rPr lang="en-US" sz="2000" dirty="0"/>
              <a:t/>
            </a:r>
            <a:br>
              <a:rPr lang="en-US" sz="2000" dirty="0"/>
            </a:br>
            <a:r>
              <a:rPr lang="en-US" sz="2400" dirty="0"/>
              <a:t>Sensory/innervated flaps (</a:t>
            </a:r>
            <a:r>
              <a:rPr lang="en-US" sz="2400" dirty="0" err="1"/>
              <a:t>eg</a:t>
            </a:r>
            <a:r>
              <a:rPr lang="en-US" sz="2400" dirty="0"/>
              <a:t>, </a:t>
            </a:r>
            <a:r>
              <a:rPr lang="en-US" sz="2400" dirty="0" err="1"/>
              <a:t>dorsalis</a:t>
            </a:r>
            <a:r>
              <a:rPr lang="en-US" sz="2400" dirty="0"/>
              <a:t> </a:t>
            </a:r>
            <a:r>
              <a:rPr lang="en-US" sz="2400" dirty="0" err="1"/>
              <a:t>pedis</a:t>
            </a:r>
            <a:r>
              <a:rPr lang="en-US" sz="2400" dirty="0"/>
              <a:t> flap with deep </a:t>
            </a:r>
            <a:r>
              <a:rPr lang="en-US" sz="2400" dirty="0" err="1"/>
              <a:t>peroneal</a:t>
            </a:r>
            <a:r>
              <a:rPr lang="en-US" sz="2400" dirty="0"/>
              <a:t> nerve)</a:t>
            </a:r>
            <a:r>
              <a:rPr lang="en-US" sz="2000" dirty="0"/>
              <a:t/>
            </a:r>
            <a:br>
              <a:rPr lang="en-US" sz="2000" dirty="0"/>
            </a:br>
            <a:endParaRPr lang="en-US" sz="2000" dirty="0"/>
          </a:p>
          <a:p>
            <a:pPr marL="609600" indent="-609600">
              <a:lnSpc>
                <a:spcPct val="80000"/>
              </a:lnSpc>
            </a:pP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sz="4000" b="1" u="sng" dirty="0" smtClean="0">
                <a:latin typeface="Times New Roman" pitchFamily="18" charset="0"/>
                <a:cs typeface="Times New Roman" pitchFamily="18" charset="0"/>
              </a:rPr>
              <a:t>HEADINGS</a:t>
            </a:r>
            <a:endParaRPr lang="en-US" sz="4000" b="1" u="sng"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686800" cy="5334000"/>
          </a:xfrm>
        </p:spPr>
        <p:txBody>
          <a:bodyPr/>
          <a:lstStyle/>
          <a:p>
            <a:pPr marL="571500" indent="-571500">
              <a:buFont typeface="+mj-lt"/>
              <a:buAutoNum type="romanUcPeriod"/>
            </a:pPr>
            <a:r>
              <a:rPr lang="en-US" b="1" dirty="0" smtClean="0"/>
              <a:t>FLAP </a:t>
            </a:r>
            <a:r>
              <a:rPr lang="en-US" b="1" dirty="0" smtClean="0">
                <a:latin typeface="Calibri"/>
              </a:rPr>
              <a:t>→ INTRODUCTION, DEFINITION</a:t>
            </a:r>
          </a:p>
          <a:p>
            <a:pPr marL="571500" indent="-571500">
              <a:buFont typeface="+mj-lt"/>
              <a:buAutoNum type="romanUcPeriod"/>
            </a:pPr>
            <a:r>
              <a:rPr lang="en-US" sz="2800" dirty="0" smtClean="0">
                <a:latin typeface="Calibri"/>
              </a:rPr>
              <a:t>HISTORY OF FLAP </a:t>
            </a:r>
          </a:p>
          <a:p>
            <a:pPr marL="571500" indent="-571500">
              <a:buFont typeface="+mj-lt"/>
              <a:buAutoNum type="romanUcPeriod"/>
            </a:pPr>
            <a:r>
              <a:rPr lang="en-US" sz="2800" dirty="0" smtClean="0">
                <a:latin typeface="Calibri"/>
              </a:rPr>
              <a:t>CLASSIFICATION &amp; TYPES</a:t>
            </a:r>
          </a:p>
          <a:p>
            <a:pPr marL="571500" indent="-571500">
              <a:buFont typeface="+mj-lt"/>
              <a:buAutoNum type="romanUcPeriod"/>
            </a:pPr>
            <a:r>
              <a:rPr lang="en-US" sz="2800" dirty="0" smtClean="0">
                <a:latin typeface="Calibri"/>
              </a:rPr>
              <a:t>HISTORY OF PMMC</a:t>
            </a:r>
          </a:p>
          <a:p>
            <a:pPr marL="571500" indent="-571500">
              <a:buFont typeface="+mj-lt"/>
              <a:buAutoNum type="romanUcPeriod"/>
            </a:pPr>
            <a:r>
              <a:rPr lang="en-US" sz="2800" dirty="0" smtClean="0">
                <a:latin typeface="Calibri"/>
              </a:rPr>
              <a:t>ANATOMY OF PMMC</a:t>
            </a:r>
          </a:p>
          <a:p>
            <a:pPr marL="571500" indent="-571500">
              <a:buFont typeface="+mj-lt"/>
              <a:buAutoNum type="romanUcPeriod"/>
            </a:pPr>
            <a:r>
              <a:rPr lang="en-US" sz="2800" dirty="0" smtClean="0">
                <a:latin typeface="Calibri"/>
              </a:rPr>
              <a:t>PMMC FLAP HARVESTING &amp; MODIFICATIONS</a:t>
            </a:r>
          </a:p>
          <a:p>
            <a:pPr marL="571500" indent="-571500">
              <a:buFont typeface="+mj-lt"/>
              <a:buAutoNum type="romanUcPeriod"/>
            </a:pPr>
            <a:r>
              <a:rPr lang="en-US" sz="2800" dirty="0" smtClean="0">
                <a:latin typeface="Calibri"/>
              </a:rPr>
              <a:t>USES &amp; INDICATIONS</a:t>
            </a:r>
          </a:p>
          <a:p>
            <a:pPr marL="571500" indent="-571500">
              <a:buFont typeface="+mj-lt"/>
              <a:buAutoNum type="romanUcPeriod"/>
            </a:pPr>
            <a:r>
              <a:rPr lang="en-US" sz="2800" dirty="0" smtClean="0">
                <a:latin typeface="Calibri"/>
              </a:rPr>
              <a:t>CONTRAINDICATIONS &amp; DISADVANTAGES</a:t>
            </a:r>
          </a:p>
          <a:p>
            <a:pPr marL="571500" indent="-571500">
              <a:buFont typeface="+mj-lt"/>
              <a:buAutoNum type="romanUcPeriod"/>
            </a:pPr>
            <a:r>
              <a:rPr lang="en-US" sz="2800" dirty="0" smtClean="0">
                <a:latin typeface="Calibri"/>
              </a:rPr>
              <a:t>COMPLICATIONS &amp; MANAGEMENT</a:t>
            </a:r>
            <a:endParaRPr lang="en-U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5400" y="457200"/>
            <a:ext cx="68580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5842" name="Rectangle 2"/>
          <p:cNvSpPr>
            <a:spLocks noGrp="1" noRot="1" noChangeArrowheads="1"/>
          </p:cNvSpPr>
          <p:nvPr>
            <p:ph type="title"/>
          </p:nvPr>
        </p:nvSpPr>
        <p:spPr/>
        <p:txBody>
          <a:bodyPr/>
          <a:lstStyle/>
          <a:p>
            <a:r>
              <a:rPr lang="en-US" b="1" i="1" u="sng" dirty="0" err="1"/>
              <a:t>Myocutaneous</a:t>
            </a:r>
            <a:r>
              <a:rPr lang="en-US" b="1" i="1" u="sng" dirty="0"/>
              <a:t>/ Muscle flap</a:t>
            </a:r>
          </a:p>
        </p:txBody>
      </p:sp>
      <p:sp>
        <p:nvSpPr>
          <p:cNvPr id="35843" name="Rectangle 3"/>
          <p:cNvSpPr>
            <a:spLocks noGrp="1" noRot="1" noChangeArrowheads="1"/>
          </p:cNvSpPr>
          <p:nvPr>
            <p:ph type="body" idx="1"/>
          </p:nvPr>
        </p:nvSpPr>
        <p:spPr/>
        <p:txBody>
          <a:bodyPr/>
          <a:lstStyle/>
          <a:p>
            <a:pPr>
              <a:buFont typeface="Wingdings" pitchFamily="2" charset="2"/>
              <a:buChar char="q"/>
            </a:pPr>
            <a:r>
              <a:rPr lang="en-US" dirty="0" err="1"/>
              <a:t>Myocutaneous</a:t>
            </a:r>
            <a:r>
              <a:rPr lang="en-US" dirty="0"/>
              <a:t> flap is a composite soft tissue flap in which skin  portion provided wound closure while the muscle mass merely served as a carrier for the essential blood supply</a:t>
            </a:r>
          </a:p>
          <a:p>
            <a:pPr>
              <a:buFont typeface="Wingdings" pitchFamily="2" charset="2"/>
              <a:buChar char="q"/>
            </a:pPr>
            <a:r>
              <a:rPr lang="en-US" dirty="0"/>
              <a:t>Muscle flap contains only muscle with its blood supply, if required further covered with skin graft</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0" y="5410200"/>
            <a:ext cx="6324600"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1" u="sng" dirty="0"/>
          </a:p>
        </p:txBody>
      </p:sp>
      <p:sp>
        <p:nvSpPr>
          <p:cNvPr id="12290" name="Rectangle 2"/>
          <p:cNvSpPr>
            <a:spLocks noGrp="1" noRot="1" noChangeArrowheads="1"/>
          </p:cNvSpPr>
          <p:nvPr>
            <p:ph type="title"/>
          </p:nvPr>
        </p:nvSpPr>
        <p:spPr>
          <a:xfrm>
            <a:off x="762000" y="0"/>
            <a:ext cx="7772400" cy="1143000"/>
          </a:xfrm>
        </p:spPr>
        <p:txBody>
          <a:bodyPr/>
          <a:lstStyle/>
          <a:p>
            <a:r>
              <a:rPr lang="en-US"/>
              <a:t>Based on Blood Supply </a:t>
            </a:r>
          </a:p>
        </p:txBody>
      </p:sp>
      <p:sp>
        <p:nvSpPr>
          <p:cNvPr id="12291" name="Rectangle 3"/>
          <p:cNvSpPr>
            <a:spLocks noGrp="1" noRot="1" noChangeArrowheads="1"/>
          </p:cNvSpPr>
          <p:nvPr>
            <p:ph type="body" idx="1"/>
          </p:nvPr>
        </p:nvSpPr>
        <p:spPr>
          <a:xfrm>
            <a:off x="381000" y="1066800"/>
            <a:ext cx="8458200" cy="5486400"/>
          </a:xfrm>
        </p:spPr>
        <p:txBody>
          <a:bodyPr>
            <a:normAutofit fontScale="85000" lnSpcReduction="10000"/>
          </a:bodyPr>
          <a:lstStyle/>
          <a:p>
            <a:pPr marL="812800" indent="-812800">
              <a:lnSpc>
                <a:spcPct val="80000"/>
              </a:lnSpc>
              <a:buFont typeface="Wingdings" pitchFamily="2" charset="2"/>
              <a:buChar char="q"/>
            </a:pPr>
            <a:r>
              <a:rPr lang="en-US" sz="3500" dirty="0"/>
              <a:t>Random (no named blood vessel</a:t>
            </a:r>
            <a:r>
              <a:rPr lang="en-US" sz="3500" dirty="0" smtClean="0"/>
              <a:t>)</a:t>
            </a:r>
            <a:endParaRPr lang="en-US" sz="3500" dirty="0"/>
          </a:p>
          <a:p>
            <a:pPr marL="812800" indent="-812800">
              <a:lnSpc>
                <a:spcPct val="80000"/>
              </a:lnSpc>
              <a:buFont typeface="Wingdings" pitchFamily="2" charset="2"/>
              <a:buChar char="q"/>
            </a:pPr>
            <a:r>
              <a:rPr lang="en-US" sz="3500" dirty="0"/>
              <a:t>Axial (named blood vessel)</a:t>
            </a:r>
            <a:br>
              <a:rPr lang="en-US" sz="3500" dirty="0"/>
            </a:br>
            <a:r>
              <a:rPr lang="en-US" sz="3500" dirty="0" smtClean="0"/>
              <a:t>              “</a:t>
            </a:r>
            <a:r>
              <a:rPr lang="en-US" sz="3500" i="1" u="sng" dirty="0" err="1" smtClean="0"/>
              <a:t>Mathes</a:t>
            </a:r>
            <a:r>
              <a:rPr lang="en-US" sz="3500" i="1" u="sng" dirty="0" smtClean="0"/>
              <a:t> </a:t>
            </a:r>
            <a:r>
              <a:rPr lang="en-US" sz="3500" i="1" u="sng" dirty="0"/>
              <a:t>and </a:t>
            </a:r>
            <a:r>
              <a:rPr lang="en-US" sz="3500" i="1" u="sng" dirty="0" err="1"/>
              <a:t>Nahai</a:t>
            </a:r>
            <a:r>
              <a:rPr lang="en-US" sz="3500" i="1" u="sng" dirty="0"/>
              <a:t> </a:t>
            </a:r>
            <a:r>
              <a:rPr lang="en-US" sz="3500" i="1" u="sng" dirty="0" smtClean="0"/>
              <a:t>Classification</a:t>
            </a:r>
            <a:r>
              <a:rPr lang="en-US" sz="3500" i="1" dirty="0" smtClean="0"/>
              <a:t>”</a:t>
            </a:r>
            <a:endParaRPr lang="en-US" sz="3500" i="1" dirty="0"/>
          </a:p>
          <a:p>
            <a:pPr marL="812800" indent="-812800">
              <a:lnSpc>
                <a:spcPct val="80000"/>
              </a:lnSpc>
            </a:pPr>
            <a:endParaRPr lang="en-US" sz="2400" dirty="0"/>
          </a:p>
          <a:p>
            <a:pPr marL="1168400" lvl="1" indent="-711200">
              <a:lnSpc>
                <a:spcPct val="80000"/>
              </a:lnSpc>
              <a:buFont typeface="Wingdings" pitchFamily="2" charset="2"/>
              <a:buChar char="Ø"/>
            </a:pPr>
            <a:endParaRPr lang="en-US" sz="3100" dirty="0" smtClean="0"/>
          </a:p>
          <a:p>
            <a:pPr marL="1168400" lvl="1" indent="-711200">
              <a:lnSpc>
                <a:spcPct val="80000"/>
              </a:lnSpc>
              <a:buFont typeface="Wingdings" pitchFamily="2" charset="2"/>
              <a:buChar char="Ø"/>
            </a:pPr>
            <a:r>
              <a:rPr lang="en-US" sz="3100" dirty="0" smtClean="0"/>
              <a:t>TYPE I- One </a:t>
            </a:r>
            <a:r>
              <a:rPr lang="en-US" sz="3100" dirty="0"/>
              <a:t>vascular pedicle (</a:t>
            </a:r>
            <a:r>
              <a:rPr lang="en-US" sz="3100" dirty="0" err="1"/>
              <a:t>eg</a:t>
            </a:r>
            <a:r>
              <a:rPr lang="en-US" sz="3100" dirty="0"/>
              <a:t>, tensor fascia </a:t>
            </a:r>
            <a:r>
              <a:rPr lang="en-US" sz="3100" dirty="0" err="1"/>
              <a:t>lata</a:t>
            </a:r>
            <a:r>
              <a:rPr lang="en-US" sz="3100" dirty="0"/>
              <a:t>)</a:t>
            </a:r>
            <a:br>
              <a:rPr lang="en-US" sz="3100" dirty="0"/>
            </a:br>
            <a:endParaRPr lang="en-US" sz="3100" dirty="0"/>
          </a:p>
          <a:p>
            <a:pPr marL="1168400" lvl="1" indent="-711200">
              <a:lnSpc>
                <a:spcPct val="80000"/>
              </a:lnSpc>
              <a:buFont typeface="Wingdings" pitchFamily="2" charset="2"/>
              <a:buChar char="Ø"/>
            </a:pPr>
            <a:r>
              <a:rPr lang="en-US" sz="3100" dirty="0" smtClean="0"/>
              <a:t>TYPE II- Dominant </a:t>
            </a:r>
            <a:r>
              <a:rPr lang="en-US" sz="3100" dirty="0"/>
              <a:t>pedicle(s) and minor pedicle(s) (</a:t>
            </a:r>
            <a:r>
              <a:rPr lang="en-US" sz="3100" dirty="0" err="1" smtClean="0"/>
              <a:t>eg,SCM</a:t>
            </a:r>
            <a:r>
              <a:rPr lang="en-US" sz="3100" dirty="0" smtClean="0"/>
              <a:t>, </a:t>
            </a:r>
            <a:r>
              <a:rPr lang="en-US" sz="3100" dirty="0" err="1" smtClean="0"/>
              <a:t>Platysma</a:t>
            </a:r>
            <a:r>
              <a:rPr lang="en-US" sz="3100" dirty="0" smtClean="0"/>
              <a:t>, </a:t>
            </a:r>
            <a:r>
              <a:rPr lang="en-US" sz="3100" dirty="0" err="1" smtClean="0"/>
              <a:t>Trapezius</a:t>
            </a:r>
            <a:r>
              <a:rPr lang="en-US" sz="3100" dirty="0" smtClean="0"/>
              <a:t>)</a:t>
            </a:r>
            <a:r>
              <a:rPr lang="en-US" sz="3100" dirty="0"/>
              <a:t/>
            </a:r>
            <a:br>
              <a:rPr lang="en-US" sz="3100" dirty="0"/>
            </a:br>
            <a:endParaRPr lang="en-US" sz="3100" dirty="0"/>
          </a:p>
          <a:p>
            <a:pPr marL="1168400" lvl="1" indent="-711200">
              <a:lnSpc>
                <a:spcPct val="80000"/>
              </a:lnSpc>
              <a:buFont typeface="Wingdings" pitchFamily="2" charset="2"/>
              <a:buChar char="Ø"/>
            </a:pPr>
            <a:r>
              <a:rPr lang="en-US" sz="3100" dirty="0" smtClean="0"/>
              <a:t>TYPE III-Two </a:t>
            </a:r>
            <a:r>
              <a:rPr lang="en-US" sz="3100" dirty="0"/>
              <a:t>dominant pedicles (</a:t>
            </a:r>
            <a:r>
              <a:rPr lang="en-US" sz="3100" dirty="0" err="1"/>
              <a:t>eg</a:t>
            </a:r>
            <a:r>
              <a:rPr lang="en-US" sz="3100" dirty="0"/>
              <a:t>, </a:t>
            </a:r>
            <a:r>
              <a:rPr lang="en-US" sz="3100" dirty="0" err="1" smtClean="0"/>
              <a:t>Temporalis</a:t>
            </a:r>
            <a:r>
              <a:rPr lang="en-US" sz="3100" dirty="0" smtClean="0"/>
              <a:t>)</a:t>
            </a:r>
            <a:r>
              <a:rPr lang="en-US" sz="3100" dirty="0"/>
              <a:t/>
            </a:r>
            <a:br>
              <a:rPr lang="en-US" sz="3100" dirty="0"/>
            </a:br>
            <a:endParaRPr lang="en-US" sz="3100" dirty="0"/>
          </a:p>
          <a:p>
            <a:pPr marL="1168400" lvl="1" indent="-711200">
              <a:lnSpc>
                <a:spcPct val="80000"/>
              </a:lnSpc>
              <a:buFont typeface="Wingdings" pitchFamily="2" charset="2"/>
              <a:buChar char="Ø"/>
            </a:pPr>
            <a:r>
              <a:rPr lang="en-US" sz="3100" dirty="0" smtClean="0"/>
              <a:t>TYPE IV- Segmental </a:t>
            </a:r>
            <a:r>
              <a:rPr lang="en-US" sz="3100" dirty="0"/>
              <a:t>vascular pedicles (</a:t>
            </a:r>
            <a:r>
              <a:rPr lang="en-US" sz="3100" dirty="0" err="1"/>
              <a:t>eg</a:t>
            </a:r>
            <a:r>
              <a:rPr lang="en-US" sz="3100" dirty="0"/>
              <a:t>, </a:t>
            </a:r>
            <a:r>
              <a:rPr lang="en-US" sz="3100" dirty="0" err="1"/>
              <a:t>sartorius</a:t>
            </a:r>
            <a:r>
              <a:rPr lang="en-US" sz="3100" dirty="0"/>
              <a:t>)</a:t>
            </a:r>
            <a:br>
              <a:rPr lang="en-US" sz="3100" dirty="0"/>
            </a:br>
            <a:endParaRPr lang="en-US" sz="3100" dirty="0"/>
          </a:p>
          <a:p>
            <a:pPr marL="1168400" lvl="1" indent="-711200">
              <a:lnSpc>
                <a:spcPct val="80000"/>
              </a:lnSpc>
              <a:buFont typeface="Wingdings" pitchFamily="2" charset="2"/>
              <a:buChar char="Ø"/>
            </a:pPr>
            <a:r>
              <a:rPr lang="en-US" sz="3100" b="1" i="1" u="sng" dirty="0" smtClean="0"/>
              <a:t>TYPE V-One </a:t>
            </a:r>
            <a:r>
              <a:rPr lang="en-US" sz="3100" b="1" i="1" u="sng" dirty="0"/>
              <a:t>dominant pedicle and secondary segmental pedicles (</a:t>
            </a:r>
            <a:r>
              <a:rPr lang="en-US" sz="3100" b="1" i="1" u="sng" dirty="0" err="1" smtClean="0"/>
              <a:t>eg</a:t>
            </a:r>
            <a:r>
              <a:rPr lang="en-US" sz="3100" b="1" i="1" u="sng" dirty="0" smtClean="0"/>
              <a:t>, PMMC, LD)</a:t>
            </a:r>
            <a:endParaRPr lang="en-US" sz="3100" b="1" i="1" u="sng" dirty="0"/>
          </a:p>
          <a:p>
            <a:pPr marL="812800" indent="-812800">
              <a:lnSpc>
                <a:spcPct val="80000"/>
              </a:lnSpc>
            </a:pPr>
            <a:endParaRPr lang="en-US" sz="2400" dirty="0"/>
          </a:p>
        </p:txBody>
      </p:sp>
      <p:sp>
        <p:nvSpPr>
          <p:cNvPr id="5" name="Rectangle 4"/>
          <p:cNvSpPr/>
          <p:nvPr/>
        </p:nvSpPr>
        <p:spPr>
          <a:xfrm>
            <a:off x="2590800" y="2209800"/>
            <a:ext cx="50292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Plast</a:t>
            </a:r>
            <a:r>
              <a:rPr lang="en-US" b="1" dirty="0" smtClean="0">
                <a:solidFill>
                  <a:schemeClr val="tx1"/>
                </a:solidFill>
              </a:rPr>
              <a:t> </a:t>
            </a:r>
            <a:r>
              <a:rPr lang="en-US" b="1" dirty="0" err="1" smtClean="0">
                <a:solidFill>
                  <a:schemeClr val="tx1"/>
                </a:solidFill>
              </a:rPr>
              <a:t>Reconstr</a:t>
            </a:r>
            <a:r>
              <a:rPr lang="en-US" b="1" dirty="0" smtClean="0">
                <a:solidFill>
                  <a:schemeClr val="tx1"/>
                </a:solidFill>
              </a:rPr>
              <a:t> </a:t>
            </a:r>
            <a:r>
              <a:rPr lang="en-US" b="1" dirty="0" err="1" smtClean="0">
                <a:solidFill>
                  <a:schemeClr val="tx1"/>
                </a:solidFill>
              </a:rPr>
              <a:t>Surg</a:t>
            </a:r>
            <a:r>
              <a:rPr lang="en-US" b="1" dirty="0" smtClean="0">
                <a:solidFill>
                  <a:schemeClr val="tx1"/>
                </a:solidFill>
              </a:rPr>
              <a:t> 1981; 67 (2): 177-187</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i="1" u="sng" dirty="0" err="1" smtClean="0"/>
              <a:t>Mathes</a:t>
            </a:r>
            <a:r>
              <a:rPr lang="en-US" i="1" u="sng" dirty="0" smtClean="0"/>
              <a:t> and </a:t>
            </a:r>
            <a:r>
              <a:rPr lang="en-US" i="1" u="sng" dirty="0" err="1" smtClean="0"/>
              <a:t>Nahai</a:t>
            </a:r>
            <a:r>
              <a:rPr lang="en-US" i="1" u="sng" dirty="0" smtClean="0"/>
              <a:t> Classification</a:t>
            </a:r>
            <a:r>
              <a:rPr lang="en-US" i="1" dirty="0" smtClean="0"/>
              <a:t>”</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457200" y="1447800"/>
            <a:ext cx="8229600" cy="4384063"/>
          </a:xfrm>
          <a:prstGeom prst="rect">
            <a:avLst/>
          </a:prstGeom>
          <a:noFill/>
          <a:ln w="9525">
            <a:noFill/>
            <a:miter lim="800000"/>
            <a:headEnd/>
            <a:tailEnd/>
          </a:ln>
          <a:effectLst/>
        </p:spPr>
      </p:pic>
      <p:sp>
        <p:nvSpPr>
          <p:cNvPr id="5" name="Rectangle 4"/>
          <p:cNvSpPr/>
          <p:nvPr/>
        </p:nvSpPr>
        <p:spPr>
          <a:xfrm>
            <a:off x="3657600" y="6324600"/>
            <a:ext cx="50292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Plast</a:t>
            </a:r>
            <a:r>
              <a:rPr lang="en-US" b="1" dirty="0" smtClean="0">
                <a:solidFill>
                  <a:schemeClr val="tx1"/>
                </a:solidFill>
              </a:rPr>
              <a:t> </a:t>
            </a:r>
            <a:r>
              <a:rPr lang="en-US" b="1" dirty="0" err="1" smtClean="0">
                <a:solidFill>
                  <a:schemeClr val="tx1"/>
                </a:solidFill>
              </a:rPr>
              <a:t>Reconstr</a:t>
            </a:r>
            <a:r>
              <a:rPr lang="en-US" b="1" dirty="0" smtClean="0">
                <a:solidFill>
                  <a:schemeClr val="tx1"/>
                </a:solidFill>
              </a:rPr>
              <a:t> </a:t>
            </a:r>
            <a:r>
              <a:rPr lang="en-US" b="1" dirty="0" err="1" smtClean="0">
                <a:solidFill>
                  <a:schemeClr val="tx1"/>
                </a:solidFill>
              </a:rPr>
              <a:t>Surg</a:t>
            </a:r>
            <a:r>
              <a:rPr lang="en-US" b="1" dirty="0" smtClean="0">
                <a:solidFill>
                  <a:schemeClr val="tx1"/>
                </a:solidFill>
              </a:rPr>
              <a:t> 1981; 67 (2): 177-187</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5334000"/>
          </a:xfrm>
        </p:spPr>
        <p:txBody>
          <a:bodyPr/>
          <a:lstStyle/>
          <a:p>
            <a:pPr marL="571500" indent="-571500">
              <a:buFont typeface="+mj-lt"/>
              <a:buAutoNum type="romanUcPeriod"/>
            </a:pPr>
            <a:r>
              <a:rPr lang="en-US" dirty="0" smtClean="0"/>
              <a:t>FLAP </a:t>
            </a:r>
            <a:r>
              <a:rPr lang="en-US" dirty="0" smtClean="0">
                <a:latin typeface="Calibri"/>
              </a:rPr>
              <a:t>→ INTRODUCTION, DEFINITION</a:t>
            </a:r>
          </a:p>
          <a:p>
            <a:pPr marL="571500" indent="-571500">
              <a:buFont typeface="+mj-lt"/>
              <a:buAutoNum type="romanUcPeriod"/>
            </a:pPr>
            <a:r>
              <a:rPr lang="en-US" sz="2800" dirty="0" smtClean="0">
                <a:latin typeface="Calibri"/>
              </a:rPr>
              <a:t>HISTORY OF FLAP </a:t>
            </a:r>
          </a:p>
          <a:p>
            <a:pPr marL="571500" indent="-571500">
              <a:buFont typeface="+mj-lt"/>
              <a:buAutoNum type="romanUcPeriod"/>
            </a:pPr>
            <a:r>
              <a:rPr lang="en-US" sz="2800" dirty="0" smtClean="0">
                <a:latin typeface="Calibri"/>
              </a:rPr>
              <a:t>CLASSIFICATION &amp; TYPES</a:t>
            </a:r>
          </a:p>
          <a:p>
            <a:pPr marL="571500" indent="-571500">
              <a:buFont typeface="+mj-lt"/>
              <a:buAutoNum type="romanUcPeriod"/>
            </a:pPr>
            <a:r>
              <a:rPr lang="en-US" sz="2800" b="1" u="sng" dirty="0" smtClean="0">
                <a:latin typeface="Times New Roman" pitchFamily="18" charset="0"/>
                <a:cs typeface="Times New Roman" pitchFamily="18" charset="0"/>
              </a:rPr>
              <a:t>HISTORY OF PMMC</a:t>
            </a:r>
          </a:p>
          <a:p>
            <a:pPr marL="571500" indent="-571500">
              <a:buFont typeface="+mj-lt"/>
              <a:buAutoNum type="romanUcPeriod"/>
            </a:pPr>
            <a:r>
              <a:rPr lang="en-US" sz="2800" dirty="0" smtClean="0">
                <a:latin typeface="Calibri"/>
              </a:rPr>
              <a:t>ANATOMY OF PMMC</a:t>
            </a:r>
          </a:p>
          <a:p>
            <a:pPr marL="571500" indent="-571500">
              <a:buFont typeface="+mj-lt"/>
              <a:buAutoNum type="romanUcPeriod"/>
            </a:pPr>
            <a:r>
              <a:rPr lang="en-US" sz="2800" dirty="0" smtClean="0">
                <a:latin typeface="Calibri"/>
              </a:rPr>
              <a:t>PMMC FLAP HARVESTING &amp; MODIFICATIONS</a:t>
            </a:r>
          </a:p>
          <a:p>
            <a:pPr marL="571500" indent="-571500">
              <a:buFont typeface="+mj-lt"/>
              <a:buAutoNum type="romanUcPeriod"/>
            </a:pPr>
            <a:r>
              <a:rPr lang="en-US" sz="2800" dirty="0" smtClean="0">
                <a:latin typeface="Calibri"/>
              </a:rPr>
              <a:t>USES &amp; INDICATIONS</a:t>
            </a:r>
          </a:p>
          <a:p>
            <a:pPr marL="571500" indent="-571500">
              <a:buFont typeface="+mj-lt"/>
              <a:buAutoNum type="romanUcPeriod"/>
            </a:pPr>
            <a:r>
              <a:rPr lang="en-US" sz="2800" dirty="0" smtClean="0">
                <a:latin typeface="Calibri"/>
              </a:rPr>
              <a:t>CONTRAINDICATIONS &amp; DISADVANTAGES</a:t>
            </a:r>
          </a:p>
          <a:p>
            <a:pPr marL="571500" indent="-571500">
              <a:buFont typeface="+mj-lt"/>
              <a:buAutoNum type="romanUcPeriod"/>
            </a:pPr>
            <a:r>
              <a:rPr lang="en-US" sz="2800" dirty="0" smtClean="0">
                <a:latin typeface="Calibri"/>
              </a:rPr>
              <a:t>COMPLICATIONS &amp; MANAGEMENT</a:t>
            </a:r>
            <a:endParaRPr lang="en-US" sz="2800" dirty="0"/>
          </a:p>
        </p:txBody>
      </p:sp>
      <p:sp>
        <p:nvSpPr>
          <p:cNvPr id="4" name="Freeform 3"/>
          <p:cNvSpPr/>
          <p:nvPr/>
        </p:nvSpPr>
        <p:spPr>
          <a:xfrm>
            <a:off x="4391696" y="2970030"/>
            <a:ext cx="1481070" cy="511925"/>
          </a:xfrm>
          <a:custGeom>
            <a:avLst/>
            <a:gdLst>
              <a:gd name="connsiteX0" fmla="*/ 0 w 1481070"/>
              <a:gd name="connsiteY0" fmla="*/ 236809 h 511925"/>
              <a:gd name="connsiteX1" fmla="*/ 64394 w 1481070"/>
              <a:gd name="connsiteY1" fmla="*/ 301204 h 511925"/>
              <a:gd name="connsiteX2" fmla="*/ 193183 w 1481070"/>
              <a:gd name="connsiteY2" fmla="*/ 494387 h 511925"/>
              <a:gd name="connsiteX3" fmla="*/ 270456 w 1481070"/>
              <a:gd name="connsiteY3" fmla="*/ 442871 h 511925"/>
              <a:gd name="connsiteX4" fmla="*/ 965915 w 1481070"/>
              <a:gd name="connsiteY4" fmla="*/ 211052 h 511925"/>
              <a:gd name="connsiteX5" fmla="*/ 1184856 w 1481070"/>
              <a:gd name="connsiteY5" fmla="*/ 133778 h 511925"/>
              <a:gd name="connsiteX6" fmla="*/ 1365160 w 1481070"/>
              <a:gd name="connsiteY6" fmla="*/ 69384 h 511925"/>
              <a:gd name="connsiteX7" fmla="*/ 1481070 w 1481070"/>
              <a:gd name="connsiteY7" fmla="*/ 4990 h 51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070" h="511925">
                <a:moveTo>
                  <a:pt x="0" y="236809"/>
                </a:moveTo>
                <a:cubicBezTo>
                  <a:pt x="21465" y="258274"/>
                  <a:pt x="46181" y="276919"/>
                  <a:pt x="64394" y="301204"/>
                </a:cubicBezTo>
                <a:cubicBezTo>
                  <a:pt x="110829" y="363118"/>
                  <a:pt x="129408" y="450542"/>
                  <a:pt x="193183" y="494387"/>
                </a:cubicBezTo>
                <a:cubicBezTo>
                  <a:pt x="218693" y="511925"/>
                  <a:pt x="241391" y="453528"/>
                  <a:pt x="270456" y="442871"/>
                </a:cubicBezTo>
                <a:cubicBezTo>
                  <a:pt x="499879" y="358749"/>
                  <a:pt x="734424" y="289303"/>
                  <a:pt x="965915" y="211052"/>
                </a:cubicBezTo>
                <a:cubicBezTo>
                  <a:pt x="1039232" y="186269"/>
                  <a:pt x="1111919" y="159659"/>
                  <a:pt x="1184856" y="133778"/>
                </a:cubicBezTo>
                <a:cubicBezTo>
                  <a:pt x="1245001" y="112436"/>
                  <a:pt x="1313228" y="106478"/>
                  <a:pt x="1365160" y="69384"/>
                </a:cubicBezTo>
                <a:cubicBezTo>
                  <a:pt x="1462299" y="0"/>
                  <a:pt x="1418383" y="4990"/>
                  <a:pt x="1481070" y="499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
            </a:r>
            <a:br>
              <a:rPr lang="en-US" dirty="0" smtClean="0"/>
            </a:br>
            <a:r>
              <a:rPr lang="en-US" dirty="0" smtClean="0"/>
              <a:t>IV. </a:t>
            </a:r>
            <a:r>
              <a:rPr lang="en-US" sz="4000" b="1" u="sng" dirty="0" smtClean="0">
                <a:latin typeface="Times New Roman" pitchFamily="18" charset="0"/>
                <a:cs typeface="Times New Roman" pitchFamily="18" charset="0"/>
              </a:rPr>
              <a:t>HISTORY OF PMMC</a:t>
            </a:r>
            <a:r>
              <a:rPr lang="en-US" dirty="0" smtClean="0"/>
              <a:t/>
            </a:r>
            <a:br>
              <a:rPr lang="en-US" dirty="0" smtClean="0"/>
            </a:br>
            <a:endParaRPr lang="en-US" dirty="0"/>
          </a:p>
        </p:txBody>
      </p:sp>
      <p:sp>
        <p:nvSpPr>
          <p:cNvPr id="3" name="Content Placeholder 2"/>
          <p:cNvSpPr>
            <a:spLocks noGrp="1"/>
          </p:cNvSpPr>
          <p:nvPr>
            <p:ph idx="1"/>
          </p:nvPr>
        </p:nvSpPr>
        <p:spPr>
          <a:xfrm>
            <a:off x="304800" y="1219200"/>
            <a:ext cx="8534400" cy="5334000"/>
          </a:xfrm>
        </p:spPr>
        <p:txBody>
          <a:bodyPr/>
          <a:lstStyle/>
          <a:p>
            <a:pPr>
              <a:buFont typeface="Wingdings" pitchFamily="2" charset="2"/>
              <a:buChar char="q"/>
            </a:pPr>
            <a:r>
              <a:rPr lang="en-US" dirty="0" err="1" smtClean="0"/>
              <a:t>Hueston</a:t>
            </a:r>
            <a:r>
              <a:rPr lang="en-US" dirty="0" smtClean="0"/>
              <a:t> &amp; </a:t>
            </a:r>
            <a:r>
              <a:rPr lang="en-US" dirty="0" err="1" smtClean="0"/>
              <a:t>McConchie</a:t>
            </a:r>
            <a:r>
              <a:rPr lang="en-US" dirty="0" smtClean="0"/>
              <a:t> – chest wall defect</a:t>
            </a:r>
          </a:p>
          <a:p>
            <a:pPr>
              <a:buFont typeface="Wingdings" pitchFamily="2" charset="2"/>
              <a:buChar char="q"/>
            </a:pPr>
            <a:r>
              <a:rPr lang="en-US" dirty="0" err="1" smtClean="0"/>
              <a:t>Ariyan</a:t>
            </a:r>
            <a:r>
              <a:rPr lang="en-US" dirty="0" smtClean="0"/>
              <a:t> – 1979 for head &amp; neck reconstruction</a:t>
            </a:r>
          </a:p>
          <a:p>
            <a:pPr>
              <a:buFont typeface="Wingdings" pitchFamily="2" charset="2"/>
              <a:buChar char="q"/>
            </a:pPr>
            <a:endParaRPr lang="en-US" dirty="0" smtClean="0"/>
          </a:p>
          <a:p>
            <a:pPr>
              <a:buFont typeface="Wingdings" pitchFamily="2" charset="2"/>
              <a:buChar char="q"/>
            </a:pPr>
            <a:r>
              <a:rPr lang="en-US" dirty="0" smtClean="0"/>
              <a:t>Magee et al – </a:t>
            </a:r>
            <a:r>
              <a:rPr lang="en-US" dirty="0" err="1" smtClean="0"/>
              <a:t>Pectoralis</a:t>
            </a:r>
            <a:r>
              <a:rPr lang="en-US" dirty="0" smtClean="0"/>
              <a:t> “paddle” </a:t>
            </a:r>
            <a:r>
              <a:rPr lang="en-US" dirty="0" err="1" smtClean="0"/>
              <a:t>myocutaneous</a:t>
            </a:r>
            <a:r>
              <a:rPr lang="en-US" dirty="0" smtClean="0"/>
              <a:t>  flaps</a:t>
            </a:r>
          </a:p>
          <a:p>
            <a:pPr>
              <a:buFont typeface="Wingdings" pitchFamily="2" charset="2"/>
              <a:buChar char="q"/>
            </a:pPr>
            <a:r>
              <a:rPr lang="en-US" dirty="0" smtClean="0"/>
              <a:t> </a:t>
            </a:r>
            <a:r>
              <a:rPr lang="en-US" dirty="0" err="1" smtClean="0"/>
              <a:t>Gregor</a:t>
            </a:r>
            <a:r>
              <a:rPr lang="en-US" dirty="0" smtClean="0"/>
              <a:t> et al – </a:t>
            </a:r>
            <a:r>
              <a:rPr lang="en-US" dirty="0" err="1" smtClean="0"/>
              <a:t>Pectoralis</a:t>
            </a:r>
            <a:r>
              <a:rPr lang="en-US" dirty="0" smtClean="0"/>
              <a:t> major </a:t>
            </a:r>
            <a:r>
              <a:rPr lang="en-US" dirty="0" err="1" smtClean="0"/>
              <a:t>myocutaneous</a:t>
            </a:r>
            <a:r>
              <a:rPr lang="en-US" dirty="0" smtClean="0"/>
              <a:t> “island” flap</a:t>
            </a:r>
          </a:p>
          <a:p>
            <a:pPr>
              <a:buFont typeface="Wingdings" pitchFamily="2" charset="2"/>
              <a:buChar char="q"/>
            </a:pPr>
            <a:r>
              <a:rPr lang="en-US" dirty="0" err="1" smtClean="0"/>
              <a:t>Maisel</a:t>
            </a:r>
            <a:r>
              <a:rPr lang="en-US" dirty="0" smtClean="0"/>
              <a:t> et al, Shah et al, Kroll et al – Complications of PMMC flap</a:t>
            </a:r>
            <a:endParaRPr lang="en-US" dirty="0"/>
          </a:p>
        </p:txBody>
      </p:sp>
      <p:sp>
        <p:nvSpPr>
          <p:cNvPr id="4" name="Rectangle 3"/>
          <p:cNvSpPr/>
          <p:nvPr/>
        </p:nvSpPr>
        <p:spPr>
          <a:xfrm>
            <a:off x="4191000" y="2362200"/>
            <a:ext cx="45720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rPr>
              <a:t>Plast</a:t>
            </a:r>
            <a:r>
              <a:rPr lang="en-US" sz="2000" b="1" dirty="0" smtClean="0">
                <a:solidFill>
                  <a:schemeClr val="tx1"/>
                </a:solidFill>
              </a:rPr>
              <a:t> </a:t>
            </a:r>
            <a:r>
              <a:rPr lang="en-US" sz="2000" b="1" dirty="0" err="1" smtClean="0">
                <a:solidFill>
                  <a:schemeClr val="tx1"/>
                </a:solidFill>
              </a:rPr>
              <a:t>Reconstr</a:t>
            </a:r>
            <a:r>
              <a:rPr lang="en-US" sz="2000" b="1" dirty="0" smtClean="0">
                <a:solidFill>
                  <a:schemeClr val="tx1"/>
                </a:solidFill>
              </a:rPr>
              <a:t> </a:t>
            </a:r>
            <a:r>
              <a:rPr lang="en-US" sz="2000" b="1" dirty="0" err="1" smtClean="0">
                <a:solidFill>
                  <a:schemeClr val="tx1"/>
                </a:solidFill>
              </a:rPr>
              <a:t>Surg</a:t>
            </a:r>
            <a:r>
              <a:rPr lang="en-US" sz="2000" b="1" dirty="0" smtClean="0">
                <a:solidFill>
                  <a:schemeClr val="tx1"/>
                </a:solidFill>
              </a:rPr>
              <a:t> 1979; 63: 73</a:t>
            </a:r>
            <a:endParaRPr lang="en-US" sz="2000" b="1" dirty="0">
              <a:solidFill>
                <a:schemeClr val="tx1"/>
              </a:solidFill>
            </a:endParaRPr>
          </a:p>
        </p:txBody>
      </p:sp>
      <p:sp>
        <p:nvSpPr>
          <p:cNvPr id="6" name="Rectangle 5"/>
          <p:cNvSpPr/>
          <p:nvPr/>
        </p:nvSpPr>
        <p:spPr>
          <a:xfrm>
            <a:off x="4191000" y="3581400"/>
            <a:ext cx="45720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Am J </a:t>
            </a:r>
            <a:r>
              <a:rPr lang="en-US" b="1" dirty="0" err="1" smtClean="0">
                <a:solidFill>
                  <a:schemeClr val="tx1"/>
                </a:solidFill>
              </a:rPr>
              <a:t>Surg</a:t>
            </a:r>
            <a:r>
              <a:rPr lang="en-US" b="1" dirty="0" smtClean="0">
                <a:solidFill>
                  <a:schemeClr val="tx1"/>
                </a:solidFill>
              </a:rPr>
              <a:t> 1980; 140: 507</a:t>
            </a:r>
            <a:endParaRPr lang="en-US" b="1" dirty="0">
              <a:solidFill>
                <a:schemeClr val="tx1"/>
              </a:solidFill>
            </a:endParaRPr>
          </a:p>
        </p:txBody>
      </p:sp>
      <p:sp>
        <p:nvSpPr>
          <p:cNvPr id="7" name="Rectangle 6"/>
          <p:cNvSpPr/>
          <p:nvPr/>
        </p:nvSpPr>
        <p:spPr>
          <a:xfrm>
            <a:off x="4191000" y="4648200"/>
            <a:ext cx="45720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 </a:t>
            </a:r>
            <a:r>
              <a:rPr lang="en-US" b="1" dirty="0" err="1" smtClean="0">
                <a:solidFill>
                  <a:schemeClr val="tx1"/>
                </a:solidFill>
              </a:rPr>
              <a:t>Afr</a:t>
            </a:r>
            <a:r>
              <a:rPr lang="en-US" b="1" dirty="0" smtClean="0">
                <a:solidFill>
                  <a:schemeClr val="tx1"/>
                </a:solidFill>
              </a:rPr>
              <a:t> Med J 1982; 61(21): 788</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5334000"/>
          </a:xfrm>
        </p:spPr>
        <p:txBody>
          <a:bodyPr/>
          <a:lstStyle/>
          <a:p>
            <a:pPr marL="571500" indent="-571500">
              <a:buFont typeface="+mj-lt"/>
              <a:buAutoNum type="romanUcPeriod"/>
            </a:pPr>
            <a:r>
              <a:rPr lang="en-US" sz="2800" dirty="0" smtClean="0"/>
              <a:t>FLAP </a:t>
            </a:r>
            <a:r>
              <a:rPr lang="en-US" sz="2800" dirty="0" smtClean="0">
                <a:latin typeface="Calibri"/>
              </a:rPr>
              <a:t>→ INTRODUCTION, DEFIN</a:t>
            </a:r>
            <a:r>
              <a:rPr lang="en-US" dirty="0" smtClean="0">
                <a:latin typeface="Calibri"/>
              </a:rPr>
              <a:t>ITION</a:t>
            </a:r>
          </a:p>
          <a:p>
            <a:pPr marL="571500" indent="-571500">
              <a:buFont typeface="+mj-lt"/>
              <a:buAutoNum type="romanUcPeriod"/>
            </a:pPr>
            <a:r>
              <a:rPr lang="en-US" sz="2800" dirty="0" smtClean="0">
                <a:latin typeface="Calibri"/>
              </a:rPr>
              <a:t>HISTORY OF FLAP </a:t>
            </a:r>
          </a:p>
          <a:p>
            <a:pPr marL="571500" indent="-571500">
              <a:buFont typeface="+mj-lt"/>
              <a:buAutoNum type="romanUcPeriod"/>
            </a:pPr>
            <a:r>
              <a:rPr lang="en-US" sz="2800" dirty="0" smtClean="0">
                <a:latin typeface="Calibri"/>
              </a:rPr>
              <a:t>CLASSIFICATION &amp; TYPES</a:t>
            </a:r>
          </a:p>
          <a:p>
            <a:pPr marL="571500" indent="-571500">
              <a:buFont typeface="+mj-lt"/>
              <a:buAutoNum type="romanUcPeriod"/>
            </a:pPr>
            <a:r>
              <a:rPr lang="en-US" sz="2800" dirty="0" smtClean="0">
                <a:latin typeface="+mj-lt"/>
                <a:cs typeface="Times New Roman" pitchFamily="18" charset="0"/>
              </a:rPr>
              <a:t>HISTORY OF PMMC</a:t>
            </a:r>
          </a:p>
          <a:p>
            <a:pPr marL="571500" indent="-571500">
              <a:buFont typeface="+mj-lt"/>
              <a:buAutoNum type="romanUcPeriod"/>
            </a:pPr>
            <a:r>
              <a:rPr lang="en-US" sz="2800" b="1" u="sng" dirty="0" smtClean="0">
                <a:latin typeface="Times New Roman" pitchFamily="18" charset="0"/>
                <a:cs typeface="Times New Roman" pitchFamily="18" charset="0"/>
              </a:rPr>
              <a:t>ANATOMY OF PMMC</a:t>
            </a:r>
          </a:p>
          <a:p>
            <a:pPr marL="571500" indent="-571500">
              <a:buFont typeface="+mj-lt"/>
              <a:buAutoNum type="romanUcPeriod"/>
            </a:pPr>
            <a:r>
              <a:rPr lang="en-US" sz="2800" dirty="0" smtClean="0">
                <a:latin typeface="Calibri"/>
              </a:rPr>
              <a:t>PMMC FLAP HARVESTING &amp; MODIFICATIONS</a:t>
            </a:r>
          </a:p>
          <a:p>
            <a:pPr marL="571500" indent="-571500">
              <a:buFont typeface="+mj-lt"/>
              <a:buAutoNum type="romanUcPeriod"/>
            </a:pPr>
            <a:r>
              <a:rPr lang="en-US" sz="2800" dirty="0" smtClean="0">
                <a:latin typeface="Calibri"/>
              </a:rPr>
              <a:t>USES &amp; INDICATIONS</a:t>
            </a:r>
          </a:p>
          <a:p>
            <a:pPr marL="571500" indent="-571500">
              <a:buFont typeface="+mj-lt"/>
              <a:buAutoNum type="romanUcPeriod"/>
            </a:pPr>
            <a:r>
              <a:rPr lang="en-US" sz="2800" dirty="0" smtClean="0">
                <a:latin typeface="Calibri"/>
              </a:rPr>
              <a:t>CONTRAINDICATIONS &amp; DISADVANTAGES</a:t>
            </a:r>
          </a:p>
          <a:p>
            <a:pPr marL="571500" indent="-571500">
              <a:buFont typeface="+mj-lt"/>
              <a:buAutoNum type="romanUcPeriod"/>
            </a:pPr>
            <a:r>
              <a:rPr lang="en-US" sz="2800" dirty="0" smtClean="0">
                <a:latin typeface="Calibri"/>
              </a:rPr>
              <a:t>COMPLICATIONS &amp; MANAGEMENT</a:t>
            </a:r>
            <a:endParaRPr lang="en-US" sz="2800" dirty="0"/>
          </a:p>
        </p:txBody>
      </p:sp>
      <p:sp>
        <p:nvSpPr>
          <p:cNvPr id="5" name="Freeform 4"/>
          <p:cNvSpPr/>
          <p:nvPr/>
        </p:nvSpPr>
        <p:spPr>
          <a:xfrm>
            <a:off x="4800600" y="3352800"/>
            <a:ext cx="1481070" cy="511925"/>
          </a:xfrm>
          <a:custGeom>
            <a:avLst/>
            <a:gdLst>
              <a:gd name="connsiteX0" fmla="*/ 0 w 1481070"/>
              <a:gd name="connsiteY0" fmla="*/ 236809 h 511925"/>
              <a:gd name="connsiteX1" fmla="*/ 64394 w 1481070"/>
              <a:gd name="connsiteY1" fmla="*/ 301204 h 511925"/>
              <a:gd name="connsiteX2" fmla="*/ 193183 w 1481070"/>
              <a:gd name="connsiteY2" fmla="*/ 494387 h 511925"/>
              <a:gd name="connsiteX3" fmla="*/ 270456 w 1481070"/>
              <a:gd name="connsiteY3" fmla="*/ 442871 h 511925"/>
              <a:gd name="connsiteX4" fmla="*/ 965915 w 1481070"/>
              <a:gd name="connsiteY4" fmla="*/ 211052 h 511925"/>
              <a:gd name="connsiteX5" fmla="*/ 1184856 w 1481070"/>
              <a:gd name="connsiteY5" fmla="*/ 133778 h 511925"/>
              <a:gd name="connsiteX6" fmla="*/ 1365160 w 1481070"/>
              <a:gd name="connsiteY6" fmla="*/ 69384 h 511925"/>
              <a:gd name="connsiteX7" fmla="*/ 1481070 w 1481070"/>
              <a:gd name="connsiteY7" fmla="*/ 4990 h 51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070" h="511925">
                <a:moveTo>
                  <a:pt x="0" y="236809"/>
                </a:moveTo>
                <a:cubicBezTo>
                  <a:pt x="21465" y="258274"/>
                  <a:pt x="46181" y="276919"/>
                  <a:pt x="64394" y="301204"/>
                </a:cubicBezTo>
                <a:cubicBezTo>
                  <a:pt x="110829" y="363118"/>
                  <a:pt x="129408" y="450542"/>
                  <a:pt x="193183" y="494387"/>
                </a:cubicBezTo>
                <a:cubicBezTo>
                  <a:pt x="218693" y="511925"/>
                  <a:pt x="241391" y="453528"/>
                  <a:pt x="270456" y="442871"/>
                </a:cubicBezTo>
                <a:cubicBezTo>
                  <a:pt x="499879" y="358749"/>
                  <a:pt x="734424" y="289303"/>
                  <a:pt x="965915" y="211052"/>
                </a:cubicBezTo>
                <a:cubicBezTo>
                  <a:pt x="1039232" y="186269"/>
                  <a:pt x="1111919" y="159659"/>
                  <a:pt x="1184856" y="133778"/>
                </a:cubicBezTo>
                <a:cubicBezTo>
                  <a:pt x="1245001" y="112436"/>
                  <a:pt x="1313228" y="106478"/>
                  <a:pt x="1365160" y="69384"/>
                </a:cubicBezTo>
                <a:cubicBezTo>
                  <a:pt x="1462299" y="0"/>
                  <a:pt x="1418383" y="4990"/>
                  <a:pt x="1481070" y="499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itle 5"/>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
            </a:r>
            <a:br>
              <a:rPr lang="en-US" dirty="0" smtClean="0"/>
            </a:br>
            <a:r>
              <a:rPr lang="en-US" dirty="0" smtClean="0"/>
              <a:t>V. </a:t>
            </a:r>
            <a:r>
              <a:rPr lang="en-US" sz="4000" b="1" u="sng" dirty="0" smtClean="0">
                <a:latin typeface="Times New Roman" pitchFamily="18" charset="0"/>
                <a:cs typeface="Times New Roman" pitchFamily="18" charset="0"/>
              </a:rPr>
              <a:t>ANATOMY OF PMMC</a:t>
            </a:r>
            <a:r>
              <a:rPr lang="en-US" dirty="0" smtClean="0"/>
              <a:t/>
            </a:r>
            <a:br>
              <a:rPr lang="en-US" dirty="0" smtClean="0"/>
            </a:br>
            <a:endParaRPr lang="en-US" dirty="0"/>
          </a:p>
        </p:txBody>
      </p:sp>
      <p:sp>
        <p:nvSpPr>
          <p:cNvPr id="3" name="Content Placeholder 2"/>
          <p:cNvSpPr>
            <a:spLocks noGrp="1"/>
          </p:cNvSpPr>
          <p:nvPr>
            <p:ph idx="1"/>
          </p:nvPr>
        </p:nvSpPr>
        <p:spPr>
          <a:xfrm>
            <a:off x="457200" y="1295400"/>
            <a:ext cx="8229600" cy="4830763"/>
          </a:xfrm>
        </p:spPr>
        <p:txBody>
          <a:bodyPr/>
          <a:lstStyle/>
          <a:p>
            <a:pPr>
              <a:buFont typeface="Wingdings" pitchFamily="2" charset="2"/>
              <a:buChar char="Ø"/>
            </a:pPr>
            <a:r>
              <a:rPr lang="en-US" dirty="0" smtClean="0"/>
              <a:t>Fan shaped muscle of anterior chest wall</a:t>
            </a:r>
            <a:endParaRPr lang="en-US" dirty="0"/>
          </a:p>
        </p:txBody>
      </p:sp>
      <p:pic>
        <p:nvPicPr>
          <p:cNvPr id="1026" name="Picture 2" descr="C:\Documents and Settings\acer\My Documents\misc\My Pictures\vlcsnap-23915.png"/>
          <p:cNvPicPr>
            <a:picLocks noChangeAspect="1" noChangeArrowheads="1"/>
          </p:cNvPicPr>
          <p:nvPr/>
        </p:nvPicPr>
        <p:blipFill>
          <a:blip r:embed="rId2" cstate="print"/>
          <a:srcRect/>
          <a:stretch>
            <a:fillRect/>
          </a:stretch>
        </p:blipFill>
        <p:spPr bwMode="auto">
          <a:xfrm>
            <a:off x="1143000" y="1981200"/>
            <a:ext cx="6858000" cy="4572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u="sng" dirty="0" smtClean="0">
                <a:latin typeface="Times New Roman" pitchFamily="18" charset="0"/>
                <a:cs typeface="Times New Roman" pitchFamily="18" charset="0"/>
              </a:rPr>
              <a:t>ORIGIN &amp; INSERTION</a:t>
            </a:r>
            <a:endParaRPr lang="en-US" sz="3600" b="1" u="sng" dirty="0">
              <a:latin typeface="Times New Roman" pitchFamily="18" charset="0"/>
              <a:cs typeface="Times New Roman" pitchFamily="18" charset="0"/>
            </a:endParaRPr>
          </a:p>
        </p:txBody>
      </p:sp>
      <p:pic>
        <p:nvPicPr>
          <p:cNvPr id="2050" name="Picture 2" descr="C:\Documents and Settings\acer\My Documents\misc\My Pictures\vlcsnap-668821.png"/>
          <p:cNvPicPr>
            <a:picLocks noGrp="1" noChangeAspect="1" noChangeArrowheads="1"/>
          </p:cNvPicPr>
          <p:nvPr>
            <p:ph idx="1"/>
          </p:nvPr>
        </p:nvPicPr>
        <p:blipFill>
          <a:blip r:embed="rId2" cstate="print"/>
          <a:srcRect/>
          <a:stretch>
            <a:fillRect/>
          </a:stretch>
        </p:blipFill>
        <p:spPr bwMode="auto">
          <a:xfrm>
            <a:off x="1524000" y="1805781"/>
            <a:ext cx="6096000" cy="4114800"/>
          </a:xfrm>
          <a:prstGeom prst="rect">
            <a:avLst/>
          </a:prstGeom>
          <a:noFill/>
        </p:spPr>
      </p:pic>
      <p:cxnSp>
        <p:nvCxnSpPr>
          <p:cNvPr id="10" name="Straight Arrow Connector 9"/>
          <p:cNvCxnSpPr/>
          <p:nvPr/>
        </p:nvCxnSpPr>
        <p:spPr>
          <a:xfrm rot="5400000">
            <a:off x="2933700" y="2247900"/>
            <a:ext cx="1143000" cy="158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0" y="1295400"/>
            <a:ext cx="35814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Intertubercular</a:t>
            </a:r>
            <a:r>
              <a:rPr lang="en-US" dirty="0" smtClean="0">
                <a:solidFill>
                  <a:schemeClr val="tx1"/>
                </a:solidFill>
              </a:rPr>
              <a:t> groove of </a:t>
            </a:r>
            <a:r>
              <a:rPr lang="en-US" dirty="0" err="1" smtClean="0">
                <a:solidFill>
                  <a:schemeClr val="tx1"/>
                </a:solidFill>
              </a:rPr>
              <a:t>humerus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Documents and Settings\acer\My Documents\misc\My Pictures\vlcsnap-670048.png"/>
          <p:cNvPicPr>
            <a:picLocks noGrp="1" noChangeAspect="1" noChangeArrowheads="1"/>
          </p:cNvPicPr>
          <p:nvPr>
            <p:ph idx="1"/>
          </p:nvPr>
        </p:nvPicPr>
        <p:blipFill>
          <a:blip r:embed="rId2" cstate="print"/>
          <a:srcRect/>
          <a:stretch>
            <a:fillRect/>
          </a:stretch>
        </p:blipFill>
        <p:spPr bwMode="auto">
          <a:xfrm>
            <a:off x="0" y="0"/>
            <a:ext cx="4953000" cy="3505200"/>
          </a:xfrm>
          <a:prstGeom prst="rect">
            <a:avLst/>
          </a:prstGeom>
          <a:noFill/>
        </p:spPr>
      </p:pic>
      <p:pic>
        <p:nvPicPr>
          <p:cNvPr id="3075" name="Picture 3" descr="C:\Documents and Settings\acer\My Documents\misc\My Pictures\vlcsnap-674039.png"/>
          <p:cNvPicPr>
            <a:picLocks noChangeAspect="1" noChangeArrowheads="1"/>
          </p:cNvPicPr>
          <p:nvPr/>
        </p:nvPicPr>
        <p:blipFill>
          <a:blip r:embed="rId3" cstate="print"/>
          <a:srcRect/>
          <a:stretch>
            <a:fillRect/>
          </a:stretch>
        </p:blipFill>
        <p:spPr bwMode="auto">
          <a:xfrm>
            <a:off x="4495800" y="3505200"/>
            <a:ext cx="4648200" cy="33528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descr="C:\Documents and Settings\acer\My Documents\misc\My Pictures\vlcsnap-683377.png"/>
          <p:cNvPicPr>
            <a:picLocks noGrp="1" noChangeAspect="1" noChangeArrowheads="1"/>
          </p:cNvPicPr>
          <p:nvPr>
            <p:ph idx="1"/>
          </p:nvPr>
        </p:nvPicPr>
        <p:blipFill>
          <a:blip r:embed="rId2" cstate="print"/>
          <a:srcRect/>
          <a:stretch>
            <a:fillRect/>
          </a:stretch>
        </p:blipFill>
        <p:spPr bwMode="auto">
          <a:xfrm>
            <a:off x="0" y="609600"/>
            <a:ext cx="4572000" cy="3352800"/>
          </a:xfrm>
          <a:prstGeom prst="rect">
            <a:avLst/>
          </a:prstGeom>
          <a:noFill/>
        </p:spPr>
      </p:pic>
      <p:pic>
        <p:nvPicPr>
          <p:cNvPr id="4099" name="Picture 3" descr="C:\Documents and Settings\acer\My Documents\misc\My Pictures\vlcsnap-683391.png"/>
          <p:cNvPicPr>
            <a:picLocks noChangeAspect="1" noChangeArrowheads="1"/>
          </p:cNvPicPr>
          <p:nvPr/>
        </p:nvPicPr>
        <p:blipFill>
          <a:blip r:embed="rId3" cstate="print"/>
          <a:srcRect/>
          <a:stretch>
            <a:fillRect/>
          </a:stretch>
        </p:blipFill>
        <p:spPr bwMode="auto">
          <a:xfrm>
            <a:off x="4495800" y="3124200"/>
            <a:ext cx="4648200" cy="33528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
            </a:r>
            <a:br>
              <a:rPr lang="en-US" b="1" dirty="0" smtClean="0"/>
            </a:br>
            <a:r>
              <a:rPr lang="en-US" b="1" dirty="0" smtClean="0"/>
              <a:t>I. INTRODUCTION, DEFINITION</a:t>
            </a:r>
            <a:br>
              <a:rPr lang="en-US" b="1" dirty="0" smtClean="0"/>
            </a:br>
            <a:endParaRPr lang="en-US" dirty="0"/>
          </a:p>
        </p:txBody>
      </p:sp>
      <p:sp>
        <p:nvSpPr>
          <p:cNvPr id="3" name="Content Placeholder 2"/>
          <p:cNvSpPr>
            <a:spLocks noGrp="1"/>
          </p:cNvSpPr>
          <p:nvPr>
            <p:ph idx="1"/>
          </p:nvPr>
        </p:nvSpPr>
        <p:spPr>
          <a:xfrm>
            <a:off x="152400" y="914400"/>
            <a:ext cx="8991600" cy="5943600"/>
          </a:xfrm>
        </p:spPr>
        <p:txBody>
          <a:bodyPr/>
          <a:lstStyle/>
          <a:p>
            <a:pPr>
              <a:buFont typeface="Wingdings" pitchFamily="2" charset="2"/>
              <a:buChar char="q"/>
            </a:pPr>
            <a:r>
              <a:rPr lang="en-US" dirty="0" smtClean="0"/>
              <a:t> A flap is a unit of tissue that is transferred from one site (donor site) to another (recipient site) while maintaining its own blood supply or from a </a:t>
            </a:r>
            <a:r>
              <a:rPr lang="en-US" dirty="0" err="1" smtClean="0"/>
              <a:t>anastomised</a:t>
            </a:r>
            <a:r>
              <a:rPr lang="en-US" dirty="0" smtClean="0"/>
              <a:t> vessel. </a:t>
            </a:r>
          </a:p>
          <a:p>
            <a:pPr>
              <a:buFont typeface="Wingdings" pitchFamily="2" charset="2"/>
              <a:buChar char="q"/>
            </a:pPr>
            <a:r>
              <a:rPr lang="en-US" dirty="0" smtClean="0"/>
              <a:t> The term "flap" originated in the 16th century from the Dutch word "</a:t>
            </a:r>
            <a:r>
              <a:rPr lang="en-US" dirty="0" err="1" smtClean="0"/>
              <a:t>flappe</a:t>
            </a:r>
            <a:r>
              <a:rPr lang="en-US" dirty="0" smtClean="0"/>
              <a:t>," meaning something that hung broad and loose, fastened only by one side.</a:t>
            </a:r>
          </a:p>
          <a:p>
            <a:pPr>
              <a:buFont typeface="Wingdings" pitchFamily="2" charset="2"/>
              <a:buChar char="q"/>
            </a:pPr>
            <a:r>
              <a:rPr lang="en-US" dirty="0" smtClean="0"/>
              <a:t>Graft: Movement of tissue usually from a distant site, without an intact vascular network.</a:t>
            </a:r>
          </a:p>
          <a:p>
            <a:pPr>
              <a:buFont typeface="Wingdings" pitchFamily="2" charset="2"/>
              <a:buChar char="q"/>
            </a:pPr>
            <a:endParaRPr lang="en-US" dirty="0" smtClean="0"/>
          </a:p>
          <a:p>
            <a:endParaRPr lang="en-US" dirty="0"/>
          </a:p>
        </p:txBody>
      </p:sp>
      <p:sp>
        <p:nvSpPr>
          <p:cNvPr id="5" name="Rectangle 4"/>
          <p:cNvSpPr/>
          <p:nvPr/>
        </p:nvSpPr>
        <p:spPr>
          <a:xfrm>
            <a:off x="4724400" y="6096000"/>
            <a:ext cx="4191000" cy="609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2"/>
                </a:solidFill>
              </a:rPr>
              <a:t>Mathes</a:t>
            </a:r>
            <a:r>
              <a:rPr lang="en-US" dirty="0" smtClean="0">
                <a:solidFill>
                  <a:schemeClr val="tx2"/>
                </a:solidFill>
              </a:rPr>
              <a:t> &amp; </a:t>
            </a:r>
            <a:r>
              <a:rPr lang="en-US" dirty="0" err="1" smtClean="0">
                <a:solidFill>
                  <a:schemeClr val="tx2"/>
                </a:solidFill>
              </a:rPr>
              <a:t>Nahai</a:t>
            </a:r>
            <a:r>
              <a:rPr lang="en-US" dirty="0" smtClean="0">
                <a:solidFill>
                  <a:schemeClr val="tx2"/>
                </a:solidFill>
              </a:rPr>
              <a:t> ; 1998 Operative plastic surgery</a:t>
            </a:r>
            <a:endParaRPr lang="en-US" dirty="0">
              <a:solidFill>
                <a:schemeClr val="tx2"/>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pPr algn="l"/>
            <a:r>
              <a:rPr lang="en-US" sz="2400" dirty="0" smtClean="0"/>
              <a:t>DOMINANT PEDICLE IS PECTORAL BRANCH OF THORACOACROMIAL ARTERY (IST BRANCH OF AXILLARY ARTERY)</a:t>
            </a:r>
            <a:endParaRPr lang="en-US" sz="2400" dirty="0"/>
          </a:p>
        </p:txBody>
      </p:sp>
      <p:pic>
        <p:nvPicPr>
          <p:cNvPr id="5122" name="Picture 2" descr="C:\Documents and Settings\acer\My Documents\misc\My Pictures\vlcsnap-683407.png"/>
          <p:cNvPicPr>
            <a:picLocks noGrp="1" noChangeAspect="1" noChangeArrowheads="1"/>
          </p:cNvPicPr>
          <p:nvPr>
            <p:ph idx="1"/>
          </p:nvPr>
        </p:nvPicPr>
        <p:blipFill>
          <a:blip r:embed="rId2" cstate="print"/>
          <a:srcRect/>
          <a:stretch>
            <a:fillRect/>
          </a:stretch>
        </p:blipFill>
        <p:spPr bwMode="auto">
          <a:xfrm>
            <a:off x="0" y="1447800"/>
            <a:ext cx="4572000" cy="3048000"/>
          </a:xfrm>
          <a:prstGeom prst="rect">
            <a:avLst/>
          </a:prstGeom>
          <a:noFill/>
        </p:spPr>
      </p:pic>
      <p:pic>
        <p:nvPicPr>
          <p:cNvPr id="5123" name="Picture 3" descr="C:\Documents and Settings\acer\My Documents\misc\My Pictures\vlcsnap-683427.png"/>
          <p:cNvPicPr>
            <a:picLocks noChangeAspect="1" noChangeArrowheads="1"/>
          </p:cNvPicPr>
          <p:nvPr/>
        </p:nvPicPr>
        <p:blipFill>
          <a:blip r:embed="rId3" cstate="print"/>
          <a:srcRect/>
          <a:stretch>
            <a:fillRect/>
          </a:stretch>
        </p:blipFill>
        <p:spPr bwMode="auto">
          <a:xfrm>
            <a:off x="4572000" y="3505200"/>
            <a:ext cx="4572000" cy="3124200"/>
          </a:xfrm>
          <a:prstGeom prst="rect">
            <a:avLst/>
          </a:prstGeom>
          <a:noFill/>
        </p:spPr>
      </p:pic>
      <p:cxnSp>
        <p:nvCxnSpPr>
          <p:cNvPr id="7" name="Straight Arrow Connector 6"/>
          <p:cNvCxnSpPr/>
          <p:nvPr/>
        </p:nvCxnSpPr>
        <p:spPr>
          <a:xfrm>
            <a:off x="3962400" y="5943600"/>
            <a:ext cx="990600" cy="1588"/>
          </a:xfrm>
          <a:prstGeom prst="straightConnector1">
            <a:avLst/>
          </a:prstGeom>
          <a:ln w="25400">
            <a:solidFill>
              <a:schemeClr val="accent5">
                <a:lumMod val="50000"/>
              </a:schemeClr>
            </a:solidFill>
            <a:tailEnd type="arrow"/>
          </a:ln>
          <a:scene3d>
            <a:camera prst="orthographicFront"/>
            <a:lightRig rig="sunrise" dir="t"/>
          </a:scene3d>
          <a:sp3d prstMaterial="matte"/>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04800" y="5486400"/>
            <a:ext cx="3657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t>MAY BE A MAJOR SOURCE OF BLOOD SUPPLY IN 27 %  INDIVIDUALS</a:t>
            </a:r>
            <a:endParaRPr lang="en-US" sz="16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410200" y="4267200"/>
            <a:ext cx="32004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57800" y="4114800"/>
            <a:ext cx="3505200" cy="1676400"/>
          </a:xfrm>
        </p:spPr>
        <p:txBody>
          <a:bodyPr>
            <a:normAutofit/>
          </a:bodyPr>
          <a:lstStyle/>
          <a:p>
            <a:r>
              <a:rPr lang="en-US" sz="2400" u="sng" dirty="0" smtClean="0">
                <a:solidFill>
                  <a:schemeClr val="bg1"/>
                </a:solidFill>
              </a:rPr>
              <a:t>Secondary pedicle</a:t>
            </a:r>
            <a:r>
              <a:rPr lang="en-US" sz="2400" dirty="0" smtClean="0">
                <a:solidFill>
                  <a:schemeClr val="bg1"/>
                </a:solidFill>
              </a:rPr>
              <a:t>: Perforator branches of Internal Mammary Artery</a:t>
            </a:r>
            <a:endParaRPr lang="en-US" sz="2400" dirty="0">
              <a:solidFill>
                <a:schemeClr val="bg1"/>
              </a:solidFill>
            </a:endParaRPr>
          </a:p>
        </p:txBody>
      </p:sp>
      <p:pic>
        <p:nvPicPr>
          <p:cNvPr id="4" name="Picture 2"/>
          <p:cNvPicPr>
            <a:picLocks noGrp="1" noChangeAspect="1" noChangeArrowheads="1"/>
          </p:cNvPicPr>
          <p:nvPr>
            <p:ph idx="1"/>
          </p:nvPr>
        </p:nvPicPr>
        <p:blipFill>
          <a:blip r:embed="rId2" cstate="print"/>
          <a:srcRect/>
          <a:stretch>
            <a:fillRect/>
          </a:stretch>
        </p:blipFill>
        <p:spPr bwMode="auto">
          <a:xfrm>
            <a:off x="152400" y="1600200"/>
            <a:ext cx="5311534" cy="4525963"/>
          </a:xfrm>
          <a:prstGeom prst="rect">
            <a:avLst/>
          </a:prstGeom>
          <a:noFill/>
          <a:ln w="9525">
            <a:noFill/>
            <a:miter lim="800000"/>
            <a:headEnd/>
            <a:tailEnd/>
          </a:ln>
          <a:effectLst/>
        </p:spPr>
      </p:pic>
      <p:cxnSp>
        <p:nvCxnSpPr>
          <p:cNvPr id="6" name="Straight Arrow Connector 5"/>
          <p:cNvCxnSpPr/>
          <p:nvPr/>
        </p:nvCxnSpPr>
        <p:spPr>
          <a:xfrm>
            <a:off x="3962400" y="3581400"/>
            <a:ext cx="14478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038600" y="3962400"/>
            <a:ext cx="1371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962400" y="3352800"/>
            <a:ext cx="16764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667000" y="1752600"/>
            <a:ext cx="28956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638800" y="1143000"/>
            <a:ext cx="32004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smtClean="0"/>
              <a:t>Dominant pedicle</a:t>
            </a:r>
            <a:r>
              <a:rPr lang="en-US" sz="2000" b="1" dirty="0" smtClean="0"/>
              <a:t>: Pectoral Branch of </a:t>
            </a:r>
            <a:r>
              <a:rPr lang="en-US" sz="2000" b="1" dirty="0" err="1" smtClean="0"/>
              <a:t>Thoracoacromial</a:t>
            </a:r>
            <a:r>
              <a:rPr lang="en-US" sz="2000" b="1" dirty="0" smtClean="0"/>
              <a:t> artery</a:t>
            </a:r>
            <a:endParaRPr lang="en-US" sz="20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descr="C:\Documents and Settings\acer\My Documents\misc\My Pictures\vlcsnap-684285.png"/>
          <p:cNvPicPr>
            <a:picLocks noGrp="1" noChangeAspect="1" noChangeArrowheads="1"/>
          </p:cNvPicPr>
          <p:nvPr>
            <p:ph idx="1"/>
          </p:nvPr>
        </p:nvPicPr>
        <p:blipFill>
          <a:blip r:embed="rId2" cstate="print"/>
          <a:srcRect/>
          <a:stretch>
            <a:fillRect/>
          </a:stretch>
        </p:blipFill>
        <p:spPr bwMode="auto">
          <a:xfrm>
            <a:off x="0" y="1543050"/>
            <a:ext cx="4572000" cy="3086100"/>
          </a:xfrm>
          <a:prstGeom prst="rect">
            <a:avLst/>
          </a:prstGeom>
          <a:noFill/>
        </p:spPr>
      </p:pic>
      <p:pic>
        <p:nvPicPr>
          <p:cNvPr id="6148" name="Picture 4" descr="C:\Documents and Settings\acer\My Documents\misc\My Pictures\vlcsnap-684525.png"/>
          <p:cNvPicPr>
            <a:picLocks noChangeAspect="1" noChangeArrowheads="1"/>
          </p:cNvPicPr>
          <p:nvPr/>
        </p:nvPicPr>
        <p:blipFill>
          <a:blip r:embed="rId3" cstate="print"/>
          <a:srcRect/>
          <a:stretch>
            <a:fillRect/>
          </a:stretch>
        </p:blipFill>
        <p:spPr bwMode="auto">
          <a:xfrm>
            <a:off x="4572000" y="3276600"/>
            <a:ext cx="4572000" cy="32766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Documents and Settings\acer\My Documents\misc\My Pictures\vlcsnap-689116.png"/>
          <p:cNvPicPr>
            <a:picLocks noGrp="1" noChangeAspect="1" noChangeArrowheads="1"/>
          </p:cNvPicPr>
          <p:nvPr>
            <p:ph idx="1"/>
          </p:nvPr>
        </p:nvPicPr>
        <p:blipFill>
          <a:blip r:embed="rId2" cstate="print"/>
          <a:srcRect/>
          <a:stretch>
            <a:fillRect/>
          </a:stretch>
        </p:blipFill>
        <p:spPr bwMode="auto">
          <a:xfrm>
            <a:off x="1447800" y="228600"/>
            <a:ext cx="6096000" cy="4114800"/>
          </a:xfrm>
          <a:prstGeom prst="rect">
            <a:avLst/>
          </a:prstGeom>
          <a:noFill/>
        </p:spPr>
      </p:pic>
      <p:cxnSp>
        <p:nvCxnSpPr>
          <p:cNvPr id="6" name="Straight Arrow Connector 5"/>
          <p:cNvCxnSpPr/>
          <p:nvPr/>
        </p:nvCxnSpPr>
        <p:spPr>
          <a:xfrm rot="5400000">
            <a:off x="2477294" y="4609306"/>
            <a:ext cx="1295400" cy="1588"/>
          </a:xfrm>
          <a:prstGeom prst="straightConnector1">
            <a:avLst/>
          </a:prstGeom>
          <a:ln w="25400" cap="rnd" cmpd="sng">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5410200" y="4572000"/>
            <a:ext cx="1219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447800" y="5334000"/>
            <a:ext cx="2971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j-lt"/>
                <a:cs typeface="Times New Roman" pitchFamily="18" charset="0"/>
              </a:rPr>
              <a:t>UPPER HALF OF MUSCLE</a:t>
            </a:r>
            <a:endParaRPr lang="en-US" b="1" dirty="0">
              <a:solidFill>
                <a:schemeClr val="bg1"/>
              </a:solidFill>
              <a:latin typeface="+mj-lt"/>
              <a:cs typeface="Times New Roman" pitchFamily="18" charset="0"/>
            </a:endParaRPr>
          </a:p>
        </p:txBody>
      </p:sp>
      <p:sp>
        <p:nvSpPr>
          <p:cNvPr id="11" name="Rectangle 10"/>
          <p:cNvSpPr/>
          <p:nvPr/>
        </p:nvSpPr>
        <p:spPr>
          <a:xfrm>
            <a:off x="4800600" y="5334000"/>
            <a:ext cx="3048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LOWER HALF OF MUSCLE</a:t>
            </a:r>
            <a:endParaRPr lang="en-US" b="1" dirty="0"/>
          </a:p>
        </p:txBody>
      </p:sp>
      <p:sp>
        <p:nvSpPr>
          <p:cNvPr id="12" name="Rectangle 11"/>
          <p:cNvSpPr/>
          <p:nvPr/>
        </p:nvSpPr>
        <p:spPr>
          <a:xfrm>
            <a:off x="228600" y="228600"/>
            <a:ext cx="990600" cy="60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a:t>
            </a:r>
          </a:p>
          <a:p>
            <a:pPr algn="ctr"/>
            <a:r>
              <a:rPr lang="en-US" sz="2000" b="1" dirty="0" smtClean="0"/>
              <a:t>O</a:t>
            </a:r>
          </a:p>
          <a:p>
            <a:pPr algn="ctr"/>
            <a:r>
              <a:rPr lang="en-US" sz="2000" b="1" dirty="0" smtClean="0"/>
              <a:t>T</a:t>
            </a:r>
          </a:p>
          <a:p>
            <a:pPr algn="ctr"/>
            <a:r>
              <a:rPr lang="en-US" sz="2000" b="1" dirty="0" smtClean="0"/>
              <a:t>O</a:t>
            </a:r>
          </a:p>
          <a:p>
            <a:pPr algn="ctr"/>
            <a:r>
              <a:rPr lang="en-US" sz="2000" b="1" dirty="0" smtClean="0"/>
              <a:t>R </a:t>
            </a:r>
          </a:p>
          <a:p>
            <a:pPr algn="ctr"/>
            <a:endParaRPr lang="en-US" sz="2000" b="1" dirty="0" smtClean="0"/>
          </a:p>
          <a:p>
            <a:pPr algn="ctr"/>
            <a:r>
              <a:rPr lang="en-US" sz="2000" b="1" dirty="0" smtClean="0"/>
              <a:t>N</a:t>
            </a:r>
          </a:p>
          <a:p>
            <a:pPr algn="ctr"/>
            <a:r>
              <a:rPr lang="en-US" sz="2000" b="1" dirty="0" smtClean="0"/>
              <a:t>E</a:t>
            </a:r>
          </a:p>
          <a:p>
            <a:pPr algn="ctr"/>
            <a:r>
              <a:rPr lang="en-US" sz="2000" b="1" dirty="0" smtClean="0"/>
              <a:t>R</a:t>
            </a:r>
          </a:p>
          <a:p>
            <a:pPr algn="ctr"/>
            <a:r>
              <a:rPr lang="en-US" sz="2000" b="1" dirty="0" smtClean="0"/>
              <a:t>V</a:t>
            </a:r>
          </a:p>
          <a:p>
            <a:pPr algn="ctr"/>
            <a:r>
              <a:rPr lang="en-US" sz="2000" b="1" dirty="0" smtClean="0"/>
              <a:t>E</a:t>
            </a:r>
          </a:p>
          <a:p>
            <a:pPr algn="ctr"/>
            <a:endParaRPr lang="en-US" sz="2000" b="1" dirty="0" smtClean="0"/>
          </a:p>
          <a:p>
            <a:pPr algn="ctr"/>
            <a:r>
              <a:rPr lang="en-US" sz="2000" b="1" dirty="0" smtClean="0"/>
              <a:t>S</a:t>
            </a:r>
          </a:p>
          <a:p>
            <a:pPr algn="ctr"/>
            <a:r>
              <a:rPr lang="en-US" sz="2000" b="1" dirty="0" smtClean="0"/>
              <a:t>U</a:t>
            </a:r>
          </a:p>
          <a:p>
            <a:pPr algn="ctr"/>
            <a:r>
              <a:rPr lang="en-US" sz="2000" b="1" dirty="0" smtClean="0"/>
              <a:t>P</a:t>
            </a:r>
          </a:p>
          <a:p>
            <a:pPr algn="ctr"/>
            <a:r>
              <a:rPr lang="en-US" sz="2000" b="1" dirty="0" smtClean="0"/>
              <a:t>P</a:t>
            </a:r>
          </a:p>
          <a:p>
            <a:pPr algn="ctr"/>
            <a:r>
              <a:rPr lang="en-US" sz="2000" b="1" dirty="0" smtClean="0"/>
              <a:t>L</a:t>
            </a:r>
          </a:p>
          <a:p>
            <a:pPr algn="ctr"/>
            <a:r>
              <a:rPr lang="en-US" sz="2000" b="1" dirty="0" smtClean="0"/>
              <a:t>Y</a:t>
            </a:r>
            <a:endParaRPr lang="en-US" sz="20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85800" y="838200"/>
            <a:ext cx="7848600"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u="sng" dirty="0" smtClean="0">
                <a:latin typeface="Times New Roman" pitchFamily="18" charset="0"/>
                <a:cs typeface="Times New Roman" pitchFamily="18" charset="0"/>
              </a:rPr>
              <a:t>ACTION</a:t>
            </a:r>
            <a:endParaRPr lang="en-US" sz="3600" b="1" u="sng" dirty="0">
              <a:latin typeface="Times New Roman" pitchFamily="18" charset="0"/>
              <a:cs typeface="Times New Roman" pitchFamily="18" charset="0"/>
            </a:endParaRPr>
          </a:p>
        </p:txBody>
      </p:sp>
      <p:pic>
        <p:nvPicPr>
          <p:cNvPr id="8194" name="Picture 2" descr="C:\Documents and Settings\acer\My Documents\misc\My Pictures\vlcsnap-668973.png"/>
          <p:cNvPicPr>
            <a:picLocks noGrp="1" noChangeAspect="1" noChangeArrowheads="1"/>
          </p:cNvPicPr>
          <p:nvPr>
            <p:ph idx="1"/>
          </p:nvPr>
        </p:nvPicPr>
        <p:blipFill>
          <a:blip r:embed="rId2" cstate="print"/>
          <a:srcRect/>
          <a:stretch>
            <a:fillRect/>
          </a:stretch>
        </p:blipFill>
        <p:spPr bwMode="auto">
          <a:xfrm>
            <a:off x="0" y="1371600"/>
            <a:ext cx="4800600" cy="3581400"/>
          </a:xfrm>
          <a:prstGeom prst="rect">
            <a:avLst/>
          </a:prstGeom>
          <a:noFill/>
        </p:spPr>
      </p:pic>
      <p:pic>
        <p:nvPicPr>
          <p:cNvPr id="8195" name="Picture 3" descr="C:\Documents and Settings\acer\My Documents\misc\My Pictures\vlcsnap-669045.png"/>
          <p:cNvPicPr>
            <a:picLocks noChangeAspect="1" noChangeArrowheads="1"/>
          </p:cNvPicPr>
          <p:nvPr/>
        </p:nvPicPr>
        <p:blipFill>
          <a:blip r:embed="rId3" cstate="print"/>
          <a:srcRect/>
          <a:stretch>
            <a:fillRect/>
          </a:stretch>
        </p:blipFill>
        <p:spPr bwMode="auto">
          <a:xfrm>
            <a:off x="4800600" y="3124200"/>
            <a:ext cx="4343400" cy="3505200"/>
          </a:xfrm>
          <a:prstGeom prst="rect">
            <a:avLst/>
          </a:prstGeom>
          <a:noFill/>
        </p:spPr>
      </p:pic>
      <p:cxnSp>
        <p:nvCxnSpPr>
          <p:cNvPr id="11" name="Straight Arrow Connector 10"/>
          <p:cNvCxnSpPr/>
          <p:nvPr/>
        </p:nvCxnSpPr>
        <p:spPr>
          <a:xfrm>
            <a:off x="4114800" y="5486400"/>
            <a:ext cx="2819400" cy="1588"/>
          </a:xfrm>
          <a:prstGeom prst="straightConnector1">
            <a:avLst/>
          </a:prstGeom>
          <a:ln w="25400">
            <a:solidFill>
              <a:schemeClr val="accent5">
                <a:lumMod val="40000"/>
                <a:lumOff val="60000"/>
              </a:schemeClr>
            </a:solidFill>
            <a:tailEnd type="arrow"/>
          </a:ln>
          <a:scene3d>
            <a:camera prst="orthographicFront"/>
            <a:lightRig rig="threePt" dir="t"/>
          </a:scene3d>
          <a:sp3d extrusionH="76200" contourW="12700">
            <a:extrusionClr>
              <a:schemeClr val="bg2"/>
            </a:extrusionClr>
            <a:contourClr>
              <a:schemeClr val="tx2"/>
            </a:contourClr>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2514600"/>
            <a:ext cx="2819400" cy="1588"/>
          </a:xfrm>
          <a:prstGeom prst="straightConnector1">
            <a:avLst/>
          </a:prstGeom>
          <a:ln w="25400">
            <a:solidFill>
              <a:schemeClr val="accent5">
                <a:lumMod val="40000"/>
                <a:lumOff val="60000"/>
              </a:schemeClr>
            </a:solidFill>
            <a:tailEnd type="arrow"/>
          </a:ln>
          <a:scene3d>
            <a:camera prst="orthographicFront"/>
            <a:lightRig rig="threePt" dir="t"/>
          </a:scene3d>
          <a:sp3d extrusionH="76200" contourW="12700">
            <a:extrusionClr>
              <a:schemeClr val="bg2"/>
            </a:extrusionClr>
            <a:contourClr>
              <a:schemeClr val="tx2"/>
            </a:contourClr>
          </a:sp3d>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19800" y="2209800"/>
            <a:ext cx="2743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MEDIAL ROTATION</a:t>
            </a:r>
            <a:endParaRPr lang="en-US" sz="2000" b="1" dirty="0">
              <a:solidFill>
                <a:schemeClr val="bg1"/>
              </a:solidFill>
            </a:endParaRPr>
          </a:p>
        </p:txBody>
      </p:sp>
      <p:sp>
        <p:nvSpPr>
          <p:cNvPr id="14" name="Rectangle 13"/>
          <p:cNvSpPr/>
          <p:nvPr/>
        </p:nvSpPr>
        <p:spPr>
          <a:xfrm>
            <a:off x="1524000" y="5257800"/>
            <a:ext cx="2438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ADDUCTION</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5334000"/>
          </a:xfrm>
        </p:spPr>
        <p:txBody>
          <a:bodyPr/>
          <a:lstStyle/>
          <a:p>
            <a:pPr marL="571500" indent="-571500">
              <a:buFont typeface="+mj-lt"/>
              <a:buAutoNum type="romanUcPeriod"/>
            </a:pPr>
            <a:r>
              <a:rPr lang="en-US" sz="2800" dirty="0" smtClean="0"/>
              <a:t>FLAP </a:t>
            </a:r>
            <a:r>
              <a:rPr lang="en-US" sz="2800" dirty="0" smtClean="0">
                <a:latin typeface="Calibri"/>
              </a:rPr>
              <a:t>→ INTRODUCTION, DEFINITION</a:t>
            </a:r>
          </a:p>
          <a:p>
            <a:pPr marL="571500" indent="-571500">
              <a:buFont typeface="+mj-lt"/>
              <a:buAutoNum type="romanUcPeriod"/>
            </a:pPr>
            <a:r>
              <a:rPr lang="en-US" sz="2800" dirty="0" smtClean="0">
                <a:latin typeface="Calibri"/>
              </a:rPr>
              <a:t>HISTORY OF FLAP </a:t>
            </a:r>
          </a:p>
          <a:p>
            <a:pPr marL="571500" indent="-571500">
              <a:buFont typeface="+mj-lt"/>
              <a:buAutoNum type="romanUcPeriod"/>
            </a:pPr>
            <a:r>
              <a:rPr lang="en-US" sz="2800" dirty="0" smtClean="0">
                <a:latin typeface="Calibri"/>
              </a:rPr>
              <a:t>CLASSIFICATION &amp; TYPES</a:t>
            </a:r>
          </a:p>
          <a:p>
            <a:pPr marL="571500" indent="-571500">
              <a:buFont typeface="+mj-lt"/>
              <a:buAutoNum type="romanUcPeriod"/>
            </a:pPr>
            <a:r>
              <a:rPr lang="en-US" sz="2800" dirty="0" smtClean="0">
                <a:latin typeface="Times New Roman" pitchFamily="18" charset="0"/>
                <a:cs typeface="Times New Roman" pitchFamily="18" charset="0"/>
              </a:rPr>
              <a:t>HISTORY OF PMMC</a:t>
            </a:r>
          </a:p>
          <a:p>
            <a:pPr marL="571500" indent="-571500">
              <a:buFont typeface="+mj-lt"/>
              <a:buAutoNum type="romanUcPeriod"/>
            </a:pPr>
            <a:r>
              <a:rPr lang="en-US" sz="2800" dirty="0" smtClean="0">
                <a:latin typeface="Calibri"/>
              </a:rPr>
              <a:t>ANATOMY OF PMMC</a:t>
            </a:r>
          </a:p>
          <a:p>
            <a:pPr marL="571500" indent="-571500">
              <a:buFont typeface="+mj-lt"/>
              <a:buAutoNum type="romanUcPeriod"/>
            </a:pPr>
            <a:r>
              <a:rPr lang="en-US" sz="2800" b="1" u="sng" dirty="0" smtClean="0">
                <a:latin typeface="Times New Roman" pitchFamily="18" charset="0"/>
                <a:cs typeface="Times New Roman" pitchFamily="18" charset="0"/>
              </a:rPr>
              <a:t>PMMC FLAP HARVESTING &amp; MODIFICATIONS</a:t>
            </a:r>
          </a:p>
          <a:p>
            <a:pPr marL="571500" indent="-571500">
              <a:buFont typeface="+mj-lt"/>
              <a:buAutoNum type="romanUcPeriod"/>
            </a:pPr>
            <a:r>
              <a:rPr lang="en-US" sz="2800" dirty="0" smtClean="0">
                <a:latin typeface="Calibri"/>
              </a:rPr>
              <a:t>USES &amp; INDICATIONS</a:t>
            </a:r>
          </a:p>
          <a:p>
            <a:pPr marL="571500" indent="-571500">
              <a:buFont typeface="+mj-lt"/>
              <a:buAutoNum type="romanUcPeriod"/>
            </a:pPr>
            <a:r>
              <a:rPr lang="en-US" sz="2800" dirty="0" smtClean="0">
                <a:latin typeface="Calibri"/>
              </a:rPr>
              <a:t>CONTRAINDICATIONS &amp; DISADVANTAGES</a:t>
            </a:r>
          </a:p>
          <a:p>
            <a:pPr marL="571500" indent="-571500">
              <a:buFont typeface="+mj-lt"/>
              <a:buAutoNum type="romanUcPeriod"/>
            </a:pPr>
            <a:r>
              <a:rPr lang="en-US" sz="2800" dirty="0" smtClean="0">
                <a:latin typeface="Calibri"/>
              </a:rPr>
              <a:t>COMPLICATIONS &amp; MANAGEMENT</a:t>
            </a:r>
            <a:endParaRPr lang="en-US" sz="2800" dirty="0"/>
          </a:p>
        </p:txBody>
      </p:sp>
      <p:sp>
        <p:nvSpPr>
          <p:cNvPr id="4" name="Freeform 3"/>
          <p:cNvSpPr/>
          <p:nvPr/>
        </p:nvSpPr>
        <p:spPr>
          <a:xfrm>
            <a:off x="6019800" y="4038600"/>
            <a:ext cx="1481070" cy="511925"/>
          </a:xfrm>
          <a:custGeom>
            <a:avLst/>
            <a:gdLst>
              <a:gd name="connsiteX0" fmla="*/ 0 w 1481070"/>
              <a:gd name="connsiteY0" fmla="*/ 236809 h 511925"/>
              <a:gd name="connsiteX1" fmla="*/ 64394 w 1481070"/>
              <a:gd name="connsiteY1" fmla="*/ 301204 h 511925"/>
              <a:gd name="connsiteX2" fmla="*/ 193183 w 1481070"/>
              <a:gd name="connsiteY2" fmla="*/ 494387 h 511925"/>
              <a:gd name="connsiteX3" fmla="*/ 270456 w 1481070"/>
              <a:gd name="connsiteY3" fmla="*/ 442871 h 511925"/>
              <a:gd name="connsiteX4" fmla="*/ 965915 w 1481070"/>
              <a:gd name="connsiteY4" fmla="*/ 211052 h 511925"/>
              <a:gd name="connsiteX5" fmla="*/ 1184856 w 1481070"/>
              <a:gd name="connsiteY5" fmla="*/ 133778 h 511925"/>
              <a:gd name="connsiteX6" fmla="*/ 1365160 w 1481070"/>
              <a:gd name="connsiteY6" fmla="*/ 69384 h 511925"/>
              <a:gd name="connsiteX7" fmla="*/ 1481070 w 1481070"/>
              <a:gd name="connsiteY7" fmla="*/ 4990 h 51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070" h="511925">
                <a:moveTo>
                  <a:pt x="0" y="236809"/>
                </a:moveTo>
                <a:cubicBezTo>
                  <a:pt x="21465" y="258274"/>
                  <a:pt x="46181" y="276919"/>
                  <a:pt x="64394" y="301204"/>
                </a:cubicBezTo>
                <a:cubicBezTo>
                  <a:pt x="110829" y="363118"/>
                  <a:pt x="129408" y="450542"/>
                  <a:pt x="193183" y="494387"/>
                </a:cubicBezTo>
                <a:cubicBezTo>
                  <a:pt x="218693" y="511925"/>
                  <a:pt x="241391" y="453528"/>
                  <a:pt x="270456" y="442871"/>
                </a:cubicBezTo>
                <a:cubicBezTo>
                  <a:pt x="499879" y="358749"/>
                  <a:pt x="734424" y="289303"/>
                  <a:pt x="965915" y="211052"/>
                </a:cubicBezTo>
                <a:cubicBezTo>
                  <a:pt x="1039232" y="186269"/>
                  <a:pt x="1111919" y="159659"/>
                  <a:pt x="1184856" y="133778"/>
                </a:cubicBezTo>
                <a:cubicBezTo>
                  <a:pt x="1245001" y="112436"/>
                  <a:pt x="1313228" y="106478"/>
                  <a:pt x="1365160" y="69384"/>
                </a:cubicBezTo>
                <a:cubicBezTo>
                  <a:pt x="1462299" y="0"/>
                  <a:pt x="1418383" y="4990"/>
                  <a:pt x="1481070" y="499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VI. PMMC FLAP HARVESTING</a:t>
            </a:r>
            <a:br>
              <a:rPr lang="en-US" dirty="0" smtClean="0"/>
            </a:br>
            <a:endParaRPr lang="en-US" dirty="0"/>
          </a:p>
        </p:txBody>
      </p:sp>
      <p:pic>
        <p:nvPicPr>
          <p:cNvPr id="4" name="Picture 4" descr="DSC00521"/>
          <p:cNvPicPr>
            <a:picLocks noGrp="1" noChangeAspect="1" noChangeArrowheads="1"/>
          </p:cNvPicPr>
          <p:nvPr>
            <p:ph idx="1"/>
          </p:nvPr>
        </p:nvPicPr>
        <p:blipFill>
          <a:blip r:embed="rId2" cstate="print"/>
          <a:srcRect/>
          <a:stretch>
            <a:fillRect/>
          </a:stretch>
        </p:blipFill>
        <p:spPr bwMode="auto">
          <a:xfrm>
            <a:off x="280015" y="1524000"/>
            <a:ext cx="3758585" cy="4525963"/>
          </a:xfrm>
          <a:prstGeom prst="rect">
            <a:avLst/>
          </a:prstGeom>
          <a:noFill/>
        </p:spPr>
      </p:pic>
      <p:pic>
        <p:nvPicPr>
          <p:cNvPr id="11266" name="Picture 2"/>
          <p:cNvPicPr>
            <a:picLocks noChangeAspect="1" noChangeArrowheads="1"/>
          </p:cNvPicPr>
          <p:nvPr/>
        </p:nvPicPr>
        <p:blipFill>
          <a:blip r:embed="rId3" cstate="print"/>
          <a:srcRect/>
          <a:stretch>
            <a:fillRect/>
          </a:stretch>
        </p:blipFill>
        <p:spPr bwMode="auto">
          <a:xfrm>
            <a:off x="4724400" y="1371600"/>
            <a:ext cx="41910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3962400" y="3429000"/>
            <a:ext cx="5181600" cy="3429000"/>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cstate="print"/>
          <a:srcRect/>
          <a:stretch>
            <a:fillRect/>
          </a:stretch>
        </p:blipFill>
        <p:spPr bwMode="auto">
          <a:xfrm>
            <a:off x="76200" y="76200"/>
            <a:ext cx="4724400" cy="3276600"/>
          </a:xfrm>
          <a:prstGeom prst="rect">
            <a:avLst/>
          </a:prstGeom>
          <a:noFill/>
          <a:ln w="9525">
            <a:noFill/>
            <a:miter lim="800000"/>
            <a:headEnd/>
            <a:tailEnd/>
          </a:ln>
          <a:effectLst/>
        </p:spPr>
      </p:pic>
      <p:sp>
        <p:nvSpPr>
          <p:cNvPr id="38" name="Freeform 37"/>
          <p:cNvSpPr/>
          <p:nvPr/>
        </p:nvSpPr>
        <p:spPr>
          <a:xfrm>
            <a:off x="1763776" y="4067251"/>
            <a:ext cx="66650" cy="78688"/>
          </a:xfrm>
          <a:custGeom>
            <a:avLst/>
            <a:gdLst>
              <a:gd name="connsiteX0" fmla="*/ 4064 w 66650"/>
              <a:gd name="connsiteY0" fmla="*/ 41453 h 78688"/>
              <a:gd name="connsiteX1" fmla="*/ 40640 w 66650"/>
              <a:gd name="connsiteY1" fmla="*/ 65837 h 78688"/>
              <a:gd name="connsiteX2" fmla="*/ 4064 w 66650"/>
              <a:gd name="connsiteY2" fmla="*/ 53645 h 78688"/>
              <a:gd name="connsiteX3" fmla="*/ 40640 w 66650"/>
              <a:gd name="connsiteY3" fmla="*/ 78029 h 78688"/>
              <a:gd name="connsiteX4" fmla="*/ 16256 w 66650"/>
              <a:gd name="connsiteY4" fmla="*/ 53645 h 78688"/>
              <a:gd name="connsiteX5" fmla="*/ 4064 w 66650"/>
              <a:gd name="connsiteY5" fmla="*/ 41453 h 7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50" h="78688">
                <a:moveTo>
                  <a:pt x="4064" y="41453"/>
                </a:moveTo>
                <a:cubicBezTo>
                  <a:pt x="8128" y="43485"/>
                  <a:pt x="40640" y="51184"/>
                  <a:pt x="40640" y="65837"/>
                </a:cubicBezTo>
                <a:cubicBezTo>
                  <a:pt x="40640" y="78688"/>
                  <a:pt x="4064" y="40794"/>
                  <a:pt x="4064" y="53645"/>
                </a:cubicBezTo>
                <a:cubicBezTo>
                  <a:pt x="4064" y="68298"/>
                  <a:pt x="28448" y="69901"/>
                  <a:pt x="40640" y="78029"/>
                </a:cubicBezTo>
                <a:cubicBezTo>
                  <a:pt x="66650" y="0"/>
                  <a:pt x="55270" y="66650"/>
                  <a:pt x="16256" y="53645"/>
                </a:cubicBezTo>
                <a:cubicBezTo>
                  <a:pt x="8545" y="51075"/>
                  <a:pt x="0" y="39421"/>
                  <a:pt x="4064" y="4145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534400" cy="5943600"/>
          </a:xfrm>
        </p:spPr>
        <p:txBody>
          <a:bodyPr/>
          <a:lstStyle/>
          <a:p>
            <a:pPr marL="514350" indent="-514350">
              <a:buFont typeface="+mj-lt"/>
              <a:buAutoNum type="arabicPeriod"/>
            </a:pPr>
            <a:r>
              <a:rPr lang="en-US" dirty="0" smtClean="0"/>
              <a:t>Wide exposure </a:t>
            </a:r>
          </a:p>
          <a:p>
            <a:pPr marL="514350" indent="-514350">
              <a:buFont typeface="+mj-lt"/>
              <a:buAutoNum type="arabicPeriod"/>
            </a:pPr>
            <a:r>
              <a:rPr lang="en-US" dirty="0" smtClean="0"/>
              <a:t>Markings</a:t>
            </a:r>
          </a:p>
          <a:p>
            <a:pPr marL="514350" indent="-514350">
              <a:buFont typeface="+mj-lt"/>
              <a:buAutoNum type="arabicPeriod"/>
            </a:pPr>
            <a:r>
              <a:rPr lang="en-US" dirty="0" smtClean="0"/>
              <a:t>Skin paddle drawn(</a:t>
            </a:r>
            <a:r>
              <a:rPr lang="en-US" dirty="0" err="1" smtClean="0"/>
              <a:t>inferomedial</a:t>
            </a:r>
            <a:r>
              <a:rPr lang="en-US" dirty="0" smtClean="0"/>
              <a:t> quadrant)</a:t>
            </a:r>
          </a:p>
          <a:p>
            <a:pPr marL="514350" indent="-514350">
              <a:buFont typeface="+mj-lt"/>
              <a:buAutoNum type="arabicPeriod"/>
            </a:pPr>
            <a:r>
              <a:rPr lang="en-US" dirty="0" smtClean="0"/>
              <a:t>Distance measured</a:t>
            </a:r>
          </a:p>
          <a:p>
            <a:pPr marL="514350" indent="-514350">
              <a:buFont typeface="+mj-lt"/>
              <a:buAutoNum type="arabicPeriod"/>
            </a:pPr>
            <a:r>
              <a:rPr lang="en-US" dirty="0" smtClean="0"/>
              <a:t>Incisions</a:t>
            </a:r>
          </a:p>
          <a:p>
            <a:pPr marL="914400" lvl="1" indent="-514350">
              <a:buFont typeface="+mj-lt"/>
              <a:buAutoNum type="alphaLcPeriod"/>
            </a:pPr>
            <a:r>
              <a:rPr lang="en-US" dirty="0" err="1" smtClean="0"/>
              <a:t>Midpectoral</a:t>
            </a:r>
            <a:endParaRPr lang="en-US" dirty="0" smtClean="0"/>
          </a:p>
          <a:p>
            <a:pPr marL="914400" lvl="1" indent="-514350">
              <a:buFont typeface="+mj-lt"/>
              <a:buAutoNum type="alphaLcPeriod"/>
            </a:pPr>
            <a:r>
              <a:rPr lang="en-US" dirty="0" err="1" smtClean="0"/>
              <a:t>Inframammary</a:t>
            </a:r>
            <a:endParaRPr lang="en-US" dirty="0" smtClean="0"/>
          </a:p>
          <a:p>
            <a:pPr marL="514350" indent="-514350">
              <a:buFont typeface="+mj-lt"/>
              <a:buAutoNum type="arabicPeriod"/>
            </a:pPr>
            <a:r>
              <a:rPr lang="en-US" dirty="0" err="1" smtClean="0"/>
              <a:t>Cutaneous</a:t>
            </a:r>
            <a:r>
              <a:rPr lang="en-US" dirty="0" smtClean="0"/>
              <a:t> incision made by 10 </a:t>
            </a:r>
            <a:r>
              <a:rPr lang="en-US" dirty="0" smtClean="0">
                <a:latin typeface="Calibri"/>
              </a:rPr>
              <a:t># blade</a:t>
            </a:r>
          </a:p>
          <a:p>
            <a:pPr marL="514350" indent="-514350">
              <a:buFont typeface="+mj-lt"/>
              <a:buAutoNum type="arabicPeriod"/>
            </a:pPr>
            <a:r>
              <a:rPr lang="en-US" dirty="0" smtClean="0">
                <a:latin typeface="Calibri"/>
              </a:rPr>
              <a:t>Incision completed</a:t>
            </a:r>
          </a:p>
          <a:p>
            <a:pPr marL="514350" indent="-514350">
              <a:buFont typeface="+mj-lt"/>
              <a:buAutoNum type="arabicPeriod"/>
            </a:pPr>
            <a:r>
              <a:rPr lang="en-US" dirty="0" smtClean="0">
                <a:latin typeface="Calibri"/>
              </a:rPr>
              <a:t>Dissection starts </a:t>
            </a:r>
            <a:r>
              <a:rPr lang="en-US" dirty="0" err="1" smtClean="0">
                <a:latin typeface="Calibri"/>
              </a:rPr>
              <a:t>infero</a:t>
            </a:r>
            <a:r>
              <a:rPr lang="en-US" dirty="0" smtClean="0">
                <a:latin typeface="Calibri"/>
              </a:rPr>
              <a:t> laterally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II. </a:t>
            </a:r>
            <a:r>
              <a:rPr lang="en-US" b="1" dirty="0" smtClean="0">
                <a:latin typeface="Times New Roman" pitchFamily="18" charset="0"/>
                <a:cs typeface="Times New Roman" pitchFamily="18" charset="0"/>
              </a:rPr>
              <a:t>HISTORICAL EVOLUTION</a:t>
            </a:r>
            <a:r>
              <a:rPr lang="en-US" dirty="0" smtClean="0"/>
              <a:t/>
            </a:r>
            <a:br>
              <a:rPr lang="en-US" dirty="0" smtClean="0"/>
            </a:br>
            <a:endParaRPr lang="en-US" dirty="0"/>
          </a:p>
        </p:txBody>
      </p:sp>
      <p:sp>
        <p:nvSpPr>
          <p:cNvPr id="3" name="Content Placeholder 2"/>
          <p:cNvSpPr>
            <a:spLocks noGrp="1"/>
          </p:cNvSpPr>
          <p:nvPr>
            <p:ph idx="1"/>
          </p:nvPr>
        </p:nvSpPr>
        <p:spPr>
          <a:xfrm>
            <a:off x="304800" y="1447800"/>
            <a:ext cx="8610600" cy="5029200"/>
          </a:xfrm>
        </p:spPr>
        <p:txBody>
          <a:bodyPr/>
          <a:lstStyle/>
          <a:p>
            <a:pPr>
              <a:buFont typeface="Wingdings" pitchFamily="2" charset="2"/>
              <a:buChar char="q"/>
            </a:pPr>
            <a:r>
              <a:rPr lang="en-US" dirty="0" smtClean="0"/>
              <a:t>Basically divided in 3 phases-</a:t>
            </a:r>
          </a:p>
          <a:p>
            <a:pPr marL="971550" lvl="1" indent="-514350">
              <a:buAutoNum type="arabicPeriod"/>
            </a:pPr>
            <a:r>
              <a:rPr lang="en-US" dirty="0" smtClean="0"/>
              <a:t>Before 1900 and early 1900 (from </a:t>
            </a:r>
            <a:r>
              <a:rPr lang="en-US" dirty="0" err="1" smtClean="0"/>
              <a:t>Shushrata</a:t>
            </a:r>
            <a:r>
              <a:rPr lang="en-US" dirty="0" smtClean="0"/>
              <a:t> to Sir </a:t>
            </a:r>
            <a:r>
              <a:rPr lang="en-US" dirty="0" err="1" smtClean="0"/>
              <a:t>Harrold</a:t>
            </a:r>
            <a:r>
              <a:rPr lang="en-US" dirty="0" smtClean="0"/>
              <a:t> </a:t>
            </a:r>
            <a:r>
              <a:rPr lang="en-US" dirty="0" err="1" smtClean="0"/>
              <a:t>Gillies</a:t>
            </a:r>
            <a:r>
              <a:rPr lang="en-US" dirty="0" smtClean="0"/>
              <a:t>)</a:t>
            </a:r>
          </a:p>
          <a:p>
            <a:pPr marL="971550" lvl="1" indent="-514350">
              <a:buAutoNum type="arabicPeriod"/>
            </a:pPr>
            <a:r>
              <a:rPr lang="en-US" dirty="0" smtClean="0"/>
              <a:t>1950’s and 1960’s (McGregor, </a:t>
            </a:r>
            <a:r>
              <a:rPr lang="en-US" dirty="0" err="1" smtClean="0"/>
              <a:t>Bakamjian</a:t>
            </a:r>
            <a:r>
              <a:rPr lang="en-US" dirty="0" smtClean="0"/>
              <a:t>, Millard, Conley)</a:t>
            </a:r>
          </a:p>
          <a:p>
            <a:pPr marL="971550" lvl="1" indent="-514350">
              <a:buAutoNum type="arabicPeriod"/>
            </a:pPr>
            <a:r>
              <a:rPr lang="en-US" dirty="0" smtClean="0"/>
              <a:t>1980’s (</a:t>
            </a:r>
            <a:r>
              <a:rPr lang="en-US" dirty="0" err="1" smtClean="0"/>
              <a:t>Aariyan</a:t>
            </a:r>
            <a:r>
              <a:rPr lang="en-US" dirty="0" smtClean="0"/>
              <a:t>, </a:t>
            </a:r>
            <a:r>
              <a:rPr lang="en-US" dirty="0" err="1" smtClean="0"/>
              <a:t>Mathes</a:t>
            </a:r>
            <a:r>
              <a:rPr lang="en-US" dirty="0" smtClean="0"/>
              <a:t>, </a:t>
            </a:r>
            <a:r>
              <a:rPr lang="en-US" dirty="0" err="1" smtClean="0"/>
              <a:t>Nahai</a:t>
            </a:r>
            <a:r>
              <a:rPr lang="en-US" dirty="0" smtClean="0"/>
              <a:t>, Taylor, O’Brien)</a:t>
            </a:r>
            <a:endParaRPr lang="en-US" dirty="0"/>
          </a:p>
        </p:txBody>
      </p:sp>
      <p:sp>
        <p:nvSpPr>
          <p:cNvPr id="4" name="Rectangle 3"/>
          <p:cNvSpPr/>
          <p:nvPr/>
        </p:nvSpPr>
        <p:spPr>
          <a:xfrm>
            <a:off x="4648200" y="5562600"/>
            <a:ext cx="4114800" cy="762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2"/>
                </a:solidFill>
              </a:rPr>
              <a:t>Mathes</a:t>
            </a:r>
            <a:r>
              <a:rPr lang="en-US" dirty="0" smtClean="0">
                <a:solidFill>
                  <a:schemeClr val="tx2"/>
                </a:solidFill>
              </a:rPr>
              <a:t> &amp; </a:t>
            </a:r>
            <a:r>
              <a:rPr lang="en-US" dirty="0" err="1" smtClean="0">
                <a:solidFill>
                  <a:schemeClr val="tx2"/>
                </a:solidFill>
              </a:rPr>
              <a:t>Nahai</a:t>
            </a:r>
            <a:r>
              <a:rPr lang="en-US" dirty="0" smtClean="0">
                <a:solidFill>
                  <a:schemeClr val="tx2"/>
                </a:solidFill>
              </a:rPr>
              <a:t> ; 1998 </a:t>
            </a:r>
            <a:r>
              <a:rPr lang="en-US" dirty="0" err="1" smtClean="0">
                <a:solidFill>
                  <a:schemeClr val="tx2"/>
                </a:solidFill>
              </a:rPr>
              <a:t>Opertaive</a:t>
            </a:r>
            <a:r>
              <a:rPr lang="en-US" dirty="0" smtClean="0">
                <a:solidFill>
                  <a:schemeClr val="tx2"/>
                </a:solidFill>
              </a:rPr>
              <a:t> plastic surgery</a:t>
            </a:r>
            <a:endParaRPr lang="en-US" dirty="0">
              <a:solidFill>
                <a:schemeClr val="tx2"/>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382000" cy="5943600"/>
          </a:xfrm>
        </p:spPr>
        <p:txBody>
          <a:bodyPr>
            <a:normAutofit fontScale="85000" lnSpcReduction="10000"/>
          </a:bodyPr>
          <a:lstStyle/>
          <a:p>
            <a:pPr marL="514350" indent="-514350">
              <a:buNone/>
            </a:pPr>
            <a:r>
              <a:rPr lang="en-US" dirty="0" smtClean="0"/>
              <a:t>9. </a:t>
            </a:r>
            <a:r>
              <a:rPr lang="en-US" dirty="0" err="1" smtClean="0"/>
              <a:t>Avascular</a:t>
            </a:r>
            <a:r>
              <a:rPr lang="en-US" dirty="0" smtClean="0"/>
              <a:t> loose </a:t>
            </a:r>
            <a:r>
              <a:rPr lang="en-US" dirty="0" err="1" smtClean="0"/>
              <a:t>areolar</a:t>
            </a:r>
            <a:r>
              <a:rPr lang="en-US" dirty="0" smtClean="0"/>
              <a:t> plane between </a:t>
            </a:r>
            <a:r>
              <a:rPr lang="en-US" dirty="0" err="1" smtClean="0"/>
              <a:t>Pectoralis</a:t>
            </a:r>
            <a:r>
              <a:rPr lang="en-US" dirty="0" smtClean="0"/>
              <a:t> minor and major muscles</a:t>
            </a:r>
          </a:p>
          <a:p>
            <a:pPr marL="514350" indent="-514350">
              <a:buNone/>
            </a:pPr>
            <a:r>
              <a:rPr lang="en-US" dirty="0" smtClean="0"/>
              <a:t>10. Pectoral branch identified on the undersurface, lies medial to superior aspect of P. minor &amp; Lateral thoracic lies lateral to it.</a:t>
            </a:r>
          </a:p>
          <a:p>
            <a:pPr marL="514350" indent="-514350">
              <a:buNone/>
            </a:pPr>
            <a:r>
              <a:rPr lang="en-US" dirty="0" smtClean="0"/>
              <a:t>11. Lateral extension identified and raised </a:t>
            </a:r>
            <a:r>
              <a:rPr lang="en-US" dirty="0" err="1" smtClean="0"/>
              <a:t>upto</a:t>
            </a:r>
            <a:r>
              <a:rPr lang="en-US" dirty="0" smtClean="0"/>
              <a:t> its insertion</a:t>
            </a:r>
          </a:p>
          <a:p>
            <a:pPr marL="514350" indent="-514350">
              <a:buNone/>
            </a:pPr>
            <a:r>
              <a:rPr lang="en-US" dirty="0" smtClean="0"/>
              <a:t>12.Medially minimum of 2 </a:t>
            </a:r>
            <a:r>
              <a:rPr lang="en-US" dirty="0" err="1" smtClean="0"/>
              <a:t>cms</a:t>
            </a:r>
            <a:r>
              <a:rPr lang="en-US" dirty="0" smtClean="0"/>
              <a:t> muscle attachment is left over body of sternum</a:t>
            </a:r>
          </a:p>
          <a:p>
            <a:pPr marL="514350" indent="-514350">
              <a:buNone/>
            </a:pPr>
            <a:r>
              <a:rPr lang="en-US" dirty="0" smtClean="0"/>
              <a:t>13.Superomedially origin is exposed and finally division of medial and lateral pectoral nerve is done.</a:t>
            </a:r>
          </a:p>
          <a:p>
            <a:pPr marL="514350" indent="-514350">
              <a:buNone/>
            </a:pPr>
            <a:r>
              <a:rPr lang="en-US" dirty="0" smtClean="0"/>
              <a:t>14. Flap mobilized completely and </a:t>
            </a:r>
            <a:r>
              <a:rPr lang="en-US" dirty="0" err="1" smtClean="0"/>
              <a:t>tunnled</a:t>
            </a:r>
            <a:r>
              <a:rPr lang="en-US" dirty="0" smtClean="0"/>
              <a:t> which is created by </a:t>
            </a:r>
            <a:r>
              <a:rPr lang="en-US" dirty="0" err="1" smtClean="0"/>
              <a:t>subplatysmal</a:t>
            </a:r>
            <a:r>
              <a:rPr lang="en-US" dirty="0" smtClean="0"/>
              <a:t> plane of dissection over the clavicle. </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3" name="Picture 7" descr="DSC00524"/>
          <p:cNvPicPr>
            <a:picLocks noChangeAspect="1" noChangeArrowheads="1"/>
          </p:cNvPicPr>
          <p:nvPr/>
        </p:nvPicPr>
        <p:blipFill>
          <a:blip r:embed="rId2" cstate="print"/>
          <a:srcRect/>
          <a:stretch>
            <a:fillRect/>
          </a:stretch>
        </p:blipFill>
        <p:spPr bwMode="auto">
          <a:xfrm>
            <a:off x="4724400" y="0"/>
            <a:ext cx="4419600" cy="3314700"/>
          </a:xfrm>
          <a:prstGeom prst="rect">
            <a:avLst/>
          </a:prstGeom>
          <a:noFill/>
        </p:spPr>
      </p:pic>
      <p:sp>
        <p:nvSpPr>
          <p:cNvPr id="91144" name="Text Box 8"/>
          <p:cNvSpPr txBox="1">
            <a:spLocks noChangeArrowheads="1"/>
          </p:cNvSpPr>
          <p:nvPr/>
        </p:nvSpPr>
        <p:spPr bwMode="auto">
          <a:xfrm>
            <a:off x="0" y="381000"/>
            <a:ext cx="4419600" cy="3754874"/>
          </a:xfrm>
          <a:prstGeom prst="rect">
            <a:avLst/>
          </a:prstGeom>
          <a:noFill/>
          <a:ln w="9525" algn="ctr">
            <a:noFill/>
            <a:miter lim="800000"/>
            <a:headEnd/>
            <a:tailEnd/>
          </a:ln>
          <a:effectLst/>
        </p:spPr>
        <p:txBody>
          <a:bodyPr>
            <a:spAutoFit/>
          </a:bodyPr>
          <a:lstStyle/>
          <a:p>
            <a:pPr marL="342900" indent="-342900">
              <a:spcBef>
                <a:spcPct val="50000"/>
              </a:spcBef>
            </a:pPr>
            <a:r>
              <a:rPr lang="en-US" sz="2800" dirty="0"/>
              <a:t>TYPES…PMMCF</a:t>
            </a:r>
          </a:p>
          <a:p>
            <a:pPr marL="342900" indent="-342900">
              <a:spcBef>
                <a:spcPct val="50000"/>
              </a:spcBef>
              <a:buFont typeface="Wingdings" pitchFamily="2" charset="2"/>
              <a:buNone/>
            </a:pPr>
            <a:r>
              <a:rPr lang="en-US" sz="2800" dirty="0"/>
              <a:t>		</a:t>
            </a:r>
            <a:r>
              <a:rPr lang="en-US" sz="2400" dirty="0"/>
              <a:t>A) Full paddle</a:t>
            </a:r>
          </a:p>
          <a:p>
            <a:pPr marL="342900" indent="-342900">
              <a:spcBef>
                <a:spcPct val="50000"/>
              </a:spcBef>
              <a:buFont typeface="Wingdings" pitchFamily="2" charset="2"/>
              <a:buNone/>
            </a:pPr>
            <a:r>
              <a:rPr lang="en-US" sz="2400" dirty="0"/>
              <a:t>		B) </a:t>
            </a:r>
            <a:r>
              <a:rPr lang="en-US" sz="2400" dirty="0" smtClean="0"/>
              <a:t>Island</a:t>
            </a:r>
            <a:endParaRPr lang="en-US" sz="2400" dirty="0"/>
          </a:p>
          <a:p>
            <a:pPr marL="342900" indent="-342900">
              <a:spcBef>
                <a:spcPct val="50000"/>
              </a:spcBef>
              <a:buFont typeface="Wingdings" pitchFamily="2" charset="2"/>
              <a:buNone/>
            </a:pPr>
            <a:r>
              <a:rPr lang="en-US" sz="2400" dirty="0"/>
              <a:t>		</a:t>
            </a:r>
            <a:r>
              <a:rPr lang="en-US" sz="2400" b="1" dirty="0"/>
              <a:t>C) Muscle paddle</a:t>
            </a:r>
          </a:p>
          <a:p>
            <a:pPr marL="342900" indent="-342900">
              <a:spcBef>
                <a:spcPct val="50000"/>
              </a:spcBef>
              <a:buFont typeface="Wingdings" pitchFamily="2" charset="2"/>
              <a:buNone/>
            </a:pPr>
            <a:r>
              <a:rPr lang="en-US" sz="2400" dirty="0"/>
              <a:t>		D) Free</a:t>
            </a:r>
          </a:p>
          <a:p>
            <a:pPr marL="342900" indent="-342900">
              <a:spcBef>
                <a:spcPct val="50000"/>
              </a:spcBef>
              <a:buFont typeface="Wingdings" pitchFamily="2" charset="2"/>
              <a:buNone/>
            </a:pPr>
            <a:r>
              <a:rPr lang="en-US" sz="2400" dirty="0"/>
              <a:t>		E) </a:t>
            </a:r>
            <a:r>
              <a:rPr lang="en-US" sz="2400" dirty="0" err="1"/>
              <a:t>Osteomyocutaneous</a:t>
            </a:r>
            <a:r>
              <a:rPr lang="en-US" sz="2400" dirty="0"/>
              <a:t> (IV/ V rib)</a:t>
            </a:r>
          </a:p>
        </p:txBody>
      </p:sp>
      <p:pic>
        <p:nvPicPr>
          <p:cNvPr id="91145" name="Picture 9" descr="DSC00527"/>
          <p:cNvPicPr>
            <a:picLocks noChangeAspect="1" noChangeArrowheads="1"/>
          </p:cNvPicPr>
          <p:nvPr/>
        </p:nvPicPr>
        <p:blipFill>
          <a:blip r:embed="rId3" cstate="print"/>
          <a:srcRect/>
          <a:stretch>
            <a:fillRect/>
          </a:stretch>
        </p:blipFill>
        <p:spPr bwMode="auto">
          <a:xfrm>
            <a:off x="4724400" y="3352800"/>
            <a:ext cx="4419600" cy="3314700"/>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DSC00527"/>
          <p:cNvPicPr>
            <a:picLocks noChangeAspect="1" noChangeArrowheads="1"/>
          </p:cNvPicPr>
          <p:nvPr/>
        </p:nvPicPr>
        <p:blipFill>
          <a:blip r:embed="rId2" cstate="print"/>
          <a:srcRect/>
          <a:stretch>
            <a:fillRect/>
          </a:stretch>
        </p:blipFill>
        <p:spPr bwMode="auto">
          <a:xfrm>
            <a:off x="1295400" y="914400"/>
            <a:ext cx="6781800" cy="5334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5334000"/>
          </a:xfrm>
        </p:spPr>
        <p:txBody>
          <a:bodyPr/>
          <a:lstStyle/>
          <a:p>
            <a:pPr marL="571500" indent="-571500">
              <a:buFont typeface="+mj-lt"/>
              <a:buAutoNum type="romanUcPeriod"/>
            </a:pPr>
            <a:r>
              <a:rPr lang="en-US" sz="2800" dirty="0" smtClean="0"/>
              <a:t>FLAP </a:t>
            </a:r>
            <a:r>
              <a:rPr lang="en-US" sz="2800" dirty="0" smtClean="0">
                <a:latin typeface="Calibri"/>
              </a:rPr>
              <a:t>→ INTRODUCTION, DEFINITION</a:t>
            </a:r>
          </a:p>
          <a:p>
            <a:pPr marL="571500" indent="-571500">
              <a:buFont typeface="+mj-lt"/>
              <a:buAutoNum type="romanUcPeriod"/>
            </a:pPr>
            <a:r>
              <a:rPr lang="en-US" sz="2800" dirty="0" smtClean="0">
                <a:latin typeface="Calibri"/>
              </a:rPr>
              <a:t>HISTORY OF FLAP </a:t>
            </a:r>
          </a:p>
          <a:p>
            <a:pPr marL="571500" indent="-571500">
              <a:buFont typeface="+mj-lt"/>
              <a:buAutoNum type="romanUcPeriod"/>
            </a:pPr>
            <a:r>
              <a:rPr lang="en-US" sz="2800" dirty="0" smtClean="0">
                <a:latin typeface="Calibri"/>
              </a:rPr>
              <a:t>CLASSIFICATION &amp; TYPES</a:t>
            </a:r>
          </a:p>
          <a:p>
            <a:pPr marL="571500" indent="-571500">
              <a:buFont typeface="+mj-lt"/>
              <a:buAutoNum type="romanUcPeriod"/>
            </a:pPr>
            <a:r>
              <a:rPr lang="en-US" sz="2800" dirty="0" smtClean="0">
                <a:latin typeface="Times New Roman" pitchFamily="18" charset="0"/>
                <a:cs typeface="Times New Roman" pitchFamily="18" charset="0"/>
              </a:rPr>
              <a:t>HISTORY OF PMMC</a:t>
            </a:r>
          </a:p>
          <a:p>
            <a:pPr marL="571500" indent="-571500">
              <a:buFont typeface="+mj-lt"/>
              <a:buAutoNum type="romanUcPeriod"/>
            </a:pPr>
            <a:r>
              <a:rPr lang="en-US" sz="2800" dirty="0" smtClean="0">
                <a:latin typeface="Calibri"/>
              </a:rPr>
              <a:t>ANATOMY OF PMMC</a:t>
            </a:r>
          </a:p>
          <a:p>
            <a:pPr marL="571500" indent="-571500">
              <a:buFont typeface="+mj-lt"/>
              <a:buAutoNum type="romanUcPeriod"/>
            </a:pPr>
            <a:r>
              <a:rPr lang="en-US" sz="2800" dirty="0" smtClean="0">
                <a:latin typeface="+mj-lt"/>
                <a:cs typeface="Times New Roman" pitchFamily="18" charset="0"/>
              </a:rPr>
              <a:t>PMMC FLAP HARVESTING &amp; MODIFICATIONS</a:t>
            </a:r>
          </a:p>
          <a:p>
            <a:pPr marL="571500" indent="-571500">
              <a:buFont typeface="+mj-lt"/>
              <a:buAutoNum type="romanUcPeriod"/>
            </a:pPr>
            <a:r>
              <a:rPr lang="en-US" sz="2800" b="1" dirty="0" smtClean="0">
                <a:latin typeface="Times New Roman" pitchFamily="18" charset="0"/>
                <a:cs typeface="Times New Roman" pitchFamily="18" charset="0"/>
              </a:rPr>
              <a:t> </a:t>
            </a:r>
            <a:r>
              <a:rPr lang="en-US" sz="2800" b="1" u="sng" dirty="0" smtClean="0">
                <a:latin typeface="Times New Roman" pitchFamily="18" charset="0"/>
                <a:cs typeface="Times New Roman" pitchFamily="18" charset="0"/>
              </a:rPr>
              <a:t>USES &amp; INDICATIONS</a:t>
            </a:r>
          </a:p>
          <a:p>
            <a:pPr marL="571500" indent="-571500">
              <a:buFont typeface="+mj-lt"/>
              <a:buAutoNum type="romanUcPeriod"/>
            </a:pPr>
            <a:r>
              <a:rPr lang="en-US" sz="2800" dirty="0" smtClean="0">
                <a:latin typeface="Calibri"/>
              </a:rPr>
              <a:t>CONTRAINDICATIONS &amp; DISADVANTAGES</a:t>
            </a:r>
          </a:p>
          <a:p>
            <a:pPr marL="571500" indent="-571500">
              <a:buFont typeface="+mj-lt"/>
              <a:buAutoNum type="romanUcPeriod"/>
            </a:pPr>
            <a:r>
              <a:rPr lang="en-US" sz="2800" dirty="0" smtClean="0">
                <a:latin typeface="Calibri"/>
              </a:rPr>
              <a:t>COMPLICATIONS &amp; MANAGEMENT</a:t>
            </a:r>
            <a:endParaRPr lang="en-US" sz="2800" dirty="0"/>
          </a:p>
        </p:txBody>
      </p:sp>
      <p:sp>
        <p:nvSpPr>
          <p:cNvPr id="4" name="Freeform 3"/>
          <p:cNvSpPr/>
          <p:nvPr/>
        </p:nvSpPr>
        <p:spPr>
          <a:xfrm>
            <a:off x="5029200" y="4419600"/>
            <a:ext cx="1481070" cy="511925"/>
          </a:xfrm>
          <a:custGeom>
            <a:avLst/>
            <a:gdLst>
              <a:gd name="connsiteX0" fmla="*/ 0 w 1481070"/>
              <a:gd name="connsiteY0" fmla="*/ 236809 h 511925"/>
              <a:gd name="connsiteX1" fmla="*/ 64394 w 1481070"/>
              <a:gd name="connsiteY1" fmla="*/ 301204 h 511925"/>
              <a:gd name="connsiteX2" fmla="*/ 193183 w 1481070"/>
              <a:gd name="connsiteY2" fmla="*/ 494387 h 511925"/>
              <a:gd name="connsiteX3" fmla="*/ 270456 w 1481070"/>
              <a:gd name="connsiteY3" fmla="*/ 442871 h 511925"/>
              <a:gd name="connsiteX4" fmla="*/ 965915 w 1481070"/>
              <a:gd name="connsiteY4" fmla="*/ 211052 h 511925"/>
              <a:gd name="connsiteX5" fmla="*/ 1184856 w 1481070"/>
              <a:gd name="connsiteY5" fmla="*/ 133778 h 511925"/>
              <a:gd name="connsiteX6" fmla="*/ 1365160 w 1481070"/>
              <a:gd name="connsiteY6" fmla="*/ 69384 h 511925"/>
              <a:gd name="connsiteX7" fmla="*/ 1481070 w 1481070"/>
              <a:gd name="connsiteY7" fmla="*/ 4990 h 51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070" h="511925">
                <a:moveTo>
                  <a:pt x="0" y="236809"/>
                </a:moveTo>
                <a:cubicBezTo>
                  <a:pt x="21465" y="258274"/>
                  <a:pt x="46181" y="276919"/>
                  <a:pt x="64394" y="301204"/>
                </a:cubicBezTo>
                <a:cubicBezTo>
                  <a:pt x="110829" y="363118"/>
                  <a:pt x="129408" y="450542"/>
                  <a:pt x="193183" y="494387"/>
                </a:cubicBezTo>
                <a:cubicBezTo>
                  <a:pt x="218693" y="511925"/>
                  <a:pt x="241391" y="453528"/>
                  <a:pt x="270456" y="442871"/>
                </a:cubicBezTo>
                <a:cubicBezTo>
                  <a:pt x="499879" y="358749"/>
                  <a:pt x="734424" y="289303"/>
                  <a:pt x="965915" y="211052"/>
                </a:cubicBezTo>
                <a:cubicBezTo>
                  <a:pt x="1039232" y="186269"/>
                  <a:pt x="1111919" y="159659"/>
                  <a:pt x="1184856" y="133778"/>
                </a:cubicBezTo>
                <a:cubicBezTo>
                  <a:pt x="1245001" y="112436"/>
                  <a:pt x="1313228" y="106478"/>
                  <a:pt x="1365160" y="69384"/>
                </a:cubicBezTo>
                <a:cubicBezTo>
                  <a:pt x="1462299" y="0"/>
                  <a:pt x="1418383" y="4990"/>
                  <a:pt x="1481070" y="499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
            </a:r>
            <a:br>
              <a:rPr lang="en-US" dirty="0" smtClean="0"/>
            </a:br>
            <a:r>
              <a:rPr lang="en-US" dirty="0" smtClean="0"/>
              <a:t>VII. INDICATIONS &amp; USES </a:t>
            </a:r>
            <a:br>
              <a:rPr lang="en-US" dirty="0" smtClean="0"/>
            </a:br>
            <a:endParaRPr lang="en-US" dirty="0"/>
          </a:p>
        </p:txBody>
      </p:sp>
      <p:sp>
        <p:nvSpPr>
          <p:cNvPr id="3" name="Content Placeholder 2"/>
          <p:cNvSpPr>
            <a:spLocks noGrp="1"/>
          </p:cNvSpPr>
          <p:nvPr>
            <p:ph idx="1"/>
          </p:nvPr>
        </p:nvSpPr>
        <p:spPr>
          <a:xfrm>
            <a:off x="304800" y="1219200"/>
            <a:ext cx="8610600" cy="5410200"/>
          </a:xfrm>
        </p:spPr>
        <p:txBody>
          <a:bodyPr>
            <a:normAutofit fontScale="92500"/>
          </a:bodyPr>
          <a:lstStyle/>
          <a:p>
            <a:pPr>
              <a:buFont typeface="Wingdings" pitchFamily="2" charset="2"/>
              <a:buChar char="q"/>
            </a:pPr>
            <a:r>
              <a:rPr lang="en-US" dirty="0" smtClean="0"/>
              <a:t>Ideally used for reconstruction of </a:t>
            </a:r>
          </a:p>
          <a:p>
            <a:pPr lvl="1">
              <a:buFont typeface="Wingdings" pitchFamily="2" charset="2"/>
              <a:buChar char="Ø"/>
            </a:pPr>
            <a:r>
              <a:rPr lang="en-US" dirty="0" smtClean="0"/>
              <a:t>MANDIBLE, </a:t>
            </a:r>
          </a:p>
          <a:p>
            <a:pPr lvl="1">
              <a:buFont typeface="Wingdings" pitchFamily="2" charset="2"/>
              <a:buChar char="Ø"/>
            </a:pPr>
            <a:r>
              <a:rPr lang="en-US" dirty="0" smtClean="0"/>
              <a:t>FLOOR OF MOUTH,</a:t>
            </a:r>
          </a:p>
          <a:p>
            <a:pPr lvl="1">
              <a:buFont typeface="Wingdings" pitchFamily="2" charset="2"/>
              <a:buChar char="Ø"/>
            </a:pPr>
            <a:r>
              <a:rPr lang="en-US" dirty="0" smtClean="0"/>
              <a:t>UPPER NECK, and</a:t>
            </a:r>
          </a:p>
          <a:p>
            <a:pPr lvl="1">
              <a:buFont typeface="Wingdings" pitchFamily="2" charset="2"/>
              <a:buChar char="Ø"/>
            </a:pPr>
            <a:r>
              <a:rPr lang="en-US" dirty="0" smtClean="0"/>
              <a:t>LOWER THIRD OF FACE</a:t>
            </a:r>
          </a:p>
          <a:p>
            <a:pPr>
              <a:buFont typeface="Wingdings" pitchFamily="2" charset="2"/>
              <a:buChar char="q"/>
            </a:pPr>
            <a:r>
              <a:rPr lang="en-US" dirty="0" smtClean="0"/>
              <a:t>The bulk of muscle and subcutaneous tissue is advantageous for large vessel coverage when a neck dissection or large resection is to be performed</a:t>
            </a:r>
          </a:p>
          <a:p>
            <a:pPr>
              <a:buFont typeface="Wingdings" pitchFamily="2" charset="2"/>
              <a:buChar char="q"/>
            </a:pPr>
            <a:r>
              <a:rPr lang="en-US" dirty="0" smtClean="0"/>
              <a:t>Has a special place and are the </a:t>
            </a:r>
            <a:r>
              <a:rPr lang="en-US" i="1" dirty="0" smtClean="0"/>
              <a:t>FLAPS OF CHOICE </a:t>
            </a:r>
            <a:r>
              <a:rPr lang="en-US" dirty="0" smtClean="0"/>
              <a:t>in cancer patients requiring secondary reconstruction options and under any kind of XRT.</a:t>
            </a:r>
          </a:p>
          <a:p>
            <a:pPr>
              <a:buFont typeface="Wingdings" pitchFamily="2" charset="2"/>
              <a:buChar char="Ø"/>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534400" cy="5715000"/>
          </a:xfrm>
        </p:spPr>
        <p:txBody>
          <a:bodyPr>
            <a:normAutofit/>
          </a:bodyPr>
          <a:lstStyle/>
          <a:p>
            <a:pPr>
              <a:buFont typeface="Wingdings" pitchFamily="2" charset="2"/>
              <a:buChar char="Ø"/>
            </a:pPr>
            <a:r>
              <a:rPr lang="en-US" dirty="0" smtClean="0"/>
              <a:t>Also used for reconstruction of </a:t>
            </a:r>
            <a:r>
              <a:rPr lang="en-US" dirty="0" err="1" smtClean="0"/>
              <a:t>pharyngoesophageal</a:t>
            </a:r>
            <a:r>
              <a:rPr lang="en-US" dirty="0" smtClean="0"/>
              <a:t> area, base of the tongue, anterior skull base, </a:t>
            </a:r>
            <a:r>
              <a:rPr lang="en-US" dirty="0" err="1" smtClean="0"/>
              <a:t>midface</a:t>
            </a:r>
            <a:r>
              <a:rPr lang="en-US" dirty="0" smtClean="0"/>
              <a:t>, total nose and orbital defects.</a:t>
            </a:r>
          </a:p>
          <a:p>
            <a:pPr>
              <a:buFont typeface="Wingdings" pitchFamily="2" charset="2"/>
              <a:buChar char="Ø"/>
            </a:pPr>
            <a:r>
              <a:rPr lang="en-US" dirty="0" err="1" smtClean="0"/>
              <a:t>Ist</a:t>
            </a:r>
            <a:r>
              <a:rPr lang="en-US" dirty="0" smtClean="0"/>
              <a:t> choice for large </a:t>
            </a:r>
            <a:r>
              <a:rPr lang="en-US" dirty="0" err="1" smtClean="0"/>
              <a:t>mandibular</a:t>
            </a:r>
            <a:r>
              <a:rPr lang="en-US" dirty="0" smtClean="0"/>
              <a:t> defects as arc of rotation is </a:t>
            </a:r>
            <a:r>
              <a:rPr lang="en-US" dirty="0" err="1" smtClean="0"/>
              <a:t>upto</a:t>
            </a:r>
            <a:r>
              <a:rPr lang="en-US" dirty="0" smtClean="0"/>
              <a:t> 20 </a:t>
            </a:r>
            <a:r>
              <a:rPr lang="en-US" dirty="0" err="1" smtClean="0"/>
              <a:t>cms</a:t>
            </a:r>
            <a:r>
              <a:rPr lang="en-US" dirty="0" smtClean="0"/>
              <a:t> from center of clavicles and reaches to most part of mandible</a:t>
            </a:r>
          </a:p>
          <a:p>
            <a:pPr>
              <a:buFont typeface="Wingdings" pitchFamily="2" charset="2"/>
              <a:buChar char="Ø"/>
            </a:pPr>
            <a:r>
              <a:rPr lang="en-US" dirty="0" smtClean="0"/>
              <a:t>Bulk gives </a:t>
            </a:r>
            <a:r>
              <a:rPr lang="en-US" dirty="0" err="1" smtClean="0"/>
              <a:t>cosmesis</a:t>
            </a:r>
            <a:r>
              <a:rPr lang="en-US" dirty="0" smtClean="0"/>
              <a:t>, good functional results</a:t>
            </a:r>
          </a:p>
          <a:p>
            <a:pPr>
              <a:buFont typeface="Wingdings" pitchFamily="2" charset="2"/>
              <a:buChar char="Ø"/>
            </a:pPr>
            <a:r>
              <a:rPr lang="en-US" dirty="0" smtClean="0"/>
              <a:t>Other advantages include 2 team approach without changing patient position</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ADVANTAGES</a:t>
            </a:r>
            <a:endParaRPr lang="en-US" dirty="0"/>
          </a:p>
        </p:txBody>
      </p:sp>
      <p:sp>
        <p:nvSpPr>
          <p:cNvPr id="3" name="Content Placeholder 2"/>
          <p:cNvSpPr>
            <a:spLocks noGrp="1"/>
          </p:cNvSpPr>
          <p:nvPr>
            <p:ph idx="1"/>
          </p:nvPr>
        </p:nvSpPr>
        <p:spPr>
          <a:xfrm>
            <a:off x="457200" y="1447800"/>
            <a:ext cx="8229600" cy="4678363"/>
          </a:xfrm>
        </p:spPr>
        <p:txBody>
          <a:bodyPr>
            <a:normAutofit fontScale="92500" lnSpcReduction="10000"/>
          </a:bodyPr>
          <a:lstStyle/>
          <a:p>
            <a:pPr marL="514350" indent="-514350">
              <a:buFont typeface="+mj-lt"/>
              <a:buAutoNum type="arabicPeriod"/>
            </a:pPr>
            <a:r>
              <a:rPr lang="en-US" dirty="0" smtClean="0"/>
              <a:t>Large skin territory</a:t>
            </a:r>
          </a:p>
          <a:p>
            <a:pPr marL="514350" indent="-514350">
              <a:buFont typeface="+mj-lt"/>
              <a:buAutoNum type="arabicPeriod"/>
            </a:pPr>
            <a:r>
              <a:rPr lang="en-US" dirty="0" smtClean="0"/>
              <a:t>Rich vascular supply, can be transferred without delay</a:t>
            </a:r>
          </a:p>
          <a:p>
            <a:pPr marL="514350" indent="-514350">
              <a:buFont typeface="+mj-lt"/>
              <a:buAutoNum type="arabicPeriod"/>
            </a:pPr>
            <a:r>
              <a:rPr lang="en-US" dirty="0" smtClean="0"/>
              <a:t>Large arc of rotation</a:t>
            </a:r>
          </a:p>
          <a:p>
            <a:pPr marL="514350" indent="-514350">
              <a:buFont typeface="+mj-lt"/>
              <a:buAutoNum type="arabicPeriod"/>
            </a:pPr>
            <a:r>
              <a:rPr lang="en-US" dirty="0" smtClean="0"/>
              <a:t>Can be harvested in supine position </a:t>
            </a:r>
          </a:p>
          <a:p>
            <a:pPr marL="514350" indent="-514350">
              <a:buFont typeface="+mj-lt"/>
              <a:buAutoNum type="arabicPeriod"/>
            </a:pPr>
            <a:r>
              <a:rPr lang="en-US" dirty="0" smtClean="0"/>
              <a:t>Can be used as a muscle only, skin &amp; muscle paddle</a:t>
            </a:r>
          </a:p>
          <a:p>
            <a:pPr marL="514350" indent="-514350">
              <a:buFont typeface="+mj-lt"/>
              <a:buAutoNum type="arabicPeriod"/>
            </a:pPr>
            <a:r>
              <a:rPr lang="en-US" dirty="0" smtClean="0"/>
              <a:t>Primary donor site is easily achieved</a:t>
            </a:r>
          </a:p>
          <a:p>
            <a:pPr marL="514350" indent="-514350">
              <a:buFont typeface="+mj-lt"/>
              <a:buAutoNum type="arabicPeriod"/>
            </a:pPr>
            <a:r>
              <a:rPr lang="en-US" dirty="0" smtClean="0"/>
              <a:t>The flap requires no </a:t>
            </a:r>
            <a:r>
              <a:rPr lang="en-US" dirty="0" err="1" smtClean="0"/>
              <a:t>microvascular</a:t>
            </a:r>
            <a:r>
              <a:rPr lang="en-US" dirty="0" smtClean="0"/>
              <a:t> </a:t>
            </a:r>
            <a:r>
              <a:rPr lang="en-US" dirty="0" err="1" smtClean="0"/>
              <a:t>anastamosis</a:t>
            </a:r>
            <a:endParaRPr lang="en-US" dirty="0" smtClean="0"/>
          </a:p>
          <a:p>
            <a:pPr marL="514350" indent="-514350">
              <a:buNone/>
            </a:pPr>
            <a:endParaRPr lang="en-US" dirty="0" smtClean="0"/>
          </a:p>
          <a:p>
            <a:pPr marL="514350" indent="-514350">
              <a:buFont typeface="+mj-lt"/>
              <a:buAutoNum type="arabicPeriod"/>
            </a:pPr>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5334000"/>
          </a:xfrm>
        </p:spPr>
        <p:txBody>
          <a:bodyPr/>
          <a:lstStyle/>
          <a:p>
            <a:pPr marL="571500" indent="-571500">
              <a:buFont typeface="+mj-lt"/>
              <a:buAutoNum type="romanUcPeriod"/>
            </a:pPr>
            <a:r>
              <a:rPr lang="en-US" sz="2800" dirty="0" smtClean="0"/>
              <a:t>FLAP </a:t>
            </a:r>
            <a:r>
              <a:rPr lang="en-US" sz="2800" dirty="0" smtClean="0">
                <a:latin typeface="Calibri"/>
              </a:rPr>
              <a:t>→ INTRODUCTION, DEFINITION</a:t>
            </a:r>
          </a:p>
          <a:p>
            <a:pPr marL="571500" indent="-571500">
              <a:buFont typeface="+mj-lt"/>
              <a:buAutoNum type="romanUcPeriod"/>
            </a:pPr>
            <a:r>
              <a:rPr lang="en-US" sz="2800" dirty="0" smtClean="0">
                <a:latin typeface="Calibri"/>
              </a:rPr>
              <a:t>HISTORY OF FLAP </a:t>
            </a:r>
          </a:p>
          <a:p>
            <a:pPr marL="571500" indent="-571500">
              <a:buFont typeface="+mj-lt"/>
              <a:buAutoNum type="romanUcPeriod"/>
            </a:pPr>
            <a:r>
              <a:rPr lang="en-US" sz="2800" dirty="0" smtClean="0">
                <a:latin typeface="Calibri"/>
              </a:rPr>
              <a:t>CLASSIFICATION &amp; TYPES</a:t>
            </a:r>
          </a:p>
          <a:p>
            <a:pPr marL="571500" indent="-571500">
              <a:buFont typeface="+mj-lt"/>
              <a:buAutoNum type="romanUcPeriod"/>
            </a:pPr>
            <a:r>
              <a:rPr lang="en-US" sz="2800" dirty="0" smtClean="0">
                <a:latin typeface="Times New Roman" pitchFamily="18" charset="0"/>
                <a:cs typeface="Times New Roman" pitchFamily="18" charset="0"/>
              </a:rPr>
              <a:t>HISTORY OF PMMC</a:t>
            </a:r>
          </a:p>
          <a:p>
            <a:pPr marL="571500" indent="-571500">
              <a:buFont typeface="+mj-lt"/>
              <a:buAutoNum type="romanUcPeriod"/>
            </a:pPr>
            <a:r>
              <a:rPr lang="en-US" sz="2800" dirty="0" smtClean="0">
                <a:latin typeface="Calibri"/>
              </a:rPr>
              <a:t>ANATOMY OF PMMC</a:t>
            </a:r>
          </a:p>
          <a:p>
            <a:pPr marL="571500" indent="-571500">
              <a:buFont typeface="+mj-lt"/>
              <a:buAutoNum type="romanUcPeriod"/>
            </a:pPr>
            <a:r>
              <a:rPr lang="en-US" sz="2800" dirty="0" smtClean="0">
                <a:latin typeface="+mj-lt"/>
                <a:cs typeface="Times New Roman" pitchFamily="18" charset="0"/>
              </a:rPr>
              <a:t>PMMC FLAP HARVESTING &amp; MODIFICATIONS</a:t>
            </a:r>
          </a:p>
          <a:p>
            <a:pPr marL="571500" indent="-571500">
              <a:buFont typeface="+mj-lt"/>
              <a:buAutoNum type="romanUcPeriod"/>
            </a:pPr>
            <a:r>
              <a:rPr lang="en-US" sz="2800" dirty="0" smtClean="0">
                <a:latin typeface="Calibri"/>
              </a:rPr>
              <a:t>USES &amp; INDICATIONS</a:t>
            </a:r>
          </a:p>
          <a:p>
            <a:pPr marL="571500" indent="-571500">
              <a:buFont typeface="+mj-lt"/>
              <a:buAutoNum type="romanUcPeriod"/>
            </a:pPr>
            <a:r>
              <a:rPr lang="en-US" sz="2800" b="1" u="sng" dirty="0" smtClean="0">
                <a:latin typeface="Times New Roman" pitchFamily="18" charset="0"/>
                <a:cs typeface="Times New Roman" pitchFamily="18" charset="0"/>
              </a:rPr>
              <a:t>CONTRAINDICATIONS &amp; DISADVANTAGES</a:t>
            </a:r>
          </a:p>
          <a:p>
            <a:pPr marL="571500" indent="-571500">
              <a:buFont typeface="+mj-lt"/>
              <a:buAutoNum type="romanUcPeriod"/>
            </a:pPr>
            <a:r>
              <a:rPr lang="en-US" sz="2800" dirty="0" smtClean="0">
                <a:latin typeface="Calibri"/>
              </a:rPr>
              <a:t>COMPLICATIONS &amp; MANAGEMENT</a:t>
            </a:r>
            <a:endParaRPr lang="en-US" sz="2800" dirty="0"/>
          </a:p>
        </p:txBody>
      </p:sp>
      <p:sp>
        <p:nvSpPr>
          <p:cNvPr id="4" name="Title 3"/>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7" end="7"/>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dirty="0" smtClean="0"/>
              <a:t>VIII. </a:t>
            </a:r>
            <a:r>
              <a:rPr lang="en-US" sz="3600" u="sng" dirty="0" smtClean="0"/>
              <a:t>CONTRAINDICATIONS &amp; DISADVANTAGES</a:t>
            </a:r>
            <a:endParaRPr lang="en-US" sz="3600" u="sng" dirty="0"/>
          </a:p>
        </p:txBody>
      </p:sp>
      <p:sp>
        <p:nvSpPr>
          <p:cNvPr id="3" name="Content Placeholder 2"/>
          <p:cNvSpPr>
            <a:spLocks noGrp="1"/>
          </p:cNvSpPr>
          <p:nvPr>
            <p:ph idx="1"/>
          </p:nvPr>
        </p:nvSpPr>
        <p:spPr>
          <a:xfrm>
            <a:off x="304800" y="1295400"/>
            <a:ext cx="8534400" cy="5257800"/>
          </a:xfrm>
        </p:spPr>
        <p:txBody>
          <a:bodyPr>
            <a:normAutofit fontScale="92500" lnSpcReduction="20000"/>
          </a:bodyPr>
          <a:lstStyle/>
          <a:p>
            <a:pPr>
              <a:buFont typeface="Wingdings" pitchFamily="2" charset="2"/>
              <a:buChar char="Ø"/>
            </a:pPr>
            <a:r>
              <a:rPr lang="en-US" dirty="0" smtClean="0"/>
              <a:t>A prior history of radical </a:t>
            </a:r>
            <a:r>
              <a:rPr lang="en-US" dirty="0" err="1" smtClean="0"/>
              <a:t>axillary</a:t>
            </a:r>
            <a:r>
              <a:rPr lang="en-US" dirty="0" smtClean="0"/>
              <a:t> node dissection has been suggested as only </a:t>
            </a:r>
            <a:r>
              <a:rPr lang="en-US" b="1" i="1" dirty="0" smtClean="0"/>
              <a:t>true contraindication.</a:t>
            </a:r>
          </a:p>
          <a:p>
            <a:pPr>
              <a:buFont typeface="Wingdings" pitchFamily="2" charset="2"/>
              <a:buChar char="Ø"/>
            </a:pPr>
            <a:r>
              <a:rPr lang="en-US" dirty="0" smtClean="0"/>
              <a:t>History of breast surgery, augmentation, or reconstruction can limit the quality and quantity of </a:t>
            </a:r>
            <a:r>
              <a:rPr lang="en-US" dirty="0" err="1" smtClean="0"/>
              <a:t>musculocutaneous</a:t>
            </a:r>
            <a:r>
              <a:rPr lang="en-US" dirty="0" smtClean="0"/>
              <a:t> perforators to the skin paddle or interrupt the dermal plexus.(</a:t>
            </a:r>
            <a:r>
              <a:rPr lang="en-US" b="1" i="1" dirty="0" smtClean="0"/>
              <a:t>Relative</a:t>
            </a:r>
            <a:r>
              <a:rPr lang="en-US" dirty="0" smtClean="0"/>
              <a:t>)</a:t>
            </a:r>
          </a:p>
          <a:p>
            <a:pPr>
              <a:buFont typeface="Wingdings" pitchFamily="2" charset="2"/>
              <a:buChar char="Ø"/>
            </a:pPr>
            <a:r>
              <a:rPr lang="en-US" dirty="0" smtClean="0"/>
              <a:t> Prior flap reconstruction of the breast can severely limit the arc of rotation and reach of the flap. (</a:t>
            </a:r>
            <a:r>
              <a:rPr lang="en-US" b="1" i="1" dirty="0" smtClean="0"/>
              <a:t>Relative</a:t>
            </a:r>
            <a:r>
              <a:rPr lang="en-US" dirty="0" smtClean="0"/>
              <a:t>)</a:t>
            </a:r>
          </a:p>
          <a:p>
            <a:pPr>
              <a:buFont typeface="Wingdings" pitchFamily="2" charset="2"/>
              <a:buChar char="Ø"/>
            </a:pPr>
            <a:r>
              <a:rPr lang="en-US" dirty="0" smtClean="0"/>
              <a:t>Morbidly obese or large breasted individuals with excessive adipose or mammary tissue also may have compromised predictable survival of the </a:t>
            </a:r>
            <a:r>
              <a:rPr lang="en-US" dirty="0" err="1" smtClean="0"/>
              <a:t>cutaneous</a:t>
            </a:r>
            <a:r>
              <a:rPr lang="en-US" dirty="0" smtClean="0"/>
              <a:t> paddle .(</a:t>
            </a:r>
            <a:r>
              <a:rPr lang="en-US" b="1" i="1" dirty="0" smtClean="0"/>
              <a:t>Relative</a:t>
            </a:r>
            <a:r>
              <a:rPr lang="en-US" dirty="0" smtClean="0"/>
              <a:t>)</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943600"/>
          </a:xfrm>
        </p:spPr>
        <p:txBody>
          <a:bodyPr>
            <a:normAutofit/>
          </a:bodyPr>
          <a:lstStyle/>
          <a:p>
            <a:pPr>
              <a:buFont typeface="Wingdings" pitchFamily="2" charset="2"/>
              <a:buChar char="Ø"/>
            </a:pPr>
            <a:r>
              <a:rPr lang="en-US" dirty="0" smtClean="0"/>
              <a:t>Smoking, diabetes, peripheral vascular disease, poor nutritional status, hypertension, prior radiation, and scar tissue have been suspected in reduced success of </a:t>
            </a:r>
            <a:r>
              <a:rPr lang="en-US" dirty="0" err="1" smtClean="0"/>
              <a:t>cutaneous</a:t>
            </a:r>
            <a:r>
              <a:rPr lang="en-US" dirty="0" smtClean="0"/>
              <a:t> tissue survival. </a:t>
            </a:r>
          </a:p>
          <a:p>
            <a:pPr>
              <a:buFont typeface="Wingdings" pitchFamily="2" charset="2"/>
              <a:buChar char="Ø"/>
            </a:pPr>
            <a:r>
              <a:rPr lang="en-US" dirty="0" smtClean="0"/>
              <a:t>Patients who smoke should be warned that they should quit at least 2 weeks before surgery for improved chances of flap survival.</a:t>
            </a:r>
          </a:p>
          <a:p>
            <a:pPr>
              <a:buFont typeface="Wingdings" pitchFamily="2" charset="2"/>
              <a:buChar char="Ø"/>
            </a:pPr>
            <a:r>
              <a:rPr lang="en-US" dirty="0" smtClean="0"/>
              <a:t>Disadvantage mainly is related to </a:t>
            </a:r>
            <a:r>
              <a:rPr lang="en-US" dirty="0" err="1" smtClean="0"/>
              <a:t>cosmesis</a:t>
            </a:r>
            <a:r>
              <a:rPr lang="en-US" dirty="0" smtClean="0"/>
              <a:t> specially in thin patients.</a:t>
            </a:r>
          </a:p>
          <a:p>
            <a:pPr>
              <a:buFont typeface="Wingdings" pitchFamily="2" charset="2"/>
              <a:buChar char="Ø"/>
            </a:pPr>
            <a:r>
              <a:rPr lang="en-US" dirty="0" smtClean="0"/>
              <a:t>Also </a:t>
            </a:r>
            <a:r>
              <a:rPr lang="en-US" dirty="0" err="1" smtClean="0"/>
              <a:t>debulking</a:t>
            </a:r>
            <a:r>
              <a:rPr lang="en-US" dirty="0" smtClean="0"/>
              <a:t> may require 2</a:t>
            </a:r>
            <a:r>
              <a:rPr lang="en-US" baseline="30000" dirty="0" smtClean="0"/>
              <a:t>nd</a:t>
            </a:r>
            <a:r>
              <a:rPr lang="en-US" dirty="0" smtClean="0"/>
              <a:t> surgery</a:t>
            </a:r>
          </a:p>
          <a:p>
            <a:pPr>
              <a:buFont typeface="Wingdings" pitchFamily="2" charset="2"/>
              <a:buChar char="Ø"/>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FLAPS</a:t>
            </a:r>
            <a:endParaRPr lang="en-US" dirty="0"/>
          </a:p>
        </p:txBody>
      </p:sp>
      <p:sp>
        <p:nvSpPr>
          <p:cNvPr id="3" name="Content Placeholder 2"/>
          <p:cNvSpPr>
            <a:spLocks noGrp="1"/>
          </p:cNvSpPr>
          <p:nvPr>
            <p:ph idx="1"/>
          </p:nvPr>
        </p:nvSpPr>
        <p:spPr>
          <a:xfrm>
            <a:off x="457200" y="1447800"/>
            <a:ext cx="8229600" cy="4678363"/>
          </a:xfrm>
        </p:spPr>
        <p:txBody>
          <a:bodyPr>
            <a:normAutofit fontScale="92500" lnSpcReduction="10000"/>
          </a:bodyPr>
          <a:lstStyle/>
          <a:p>
            <a:pPr marL="514350" indent="-514350">
              <a:buFont typeface="+mj-lt"/>
              <a:buAutoNum type="arabicPeriod"/>
            </a:pPr>
            <a:r>
              <a:rPr lang="en-US" dirty="0" err="1" smtClean="0"/>
              <a:t>Sushrata</a:t>
            </a:r>
            <a:r>
              <a:rPr lang="en-US" dirty="0" smtClean="0"/>
              <a:t> –(1000-600 B.C.)-forehead flap</a:t>
            </a:r>
          </a:p>
          <a:p>
            <a:pPr marL="514350" indent="-514350">
              <a:buFont typeface="+mj-lt"/>
              <a:buAutoNum type="arabicPeriod"/>
            </a:pPr>
            <a:r>
              <a:rPr lang="en-US" dirty="0" smtClean="0"/>
              <a:t>Sir </a:t>
            </a:r>
            <a:r>
              <a:rPr lang="en-US" dirty="0" err="1" smtClean="0"/>
              <a:t>Astley</a:t>
            </a:r>
            <a:r>
              <a:rPr lang="en-US" dirty="0" smtClean="0"/>
              <a:t> -1817 performed 1</a:t>
            </a:r>
            <a:r>
              <a:rPr lang="en-US" baseline="30000" dirty="0" smtClean="0"/>
              <a:t>st</a:t>
            </a:r>
            <a:r>
              <a:rPr lang="en-US" dirty="0" smtClean="0"/>
              <a:t> successful human skin graft</a:t>
            </a:r>
          </a:p>
          <a:p>
            <a:pPr marL="514350" indent="-514350">
              <a:buFont typeface="+mj-lt"/>
              <a:buAutoNum type="arabicPeriod"/>
            </a:pPr>
            <a:r>
              <a:rPr lang="en-US" dirty="0" err="1" smtClean="0"/>
              <a:t>Manchot</a:t>
            </a:r>
            <a:r>
              <a:rPr lang="en-US" dirty="0" smtClean="0"/>
              <a:t> 1889 –introduced concept that arteries have specific vascular territories</a:t>
            </a:r>
          </a:p>
          <a:p>
            <a:pPr marL="514350" indent="-514350">
              <a:buFont typeface="+mj-lt"/>
              <a:buAutoNum type="arabicPeriod"/>
            </a:pPr>
            <a:r>
              <a:rPr lang="en-US" dirty="0" err="1" smtClean="0"/>
              <a:t>Bakamjian’s</a:t>
            </a:r>
            <a:r>
              <a:rPr lang="en-US" dirty="0" smtClean="0"/>
              <a:t> 1965 – </a:t>
            </a:r>
            <a:r>
              <a:rPr lang="en-US" dirty="0" err="1" smtClean="0"/>
              <a:t>Deltopectoral</a:t>
            </a:r>
            <a:r>
              <a:rPr lang="en-US" dirty="0" smtClean="0"/>
              <a:t> flap</a:t>
            </a:r>
          </a:p>
          <a:p>
            <a:pPr marL="514350" indent="-514350">
              <a:buFont typeface="+mj-lt"/>
              <a:buAutoNum type="arabicPeriod"/>
            </a:pPr>
            <a:r>
              <a:rPr lang="en-US" dirty="0" smtClean="0"/>
              <a:t>McGregor 1960’s – basic understanding of flap blood supply; found axial &amp; random pattern flap</a:t>
            </a:r>
          </a:p>
          <a:p>
            <a:pPr marL="514350" indent="-514350">
              <a:buFont typeface="+mj-lt"/>
              <a:buAutoNum type="arabicPeriod"/>
            </a:pPr>
            <a:r>
              <a:rPr lang="en-US" dirty="0" err="1" smtClean="0"/>
              <a:t>Baek</a:t>
            </a:r>
            <a:r>
              <a:rPr lang="en-US" dirty="0" smtClean="0"/>
              <a:t>, McGregor et al – several flaps into axial &amp; random pattern</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5334000"/>
          </a:xfrm>
        </p:spPr>
        <p:txBody>
          <a:bodyPr/>
          <a:lstStyle/>
          <a:p>
            <a:pPr marL="571500" indent="-571500">
              <a:buFont typeface="+mj-lt"/>
              <a:buAutoNum type="romanUcPeriod"/>
            </a:pPr>
            <a:r>
              <a:rPr lang="en-US" sz="2800" dirty="0" smtClean="0"/>
              <a:t>FLAP </a:t>
            </a:r>
            <a:r>
              <a:rPr lang="en-US" sz="2800" dirty="0" smtClean="0">
                <a:latin typeface="Calibri"/>
              </a:rPr>
              <a:t>→ INTRODUCTION, DEFINITION</a:t>
            </a:r>
          </a:p>
          <a:p>
            <a:pPr marL="571500" indent="-571500">
              <a:buFont typeface="+mj-lt"/>
              <a:buAutoNum type="romanUcPeriod"/>
            </a:pPr>
            <a:r>
              <a:rPr lang="en-US" sz="2800" dirty="0" smtClean="0">
                <a:latin typeface="Calibri"/>
              </a:rPr>
              <a:t>HISTORY OF FLAP </a:t>
            </a:r>
          </a:p>
          <a:p>
            <a:pPr marL="571500" indent="-571500">
              <a:buFont typeface="+mj-lt"/>
              <a:buAutoNum type="romanUcPeriod"/>
            </a:pPr>
            <a:r>
              <a:rPr lang="en-US" sz="2800" dirty="0" smtClean="0">
                <a:latin typeface="Calibri"/>
              </a:rPr>
              <a:t>CLASSIFICATION &amp; TYPES</a:t>
            </a:r>
          </a:p>
          <a:p>
            <a:pPr marL="571500" indent="-571500">
              <a:buFont typeface="+mj-lt"/>
              <a:buAutoNum type="romanUcPeriod"/>
            </a:pPr>
            <a:r>
              <a:rPr lang="en-US" sz="2800" dirty="0" smtClean="0">
                <a:latin typeface="Times New Roman" pitchFamily="18" charset="0"/>
                <a:cs typeface="Times New Roman" pitchFamily="18" charset="0"/>
              </a:rPr>
              <a:t>HISTORY OF PMMC</a:t>
            </a:r>
          </a:p>
          <a:p>
            <a:pPr marL="571500" indent="-571500">
              <a:buFont typeface="+mj-lt"/>
              <a:buAutoNum type="romanUcPeriod"/>
            </a:pPr>
            <a:r>
              <a:rPr lang="en-US" sz="2800" dirty="0" smtClean="0">
                <a:latin typeface="Calibri"/>
              </a:rPr>
              <a:t>ANATOMY OF PMMC</a:t>
            </a:r>
          </a:p>
          <a:p>
            <a:pPr marL="571500" indent="-571500">
              <a:buFont typeface="+mj-lt"/>
              <a:buAutoNum type="romanUcPeriod"/>
            </a:pPr>
            <a:r>
              <a:rPr lang="en-US" sz="2800" dirty="0" smtClean="0">
                <a:latin typeface="+mj-lt"/>
                <a:cs typeface="Times New Roman" pitchFamily="18" charset="0"/>
              </a:rPr>
              <a:t>PMMC FLAP HARVESTING &amp; MODIFICATIONS</a:t>
            </a:r>
          </a:p>
          <a:p>
            <a:pPr marL="571500" indent="-571500">
              <a:buFont typeface="+mj-lt"/>
              <a:buAutoNum type="romanUcPeriod"/>
            </a:pPr>
            <a:r>
              <a:rPr lang="en-US" sz="2800" dirty="0" smtClean="0">
                <a:latin typeface="Calibri"/>
              </a:rPr>
              <a:t>USES &amp; INDICATIONS</a:t>
            </a:r>
          </a:p>
          <a:p>
            <a:pPr marL="571500" indent="-571500">
              <a:buFont typeface="+mj-lt"/>
              <a:buAutoNum type="romanUcPeriod"/>
            </a:pPr>
            <a:r>
              <a:rPr lang="en-US" sz="2800" dirty="0" smtClean="0">
                <a:latin typeface="+mj-lt"/>
                <a:cs typeface="Times New Roman" pitchFamily="18" charset="0"/>
              </a:rPr>
              <a:t>CONTRAINDICATIONS &amp; DISADVANTAGES</a:t>
            </a:r>
          </a:p>
          <a:p>
            <a:pPr marL="571500" indent="-571500">
              <a:buFont typeface="+mj-lt"/>
              <a:buAutoNum type="romanUcPeriod"/>
            </a:pPr>
            <a:r>
              <a:rPr lang="en-US" sz="2800" b="1" u="sng" dirty="0" smtClean="0">
                <a:latin typeface="Times New Roman" pitchFamily="18" charset="0"/>
                <a:cs typeface="Times New Roman" pitchFamily="18" charset="0"/>
              </a:rPr>
              <a:t>COMPLICATIONS &amp; MANAGEMENT</a:t>
            </a:r>
            <a:endParaRPr lang="en-US" sz="2800" b="1" u="sng" dirty="0">
              <a:latin typeface="Times New Roman" pitchFamily="18" charset="0"/>
              <a:cs typeface="Times New Roman" pitchFamily="18" charset="0"/>
            </a:endParaRPr>
          </a:p>
        </p:txBody>
      </p:sp>
      <p:sp>
        <p:nvSpPr>
          <p:cNvPr id="4" name="Title 3"/>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8" end="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IX. COMPLICATIONS &amp; MANAGEMENT</a:t>
            </a:r>
            <a:br>
              <a:rPr lang="en-US" dirty="0" smtClean="0"/>
            </a:br>
            <a:endParaRPr lang="en-US" dirty="0"/>
          </a:p>
        </p:txBody>
      </p:sp>
      <p:sp>
        <p:nvSpPr>
          <p:cNvPr id="3" name="Content Placeholder 2"/>
          <p:cNvSpPr>
            <a:spLocks noGrp="1"/>
          </p:cNvSpPr>
          <p:nvPr>
            <p:ph idx="1"/>
          </p:nvPr>
        </p:nvSpPr>
        <p:spPr>
          <a:xfrm>
            <a:off x="457200" y="1295400"/>
            <a:ext cx="8229600" cy="5410200"/>
          </a:xfrm>
        </p:spPr>
        <p:txBody>
          <a:bodyPr>
            <a:normAutofit fontScale="92500" lnSpcReduction="10000"/>
          </a:bodyPr>
          <a:lstStyle/>
          <a:p>
            <a:pPr>
              <a:buFont typeface="Wingdings" pitchFamily="2" charset="2"/>
              <a:buChar char="q"/>
            </a:pPr>
            <a:r>
              <a:rPr lang="en-US" b="1" dirty="0" smtClean="0"/>
              <a:t>Recipient site complications</a:t>
            </a:r>
          </a:p>
          <a:p>
            <a:pPr marL="971550" lvl="1" indent="-514350">
              <a:buFont typeface="+mj-lt"/>
              <a:buAutoNum type="arabicPeriod"/>
            </a:pPr>
            <a:r>
              <a:rPr lang="en-US" dirty="0" smtClean="0"/>
              <a:t>Flap necrosis </a:t>
            </a:r>
          </a:p>
          <a:p>
            <a:pPr marL="971550" lvl="1" indent="-514350">
              <a:buFont typeface="+mj-lt"/>
              <a:buAutoNum type="arabicPeriod"/>
            </a:pPr>
            <a:r>
              <a:rPr lang="en-US" dirty="0" smtClean="0"/>
              <a:t>Infections</a:t>
            </a:r>
          </a:p>
          <a:p>
            <a:pPr marL="971550" lvl="1" indent="-514350">
              <a:buFont typeface="+mj-lt"/>
              <a:buAutoNum type="arabicPeriod"/>
            </a:pPr>
            <a:r>
              <a:rPr lang="en-US" dirty="0" err="1" smtClean="0"/>
              <a:t>Fistulization</a:t>
            </a:r>
            <a:endParaRPr lang="en-US" dirty="0" smtClean="0"/>
          </a:p>
          <a:p>
            <a:pPr marL="971550" lvl="1" indent="-514350">
              <a:buFont typeface="+mj-lt"/>
              <a:buAutoNum type="arabicPeriod"/>
            </a:pPr>
            <a:r>
              <a:rPr lang="en-US" dirty="0" err="1" smtClean="0"/>
              <a:t>Seroma</a:t>
            </a:r>
            <a:endParaRPr lang="en-US" dirty="0" smtClean="0"/>
          </a:p>
          <a:p>
            <a:pPr marL="571500" indent="-514350">
              <a:buFont typeface="Wingdings" pitchFamily="2" charset="2"/>
              <a:buChar char="q"/>
            </a:pPr>
            <a:r>
              <a:rPr lang="en-US" b="1" dirty="0" smtClean="0"/>
              <a:t>Donor site complications</a:t>
            </a:r>
          </a:p>
          <a:p>
            <a:pPr marL="971550" lvl="1" indent="-514350">
              <a:buFont typeface="+mj-lt"/>
              <a:buAutoNum type="arabicPeriod"/>
            </a:pPr>
            <a:r>
              <a:rPr lang="en-US" dirty="0" smtClean="0"/>
              <a:t>Uncontrolled bleeding, </a:t>
            </a:r>
          </a:p>
          <a:p>
            <a:pPr marL="971550" lvl="1" indent="-514350">
              <a:buFont typeface="+mj-lt"/>
              <a:buAutoNum type="arabicPeriod"/>
            </a:pPr>
            <a:r>
              <a:rPr lang="en-US" dirty="0" smtClean="0"/>
              <a:t>Hematoma,</a:t>
            </a:r>
          </a:p>
          <a:p>
            <a:pPr marL="971550" lvl="1" indent="-514350">
              <a:buFont typeface="+mj-lt"/>
              <a:buAutoNum type="arabicPeriod"/>
            </a:pPr>
            <a:r>
              <a:rPr lang="en-US" dirty="0" smtClean="0"/>
              <a:t>Dehiscence</a:t>
            </a:r>
          </a:p>
          <a:p>
            <a:pPr marL="971550" lvl="1" indent="-514350">
              <a:buFont typeface="+mj-lt"/>
              <a:buAutoNum type="arabicPeriod"/>
            </a:pPr>
            <a:r>
              <a:rPr lang="en-US" dirty="0" smtClean="0"/>
              <a:t>Infection &amp; </a:t>
            </a:r>
            <a:r>
              <a:rPr lang="en-US" dirty="0" err="1" smtClean="0"/>
              <a:t>seroma</a:t>
            </a:r>
            <a:endParaRPr lang="en-US" dirty="0" smtClean="0"/>
          </a:p>
          <a:p>
            <a:pPr marL="571500" indent="-514350">
              <a:buFont typeface="Wingdings" pitchFamily="2" charset="2"/>
              <a:buChar char="q"/>
            </a:pPr>
            <a:r>
              <a:rPr lang="en-US" dirty="0" smtClean="0"/>
              <a:t>Rare – rib </a:t>
            </a:r>
            <a:r>
              <a:rPr lang="en-US" dirty="0" err="1" smtClean="0"/>
              <a:t>osteomyelitis</a:t>
            </a:r>
            <a:r>
              <a:rPr lang="en-US" dirty="0" smtClean="0"/>
              <a:t>, metastatic spread of tumor to base of the flap</a:t>
            </a:r>
          </a:p>
          <a:p>
            <a:pPr marL="571500" indent="-514350">
              <a:buFont typeface="Wingdings" pitchFamily="2" charset="2"/>
              <a:buChar char="q"/>
            </a:pPr>
            <a:endParaRPr lang="en-US" dirty="0" smtClean="0"/>
          </a:p>
          <a:p>
            <a:pPr marL="57150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915400" cy="6248400"/>
          </a:xfrm>
        </p:spPr>
        <p:txBody>
          <a:bodyPr>
            <a:normAutofit fontScale="85000" lnSpcReduction="20000"/>
          </a:bodyPr>
          <a:lstStyle/>
          <a:p>
            <a:pPr>
              <a:buFont typeface="Wingdings" pitchFamily="2" charset="2"/>
              <a:buChar char="q"/>
            </a:pPr>
            <a:r>
              <a:rPr lang="en-US" i="1" dirty="0" smtClean="0"/>
              <a:t>Mehta et al; </a:t>
            </a:r>
            <a:r>
              <a:rPr lang="en-US" i="1" dirty="0" err="1" smtClean="0"/>
              <a:t>Plast</a:t>
            </a:r>
            <a:r>
              <a:rPr lang="en-US" i="1" dirty="0" smtClean="0"/>
              <a:t> </a:t>
            </a:r>
            <a:r>
              <a:rPr lang="en-US" i="1" dirty="0" err="1" smtClean="0"/>
              <a:t>Recontr</a:t>
            </a:r>
            <a:r>
              <a:rPr lang="en-US" i="1" dirty="0" smtClean="0"/>
              <a:t> </a:t>
            </a:r>
            <a:r>
              <a:rPr lang="en-US" i="1" dirty="0" err="1" smtClean="0"/>
              <a:t>Surg</a:t>
            </a:r>
            <a:r>
              <a:rPr lang="en-US" i="1" dirty="0" smtClean="0"/>
              <a:t> 1996; 98: 31 </a:t>
            </a:r>
            <a:r>
              <a:rPr lang="en-US" dirty="0" smtClean="0"/>
              <a:t>evaluated 220 patients and outlined several risk factors</a:t>
            </a:r>
          </a:p>
          <a:p>
            <a:pPr marL="971550" lvl="1" indent="-514350">
              <a:buFont typeface="+mj-lt"/>
              <a:buAutoNum type="arabicPeriod"/>
            </a:pPr>
            <a:r>
              <a:rPr lang="en-US" dirty="0" smtClean="0"/>
              <a:t>Hematoma formation was correlated to advanced tumor stage and subsequently more radical surgeries.</a:t>
            </a:r>
          </a:p>
          <a:p>
            <a:pPr marL="971550" lvl="1" indent="-514350">
              <a:buFont typeface="+mj-lt"/>
              <a:buAutoNum type="arabicPeriod"/>
            </a:pPr>
            <a:r>
              <a:rPr lang="en-US" dirty="0" smtClean="0"/>
              <a:t> Infections were increased in patients with hemoglobin levels!10 g/</a:t>
            </a:r>
            <a:r>
              <a:rPr lang="en-US" dirty="0" err="1" smtClean="0"/>
              <a:t>dL</a:t>
            </a:r>
            <a:r>
              <a:rPr lang="en-US" dirty="0" smtClean="0"/>
              <a:t>, serum albumin3 g/</a:t>
            </a:r>
            <a:r>
              <a:rPr lang="en-US" dirty="0" err="1" smtClean="0"/>
              <a:t>dL</a:t>
            </a:r>
            <a:r>
              <a:rPr lang="en-US" dirty="0" smtClean="0"/>
              <a:t>, and presence of underlying  systemic disease. Infections also significantly increased hospital stay. </a:t>
            </a:r>
          </a:p>
          <a:p>
            <a:pPr marL="971550" lvl="1" indent="-514350">
              <a:buFont typeface="+mj-lt"/>
              <a:buAutoNum type="arabicPeriod"/>
            </a:pPr>
            <a:r>
              <a:rPr lang="en-US" dirty="0" smtClean="0"/>
              <a:t>Dehiscence was more common in female patients, patients with serum albumin 3 g/</a:t>
            </a:r>
            <a:r>
              <a:rPr lang="en-US" dirty="0" err="1" smtClean="0"/>
              <a:t>dL</a:t>
            </a:r>
            <a:r>
              <a:rPr lang="en-US" dirty="0" smtClean="0"/>
              <a:t>, </a:t>
            </a:r>
            <a:r>
              <a:rPr lang="en-US" dirty="0" err="1" smtClean="0"/>
              <a:t>bipedicled</a:t>
            </a:r>
            <a:r>
              <a:rPr lang="en-US" dirty="0" smtClean="0"/>
              <a:t> flaps, and history of prior chemotherapy</a:t>
            </a:r>
          </a:p>
          <a:p>
            <a:pPr marL="971550" lvl="1" indent="-514350">
              <a:buFont typeface="+mj-lt"/>
              <a:buAutoNum type="arabicPeriod"/>
            </a:pPr>
            <a:r>
              <a:rPr lang="en-US" dirty="0" smtClean="0"/>
              <a:t> Fistulas occurred more commonly at the anterior three-point suture between the flap, floor of mouth, and </a:t>
            </a:r>
            <a:r>
              <a:rPr lang="en-US" dirty="0" err="1" smtClean="0"/>
              <a:t>mucoperiosteum</a:t>
            </a:r>
            <a:r>
              <a:rPr lang="en-US" dirty="0" smtClean="0"/>
              <a:t> at the cut edge of the mandible. Fistula risk also increased with more extensive resection. </a:t>
            </a:r>
          </a:p>
          <a:p>
            <a:pPr marL="971550" lvl="1" indent="-514350">
              <a:buFont typeface="+mj-lt"/>
              <a:buAutoNum type="arabicPeriod"/>
            </a:pPr>
            <a:r>
              <a:rPr lang="en-US" dirty="0" smtClean="0"/>
              <a:t>Extensive resection also significantly </a:t>
            </a:r>
            <a:r>
              <a:rPr lang="en-US" dirty="0" err="1" smtClean="0"/>
              <a:t>increasedhospital</a:t>
            </a:r>
            <a:r>
              <a:rPr lang="en-US" dirty="0" smtClean="0"/>
              <a:t> stay. </a:t>
            </a:r>
          </a:p>
          <a:p>
            <a:pPr marL="971550" lvl="1" indent="-514350">
              <a:buFont typeface="+mj-lt"/>
              <a:buAutoNum type="arabicPeriod"/>
            </a:pPr>
            <a:r>
              <a:rPr lang="en-US" dirty="0" smtClean="0"/>
              <a:t>Flap necrosis also seems to be more common in women than men</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u="sng" dirty="0" smtClean="0"/>
              <a:t>INCIDENCE OF FLAP NECROSIS</a:t>
            </a:r>
            <a:endParaRPr lang="en-US" sz="4000" b="1" u="sng" dirty="0"/>
          </a:p>
        </p:txBody>
      </p:sp>
      <p:pic>
        <p:nvPicPr>
          <p:cNvPr id="4" name="Picture 4" descr="DSC00517"/>
          <p:cNvPicPr>
            <a:picLocks noGrp="1" noChangeAspect="1" noChangeArrowheads="1"/>
          </p:cNvPicPr>
          <p:nvPr>
            <p:ph idx="1"/>
          </p:nvPr>
        </p:nvPicPr>
        <p:blipFill>
          <a:blip r:embed="rId2" cstate="print"/>
          <a:srcRect/>
          <a:stretch>
            <a:fillRect/>
          </a:stretch>
        </p:blipFill>
        <p:spPr bwMode="auto">
          <a:xfrm>
            <a:off x="0" y="1143000"/>
            <a:ext cx="9144000" cy="3505200"/>
          </a:xfrm>
          <a:prstGeom prst="rect">
            <a:avLst/>
          </a:prstGeom>
          <a:noFill/>
        </p:spPr>
      </p:pic>
      <p:sp>
        <p:nvSpPr>
          <p:cNvPr id="5" name="Rectangle 4"/>
          <p:cNvSpPr/>
          <p:nvPr/>
        </p:nvSpPr>
        <p:spPr>
          <a:xfrm>
            <a:off x="152400" y="4876800"/>
            <a:ext cx="87630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t>Aleksandar</a:t>
            </a:r>
            <a:r>
              <a:rPr lang="en-US" sz="2400" b="1" i="1" dirty="0" smtClean="0"/>
              <a:t> et al</a:t>
            </a:r>
            <a:r>
              <a:rPr lang="en-US" sz="2400" b="1" dirty="0" smtClean="0"/>
              <a:t>; J of </a:t>
            </a:r>
            <a:r>
              <a:rPr lang="en-US" sz="2400" b="1" dirty="0" err="1" smtClean="0"/>
              <a:t>Cranio-maxillofac</a:t>
            </a:r>
            <a:r>
              <a:rPr lang="en-US" sz="2400" b="1" dirty="0" smtClean="0"/>
              <a:t> </a:t>
            </a:r>
            <a:r>
              <a:rPr lang="en-US" sz="2400" b="1" dirty="0" err="1" smtClean="0"/>
              <a:t>Surg</a:t>
            </a:r>
            <a:r>
              <a:rPr lang="en-US" sz="2400" b="1" dirty="0" smtClean="0"/>
              <a:t>; 2006; 34: 340-343 </a:t>
            </a:r>
            <a:r>
              <a:rPr lang="en-US" sz="2400" dirty="0" smtClean="0"/>
              <a:t>“reports 5oo cases by PMMC of which only 4 % exhibited complete flap necrosis, while repots  overall complications  </a:t>
            </a:r>
            <a:r>
              <a:rPr lang="en-US" sz="2400" dirty="0" err="1" smtClean="0"/>
              <a:t>upto</a:t>
            </a:r>
            <a:r>
              <a:rPr lang="en-US" sz="2400" dirty="0" smtClean="0"/>
              <a:t> 32%</a:t>
            </a: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1523999"/>
            <a:ext cx="9144000" cy="38862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a:stretch>
            <a:fillRect/>
          </a:stretch>
        </p:blipFill>
        <p:spPr bwMode="auto">
          <a:xfrm>
            <a:off x="1371600" y="304800"/>
            <a:ext cx="6096000"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0" y="4953000"/>
            <a:ext cx="228600" cy="1143000"/>
            <a:chOff x="4800" y="2352"/>
            <a:chExt cx="96" cy="576"/>
          </a:xfrm>
        </p:grpSpPr>
        <p:sp>
          <p:nvSpPr>
            <p:cNvPr id="74755" name="Line 3"/>
            <p:cNvSpPr>
              <a:spLocks noChangeShapeType="1"/>
            </p:cNvSpPr>
            <p:nvPr/>
          </p:nvSpPr>
          <p:spPr bwMode="auto">
            <a:xfrm>
              <a:off x="4800" y="2352"/>
              <a:ext cx="0" cy="576"/>
            </a:xfrm>
            <a:prstGeom prst="line">
              <a:avLst/>
            </a:prstGeom>
            <a:noFill/>
            <a:ln w="9525">
              <a:solidFill>
                <a:schemeClr val="tx1"/>
              </a:solidFill>
              <a:round/>
              <a:headEnd/>
              <a:tailEnd/>
            </a:ln>
            <a:effectLst/>
          </p:spPr>
          <p:txBody>
            <a:bodyPr/>
            <a:lstStyle/>
            <a:p>
              <a:endParaRPr lang="en-US"/>
            </a:p>
          </p:txBody>
        </p:sp>
        <p:sp>
          <p:nvSpPr>
            <p:cNvPr id="74756" name="Line 4"/>
            <p:cNvSpPr>
              <a:spLocks noChangeShapeType="1"/>
            </p:cNvSpPr>
            <p:nvPr/>
          </p:nvSpPr>
          <p:spPr bwMode="auto">
            <a:xfrm>
              <a:off x="4896" y="2352"/>
              <a:ext cx="0" cy="576"/>
            </a:xfrm>
            <a:prstGeom prst="line">
              <a:avLst/>
            </a:prstGeom>
            <a:noFill/>
            <a:ln w="9525">
              <a:solidFill>
                <a:schemeClr val="tx1"/>
              </a:solidFill>
              <a:round/>
              <a:headEnd/>
              <a:tailEnd/>
            </a:ln>
            <a:effectLst/>
          </p:spPr>
          <p:txBody>
            <a:bodyPr/>
            <a:lstStyle/>
            <a:p>
              <a:endParaRPr lang="en-US"/>
            </a:p>
          </p:txBody>
        </p:sp>
        <p:sp>
          <p:nvSpPr>
            <p:cNvPr id="74757" name="Line 5"/>
            <p:cNvSpPr>
              <a:spLocks noChangeShapeType="1"/>
            </p:cNvSpPr>
            <p:nvPr/>
          </p:nvSpPr>
          <p:spPr bwMode="auto">
            <a:xfrm>
              <a:off x="4800" y="2400"/>
              <a:ext cx="96" cy="0"/>
            </a:xfrm>
            <a:prstGeom prst="line">
              <a:avLst/>
            </a:prstGeom>
            <a:noFill/>
            <a:ln w="9525">
              <a:solidFill>
                <a:schemeClr val="tx1"/>
              </a:solidFill>
              <a:round/>
              <a:headEnd/>
              <a:tailEnd/>
            </a:ln>
            <a:effectLst/>
          </p:spPr>
          <p:txBody>
            <a:bodyPr/>
            <a:lstStyle/>
            <a:p>
              <a:endParaRPr lang="en-US"/>
            </a:p>
          </p:txBody>
        </p:sp>
        <p:sp>
          <p:nvSpPr>
            <p:cNvPr id="74758" name="Line 6"/>
            <p:cNvSpPr>
              <a:spLocks noChangeShapeType="1"/>
            </p:cNvSpPr>
            <p:nvPr/>
          </p:nvSpPr>
          <p:spPr bwMode="auto">
            <a:xfrm>
              <a:off x="4800" y="2496"/>
              <a:ext cx="96" cy="0"/>
            </a:xfrm>
            <a:prstGeom prst="line">
              <a:avLst/>
            </a:prstGeom>
            <a:noFill/>
            <a:ln w="9525">
              <a:solidFill>
                <a:schemeClr val="tx1"/>
              </a:solidFill>
              <a:round/>
              <a:headEnd/>
              <a:tailEnd/>
            </a:ln>
            <a:effectLst/>
          </p:spPr>
          <p:txBody>
            <a:bodyPr/>
            <a:lstStyle/>
            <a:p>
              <a:endParaRPr lang="en-US"/>
            </a:p>
          </p:txBody>
        </p:sp>
        <p:sp>
          <p:nvSpPr>
            <p:cNvPr id="74759" name="Line 7"/>
            <p:cNvSpPr>
              <a:spLocks noChangeShapeType="1"/>
            </p:cNvSpPr>
            <p:nvPr/>
          </p:nvSpPr>
          <p:spPr bwMode="auto">
            <a:xfrm>
              <a:off x="4800" y="2592"/>
              <a:ext cx="96" cy="0"/>
            </a:xfrm>
            <a:prstGeom prst="line">
              <a:avLst/>
            </a:prstGeom>
            <a:noFill/>
            <a:ln w="9525">
              <a:solidFill>
                <a:schemeClr val="tx1"/>
              </a:solidFill>
              <a:round/>
              <a:headEnd/>
              <a:tailEnd/>
            </a:ln>
            <a:effectLst/>
          </p:spPr>
          <p:txBody>
            <a:bodyPr/>
            <a:lstStyle/>
            <a:p>
              <a:endParaRPr lang="en-US"/>
            </a:p>
          </p:txBody>
        </p:sp>
        <p:sp>
          <p:nvSpPr>
            <p:cNvPr id="74760" name="Line 8"/>
            <p:cNvSpPr>
              <a:spLocks noChangeShapeType="1"/>
            </p:cNvSpPr>
            <p:nvPr/>
          </p:nvSpPr>
          <p:spPr bwMode="auto">
            <a:xfrm>
              <a:off x="4800" y="2688"/>
              <a:ext cx="96" cy="0"/>
            </a:xfrm>
            <a:prstGeom prst="line">
              <a:avLst/>
            </a:prstGeom>
            <a:noFill/>
            <a:ln w="9525">
              <a:solidFill>
                <a:schemeClr val="tx1"/>
              </a:solidFill>
              <a:round/>
              <a:headEnd/>
              <a:tailEnd/>
            </a:ln>
            <a:effectLst/>
          </p:spPr>
          <p:txBody>
            <a:bodyPr/>
            <a:lstStyle/>
            <a:p>
              <a:endParaRPr lang="en-US"/>
            </a:p>
          </p:txBody>
        </p:sp>
        <p:sp>
          <p:nvSpPr>
            <p:cNvPr id="74761" name="Line 9"/>
            <p:cNvSpPr>
              <a:spLocks noChangeShapeType="1"/>
            </p:cNvSpPr>
            <p:nvPr/>
          </p:nvSpPr>
          <p:spPr bwMode="auto">
            <a:xfrm>
              <a:off x="4800" y="2784"/>
              <a:ext cx="96" cy="0"/>
            </a:xfrm>
            <a:prstGeom prst="line">
              <a:avLst/>
            </a:prstGeom>
            <a:noFill/>
            <a:ln w="9525">
              <a:solidFill>
                <a:schemeClr val="tx1"/>
              </a:solidFill>
              <a:round/>
              <a:headEnd/>
              <a:tailEnd/>
            </a:ln>
            <a:effectLst/>
          </p:spPr>
          <p:txBody>
            <a:bodyPr/>
            <a:lstStyle/>
            <a:p>
              <a:endParaRPr lang="en-US"/>
            </a:p>
          </p:txBody>
        </p:sp>
        <p:sp>
          <p:nvSpPr>
            <p:cNvPr id="74762" name="Line 10"/>
            <p:cNvSpPr>
              <a:spLocks noChangeShapeType="1"/>
            </p:cNvSpPr>
            <p:nvPr/>
          </p:nvSpPr>
          <p:spPr bwMode="auto">
            <a:xfrm>
              <a:off x="4800" y="2880"/>
              <a:ext cx="96" cy="0"/>
            </a:xfrm>
            <a:prstGeom prst="line">
              <a:avLst/>
            </a:prstGeom>
            <a:noFill/>
            <a:ln w="9525">
              <a:solidFill>
                <a:schemeClr val="tx1"/>
              </a:solidFill>
              <a:round/>
              <a:headEnd/>
              <a:tailEnd/>
            </a:ln>
            <a:effectLst/>
          </p:spPr>
          <p:txBody>
            <a:bodyPr/>
            <a:lstStyle/>
            <a:p>
              <a:endParaRPr lang="en-US"/>
            </a:p>
          </p:txBody>
        </p:sp>
      </p:grpSp>
      <p:grpSp>
        <p:nvGrpSpPr>
          <p:cNvPr id="3" name="Group 11"/>
          <p:cNvGrpSpPr>
            <a:grpSpLocks/>
          </p:cNvGrpSpPr>
          <p:nvPr/>
        </p:nvGrpSpPr>
        <p:grpSpPr bwMode="auto">
          <a:xfrm>
            <a:off x="2438400" y="4191000"/>
            <a:ext cx="228600" cy="1143000"/>
            <a:chOff x="4800" y="2352"/>
            <a:chExt cx="96" cy="576"/>
          </a:xfrm>
        </p:grpSpPr>
        <p:sp>
          <p:nvSpPr>
            <p:cNvPr id="74764" name="Line 12"/>
            <p:cNvSpPr>
              <a:spLocks noChangeShapeType="1"/>
            </p:cNvSpPr>
            <p:nvPr/>
          </p:nvSpPr>
          <p:spPr bwMode="auto">
            <a:xfrm>
              <a:off x="4800" y="2352"/>
              <a:ext cx="0" cy="576"/>
            </a:xfrm>
            <a:prstGeom prst="line">
              <a:avLst/>
            </a:prstGeom>
            <a:noFill/>
            <a:ln w="9525">
              <a:solidFill>
                <a:schemeClr val="tx1"/>
              </a:solidFill>
              <a:round/>
              <a:headEnd/>
              <a:tailEnd/>
            </a:ln>
            <a:effectLst/>
          </p:spPr>
          <p:txBody>
            <a:bodyPr/>
            <a:lstStyle/>
            <a:p>
              <a:endParaRPr lang="en-US"/>
            </a:p>
          </p:txBody>
        </p:sp>
        <p:sp>
          <p:nvSpPr>
            <p:cNvPr id="74765" name="Line 13"/>
            <p:cNvSpPr>
              <a:spLocks noChangeShapeType="1"/>
            </p:cNvSpPr>
            <p:nvPr/>
          </p:nvSpPr>
          <p:spPr bwMode="auto">
            <a:xfrm>
              <a:off x="4896" y="2352"/>
              <a:ext cx="0" cy="576"/>
            </a:xfrm>
            <a:prstGeom prst="line">
              <a:avLst/>
            </a:prstGeom>
            <a:noFill/>
            <a:ln w="9525">
              <a:solidFill>
                <a:schemeClr val="tx1"/>
              </a:solidFill>
              <a:round/>
              <a:headEnd/>
              <a:tailEnd/>
            </a:ln>
            <a:effectLst/>
          </p:spPr>
          <p:txBody>
            <a:bodyPr/>
            <a:lstStyle/>
            <a:p>
              <a:endParaRPr lang="en-US"/>
            </a:p>
          </p:txBody>
        </p:sp>
        <p:sp>
          <p:nvSpPr>
            <p:cNvPr id="74766" name="Line 14"/>
            <p:cNvSpPr>
              <a:spLocks noChangeShapeType="1"/>
            </p:cNvSpPr>
            <p:nvPr/>
          </p:nvSpPr>
          <p:spPr bwMode="auto">
            <a:xfrm>
              <a:off x="4800" y="2400"/>
              <a:ext cx="96" cy="0"/>
            </a:xfrm>
            <a:prstGeom prst="line">
              <a:avLst/>
            </a:prstGeom>
            <a:noFill/>
            <a:ln w="9525">
              <a:solidFill>
                <a:schemeClr val="tx1"/>
              </a:solidFill>
              <a:round/>
              <a:headEnd/>
              <a:tailEnd/>
            </a:ln>
            <a:effectLst/>
          </p:spPr>
          <p:txBody>
            <a:bodyPr/>
            <a:lstStyle/>
            <a:p>
              <a:endParaRPr lang="en-US"/>
            </a:p>
          </p:txBody>
        </p:sp>
        <p:sp>
          <p:nvSpPr>
            <p:cNvPr id="74767" name="Line 15"/>
            <p:cNvSpPr>
              <a:spLocks noChangeShapeType="1"/>
            </p:cNvSpPr>
            <p:nvPr/>
          </p:nvSpPr>
          <p:spPr bwMode="auto">
            <a:xfrm>
              <a:off x="4800" y="2496"/>
              <a:ext cx="96" cy="0"/>
            </a:xfrm>
            <a:prstGeom prst="line">
              <a:avLst/>
            </a:prstGeom>
            <a:noFill/>
            <a:ln w="9525">
              <a:solidFill>
                <a:schemeClr val="tx1"/>
              </a:solidFill>
              <a:round/>
              <a:headEnd/>
              <a:tailEnd/>
            </a:ln>
            <a:effectLst/>
          </p:spPr>
          <p:txBody>
            <a:bodyPr/>
            <a:lstStyle/>
            <a:p>
              <a:endParaRPr lang="en-US"/>
            </a:p>
          </p:txBody>
        </p:sp>
        <p:sp>
          <p:nvSpPr>
            <p:cNvPr id="74768" name="Line 16"/>
            <p:cNvSpPr>
              <a:spLocks noChangeShapeType="1"/>
            </p:cNvSpPr>
            <p:nvPr/>
          </p:nvSpPr>
          <p:spPr bwMode="auto">
            <a:xfrm>
              <a:off x="4800" y="2592"/>
              <a:ext cx="96" cy="0"/>
            </a:xfrm>
            <a:prstGeom prst="line">
              <a:avLst/>
            </a:prstGeom>
            <a:noFill/>
            <a:ln w="9525">
              <a:solidFill>
                <a:schemeClr val="tx1"/>
              </a:solidFill>
              <a:round/>
              <a:headEnd/>
              <a:tailEnd/>
            </a:ln>
            <a:effectLst/>
          </p:spPr>
          <p:txBody>
            <a:bodyPr/>
            <a:lstStyle/>
            <a:p>
              <a:endParaRPr lang="en-US"/>
            </a:p>
          </p:txBody>
        </p:sp>
        <p:sp>
          <p:nvSpPr>
            <p:cNvPr id="74769" name="Line 17"/>
            <p:cNvSpPr>
              <a:spLocks noChangeShapeType="1"/>
            </p:cNvSpPr>
            <p:nvPr/>
          </p:nvSpPr>
          <p:spPr bwMode="auto">
            <a:xfrm>
              <a:off x="4800" y="2688"/>
              <a:ext cx="96" cy="0"/>
            </a:xfrm>
            <a:prstGeom prst="line">
              <a:avLst/>
            </a:prstGeom>
            <a:noFill/>
            <a:ln w="9525">
              <a:solidFill>
                <a:schemeClr val="tx1"/>
              </a:solidFill>
              <a:round/>
              <a:headEnd/>
              <a:tailEnd/>
            </a:ln>
            <a:effectLst/>
          </p:spPr>
          <p:txBody>
            <a:bodyPr/>
            <a:lstStyle/>
            <a:p>
              <a:endParaRPr lang="en-US"/>
            </a:p>
          </p:txBody>
        </p:sp>
        <p:sp>
          <p:nvSpPr>
            <p:cNvPr id="74770" name="Line 18"/>
            <p:cNvSpPr>
              <a:spLocks noChangeShapeType="1"/>
            </p:cNvSpPr>
            <p:nvPr/>
          </p:nvSpPr>
          <p:spPr bwMode="auto">
            <a:xfrm>
              <a:off x="4800" y="2784"/>
              <a:ext cx="96" cy="0"/>
            </a:xfrm>
            <a:prstGeom prst="line">
              <a:avLst/>
            </a:prstGeom>
            <a:noFill/>
            <a:ln w="9525">
              <a:solidFill>
                <a:schemeClr val="tx1"/>
              </a:solidFill>
              <a:round/>
              <a:headEnd/>
              <a:tailEnd/>
            </a:ln>
            <a:effectLst/>
          </p:spPr>
          <p:txBody>
            <a:bodyPr/>
            <a:lstStyle/>
            <a:p>
              <a:endParaRPr lang="en-US"/>
            </a:p>
          </p:txBody>
        </p:sp>
        <p:sp>
          <p:nvSpPr>
            <p:cNvPr id="74771" name="Line 19"/>
            <p:cNvSpPr>
              <a:spLocks noChangeShapeType="1"/>
            </p:cNvSpPr>
            <p:nvPr/>
          </p:nvSpPr>
          <p:spPr bwMode="auto">
            <a:xfrm>
              <a:off x="4800" y="2880"/>
              <a:ext cx="96" cy="0"/>
            </a:xfrm>
            <a:prstGeom prst="line">
              <a:avLst/>
            </a:prstGeom>
            <a:noFill/>
            <a:ln w="9525">
              <a:solidFill>
                <a:schemeClr val="tx1"/>
              </a:solidFill>
              <a:round/>
              <a:headEnd/>
              <a:tailEnd/>
            </a:ln>
            <a:effectLst/>
          </p:spPr>
          <p:txBody>
            <a:bodyPr/>
            <a:lstStyle/>
            <a:p>
              <a:endParaRPr lang="en-US"/>
            </a:p>
          </p:txBody>
        </p:sp>
      </p:grpSp>
      <p:grpSp>
        <p:nvGrpSpPr>
          <p:cNvPr id="4" name="Group 20"/>
          <p:cNvGrpSpPr>
            <a:grpSpLocks/>
          </p:cNvGrpSpPr>
          <p:nvPr/>
        </p:nvGrpSpPr>
        <p:grpSpPr bwMode="auto">
          <a:xfrm>
            <a:off x="3048000" y="3276600"/>
            <a:ext cx="228600" cy="1143000"/>
            <a:chOff x="4800" y="2352"/>
            <a:chExt cx="96" cy="576"/>
          </a:xfrm>
        </p:grpSpPr>
        <p:sp>
          <p:nvSpPr>
            <p:cNvPr id="74773" name="Line 21"/>
            <p:cNvSpPr>
              <a:spLocks noChangeShapeType="1"/>
            </p:cNvSpPr>
            <p:nvPr/>
          </p:nvSpPr>
          <p:spPr bwMode="auto">
            <a:xfrm>
              <a:off x="4800" y="2352"/>
              <a:ext cx="0" cy="576"/>
            </a:xfrm>
            <a:prstGeom prst="line">
              <a:avLst/>
            </a:prstGeom>
            <a:noFill/>
            <a:ln w="9525">
              <a:solidFill>
                <a:schemeClr val="tx1"/>
              </a:solidFill>
              <a:round/>
              <a:headEnd/>
              <a:tailEnd/>
            </a:ln>
            <a:effectLst/>
          </p:spPr>
          <p:txBody>
            <a:bodyPr/>
            <a:lstStyle/>
            <a:p>
              <a:endParaRPr lang="en-US"/>
            </a:p>
          </p:txBody>
        </p:sp>
        <p:sp>
          <p:nvSpPr>
            <p:cNvPr id="74774" name="Line 22"/>
            <p:cNvSpPr>
              <a:spLocks noChangeShapeType="1"/>
            </p:cNvSpPr>
            <p:nvPr/>
          </p:nvSpPr>
          <p:spPr bwMode="auto">
            <a:xfrm>
              <a:off x="4896" y="2352"/>
              <a:ext cx="0" cy="576"/>
            </a:xfrm>
            <a:prstGeom prst="line">
              <a:avLst/>
            </a:prstGeom>
            <a:noFill/>
            <a:ln w="9525">
              <a:solidFill>
                <a:schemeClr val="tx1"/>
              </a:solidFill>
              <a:round/>
              <a:headEnd/>
              <a:tailEnd/>
            </a:ln>
            <a:effectLst/>
          </p:spPr>
          <p:txBody>
            <a:bodyPr/>
            <a:lstStyle/>
            <a:p>
              <a:endParaRPr lang="en-US"/>
            </a:p>
          </p:txBody>
        </p:sp>
        <p:sp>
          <p:nvSpPr>
            <p:cNvPr id="74775" name="Line 23"/>
            <p:cNvSpPr>
              <a:spLocks noChangeShapeType="1"/>
            </p:cNvSpPr>
            <p:nvPr/>
          </p:nvSpPr>
          <p:spPr bwMode="auto">
            <a:xfrm>
              <a:off x="4800" y="2400"/>
              <a:ext cx="96" cy="0"/>
            </a:xfrm>
            <a:prstGeom prst="line">
              <a:avLst/>
            </a:prstGeom>
            <a:noFill/>
            <a:ln w="9525">
              <a:solidFill>
                <a:schemeClr val="tx1"/>
              </a:solidFill>
              <a:round/>
              <a:headEnd/>
              <a:tailEnd/>
            </a:ln>
            <a:effectLst/>
          </p:spPr>
          <p:txBody>
            <a:bodyPr/>
            <a:lstStyle/>
            <a:p>
              <a:endParaRPr lang="en-US"/>
            </a:p>
          </p:txBody>
        </p:sp>
        <p:sp>
          <p:nvSpPr>
            <p:cNvPr id="74776" name="Line 24"/>
            <p:cNvSpPr>
              <a:spLocks noChangeShapeType="1"/>
            </p:cNvSpPr>
            <p:nvPr/>
          </p:nvSpPr>
          <p:spPr bwMode="auto">
            <a:xfrm>
              <a:off x="4800" y="2496"/>
              <a:ext cx="96" cy="0"/>
            </a:xfrm>
            <a:prstGeom prst="line">
              <a:avLst/>
            </a:prstGeom>
            <a:noFill/>
            <a:ln w="9525">
              <a:solidFill>
                <a:schemeClr val="tx1"/>
              </a:solidFill>
              <a:round/>
              <a:headEnd/>
              <a:tailEnd/>
            </a:ln>
            <a:effectLst/>
          </p:spPr>
          <p:txBody>
            <a:bodyPr/>
            <a:lstStyle/>
            <a:p>
              <a:endParaRPr lang="en-US"/>
            </a:p>
          </p:txBody>
        </p:sp>
        <p:sp>
          <p:nvSpPr>
            <p:cNvPr id="74777" name="Line 25"/>
            <p:cNvSpPr>
              <a:spLocks noChangeShapeType="1"/>
            </p:cNvSpPr>
            <p:nvPr/>
          </p:nvSpPr>
          <p:spPr bwMode="auto">
            <a:xfrm>
              <a:off x="4800" y="2592"/>
              <a:ext cx="96" cy="0"/>
            </a:xfrm>
            <a:prstGeom prst="line">
              <a:avLst/>
            </a:prstGeom>
            <a:noFill/>
            <a:ln w="9525">
              <a:solidFill>
                <a:schemeClr val="tx1"/>
              </a:solidFill>
              <a:round/>
              <a:headEnd/>
              <a:tailEnd/>
            </a:ln>
            <a:effectLst/>
          </p:spPr>
          <p:txBody>
            <a:bodyPr/>
            <a:lstStyle/>
            <a:p>
              <a:endParaRPr lang="en-US"/>
            </a:p>
          </p:txBody>
        </p:sp>
        <p:sp>
          <p:nvSpPr>
            <p:cNvPr id="74778" name="Line 26"/>
            <p:cNvSpPr>
              <a:spLocks noChangeShapeType="1"/>
            </p:cNvSpPr>
            <p:nvPr/>
          </p:nvSpPr>
          <p:spPr bwMode="auto">
            <a:xfrm>
              <a:off x="4800" y="2688"/>
              <a:ext cx="96" cy="0"/>
            </a:xfrm>
            <a:prstGeom prst="line">
              <a:avLst/>
            </a:prstGeom>
            <a:noFill/>
            <a:ln w="9525">
              <a:solidFill>
                <a:schemeClr val="tx1"/>
              </a:solidFill>
              <a:round/>
              <a:headEnd/>
              <a:tailEnd/>
            </a:ln>
            <a:effectLst/>
          </p:spPr>
          <p:txBody>
            <a:bodyPr/>
            <a:lstStyle/>
            <a:p>
              <a:endParaRPr lang="en-US"/>
            </a:p>
          </p:txBody>
        </p:sp>
        <p:sp>
          <p:nvSpPr>
            <p:cNvPr id="74779" name="Line 27"/>
            <p:cNvSpPr>
              <a:spLocks noChangeShapeType="1"/>
            </p:cNvSpPr>
            <p:nvPr/>
          </p:nvSpPr>
          <p:spPr bwMode="auto">
            <a:xfrm>
              <a:off x="4800" y="2784"/>
              <a:ext cx="96" cy="0"/>
            </a:xfrm>
            <a:prstGeom prst="line">
              <a:avLst/>
            </a:prstGeom>
            <a:noFill/>
            <a:ln w="9525">
              <a:solidFill>
                <a:schemeClr val="tx1"/>
              </a:solidFill>
              <a:round/>
              <a:headEnd/>
              <a:tailEnd/>
            </a:ln>
            <a:effectLst/>
          </p:spPr>
          <p:txBody>
            <a:bodyPr/>
            <a:lstStyle/>
            <a:p>
              <a:endParaRPr lang="en-US"/>
            </a:p>
          </p:txBody>
        </p:sp>
        <p:sp>
          <p:nvSpPr>
            <p:cNvPr id="74780" name="Line 28"/>
            <p:cNvSpPr>
              <a:spLocks noChangeShapeType="1"/>
            </p:cNvSpPr>
            <p:nvPr/>
          </p:nvSpPr>
          <p:spPr bwMode="auto">
            <a:xfrm>
              <a:off x="4800" y="2880"/>
              <a:ext cx="96" cy="0"/>
            </a:xfrm>
            <a:prstGeom prst="line">
              <a:avLst/>
            </a:prstGeom>
            <a:noFill/>
            <a:ln w="9525">
              <a:solidFill>
                <a:schemeClr val="tx1"/>
              </a:solidFill>
              <a:round/>
              <a:headEnd/>
              <a:tailEnd/>
            </a:ln>
            <a:effectLst/>
          </p:spPr>
          <p:txBody>
            <a:bodyPr/>
            <a:lstStyle/>
            <a:p>
              <a:endParaRPr lang="en-US"/>
            </a:p>
          </p:txBody>
        </p:sp>
      </p:grpSp>
      <p:grpSp>
        <p:nvGrpSpPr>
          <p:cNvPr id="5" name="Group 29"/>
          <p:cNvGrpSpPr>
            <a:grpSpLocks/>
          </p:cNvGrpSpPr>
          <p:nvPr/>
        </p:nvGrpSpPr>
        <p:grpSpPr bwMode="auto">
          <a:xfrm>
            <a:off x="2438400" y="2286000"/>
            <a:ext cx="228600" cy="1143000"/>
            <a:chOff x="4800" y="2352"/>
            <a:chExt cx="96" cy="576"/>
          </a:xfrm>
        </p:grpSpPr>
        <p:sp>
          <p:nvSpPr>
            <p:cNvPr id="74782" name="Line 30"/>
            <p:cNvSpPr>
              <a:spLocks noChangeShapeType="1"/>
            </p:cNvSpPr>
            <p:nvPr/>
          </p:nvSpPr>
          <p:spPr bwMode="auto">
            <a:xfrm>
              <a:off x="4800" y="2352"/>
              <a:ext cx="0" cy="576"/>
            </a:xfrm>
            <a:prstGeom prst="line">
              <a:avLst/>
            </a:prstGeom>
            <a:noFill/>
            <a:ln w="9525">
              <a:solidFill>
                <a:schemeClr val="tx1"/>
              </a:solidFill>
              <a:round/>
              <a:headEnd/>
              <a:tailEnd/>
            </a:ln>
            <a:effectLst/>
          </p:spPr>
          <p:txBody>
            <a:bodyPr/>
            <a:lstStyle/>
            <a:p>
              <a:endParaRPr lang="en-US"/>
            </a:p>
          </p:txBody>
        </p:sp>
        <p:sp>
          <p:nvSpPr>
            <p:cNvPr id="74783" name="Line 31"/>
            <p:cNvSpPr>
              <a:spLocks noChangeShapeType="1"/>
            </p:cNvSpPr>
            <p:nvPr/>
          </p:nvSpPr>
          <p:spPr bwMode="auto">
            <a:xfrm>
              <a:off x="4896" y="2352"/>
              <a:ext cx="0" cy="576"/>
            </a:xfrm>
            <a:prstGeom prst="line">
              <a:avLst/>
            </a:prstGeom>
            <a:noFill/>
            <a:ln w="9525">
              <a:solidFill>
                <a:schemeClr val="tx1"/>
              </a:solidFill>
              <a:round/>
              <a:headEnd/>
              <a:tailEnd/>
            </a:ln>
            <a:effectLst/>
          </p:spPr>
          <p:txBody>
            <a:bodyPr/>
            <a:lstStyle/>
            <a:p>
              <a:endParaRPr lang="en-US"/>
            </a:p>
          </p:txBody>
        </p:sp>
        <p:sp>
          <p:nvSpPr>
            <p:cNvPr id="74784" name="Line 32"/>
            <p:cNvSpPr>
              <a:spLocks noChangeShapeType="1"/>
            </p:cNvSpPr>
            <p:nvPr/>
          </p:nvSpPr>
          <p:spPr bwMode="auto">
            <a:xfrm>
              <a:off x="4800" y="2400"/>
              <a:ext cx="96" cy="0"/>
            </a:xfrm>
            <a:prstGeom prst="line">
              <a:avLst/>
            </a:prstGeom>
            <a:noFill/>
            <a:ln w="9525">
              <a:solidFill>
                <a:schemeClr val="tx1"/>
              </a:solidFill>
              <a:round/>
              <a:headEnd/>
              <a:tailEnd/>
            </a:ln>
            <a:effectLst/>
          </p:spPr>
          <p:txBody>
            <a:bodyPr/>
            <a:lstStyle/>
            <a:p>
              <a:endParaRPr lang="en-US"/>
            </a:p>
          </p:txBody>
        </p:sp>
        <p:sp>
          <p:nvSpPr>
            <p:cNvPr id="74785" name="Line 33"/>
            <p:cNvSpPr>
              <a:spLocks noChangeShapeType="1"/>
            </p:cNvSpPr>
            <p:nvPr/>
          </p:nvSpPr>
          <p:spPr bwMode="auto">
            <a:xfrm>
              <a:off x="4800" y="2496"/>
              <a:ext cx="96" cy="0"/>
            </a:xfrm>
            <a:prstGeom prst="line">
              <a:avLst/>
            </a:prstGeom>
            <a:noFill/>
            <a:ln w="9525">
              <a:solidFill>
                <a:schemeClr val="tx1"/>
              </a:solidFill>
              <a:round/>
              <a:headEnd/>
              <a:tailEnd/>
            </a:ln>
            <a:effectLst/>
          </p:spPr>
          <p:txBody>
            <a:bodyPr/>
            <a:lstStyle/>
            <a:p>
              <a:endParaRPr lang="en-US"/>
            </a:p>
          </p:txBody>
        </p:sp>
        <p:sp>
          <p:nvSpPr>
            <p:cNvPr id="74786" name="Line 34"/>
            <p:cNvSpPr>
              <a:spLocks noChangeShapeType="1"/>
            </p:cNvSpPr>
            <p:nvPr/>
          </p:nvSpPr>
          <p:spPr bwMode="auto">
            <a:xfrm>
              <a:off x="4800" y="2592"/>
              <a:ext cx="96" cy="0"/>
            </a:xfrm>
            <a:prstGeom prst="line">
              <a:avLst/>
            </a:prstGeom>
            <a:noFill/>
            <a:ln w="9525">
              <a:solidFill>
                <a:schemeClr val="tx1"/>
              </a:solidFill>
              <a:round/>
              <a:headEnd/>
              <a:tailEnd/>
            </a:ln>
            <a:effectLst/>
          </p:spPr>
          <p:txBody>
            <a:bodyPr/>
            <a:lstStyle/>
            <a:p>
              <a:endParaRPr lang="en-US"/>
            </a:p>
          </p:txBody>
        </p:sp>
        <p:sp>
          <p:nvSpPr>
            <p:cNvPr id="74787" name="Line 35"/>
            <p:cNvSpPr>
              <a:spLocks noChangeShapeType="1"/>
            </p:cNvSpPr>
            <p:nvPr/>
          </p:nvSpPr>
          <p:spPr bwMode="auto">
            <a:xfrm>
              <a:off x="4800" y="2688"/>
              <a:ext cx="96" cy="0"/>
            </a:xfrm>
            <a:prstGeom prst="line">
              <a:avLst/>
            </a:prstGeom>
            <a:noFill/>
            <a:ln w="9525">
              <a:solidFill>
                <a:schemeClr val="tx1"/>
              </a:solidFill>
              <a:round/>
              <a:headEnd/>
              <a:tailEnd/>
            </a:ln>
            <a:effectLst/>
          </p:spPr>
          <p:txBody>
            <a:bodyPr/>
            <a:lstStyle/>
            <a:p>
              <a:endParaRPr lang="en-US"/>
            </a:p>
          </p:txBody>
        </p:sp>
        <p:sp>
          <p:nvSpPr>
            <p:cNvPr id="74788" name="Line 36"/>
            <p:cNvSpPr>
              <a:spLocks noChangeShapeType="1"/>
            </p:cNvSpPr>
            <p:nvPr/>
          </p:nvSpPr>
          <p:spPr bwMode="auto">
            <a:xfrm>
              <a:off x="4800" y="2784"/>
              <a:ext cx="96" cy="0"/>
            </a:xfrm>
            <a:prstGeom prst="line">
              <a:avLst/>
            </a:prstGeom>
            <a:noFill/>
            <a:ln w="9525">
              <a:solidFill>
                <a:schemeClr val="tx1"/>
              </a:solidFill>
              <a:round/>
              <a:headEnd/>
              <a:tailEnd/>
            </a:ln>
            <a:effectLst/>
          </p:spPr>
          <p:txBody>
            <a:bodyPr/>
            <a:lstStyle/>
            <a:p>
              <a:endParaRPr lang="en-US"/>
            </a:p>
          </p:txBody>
        </p:sp>
        <p:sp>
          <p:nvSpPr>
            <p:cNvPr id="74789" name="Line 37"/>
            <p:cNvSpPr>
              <a:spLocks noChangeShapeType="1"/>
            </p:cNvSpPr>
            <p:nvPr/>
          </p:nvSpPr>
          <p:spPr bwMode="auto">
            <a:xfrm>
              <a:off x="4800" y="2880"/>
              <a:ext cx="96" cy="0"/>
            </a:xfrm>
            <a:prstGeom prst="line">
              <a:avLst/>
            </a:prstGeom>
            <a:noFill/>
            <a:ln w="9525">
              <a:solidFill>
                <a:schemeClr val="tx1"/>
              </a:solidFill>
              <a:round/>
              <a:headEnd/>
              <a:tailEnd/>
            </a:ln>
            <a:effectLst/>
          </p:spPr>
          <p:txBody>
            <a:bodyPr/>
            <a:lstStyle/>
            <a:p>
              <a:endParaRPr lang="en-US"/>
            </a:p>
          </p:txBody>
        </p:sp>
      </p:grpSp>
      <p:grpSp>
        <p:nvGrpSpPr>
          <p:cNvPr id="6" name="Group 38"/>
          <p:cNvGrpSpPr>
            <a:grpSpLocks/>
          </p:cNvGrpSpPr>
          <p:nvPr/>
        </p:nvGrpSpPr>
        <p:grpSpPr bwMode="auto">
          <a:xfrm>
            <a:off x="381000" y="76200"/>
            <a:ext cx="6248400" cy="6705600"/>
            <a:chOff x="960" y="48"/>
            <a:chExt cx="3936" cy="4224"/>
          </a:xfrm>
        </p:grpSpPr>
        <p:sp>
          <p:nvSpPr>
            <p:cNvPr id="74791" name="Freeform 39"/>
            <p:cNvSpPr>
              <a:spLocks/>
            </p:cNvSpPr>
            <p:nvPr/>
          </p:nvSpPr>
          <p:spPr bwMode="auto">
            <a:xfrm>
              <a:off x="4535" y="4037"/>
              <a:ext cx="169" cy="91"/>
            </a:xfrm>
            <a:custGeom>
              <a:avLst/>
              <a:gdLst/>
              <a:ahLst/>
              <a:cxnLst>
                <a:cxn ang="0">
                  <a:pos x="73" y="84"/>
                </a:cxn>
                <a:cxn ang="0">
                  <a:pos x="128" y="249"/>
                </a:cxn>
                <a:cxn ang="0">
                  <a:pos x="169" y="235"/>
                </a:cxn>
                <a:cxn ang="0">
                  <a:pos x="155" y="125"/>
                </a:cxn>
                <a:cxn ang="0">
                  <a:pos x="169" y="43"/>
                </a:cxn>
                <a:cxn ang="0">
                  <a:pos x="155" y="2"/>
                </a:cxn>
                <a:cxn ang="0">
                  <a:pos x="59" y="29"/>
                </a:cxn>
                <a:cxn ang="0">
                  <a:pos x="73" y="84"/>
                </a:cxn>
              </a:cxnLst>
              <a:rect l="0" t="0" r="r" b="b"/>
              <a:pathLst>
                <a:path w="219" h="249">
                  <a:moveTo>
                    <a:pt x="73" y="84"/>
                  </a:moveTo>
                  <a:cubicBezTo>
                    <a:pt x="0" y="160"/>
                    <a:pt x="51" y="223"/>
                    <a:pt x="128" y="249"/>
                  </a:cubicBezTo>
                  <a:cubicBezTo>
                    <a:pt x="142" y="244"/>
                    <a:pt x="158" y="244"/>
                    <a:pt x="169" y="235"/>
                  </a:cubicBezTo>
                  <a:cubicBezTo>
                    <a:pt x="219" y="195"/>
                    <a:pt x="188" y="158"/>
                    <a:pt x="155" y="125"/>
                  </a:cubicBezTo>
                  <a:cubicBezTo>
                    <a:pt x="160" y="98"/>
                    <a:pt x="169" y="71"/>
                    <a:pt x="169" y="43"/>
                  </a:cubicBezTo>
                  <a:cubicBezTo>
                    <a:pt x="169" y="29"/>
                    <a:pt x="168" y="7"/>
                    <a:pt x="155" y="2"/>
                  </a:cubicBezTo>
                  <a:cubicBezTo>
                    <a:pt x="149" y="0"/>
                    <a:pt x="70" y="25"/>
                    <a:pt x="59" y="29"/>
                  </a:cubicBezTo>
                  <a:cubicBezTo>
                    <a:pt x="43" y="80"/>
                    <a:pt x="33" y="63"/>
                    <a:pt x="73" y="84"/>
                  </a:cubicBezTo>
                  <a:close/>
                </a:path>
              </a:pathLst>
            </a:custGeom>
            <a:solidFill>
              <a:srgbClr val="CC3300"/>
            </a:solidFill>
            <a:ln w="9525">
              <a:solidFill>
                <a:schemeClr val="tx1"/>
              </a:solidFill>
              <a:round/>
              <a:headEnd/>
              <a:tailEnd/>
            </a:ln>
            <a:effectLst/>
          </p:spPr>
          <p:txBody>
            <a:bodyPr/>
            <a:lstStyle/>
            <a:p>
              <a:endParaRPr lang="en-US"/>
            </a:p>
          </p:txBody>
        </p:sp>
        <p:grpSp>
          <p:nvGrpSpPr>
            <p:cNvPr id="7" name="Group 40"/>
            <p:cNvGrpSpPr>
              <a:grpSpLocks/>
            </p:cNvGrpSpPr>
            <p:nvPr/>
          </p:nvGrpSpPr>
          <p:grpSpPr bwMode="auto">
            <a:xfrm>
              <a:off x="960" y="48"/>
              <a:ext cx="3936" cy="4224"/>
              <a:chOff x="960" y="48"/>
              <a:chExt cx="3936" cy="4224"/>
            </a:xfrm>
          </p:grpSpPr>
          <p:sp>
            <p:nvSpPr>
              <p:cNvPr id="74793" name="Line 41"/>
              <p:cNvSpPr>
                <a:spLocks noChangeShapeType="1"/>
              </p:cNvSpPr>
              <p:nvPr/>
            </p:nvSpPr>
            <p:spPr bwMode="auto">
              <a:xfrm>
                <a:off x="1536" y="1440"/>
                <a:ext cx="0" cy="2400"/>
              </a:xfrm>
              <a:prstGeom prst="line">
                <a:avLst/>
              </a:prstGeom>
              <a:noFill/>
              <a:ln w="76200">
                <a:solidFill>
                  <a:schemeClr val="tx1"/>
                </a:solidFill>
                <a:round/>
                <a:headEnd/>
                <a:tailEnd/>
              </a:ln>
              <a:effectLst/>
            </p:spPr>
            <p:txBody>
              <a:bodyPr/>
              <a:lstStyle/>
              <a:p>
                <a:endParaRPr lang="en-US"/>
              </a:p>
            </p:txBody>
          </p:sp>
          <p:sp>
            <p:nvSpPr>
              <p:cNvPr id="74794" name="Line 42"/>
              <p:cNvSpPr>
                <a:spLocks noChangeShapeType="1"/>
              </p:cNvSpPr>
              <p:nvPr/>
            </p:nvSpPr>
            <p:spPr bwMode="auto">
              <a:xfrm>
                <a:off x="4272" y="1440"/>
                <a:ext cx="0" cy="2400"/>
              </a:xfrm>
              <a:prstGeom prst="line">
                <a:avLst/>
              </a:prstGeom>
              <a:noFill/>
              <a:ln w="76200">
                <a:solidFill>
                  <a:schemeClr val="tx1"/>
                </a:solidFill>
                <a:round/>
                <a:headEnd/>
                <a:tailEnd/>
              </a:ln>
              <a:effectLst/>
            </p:spPr>
            <p:txBody>
              <a:bodyPr/>
              <a:lstStyle/>
              <a:p>
                <a:endParaRPr lang="en-US"/>
              </a:p>
            </p:txBody>
          </p:sp>
          <p:sp>
            <p:nvSpPr>
              <p:cNvPr id="74795" name="Line 43"/>
              <p:cNvSpPr>
                <a:spLocks noChangeShapeType="1"/>
              </p:cNvSpPr>
              <p:nvPr/>
            </p:nvSpPr>
            <p:spPr bwMode="auto">
              <a:xfrm>
                <a:off x="1056" y="3840"/>
                <a:ext cx="3744" cy="0"/>
              </a:xfrm>
              <a:prstGeom prst="line">
                <a:avLst/>
              </a:prstGeom>
              <a:noFill/>
              <a:ln w="9525">
                <a:solidFill>
                  <a:schemeClr val="tx1"/>
                </a:solidFill>
                <a:round/>
                <a:headEnd/>
                <a:tailEnd/>
              </a:ln>
              <a:effectLst/>
            </p:spPr>
            <p:txBody>
              <a:bodyPr/>
              <a:lstStyle/>
              <a:p>
                <a:endParaRPr lang="en-US"/>
              </a:p>
            </p:txBody>
          </p:sp>
          <p:sp>
            <p:nvSpPr>
              <p:cNvPr id="74796" name="Rectangle 44"/>
              <p:cNvSpPr>
                <a:spLocks noChangeArrowheads="1"/>
              </p:cNvSpPr>
              <p:nvPr/>
            </p:nvSpPr>
            <p:spPr bwMode="auto">
              <a:xfrm>
                <a:off x="1440" y="3888"/>
                <a:ext cx="2928" cy="384"/>
              </a:xfrm>
              <a:prstGeom prst="rect">
                <a:avLst/>
              </a:prstGeom>
              <a:solidFill>
                <a:srgbClr val="FF9900"/>
              </a:solidFill>
              <a:ln w="25400">
                <a:solidFill>
                  <a:schemeClr val="tx1"/>
                </a:solidFill>
                <a:miter lim="800000"/>
                <a:headEnd/>
                <a:tailEnd/>
              </a:ln>
              <a:effectLst/>
            </p:spPr>
            <p:txBody>
              <a:bodyPr wrap="none" anchor="ctr"/>
              <a:lstStyle/>
              <a:p>
                <a:endParaRPr lang="en-US"/>
              </a:p>
            </p:txBody>
          </p:sp>
          <p:sp>
            <p:nvSpPr>
              <p:cNvPr id="74797" name="Line 45"/>
              <p:cNvSpPr>
                <a:spLocks noChangeShapeType="1"/>
              </p:cNvSpPr>
              <p:nvPr/>
            </p:nvSpPr>
            <p:spPr bwMode="auto">
              <a:xfrm>
                <a:off x="1536" y="3360"/>
                <a:ext cx="2736" cy="0"/>
              </a:xfrm>
              <a:prstGeom prst="line">
                <a:avLst/>
              </a:prstGeom>
              <a:noFill/>
              <a:ln w="63500">
                <a:solidFill>
                  <a:schemeClr val="tx1"/>
                </a:solidFill>
                <a:round/>
                <a:headEnd/>
                <a:tailEnd/>
              </a:ln>
              <a:effectLst/>
            </p:spPr>
            <p:txBody>
              <a:bodyPr/>
              <a:lstStyle/>
              <a:p>
                <a:endParaRPr lang="en-US"/>
              </a:p>
            </p:txBody>
          </p:sp>
          <p:sp>
            <p:nvSpPr>
              <p:cNvPr id="74798" name="Line 46"/>
              <p:cNvSpPr>
                <a:spLocks noChangeShapeType="1"/>
              </p:cNvSpPr>
              <p:nvPr/>
            </p:nvSpPr>
            <p:spPr bwMode="auto">
              <a:xfrm>
                <a:off x="1536" y="2784"/>
                <a:ext cx="2736" cy="0"/>
              </a:xfrm>
              <a:prstGeom prst="line">
                <a:avLst/>
              </a:prstGeom>
              <a:noFill/>
              <a:ln w="63500">
                <a:solidFill>
                  <a:schemeClr val="tx1"/>
                </a:solidFill>
                <a:round/>
                <a:headEnd/>
                <a:tailEnd/>
              </a:ln>
              <a:effectLst/>
            </p:spPr>
            <p:txBody>
              <a:bodyPr/>
              <a:lstStyle/>
              <a:p>
                <a:endParaRPr lang="en-US"/>
              </a:p>
            </p:txBody>
          </p:sp>
          <p:sp>
            <p:nvSpPr>
              <p:cNvPr id="74799" name="Line 47"/>
              <p:cNvSpPr>
                <a:spLocks noChangeShapeType="1"/>
              </p:cNvSpPr>
              <p:nvPr/>
            </p:nvSpPr>
            <p:spPr bwMode="auto">
              <a:xfrm>
                <a:off x="1536" y="2160"/>
                <a:ext cx="2736" cy="0"/>
              </a:xfrm>
              <a:prstGeom prst="line">
                <a:avLst/>
              </a:prstGeom>
              <a:noFill/>
              <a:ln w="63500">
                <a:solidFill>
                  <a:schemeClr val="tx1"/>
                </a:solidFill>
                <a:round/>
                <a:headEnd/>
                <a:tailEnd/>
              </a:ln>
              <a:effectLst/>
            </p:spPr>
            <p:txBody>
              <a:bodyPr/>
              <a:lstStyle/>
              <a:p>
                <a:endParaRPr lang="en-US"/>
              </a:p>
            </p:txBody>
          </p:sp>
          <p:sp>
            <p:nvSpPr>
              <p:cNvPr id="74800" name="Line 48"/>
              <p:cNvSpPr>
                <a:spLocks noChangeShapeType="1"/>
              </p:cNvSpPr>
              <p:nvPr/>
            </p:nvSpPr>
            <p:spPr bwMode="auto">
              <a:xfrm>
                <a:off x="1536" y="1584"/>
                <a:ext cx="2736" cy="0"/>
              </a:xfrm>
              <a:prstGeom prst="line">
                <a:avLst/>
              </a:prstGeom>
              <a:noFill/>
              <a:ln w="63500">
                <a:solidFill>
                  <a:schemeClr val="tx1"/>
                </a:solidFill>
                <a:round/>
                <a:headEnd/>
                <a:tailEnd/>
              </a:ln>
              <a:effectLst/>
            </p:spPr>
            <p:txBody>
              <a:bodyPr/>
              <a:lstStyle/>
              <a:p>
                <a:endParaRPr lang="en-US"/>
              </a:p>
            </p:txBody>
          </p:sp>
          <p:sp>
            <p:nvSpPr>
              <p:cNvPr id="74801" name="Line 49"/>
              <p:cNvSpPr>
                <a:spLocks noChangeShapeType="1"/>
              </p:cNvSpPr>
              <p:nvPr/>
            </p:nvSpPr>
            <p:spPr bwMode="auto">
              <a:xfrm flipV="1">
                <a:off x="2160" y="720"/>
                <a:ext cx="0" cy="864"/>
              </a:xfrm>
              <a:prstGeom prst="line">
                <a:avLst/>
              </a:prstGeom>
              <a:noFill/>
              <a:ln w="63500">
                <a:solidFill>
                  <a:schemeClr val="tx1"/>
                </a:solidFill>
                <a:round/>
                <a:headEnd/>
                <a:tailEnd/>
              </a:ln>
              <a:effectLst/>
            </p:spPr>
            <p:txBody>
              <a:bodyPr/>
              <a:lstStyle/>
              <a:p>
                <a:endParaRPr lang="en-US"/>
              </a:p>
            </p:txBody>
          </p:sp>
          <p:sp>
            <p:nvSpPr>
              <p:cNvPr id="74802" name="Line 50"/>
              <p:cNvSpPr>
                <a:spLocks noChangeShapeType="1"/>
              </p:cNvSpPr>
              <p:nvPr/>
            </p:nvSpPr>
            <p:spPr bwMode="auto">
              <a:xfrm flipV="1">
                <a:off x="3600" y="720"/>
                <a:ext cx="0" cy="864"/>
              </a:xfrm>
              <a:prstGeom prst="line">
                <a:avLst/>
              </a:prstGeom>
              <a:noFill/>
              <a:ln w="63500">
                <a:solidFill>
                  <a:schemeClr val="tx1"/>
                </a:solidFill>
                <a:round/>
                <a:headEnd/>
                <a:tailEnd/>
              </a:ln>
              <a:effectLst/>
            </p:spPr>
            <p:txBody>
              <a:bodyPr/>
              <a:lstStyle/>
              <a:p>
                <a:endParaRPr lang="en-US"/>
              </a:p>
            </p:txBody>
          </p:sp>
          <p:sp>
            <p:nvSpPr>
              <p:cNvPr id="74803" name="AutoShape 51"/>
              <p:cNvSpPr>
                <a:spLocks noChangeArrowheads="1"/>
              </p:cNvSpPr>
              <p:nvPr/>
            </p:nvSpPr>
            <p:spPr bwMode="auto">
              <a:xfrm>
                <a:off x="2112" y="48"/>
                <a:ext cx="1536" cy="672"/>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sp>
            <p:nvSpPr>
              <p:cNvPr id="74804" name="Freeform 52"/>
              <p:cNvSpPr>
                <a:spLocks/>
              </p:cNvSpPr>
              <p:nvPr/>
            </p:nvSpPr>
            <p:spPr bwMode="auto">
              <a:xfrm>
                <a:off x="4631" y="3888"/>
                <a:ext cx="169" cy="91"/>
              </a:xfrm>
              <a:custGeom>
                <a:avLst/>
                <a:gdLst/>
                <a:ahLst/>
                <a:cxnLst>
                  <a:cxn ang="0">
                    <a:pos x="73" y="84"/>
                  </a:cxn>
                  <a:cxn ang="0">
                    <a:pos x="128" y="249"/>
                  </a:cxn>
                  <a:cxn ang="0">
                    <a:pos x="169" y="235"/>
                  </a:cxn>
                  <a:cxn ang="0">
                    <a:pos x="155" y="125"/>
                  </a:cxn>
                  <a:cxn ang="0">
                    <a:pos x="169" y="43"/>
                  </a:cxn>
                  <a:cxn ang="0">
                    <a:pos x="155" y="2"/>
                  </a:cxn>
                  <a:cxn ang="0">
                    <a:pos x="59" y="29"/>
                  </a:cxn>
                  <a:cxn ang="0">
                    <a:pos x="73" y="84"/>
                  </a:cxn>
                </a:cxnLst>
                <a:rect l="0" t="0" r="r" b="b"/>
                <a:pathLst>
                  <a:path w="219" h="249">
                    <a:moveTo>
                      <a:pt x="73" y="84"/>
                    </a:moveTo>
                    <a:cubicBezTo>
                      <a:pt x="0" y="160"/>
                      <a:pt x="51" y="223"/>
                      <a:pt x="128" y="249"/>
                    </a:cubicBezTo>
                    <a:cubicBezTo>
                      <a:pt x="142" y="244"/>
                      <a:pt x="158" y="244"/>
                      <a:pt x="169" y="235"/>
                    </a:cubicBezTo>
                    <a:cubicBezTo>
                      <a:pt x="219" y="195"/>
                      <a:pt x="188" y="158"/>
                      <a:pt x="155" y="125"/>
                    </a:cubicBezTo>
                    <a:cubicBezTo>
                      <a:pt x="160" y="98"/>
                      <a:pt x="169" y="71"/>
                      <a:pt x="169" y="43"/>
                    </a:cubicBezTo>
                    <a:cubicBezTo>
                      <a:pt x="169" y="29"/>
                      <a:pt x="168" y="7"/>
                      <a:pt x="155" y="2"/>
                    </a:cubicBezTo>
                    <a:cubicBezTo>
                      <a:pt x="149" y="0"/>
                      <a:pt x="70" y="25"/>
                      <a:pt x="59" y="29"/>
                    </a:cubicBezTo>
                    <a:cubicBezTo>
                      <a:pt x="43" y="80"/>
                      <a:pt x="33" y="63"/>
                      <a:pt x="73" y="84"/>
                    </a:cubicBezTo>
                    <a:close/>
                  </a:path>
                </a:pathLst>
              </a:custGeom>
              <a:solidFill>
                <a:srgbClr val="CC3300"/>
              </a:solidFill>
              <a:ln w="9525">
                <a:solidFill>
                  <a:schemeClr val="tx1"/>
                </a:solidFill>
                <a:round/>
                <a:headEnd/>
                <a:tailEnd/>
              </a:ln>
              <a:effectLst/>
            </p:spPr>
            <p:txBody>
              <a:bodyPr/>
              <a:lstStyle/>
              <a:p>
                <a:endParaRPr lang="en-US"/>
              </a:p>
            </p:txBody>
          </p:sp>
          <p:sp>
            <p:nvSpPr>
              <p:cNvPr id="74805" name="Freeform 53"/>
              <p:cNvSpPr>
                <a:spLocks/>
              </p:cNvSpPr>
              <p:nvPr/>
            </p:nvSpPr>
            <p:spPr bwMode="auto">
              <a:xfrm>
                <a:off x="4727" y="3984"/>
                <a:ext cx="169" cy="91"/>
              </a:xfrm>
              <a:custGeom>
                <a:avLst/>
                <a:gdLst/>
                <a:ahLst/>
                <a:cxnLst>
                  <a:cxn ang="0">
                    <a:pos x="73" y="84"/>
                  </a:cxn>
                  <a:cxn ang="0">
                    <a:pos x="128" y="249"/>
                  </a:cxn>
                  <a:cxn ang="0">
                    <a:pos x="169" y="235"/>
                  </a:cxn>
                  <a:cxn ang="0">
                    <a:pos x="155" y="125"/>
                  </a:cxn>
                  <a:cxn ang="0">
                    <a:pos x="169" y="43"/>
                  </a:cxn>
                  <a:cxn ang="0">
                    <a:pos x="155" y="2"/>
                  </a:cxn>
                  <a:cxn ang="0">
                    <a:pos x="59" y="29"/>
                  </a:cxn>
                  <a:cxn ang="0">
                    <a:pos x="73" y="84"/>
                  </a:cxn>
                </a:cxnLst>
                <a:rect l="0" t="0" r="r" b="b"/>
                <a:pathLst>
                  <a:path w="219" h="249">
                    <a:moveTo>
                      <a:pt x="73" y="84"/>
                    </a:moveTo>
                    <a:cubicBezTo>
                      <a:pt x="0" y="160"/>
                      <a:pt x="51" y="223"/>
                      <a:pt x="128" y="249"/>
                    </a:cubicBezTo>
                    <a:cubicBezTo>
                      <a:pt x="142" y="244"/>
                      <a:pt x="158" y="244"/>
                      <a:pt x="169" y="235"/>
                    </a:cubicBezTo>
                    <a:cubicBezTo>
                      <a:pt x="219" y="195"/>
                      <a:pt x="188" y="158"/>
                      <a:pt x="155" y="125"/>
                    </a:cubicBezTo>
                    <a:cubicBezTo>
                      <a:pt x="160" y="98"/>
                      <a:pt x="169" y="71"/>
                      <a:pt x="169" y="43"/>
                    </a:cubicBezTo>
                    <a:cubicBezTo>
                      <a:pt x="169" y="29"/>
                      <a:pt x="168" y="7"/>
                      <a:pt x="155" y="2"/>
                    </a:cubicBezTo>
                    <a:cubicBezTo>
                      <a:pt x="149" y="0"/>
                      <a:pt x="70" y="25"/>
                      <a:pt x="59" y="29"/>
                    </a:cubicBezTo>
                    <a:cubicBezTo>
                      <a:pt x="43" y="80"/>
                      <a:pt x="33" y="63"/>
                      <a:pt x="73" y="84"/>
                    </a:cubicBezTo>
                    <a:close/>
                  </a:path>
                </a:pathLst>
              </a:custGeom>
              <a:solidFill>
                <a:srgbClr val="CC3300"/>
              </a:solidFill>
              <a:ln w="9525">
                <a:solidFill>
                  <a:schemeClr val="tx1"/>
                </a:solidFill>
                <a:round/>
                <a:headEnd/>
                <a:tailEnd/>
              </a:ln>
              <a:effectLst/>
            </p:spPr>
            <p:txBody>
              <a:bodyPr/>
              <a:lstStyle/>
              <a:p>
                <a:endParaRPr lang="en-US"/>
              </a:p>
            </p:txBody>
          </p:sp>
          <p:sp>
            <p:nvSpPr>
              <p:cNvPr id="74806" name="Freeform 54"/>
              <p:cNvSpPr>
                <a:spLocks/>
              </p:cNvSpPr>
              <p:nvPr/>
            </p:nvSpPr>
            <p:spPr bwMode="auto">
              <a:xfrm>
                <a:off x="4656" y="4181"/>
                <a:ext cx="169" cy="91"/>
              </a:xfrm>
              <a:custGeom>
                <a:avLst/>
                <a:gdLst/>
                <a:ahLst/>
                <a:cxnLst>
                  <a:cxn ang="0">
                    <a:pos x="73" y="84"/>
                  </a:cxn>
                  <a:cxn ang="0">
                    <a:pos x="128" y="249"/>
                  </a:cxn>
                  <a:cxn ang="0">
                    <a:pos x="169" y="235"/>
                  </a:cxn>
                  <a:cxn ang="0">
                    <a:pos x="155" y="125"/>
                  </a:cxn>
                  <a:cxn ang="0">
                    <a:pos x="169" y="43"/>
                  </a:cxn>
                  <a:cxn ang="0">
                    <a:pos x="155" y="2"/>
                  </a:cxn>
                  <a:cxn ang="0">
                    <a:pos x="59" y="29"/>
                  </a:cxn>
                  <a:cxn ang="0">
                    <a:pos x="73" y="84"/>
                  </a:cxn>
                </a:cxnLst>
                <a:rect l="0" t="0" r="r" b="b"/>
                <a:pathLst>
                  <a:path w="219" h="249">
                    <a:moveTo>
                      <a:pt x="73" y="84"/>
                    </a:moveTo>
                    <a:cubicBezTo>
                      <a:pt x="0" y="160"/>
                      <a:pt x="51" y="223"/>
                      <a:pt x="128" y="249"/>
                    </a:cubicBezTo>
                    <a:cubicBezTo>
                      <a:pt x="142" y="244"/>
                      <a:pt x="158" y="244"/>
                      <a:pt x="169" y="235"/>
                    </a:cubicBezTo>
                    <a:cubicBezTo>
                      <a:pt x="219" y="195"/>
                      <a:pt x="188" y="158"/>
                      <a:pt x="155" y="125"/>
                    </a:cubicBezTo>
                    <a:cubicBezTo>
                      <a:pt x="160" y="98"/>
                      <a:pt x="169" y="71"/>
                      <a:pt x="169" y="43"/>
                    </a:cubicBezTo>
                    <a:cubicBezTo>
                      <a:pt x="169" y="29"/>
                      <a:pt x="168" y="7"/>
                      <a:pt x="155" y="2"/>
                    </a:cubicBezTo>
                    <a:cubicBezTo>
                      <a:pt x="149" y="0"/>
                      <a:pt x="70" y="25"/>
                      <a:pt x="59" y="29"/>
                    </a:cubicBezTo>
                    <a:cubicBezTo>
                      <a:pt x="43" y="80"/>
                      <a:pt x="33" y="63"/>
                      <a:pt x="73" y="84"/>
                    </a:cubicBezTo>
                    <a:close/>
                  </a:path>
                </a:pathLst>
              </a:custGeom>
              <a:solidFill>
                <a:srgbClr val="CC3300"/>
              </a:solidFill>
              <a:ln w="9525">
                <a:solidFill>
                  <a:schemeClr val="tx1"/>
                </a:solidFill>
                <a:round/>
                <a:headEnd/>
                <a:tailEnd/>
              </a:ln>
              <a:effectLst/>
            </p:spPr>
            <p:txBody>
              <a:bodyPr/>
              <a:lstStyle/>
              <a:p>
                <a:endParaRPr lang="en-US"/>
              </a:p>
            </p:txBody>
          </p:sp>
          <p:sp>
            <p:nvSpPr>
              <p:cNvPr id="74807" name="Freeform 55"/>
              <p:cNvSpPr>
                <a:spLocks/>
              </p:cNvSpPr>
              <p:nvPr/>
            </p:nvSpPr>
            <p:spPr bwMode="auto">
              <a:xfrm>
                <a:off x="4391" y="4133"/>
                <a:ext cx="169" cy="91"/>
              </a:xfrm>
              <a:custGeom>
                <a:avLst/>
                <a:gdLst/>
                <a:ahLst/>
                <a:cxnLst>
                  <a:cxn ang="0">
                    <a:pos x="73" y="84"/>
                  </a:cxn>
                  <a:cxn ang="0">
                    <a:pos x="128" y="249"/>
                  </a:cxn>
                  <a:cxn ang="0">
                    <a:pos x="169" y="235"/>
                  </a:cxn>
                  <a:cxn ang="0">
                    <a:pos x="155" y="125"/>
                  </a:cxn>
                  <a:cxn ang="0">
                    <a:pos x="169" y="43"/>
                  </a:cxn>
                  <a:cxn ang="0">
                    <a:pos x="155" y="2"/>
                  </a:cxn>
                  <a:cxn ang="0">
                    <a:pos x="59" y="29"/>
                  </a:cxn>
                  <a:cxn ang="0">
                    <a:pos x="73" y="84"/>
                  </a:cxn>
                </a:cxnLst>
                <a:rect l="0" t="0" r="r" b="b"/>
                <a:pathLst>
                  <a:path w="219" h="249">
                    <a:moveTo>
                      <a:pt x="73" y="84"/>
                    </a:moveTo>
                    <a:cubicBezTo>
                      <a:pt x="0" y="160"/>
                      <a:pt x="51" y="223"/>
                      <a:pt x="128" y="249"/>
                    </a:cubicBezTo>
                    <a:cubicBezTo>
                      <a:pt x="142" y="244"/>
                      <a:pt x="158" y="244"/>
                      <a:pt x="169" y="235"/>
                    </a:cubicBezTo>
                    <a:cubicBezTo>
                      <a:pt x="219" y="195"/>
                      <a:pt x="188" y="158"/>
                      <a:pt x="155" y="125"/>
                    </a:cubicBezTo>
                    <a:cubicBezTo>
                      <a:pt x="160" y="98"/>
                      <a:pt x="169" y="71"/>
                      <a:pt x="169" y="43"/>
                    </a:cubicBezTo>
                    <a:cubicBezTo>
                      <a:pt x="169" y="29"/>
                      <a:pt x="168" y="7"/>
                      <a:pt x="155" y="2"/>
                    </a:cubicBezTo>
                    <a:cubicBezTo>
                      <a:pt x="149" y="0"/>
                      <a:pt x="70" y="25"/>
                      <a:pt x="59" y="29"/>
                    </a:cubicBezTo>
                    <a:cubicBezTo>
                      <a:pt x="43" y="80"/>
                      <a:pt x="33" y="63"/>
                      <a:pt x="73" y="84"/>
                    </a:cubicBezTo>
                    <a:close/>
                  </a:path>
                </a:pathLst>
              </a:custGeom>
              <a:solidFill>
                <a:srgbClr val="CC3300"/>
              </a:solidFill>
              <a:ln w="9525">
                <a:solidFill>
                  <a:schemeClr val="tx1"/>
                </a:solidFill>
                <a:round/>
                <a:headEnd/>
                <a:tailEnd/>
              </a:ln>
              <a:effectLst/>
            </p:spPr>
            <p:txBody>
              <a:bodyPr/>
              <a:lstStyle/>
              <a:p>
                <a:endParaRPr lang="en-US"/>
              </a:p>
            </p:txBody>
          </p:sp>
          <p:sp>
            <p:nvSpPr>
              <p:cNvPr id="74808" name="Freeform 56"/>
              <p:cNvSpPr>
                <a:spLocks/>
              </p:cNvSpPr>
              <p:nvPr/>
            </p:nvSpPr>
            <p:spPr bwMode="auto">
              <a:xfrm>
                <a:off x="960" y="4085"/>
                <a:ext cx="169" cy="91"/>
              </a:xfrm>
              <a:custGeom>
                <a:avLst/>
                <a:gdLst/>
                <a:ahLst/>
                <a:cxnLst>
                  <a:cxn ang="0">
                    <a:pos x="73" y="84"/>
                  </a:cxn>
                  <a:cxn ang="0">
                    <a:pos x="128" y="249"/>
                  </a:cxn>
                  <a:cxn ang="0">
                    <a:pos x="169" y="235"/>
                  </a:cxn>
                  <a:cxn ang="0">
                    <a:pos x="155" y="125"/>
                  </a:cxn>
                  <a:cxn ang="0">
                    <a:pos x="169" y="43"/>
                  </a:cxn>
                  <a:cxn ang="0">
                    <a:pos x="155" y="2"/>
                  </a:cxn>
                  <a:cxn ang="0">
                    <a:pos x="59" y="29"/>
                  </a:cxn>
                  <a:cxn ang="0">
                    <a:pos x="73" y="84"/>
                  </a:cxn>
                </a:cxnLst>
                <a:rect l="0" t="0" r="r" b="b"/>
                <a:pathLst>
                  <a:path w="219" h="249">
                    <a:moveTo>
                      <a:pt x="73" y="84"/>
                    </a:moveTo>
                    <a:cubicBezTo>
                      <a:pt x="0" y="160"/>
                      <a:pt x="51" y="223"/>
                      <a:pt x="128" y="249"/>
                    </a:cubicBezTo>
                    <a:cubicBezTo>
                      <a:pt x="142" y="244"/>
                      <a:pt x="158" y="244"/>
                      <a:pt x="169" y="235"/>
                    </a:cubicBezTo>
                    <a:cubicBezTo>
                      <a:pt x="219" y="195"/>
                      <a:pt x="188" y="158"/>
                      <a:pt x="155" y="125"/>
                    </a:cubicBezTo>
                    <a:cubicBezTo>
                      <a:pt x="160" y="98"/>
                      <a:pt x="169" y="71"/>
                      <a:pt x="169" y="43"/>
                    </a:cubicBezTo>
                    <a:cubicBezTo>
                      <a:pt x="169" y="29"/>
                      <a:pt x="168" y="7"/>
                      <a:pt x="155" y="2"/>
                    </a:cubicBezTo>
                    <a:cubicBezTo>
                      <a:pt x="149" y="0"/>
                      <a:pt x="70" y="25"/>
                      <a:pt x="59" y="29"/>
                    </a:cubicBezTo>
                    <a:cubicBezTo>
                      <a:pt x="43" y="80"/>
                      <a:pt x="33" y="63"/>
                      <a:pt x="73" y="84"/>
                    </a:cubicBezTo>
                    <a:close/>
                  </a:path>
                </a:pathLst>
              </a:custGeom>
              <a:solidFill>
                <a:srgbClr val="CC3300"/>
              </a:solidFill>
              <a:ln w="9525">
                <a:solidFill>
                  <a:schemeClr val="tx1"/>
                </a:solidFill>
                <a:round/>
                <a:headEnd/>
                <a:tailEnd/>
              </a:ln>
              <a:effectLst/>
            </p:spPr>
            <p:txBody>
              <a:bodyPr/>
              <a:lstStyle/>
              <a:p>
                <a:endParaRPr lang="en-US"/>
              </a:p>
            </p:txBody>
          </p:sp>
          <p:sp>
            <p:nvSpPr>
              <p:cNvPr id="74809" name="Freeform 57"/>
              <p:cNvSpPr>
                <a:spLocks/>
              </p:cNvSpPr>
              <p:nvPr/>
            </p:nvSpPr>
            <p:spPr bwMode="auto">
              <a:xfrm>
                <a:off x="1056" y="3936"/>
                <a:ext cx="169" cy="91"/>
              </a:xfrm>
              <a:custGeom>
                <a:avLst/>
                <a:gdLst/>
                <a:ahLst/>
                <a:cxnLst>
                  <a:cxn ang="0">
                    <a:pos x="73" y="84"/>
                  </a:cxn>
                  <a:cxn ang="0">
                    <a:pos x="128" y="249"/>
                  </a:cxn>
                  <a:cxn ang="0">
                    <a:pos x="169" y="235"/>
                  </a:cxn>
                  <a:cxn ang="0">
                    <a:pos x="155" y="125"/>
                  </a:cxn>
                  <a:cxn ang="0">
                    <a:pos x="169" y="43"/>
                  </a:cxn>
                  <a:cxn ang="0">
                    <a:pos x="155" y="2"/>
                  </a:cxn>
                  <a:cxn ang="0">
                    <a:pos x="59" y="29"/>
                  </a:cxn>
                  <a:cxn ang="0">
                    <a:pos x="73" y="84"/>
                  </a:cxn>
                </a:cxnLst>
                <a:rect l="0" t="0" r="r" b="b"/>
                <a:pathLst>
                  <a:path w="219" h="249">
                    <a:moveTo>
                      <a:pt x="73" y="84"/>
                    </a:moveTo>
                    <a:cubicBezTo>
                      <a:pt x="0" y="160"/>
                      <a:pt x="51" y="223"/>
                      <a:pt x="128" y="249"/>
                    </a:cubicBezTo>
                    <a:cubicBezTo>
                      <a:pt x="142" y="244"/>
                      <a:pt x="158" y="244"/>
                      <a:pt x="169" y="235"/>
                    </a:cubicBezTo>
                    <a:cubicBezTo>
                      <a:pt x="219" y="195"/>
                      <a:pt x="188" y="158"/>
                      <a:pt x="155" y="125"/>
                    </a:cubicBezTo>
                    <a:cubicBezTo>
                      <a:pt x="160" y="98"/>
                      <a:pt x="169" y="71"/>
                      <a:pt x="169" y="43"/>
                    </a:cubicBezTo>
                    <a:cubicBezTo>
                      <a:pt x="169" y="29"/>
                      <a:pt x="168" y="7"/>
                      <a:pt x="155" y="2"/>
                    </a:cubicBezTo>
                    <a:cubicBezTo>
                      <a:pt x="149" y="0"/>
                      <a:pt x="70" y="25"/>
                      <a:pt x="59" y="29"/>
                    </a:cubicBezTo>
                    <a:cubicBezTo>
                      <a:pt x="43" y="80"/>
                      <a:pt x="33" y="63"/>
                      <a:pt x="73" y="84"/>
                    </a:cubicBezTo>
                    <a:close/>
                  </a:path>
                </a:pathLst>
              </a:custGeom>
              <a:solidFill>
                <a:srgbClr val="CC3300"/>
              </a:solidFill>
              <a:ln w="9525">
                <a:solidFill>
                  <a:schemeClr val="tx1"/>
                </a:solidFill>
                <a:round/>
                <a:headEnd/>
                <a:tailEnd/>
              </a:ln>
              <a:effectLst/>
            </p:spPr>
            <p:txBody>
              <a:bodyPr/>
              <a:lstStyle/>
              <a:p>
                <a:endParaRPr lang="en-US"/>
              </a:p>
            </p:txBody>
          </p:sp>
          <p:sp>
            <p:nvSpPr>
              <p:cNvPr id="74810" name="Freeform 58"/>
              <p:cNvSpPr>
                <a:spLocks/>
              </p:cNvSpPr>
              <p:nvPr/>
            </p:nvSpPr>
            <p:spPr bwMode="auto">
              <a:xfrm>
                <a:off x="1152" y="4032"/>
                <a:ext cx="169" cy="91"/>
              </a:xfrm>
              <a:custGeom>
                <a:avLst/>
                <a:gdLst/>
                <a:ahLst/>
                <a:cxnLst>
                  <a:cxn ang="0">
                    <a:pos x="73" y="84"/>
                  </a:cxn>
                  <a:cxn ang="0">
                    <a:pos x="128" y="249"/>
                  </a:cxn>
                  <a:cxn ang="0">
                    <a:pos x="169" y="235"/>
                  </a:cxn>
                  <a:cxn ang="0">
                    <a:pos x="155" y="125"/>
                  </a:cxn>
                  <a:cxn ang="0">
                    <a:pos x="169" y="43"/>
                  </a:cxn>
                  <a:cxn ang="0">
                    <a:pos x="155" y="2"/>
                  </a:cxn>
                  <a:cxn ang="0">
                    <a:pos x="59" y="29"/>
                  </a:cxn>
                  <a:cxn ang="0">
                    <a:pos x="73" y="84"/>
                  </a:cxn>
                </a:cxnLst>
                <a:rect l="0" t="0" r="r" b="b"/>
                <a:pathLst>
                  <a:path w="219" h="249">
                    <a:moveTo>
                      <a:pt x="73" y="84"/>
                    </a:moveTo>
                    <a:cubicBezTo>
                      <a:pt x="0" y="160"/>
                      <a:pt x="51" y="223"/>
                      <a:pt x="128" y="249"/>
                    </a:cubicBezTo>
                    <a:cubicBezTo>
                      <a:pt x="142" y="244"/>
                      <a:pt x="158" y="244"/>
                      <a:pt x="169" y="235"/>
                    </a:cubicBezTo>
                    <a:cubicBezTo>
                      <a:pt x="219" y="195"/>
                      <a:pt x="188" y="158"/>
                      <a:pt x="155" y="125"/>
                    </a:cubicBezTo>
                    <a:cubicBezTo>
                      <a:pt x="160" y="98"/>
                      <a:pt x="169" y="71"/>
                      <a:pt x="169" y="43"/>
                    </a:cubicBezTo>
                    <a:cubicBezTo>
                      <a:pt x="169" y="29"/>
                      <a:pt x="168" y="7"/>
                      <a:pt x="155" y="2"/>
                    </a:cubicBezTo>
                    <a:cubicBezTo>
                      <a:pt x="149" y="0"/>
                      <a:pt x="70" y="25"/>
                      <a:pt x="59" y="29"/>
                    </a:cubicBezTo>
                    <a:cubicBezTo>
                      <a:pt x="43" y="80"/>
                      <a:pt x="33" y="63"/>
                      <a:pt x="73" y="84"/>
                    </a:cubicBezTo>
                    <a:close/>
                  </a:path>
                </a:pathLst>
              </a:custGeom>
              <a:solidFill>
                <a:srgbClr val="CC3300"/>
              </a:solidFill>
              <a:ln w="9525">
                <a:solidFill>
                  <a:schemeClr val="tx1"/>
                </a:solidFill>
                <a:round/>
                <a:headEnd/>
                <a:tailEnd/>
              </a:ln>
              <a:effectLst/>
            </p:spPr>
            <p:txBody>
              <a:bodyPr/>
              <a:lstStyle/>
              <a:p>
                <a:endParaRPr lang="en-US"/>
              </a:p>
            </p:txBody>
          </p:sp>
          <p:sp>
            <p:nvSpPr>
              <p:cNvPr id="74811" name="Freeform 59"/>
              <p:cNvSpPr>
                <a:spLocks/>
              </p:cNvSpPr>
              <p:nvPr/>
            </p:nvSpPr>
            <p:spPr bwMode="auto">
              <a:xfrm>
                <a:off x="1079" y="4181"/>
                <a:ext cx="169" cy="91"/>
              </a:xfrm>
              <a:custGeom>
                <a:avLst/>
                <a:gdLst/>
                <a:ahLst/>
                <a:cxnLst>
                  <a:cxn ang="0">
                    <a:pos x="73" y="84"/>
                  </a:cxn>
                  <a:cxn ang="0">
                    <a:pos x="128" y="249"/>
                  </a:cxn>
                  <a:cxn ang="0">
                    <a:pos x="169" y="235"/>
                  </a:cxn>
                  <a:cxn ang="0">
                    <a:pos x="155" y="125"/>
                  </a:cxn>
                  <a:cxn ang="0">
                    <a:pos x="169" y="43"/>
                  </a:cxn>
                  <a:cxn ang="0">
                    <a:pos x="155" y="2"/>
                  </a:cxn>
                  <a:cxn ang="0">
                    <a:pos x="59" y="29"/>
                  </a:cxn>
                  <a:cxn ang="0">
                    <a:pos x="73" y="84"/>
                  </a:cxn>
                </a:cxnLst>
                <a:rect l="0" t="0" r="r" b="b"/>
                <a:pathLst>
                  <a:path w="219" h="249">
                    <a:moveTo>
                      <a:pt x="73" y="84"/>
                    </a:moveTo>
                    <a:cubicBezTo>
                      <a:pt x="0" y="160"/>
                      <a:pt x="51" y="223"/>
                      <a:pt x="128" y="249"/>
                    </a:cubicBezTo>
                    <a:cubicBezTo>
                      <a:pt x="142" y="244"/>
                      <a:pt x="158" y="244"/>
                      <a:pt x="169" y="235"/>
                    </a:cubicBezTo>
                    <a:cubicBezTo>
                      <a:pt x="219" y="195"/>
                      <a:pt x="188" y="158"/>
                      <a:pt x="155" y="125"/>
                    </a:cubicBezTo>
                    <a:cubicBezTo>
                      <a:pt x="160" y="98"/>
                      <a:pt x="169" y="71"/>
                      <a:pt x="169" y="43"/>
                    </a:cubicBezTo>
                    <a:cubicBezTo>
                      <a:pt x="169" y="29"/>
                      <a:pt x="168" y="7"/>
                      <a:pt x="155" y="2"/>
                    </a:cubicBezTo>
                    <a:cubicBezTo>
                      <a:pt x="149" y="0"/>
                      <a:pt x="70" y="25"/>
                      <a:pt x="59" y="29"/>
                    </a:cubicBezTo>
                    <a:cubicBezTo>
                      <a:pt x="43" y="80"/>
                      <a:pt x="33" y="63"/>
                      <a:pt x="73" y="84"/>
                    </a:cubicBezTo>
                    <a:close/>
                  </a:path>
                </a:pathLst>
              </a:custGeom>
              <a:solidFill>
                <a:srgbClr val="CC3300"/>
              </a:solidFill>
              <a:ln w="9525">
                <a:solidFill>
                  <a:schemeClr val="tx1"/>
                </a:solidFill>
                <a:round/>
                <a:headEnd/>
                <a:tailEnd/>
              </a:ln>
              <a:effectLst/>
            </p:spPr>
            <p:txBody>
              <a:bodyPr/>
              <a:lstStyle/>
              <a:p>
                <a:endParaRPr lang="en-US"/>
              </a:p>
            </p:txBody>
          </p:sp>
        </p:grpSp>
      </p:grpSp>
      <p:sp>
        <p:nvSpPr>
          <p:cNvPr id="74812" name="Text Box 60"/>
          <p:cNvSpPr txBox="1">
            <a:spLocks noChangeArrowheads="1"/>
          </p:cNvSpPr>
          <p:nvPr/>
        </p:nvSpPr>
        <p:spPr bwMode="auto">
          <a:xfrm>
            <a:off x="2346325" y="1260475"/>
            <a:ext cx="1393825" cy="457200"/>
          </a:xfrm>
          <a:prstGeom prst="rect">
            <a:avLst/>
          </a:prstGeom>
          <a:noFill/>
          <a:ln w="9525">
            <a:noFill/>
            <a:miter lim="800000"/>
            <a:headEnd/>
            <a:tailEnd/>
          </a:ln>
          <a:effectLst/>
        </p:spPr>
        <p:txBody>
          <a:bodyPr wrap="none">
            <a:spAutoFit/>
          </a:bodyPr>
          <a:lstStyle/>
          <a:p>
            <a:pPr eaLnBrk="1" hangingPunct="1"/>
            <a:r>
              <a:rPr lang="en-US" sz="2400">
                <a:latin typeface="Times New Roman" charset="0"/>
              </a:rPr>
              <a:t>Free flaps</a:t>
            </a:r>
          </a:p>
        </p:txBody>
      </p:sp>
      <p:sp>
        <p:nvSpPr>
          <p:cNvPr id="74813" name="Text Box 61"/>
          <p:cNvSpPr txBox="1">
            <a:spLocks noChangeArrowheads="1"/>
          </p:cNvSpPr>
          <p:nvPr/>
        </p:nvSpPr>
        <p:spPr bwMode="auto">
          <a:xfrm>
            <a:off x="1279525" y="2573338"/>
            <a:ext cx="1139825" cy="676275"/>
          </a:xfrm>
          <a:prstGeom prst="rect">
            <a:avLst/>
          </a:prstGeom>
          <a:noFill/>
          <a:ln w="9525">
            <a:noFill/>
            <a:miter lim="800000"/>
            <a:headEnd/>
            <a:tailEnd/>
          </a:ln>
          <a:effectLst/>
        </p:spPr>
        <p:txBody>
          <a:bodyPr wrap="none">
            <a:spAutoFit/>
          </a:bodyPr>
          <a:lstStyle/>
          <a:p>
            <a:pPr eaLnBrk="1" hangingPunct="1">
              <a:lnSpc>
                <a:spcPct val="80000"/>
              </a:lnSpc>
            </a:pPr>
            <a:r>
              <a:rPr lang="en-US" sz="2400">
                <a:latin typeface="Times New Roman" charset="0"/>
              </a:rPr>
              <a:t>Distant </a:t>
            </a:r>
          </a:p>
          <a:p>
            <a:pPr eaLnBrk="1" hangingPunct="1">
              <a:lnSpc>
                <a:spcPct val="80000"/>
              </a:lnSpc>
            </a:pPr>
            <a:r>
              <a:rPr lang="en-US" sz="2400">
                <a:latin typeface="Times New Roman" charset="0"/>
              </a:rPr>
              <a:t>flap</a:t>
            </a:r>
          </a:p>
        </p:txBody>
      </p:sp>
      <p:sp>
        <p:nvSpPr>
          <p:cNvPr id="74814" name="Text Box 62"/>
          <p:cNvSpPr txBox="1">
            <a:spLocks noChangeArrowheads="1"/>
          </p:cNvSpPr>
          <p:nvPr/>
        </p:nvSpPr>
        <p:spPr bwMode="auto">
          <a:xfrm>
            <a:off x="1295400" y="3605213"/>
            <a:ext cx="1282700" cy="676275"/>
          </a:xfrm>
          <a:prstGeom prst="rect">
            <a:avLst/>
          </a:prstGeom>
          <a:noFill/>
          <a:ln w="9525">
            <a:noFill/>
            <a:miter lim="800000"/>
            <a:headEnd/>
            <a:tailEnd/>
          </a:ln>
          <a:effectLst/>
        </p:spPr>
        <p:txBody>
          <a:bodyPr wrap="none">
            <a:spAutoFit/>
          </a:bodyPr>
          <a:lstStyle/>
          <a:p>
            <a:pPr eaLnBrk="1" hangingPunct="1">
              <a:lnSpc>
                <a:spcPct val="80000"/>
              </a:lnSpc>
            </a:pPr>
            <a:r>
              <a:rPr lang="en-US" sz="2400">
                <a:latin typeface="Times New Roman" charset="0"/>
              </a:rPr>
              <a:t>Regional</a:t>
            </a:r>
          </a:p>
          <a:p>
            <a:pPr eaLnBrk="1" hangingPunct="1">
              <a:lnSpc>
                <a:spcPct val="80000"/>
              </a:lnSpc>
            </a:pPr>
            <a:r>
              <a:rPr lang="en-US" sz="2400">
                <a:latin typeface="Times New Roman" charset="0"/>
              </a:rPr>
              <a:t>flap</a:t>
            </a:r>
          </a:p>
        </p:txBody>
      </p:sp>
      <p:sp>
        <p:nvSpPr>
          <p:cNvPr id="74815" name="Text Box 63"/>
          <p:cNvSpPr txBox="1">
            <a:spLocks noChangeArrowheads="1"/>
          </p:cNvSpPr>
          <p:nvPr/>
        </p:nvSpPr>
        <p:spPr bwMode="auto">
          <a:xfrm>
            <a:off x="1295400" y="4554538"/>
            <a:ext cx="876300" cy="676275"/>
          </a:xfrm>
          <a:prstGeom prst="rect">
            <a:avLst/>
          </a:prstGeom>
          <a:noFill/>
          <a:ln w="9525">
            <a:noFill/>
            <a:miter lim="800000"/>
            <a:headEnd/>
            <a:tailEnd/>
          </a:ln>
          <a:effectLst/>
        </p:spPr>
        <p:txBody>
          <a:bodyPr wrap="none">
            <a:spAutoFit/>
          </a:bodyPr>
          <a:lstStyle/>
          <a:p>
            <a:pPr eaLnBrk="1" hangingPunct="1">
              <a:lnSpc>
                <a:spcPct val="80000"/>
              </a:lnSpc>
            </a:pPr>
            <a:r>
              <a:rPr lang="en-US" sz="2400">
                <a:latin typeface="Times New Roman" charset="0"/>
              </a:rPr>
              <a:t>Local</a:t>
            </a:r>
          </a:p>
          <a:p>
            <a:pPr eaLnBrk="1" hangingPunct="1">
              <a:lnSpc>
                <a:spcPct val="80000"/>
              </a:lnSpc>
            </a:pPr>
            <a:r>
              <a:rPr lang="en-US" sz="2400">
                <a:latin typeface="Times New Roman" charset="0"/>
              </a:rPr>
              <a:t>flap</a:t>
            </a:r>
          </a:p>
        </p:txBody>
      </p:sp>
      <p:sp>
        <p:nvSpPr>
          <p:cNvPr id="74816" name="Text Box 64"/>
          <p:cNvSpPr txBox="1">
            <a:spLocks noChangeArrowheads="1"/>
          </p:cNvSpPr>
          <p:nvPr/>
        </p:nvSpPr>
        <p:spPr bwMode="auto">
          <a:xfrm>
            <a:off x="1295400" y="5437188"/>
            <a:ext cx="877888" cy="603250"/>
          </a:xfrm>
          <a:prstGeom prst="rect">
            <a:avLst/>
          </a:prstGeom>
          <a:noFill/>
          <a:ln w="9525">
            <a:noFill/>
            <a:miter lim="800000"/>
            <a:headEnd/>
            <a:tailEnd/>
          </a:ln>
          <a:effectLst/>
        </p:spPr>
        <p:txBody>
          <a:bodyPr wrap="none">
            <a:spAutoFit/>
          </a:bodyPr>
          <a:lstStyle/>
          <a:p>
            <a:pPr eaLnBrk="1" hangingPunct="1">
              <a:lnSpc>
                <a:spcPct val="70000"/>
              </a:lnSpc>
            </a:pPr>
            <a:r>
              <a:rPr lang="en-US" sz="2400">
                <a:latin typeface="Times New Roman" charset="0"/>
              </a:rPr>
              <a:t>Skin</a:t>
            </a:r>
          </a:p>
          <a:p>
            <a:pPr eaLnBrk="1" hangingPunct="1">
              <a:lnSpc>
                <a:spcPct val="70000"/>
              </a:lnSpc>
            </a:pPr>
            <a:r>
              <a:rPr lang="en-US" sz="2400">
                <a:latin typeface="Times New Roman" charset="0"/>
              </a:rPr>
              <a:t>grafts</a:t>
            </a:r>
          </a:p>
        </p:txBody>
      </p:sp>
      <p:sp>
        <p:nvSpPr>
          <p:cNvPr id="74817" name="Text Box 65"/>
          <p:cNvSpPr txBox="1">
            <a:spLocks noChangeArrowheads="1"/>
          </p:cNvSpPr>
          <p:nvPr/>
        </p:nvSpPr>
        <p:spPr bwMode="auto">
          <a:xfrm>
            <a:off x="1127125" y="6181725"/>
            <a:ext cx="1165225" cy="676275"/>
          </a:xfrm>
          <a:prstGeom prst="rect">
            <a:avLst/>
          </a:prstGeom>
          <a:noFill/>
          <a:ln w="9525">
            <a:noFill/>
            <a:miter lim="800000"/>
            <a:headEnd/>
            <a:tailEnd/>
          </a:ln>
          <a:effectLst/>
        </p:spPr>
        <p:txBody>
          <a:bodyPr wrap="none">
            <a:spAutoFit/>
          </a:bodyPr>
          <a:lstStyle/>
          <a:p>
            <a:pPr eaLnBrk="1" hangingPunct="1">
              <a:lnSpc>
                <a:spcPct val="80000"/>
              </a:lnSpc>
            </a:pPr>
            <a:r>
              <a:rPr lang="en-US" sz="2400">
                <a:latin typeface="Times New Roman" charset="0"/>
              </a:rPr>
              <a:t>Primary</a:t>
            </a:r>
          </a:p>
          <a:p>
            <a:pPr eaLnBrk="1" hangingPunct="1">
              <a:lnSpc>
                <a:spcPct val="80000"/>
              </a:lnSpc>
            </a:pPr>
            <a:r>
              <a:rPr lang="en-US" sz="2400">
                <a:latin typeface="Times New Roman" charset="0"/>
              </a:rPr>
              <a:t>closure</a:t>
            </a:r>
          </a:p>
        </p:txBody>
      </p:sp>
      <p:grpSp>
        <p:nvGrpSpPr>
          <p:cNvPr id="8" name="Group 66"/>
          <p:cNvGrpSpPr>
            <a:grpSpLocks/>
          </p:cNvGrpSpPr>
          <p:nvPr/>
        </p:nvGrpSpPr>
        <p:grpSpPr bwMode="auto">
          <a:xfrm>
            <a:off x="2438400" y="5867400"/>
            <a:ext cx="228600" cy="914400"/>
            <a:chOff x="4800" y="2352"/>
            <a:chExt cx="96" cy="576"/>
          </a:xfrm>
        </p:grpSpPr>
        <p:sp>
          <p:nvSpPr>
            <p:cNvPr id="74819" name="Line 67"/>
            <p:cNvSpPr>
              <a:spLocks noChangeShapeType="1"/>
            </p:cNvSpPr>
            <p:nvPr/>
          </p:nvSpPr>
          <p:spPr bwMode="auto">
            <a:xfrm>
              <a:off x="4800" y="2352"/>
              <a:ext cx="0" cy="576"/>
            </a:xfrm>
            <a:prstGeom prst="line">
              <a:avLst/>
            </a:prstGeom>
            <a:noFill/>
            <a:ln w="9525">
              <a:solidFill>
                <a:schemeClr val="tx1"/>
              </a:solidFill>
              <a:round/>
              <a:headEnd/>
              <a:tailEnd/>
            </a:ln>
            <a:effectLst/>
          </p:spPr>
          <p:txBody>
            <a:bodyPr/>
            <a:lstStyle/>
            <a:p>
              <a:endParaRPr lang="en-US"/>
            </a:p>
          </p:txBody>
        </p:sp>
        <p:sp>
          <p:nvSpPr>
            <p:cNvPr id="74820" name="Line 68"/>
            <p:cNvSpPr>
              <a:spLocks noChangeShapeType="1"/>
            </p:cNvSpPr>
            <p:nvPr/>
          </p:nvSpPr>
          <p:spPr bwMode="auto">
            <a:xfrm>
              <a:off x="4896" y="2352"/>
              <a:ext cx="0" cy="576"/>
            </a:xfrm>
            <a:prstGeom prst="line">
              <a:avLst/>
            </a:prstGeom>
            <a:noFill/>
            <a:ln w="9525">
              <a:solidFill>
                <a:schemeClr val="tx1"/>
              </a:solidFill>
              <a:round/>
              <a:headEnd/>
              <a:tailEnd/>
            </a:ln>
            <a:effectLst/>
          </p:spPr>
          <p:txBody>
            <a:bodyPr/>
            <a:lstStyle/>
            <a:p>
              <a:endParaRPr lang="en-US"/>
            </a:p>
          </p:txBody>
        </p:sp>
        <p:sp>
          <p:nvSpPr>
            <p:cNvPr id="74821" name="Line 69"/>
            <p:cNvSpPr>
              <a:spLocks noChangeShapeType="1"/>
            </p:cNvSpPr>
            <p:nvPr/>
          </p:nvSpPr>
          <p:spPr bwMode="auto">
            <a:xfrm>
              <a:off x="4800" y="2400"/>
              <a:ext cx="96" cy="0"/>
            </a:xfrm>
            <a:prstGeom prst="line">
              <a:avLst/>
            </a:prstGeom>
            <a:noFill/>
            <a:ln w="9525">
              <a:solidFill>
                <a:schemeClr val="tx1"/>
              </a:solidFill>
              <a:round/>
              <a:headEnd/>
              <a:tailEnd/>
            </a:ln>
            <a:effectLst/>
          </p:spPr>
          <p:txBody>
            <a:bodyPr/>
            <a:lstStyle/>
            <a:p>
              <a:endParaRPr lang="en-US"/>
            </a:p>
          </p:txBody>
        </p:sp>
        <p:sp>
          <p:nvSpPr>
            <p:cNvPr id="74822" name="Line 70"/>
            <p:cNvSpPr>
              <a:spLocks noChangeShapeType="1"/>
            </p:cNvSpPr>
            <p:nvPr/>
          </p:nvSpPr>
          <p:spPr bwMode="auto">
            <a:xfrm>
              <a:off x="4800" y="2496"/>
              <a:ext cx="96" cy="0"/>
            </a:xfrm>
            <a:prstGeom prst="line">
              <a:avLst/>
            </a:prstGeom>
            <a:noFill/>
            <a:ln w="9525">
              <a:solidFill>
                <a:schemeClr val="tx1"/>
              </a:solidFill>
              <a:round/>
              <a:headEnd/>
              <a:tailEnd/>
            </a:ln>
            <a:effectLst/>
          </p:spPr>
          <p:txBody>
            <a:bodyPr/>
            <a:lstStyle/>
            <a:p>
              <a:endParaRPr lang="en-US"/>
            </a:p>
          </p:txBody>
        </p:sp>
        <p:sp>
          <p:nvSpPr>
            <p:cNvPr id="74823" name="Line 71"/>
            <p:cNvSpPr>
              <a:spLocks noChangeShapeType="1"/>
            </p:cNvSpPr>
            <p:nvPr/>
          </p:nvSpPr>
          <p:spPr bwMode="auto">
            <a:xfrm>
              <a:off x="4800" y="2592"/>
              <a:ext cx="96" cy="0"/>
            </a:xfrm>
            <a:prstGeom prst="line">
              <a:avLst/>
            </a:prstGeom>
            <a:noFill/>
            <a:ln w="9525">
              <a:solidFill>
                <a:schemeClr val="tx1"/>
              </a:solidFill>
              <a:round/>
              <a:headEnd/>
              <a:tailEnd/>
            </a:ln>
            <a:effectLst/>
          </p:spPr>
          <p:txBody>
            <a:bodyPr/>
            <a:lstStyle/>
            <a:p>
              <a:endParaRPr lang="en-US"/>
            </a:p>
          </p:txBody>
        </p:sp>
        <p:sp>
          <p:nvSpPr>
            <p:cNvPr id="74824" name="Line 72"/>
            <p:cNvSpPr>
              <a:spLocks noChangeShapeType="1"/>
            </p:cNvSpPr>
            <p:nvPr/>
          </p:nvSpPr>
          <p:spPr bwMode="auto">
            <a:xfrm>
              <a:off x="4800" y="2688"/>
              <a:ext cx="96" cy="0"/>
            </a:xfrm>
            <a:prstGeom prst="line">
              <a:avLst/>
            </a:prstGeom>
            <a:noFill/>
            <a:ln w="9525">
              <a:solidFill>
                <a:schemeClr val="tx1"/>
              </a:solidFill>
              <a:round/>
              <a:headEnd/>
              <a:tailEnd/>
            </a:ln>
            <a:effectLst/>
          </p:spPr>
          <p:txBody>
            <a:bodyPr/>
            <a:lstStyle/>
            <a:p>
              <a:endParaRPr lang="en-US"/>
            </a:p>
          </p:txBody>
        </p:sp>
        <p:sp>
          <p:nvSpPr>
            <p:cNvPr id="74825" name="Line 73"/>
            <p:cNvSpPr>
              <a:spLocks noChangeShapeType="1"/>
            </p:cNvSpPr>
            <p:nvPr/>
          </p:nvSpPr>
          <p:spPr bwMode="auto">
            <a:xfrm>
              <a:off x="4800" y="2784"/>
              <a:ext cx="96" cy="0"/>
            </a:xfrm>
            <a:prstGeom prst="line">
              <a:avLst/>
            </a:prstGeom>
            <a:noFill/>
            <a:ln w="9525">
              <a:solidFill>
                <a:schemeClr val="tx1"/>
              </a:solidFill>
              <a:round/>
              <a:headEnd/>
              <a:tailEnd/>
            </a:ln>
            <a:effectLst/>
          </p:spPr>
          <p:txBody>
            <a:bodyPr/>
            <a:lstStyle/>
            <a:p>
              <a:endParaRPr lang="en-US"/>
            </a:p>
          </p:txBody>
        </p:sp>
        <p:sp>
          <p:nvSpPr>
            <p:cNvPr id="74826" name="Line 74"/>
            <p:cNvSpPr>
              <a:spLocks noChangeShapeType="1"/>
            </p:cNvSpPr>
            <p:nvPr/>
          </p:nvSpPr>
          <p:spPr bwMode="auto">
            <a:xfrm>
              <a:off x="4800" y="2880"/>
              <a:ext cx="96" cy="0"/>
            </a:xfrm>
            <a:prstGeom prst="line">
              <a:avLst/>
            </a:prstGeom>
            <a:noFill/>
            <a:ln w="9525">
              <a:solidFill>
                <a:schemeClr val="tx1"/>
              </a:solidFill>
              <a:round/>
              <a:headEnd/>
              <a:tailEnd/>
            </a:ln>
            <a:effectLst/>
          </p:spPr>
          <p:txBody>
            <a:bodyPr/>
            <a:lstStyle/>
            <a:p>
              <a:endParaRPr lang="en-US"/>
            </a:p>
          </p:txBody>
        </p:sp>
      </p:grpSp>
      <p:sp>
        <p:nvSpPr>
          <p:cNvPr id="74827" name="Rectangle 75"/>
          <p:cNvSpPr>
            <a:spLocks noChangeArrowheads="1"/>
          </p:cNvSpPr>
          <p:nvPr/>
        </p:nvSpPr>
        <p:spPr bwMode="auto">
          <a:xfrm>
            <a:off x="3733800" y="1143000"/>
            <a:ext cx="762000" cy="56388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74828" name="Line 76"/>
          <p:cNvSpPr>
            <a:spLocks noChangeShapeType="1"/>
          </p:cNvSpPr>
          <p:nvPr/>
        </p:nvSpPr>
        <p:spPr bwMode="auto">
          <a:xfrm flipH="1">
            <a:off x="4343400" y="1066800"/>
            <a:ext cx="0" cy="5715000"/>
          </a:xfrm>
          <a:prstGeom prst="line">
            <a:avLst/>
          </a:prstGeom>
          <a:noFill/>
          <a:ln w="9525">
            <a:solidFill>
              <a:schemeClr val="tx1"/>
            </a:solidFill>
            <a:round/>
            <a:headEnd/>
            <a:tailEnd/>
          </a:ln>
          <a:effectLst/>
        </p:spPr>
        <p:txBody>
          <a:bodyPr/>
          <a:lstStyle/>
          <a:p>
            <a:endParaRPr lang="en-US"/>
          </a:p>
        </p:txBody>
      </p:sp>
      <p:sp>
        <p:nvSpPr>
          <p:cNvPr id="74829" name="Rectangle 77"/>
          <p:cNvSpPr>
            <a:spLocks noChangeArrowheads="1"/>
          </p:cNvSpPr>
          <p:nvPr/>
        </p:nvSpPr>
        <p:spPr bwMode="auto">
          <a:xfrm>
            <a:off x="3886200" y="1447800"/>
            <a:ext cx="457200" cy="99695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74830" name="Line 78"/>
          <p:cNvSpPr>
            <a:spLocks noChangeShapeType="1"/>
          </p:cNvSpPr>
          <p:nvPr/>
        </p:nvSpPr>
        <p:spPr bwMode="auto">
          <a:xfrm flipH="1">
            <a:off x="3886200" y="1066800"/>
            <a:ext cx="0" cy="5715000"/>
          </a:xfrm>
          <a:prstGeom prst="line">
            <a:avLst/>
          </a:prstGeom>
          <a:noFill/>
          <a:ln w="9525">
            <a:solidFill>
              <a:schemeClr val="tx1"/>
            </a:solidFill>
            <a:round/>
            <a:headEnd/>
            <a:tailEnd/>
          </a:ln>
          <a:effectLst/>
        </p:spPr>
        <p:txBody>
          <a:bodyPr/>
          <a:lstStyle/>
          <a:p>
            <a:endParaRPr lang="en-US"/>
          </a:p>
        </p:txBody>
      </p:sp>
      <p:sp>
        <p:nvSpPr>
          <p:cNvPr id="74831" name="Text Box 79"/>
          <p:cNvSpPr txBox="1">
            <a:spLocks noChangeArrowheads="1"/>
          </p:cNvSpPr>
          <p:nvPr/>
        </p:nvSpPr>
        <p:spPr bwMode="auto">
          <a:xfrm>
            <a:off x="4876800" y="381000"/>
            <a:ext cx="3875088" cy="1552575"/>
          </a:xfrm>
          <a:prstGeom prst="rect">
            <a:avLst/>
          </a:prstGeom>
          <a:noFill/>
          <a:ln w="9525">
            <a:noFill/>
            <a:miter lim="800000"/>
            <a:headEnd/>
            <a:tailEnd/>
          </a:ln>
          <a:effectLst/>
        </p:spPr>
        <p:txBody>
          <a:bodyPr wrap="none">
            <a:spAutoFit/>
          </a:bodyPr>
          <a:lstStyle/>
          <a:p>
            <a:pPr eaLnBrk="1" hangingPunct="1"/>
            <a:r>
              <a:rPr lang="en-US" sz="2400" b="1" i="1">
                <a:latin typeface="Times New Roman" charset="0"/>
              </a:rPr>
              <a:t>Sometimes purchases in the </a:t>
            </a:r>
          </a:p>
          <a:p>
            <a:pPr eaLnBrk="1" hangingPunct="1"/>
            <a:r>
              <a:rPr lang="en-US" sz="2400" b="1" i="1">
                <a:latin typeface="Times New Roman" charset="0"/>
              </a:rPr>
              <a:t>bargain basements can serve </a:t>
            </a:r>
          </a:p>
          <a:p>
            <a:pPr eaLnBrk="1" hangingPunct="1"/>
            <a:r>
              <a:rPr lang="en-US" sz="2400" b="1" i="1">
                <a:latin typeface="Times New Roman" charset="0"/>
              </a:rPr>
              <a:t>as well as those found in the </a:t>
            </a:r>
          </a:p>
          <a:p>
            <a:pPr eaLnBrk="1" hangingPunct="1"/>
            <a:r>
              <a:rPr lang="en-US" sz="2400" b="1" i="1">
                <a:latin typeface="Times New Roman" charset="0"/>
              </a:rPr>
              <a:t>penthouse suite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8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8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8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8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48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8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48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8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8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4829"/>
                                        </p:tgtEl>
                                        <p:attrNameLst>
                                          <p:attrName>style.visibility</p:attrName>
                                        </p:attrNameLst>
                                      </p:cBhvr>
                                      <p:to>
                                        <p:strVal val="visible"/>
                                      </p:to>
                                    </p:set>
                                  </p:childTnLst>
                                </p:cTn>
                              </p:par>
                            </p:childTnLst>
                          </p:cTn>
                        </p:par>
                        <p:par>
                          <p:cTn id="51" fill="hold">
                            <p:stCondLst>
                              <p:cond delay="0"/>
                            </p:stCondLst>
                            <p:childTnLst>
                              <p:par>
                                <p:cTn id="52" presetID="42" presetClass="path" presetSubtype="0" accel="50000" decel="50000" autoRev="1" fill="hold" grpId="1" nodeType="afterEffect">
                                  <p:stCondLst>
                                    <p:cond delay="0"/>
                                  </p:stCondLst>
                                  <p:childTnLst>
                                    <p:animMotion origin="layout" path="M 0.0 0.0051 L 0.0 0.63241 " pathEditMode="relative" rAng="0" ptsTypes="AA">
                                      <p:cBhvr>
                                        <p:cTn id="53" dur="2000" spd="-100000" fill="hold"/>
                                        <p:tgtEl>
                                          <p:spTgt spid="74829"/>
                                        </p:tgtEl>
                                        <p:attrNameLst>
                                          <p:attrName>ppt_x</p:attrName>
                                          <p:attrName>ppt_y</p:attrName>
                                        </p:attrNameLst>
                                      </p:cBhvr>
                                      <p:rCtr x="0" y="314"/>
                                    </p:animMotion>
                                  </p:childTnLst>
                                </p:cTn>
                              </p:par>
                            </p:childTnLst>
                          </p:cTn>
                        </p:par>
                        <p:par>
                          <p:cTn id="54" fill="hold">
                            <p:stCondLst>
                              <p:cond delay="4000"/>
                            </p:stCondLst>
                            <p:childTnLst>
                              <p:par>
                                <p:cTn id="55" presetID="64" presetClass="path" presetSubtype="0" accel="50000" decel="50000" autoRev="1" fill="hold" grpId="2" nodeType="afterEffect">
                                  <p:stCondLst>
                                    <p:cond delay="0"/>
                                  </p:stCondLst>
                                  <p:childTnLst>
                                    <p:animMotion origin="layout" path="M 0.0 0.63241 L 0.0 -0.00092 " pathEditMode="relative" rAng="0" ptsTypes="AA">
                                      <p:cBhvr>
                                        <p:cTn id="56" dur="2000" fill="hold"/>
                                        <p:tgtEl>
                                          <p:spTgt spid="74829"/>
                                        </p:tgtEl>
                                        <p:attrNameLst>
                                          <p:attrName>ppt_x</p:attrName>
                                          <p:attrName>ppt_y</p:attrName>
                                        </p:attrNameLst>
                                      </p:cBhvr>
                                      <p:rCtr x="0" y="-317"/>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12" grpId="0"/>
      <p:bldP spid="74813" grpId="0"/>
      <p:bldP spid="74814" grpId="0"/>
      <p:bldP spid="74815" grpId="0"/>
      <p:bldP spid="74816" grpId="0"/>
      <p:bldP spid="74817" grpId="0"/>
      <p:bldP spid="74827" grpId="0" animBg="1"/>
      <p:bldP spid="74828" grpId="0" animBg="1"/>
      <p:bldP spid="74829" grpId="0" animBg="1"/>
      <p:bldP spid="74829" grpId="1" animBg="1"/>
      <p:bldP spid="74829" grpId="2" animBg="1"/>
      <p:bldP spid="74830" grpId="0" animBg="1"/>
      <p:bldP spid="7483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1866900" y="0"/>
            <a:ext cx="4838700" cy="366713"/>
          </a:xfrm>
          <a:prstGeom prst="rect">
            <a:avLst/>
          </a:prstGeom>
          <a:noFill/>
          <a:ln w="9525">
            <a:noFill/>
            <a:miter lim="800000"/>
            <a:headEnd/>
            <a:tailEnd/>
          </a:ln>
          <a:effectLst/>
        </p:spPr>
        <p:txBody>
          <a:bodyPr wrap="none">
            <a:spAutoFit/>
          </a:bodyPr>
          <a:lstStyle/>
          <a:p>
            <a:pPr algn="ctr">
              <a:spcBef>
                <a:spcPct val="0"/>
              </a:spcBef>
              <a:buClrTx/>
              <a:buSzTx/>
              <a:buFontTx/>
              <a:buNone/>
            </a:pPr>
            <a:r>
              <a:rPr lang="en-US" sz="1800" b="1"/>
              <a:t>Decision Making in Oral Cavity Reconstruction</a:t>
            </a:r>
          </a:p>
        </p:txBody>
      </p:sp>
      <p:sp>
        <p:nvSpPr>
          <p:cNvPr id="138243" name="Text Box 3"/>
          <p:cNvSpPr txBox="1">
            <a:spLocks noChangeArrowheads="1"/>
          </p:cNvSpPr>
          <p:nvPr/>
        </p:nvSpPr>
        <p:spPr bwMode="auto">
          <a:xfrm>
            <a:off x="3632200" y="304800"/>
            <a:ext cx="1320800" cy="366713"/>
          </a:xfrm>
          <a:prstGeom prst="rect">
            <a:avLst/>
          </a:prstGeom>
          <a:noFill/>
          <a:ln w="9525">
            <a:noFill/>
            <a:miter lim="800000"/>
            <a:headEnd/>
            <a:tailEnd/>
          </a:ln>
          <a:effectLst/>
        </p:spPr>
        <p:txBody>
          <a:bodyPr wrap="none">
            <a:spAutoFit/>
          </a:bodyPr>
          <a:lstStyle/>
          <a:p>
            <a:pPr>
              <a:spcBef>
                <a:spcPct val="0"/>
              </a:spcBef>
              <a:buClrTx/>
              <a:buSzTx/>
              <a:buFontTx/>
              <a:buNone/>
            </a:pPr>
            <a:r>
              <a:rPr lang="en-US" sz="1800"/>
              <a:t>Defect Type</a:t>
            </a:r>
          </a:p>
        </p:txBody>
      </p:sp>
      <p:sp>
        <p:nvSpPr>
          <p:cNvPr id="138244" name="Text Box 4"/>
          <p:cNvSpPr txBox="1">
            <a:spLocks noChangeArrowheads="1"/>
          </p:cNvSpPr>
          <p:nvPr/>
        </p:nvSpPr>
        <p:spPr bwMode="auto">
          <a:xfrm>
            <a:off x="1752600" y="685800"/>
            <a:ext cx="1219200" cy="366713"/>
          </a:xfrm>
          <a:prstGeom prst="rect">
            <a:avLst/>
          </a:prstGeom>
          <a:noFill/>
          <a:ln w="9525">
            <a:noFill/>
            <a:miter lim="800000"/>
            <a:headEnd/>
            <a:tailEnd/>
          </a:ln>
          <a:effectLst/>
        </p:spPr>
        <p:txBody>
          <a:bodyPr wrap="none">
            <a:spAutoFit/>
          </a:bodyPr>
          <a:lstStyle/>
          <a:p>
            <a:pPr>
              <a:spcBef>
                <a:spcPct val="0"/>
              </a:spcBef>
              <a:buClrTx/>
              <a:buSzTx/>
              <a:buFontTx/>
              <a:buNone/>
            </a:pPr>
            <a:r>
              <a:rPr lang="en-US" sz="1800"/>
              <a:t>Soft Tissue</a:t>
            </a:r>
          </a:p>
        </p:txBody>
      </p:sp>
      <p:sp>
        <p:nvSpPr>
          <p:cNvPr id="138245" name="Text Box 5"/>
          <p:cNvSpPr txBox="1">
            <a:spLocks noChangeArrowheads="1"/>
          </p:cNvSpPr>
          <p:nvPr/>
        </p:nvSpPr>
        <p:spPr bwMode="auto">
          <a:xfrm>
            <a:off x="6537325" y="609600"/>
            <a:ext cx="666750" cy="366713"/>
          </a:xfrm>
          <a:prstGeom prst="rect">
            <a:avLst/>
          </a:prstGeom>
          <a:noFill/>
          <a:ln w="9525">
            <a:noFill/>
            <a:miter lim="800000"/>
            <a:headEnd/>
            <a:tailEnd/>
          </a:ln>
          <a:effectLst/>
        </p:spPr>
        <p:txBody>
          <a:bodyPr wrap="none">
            <a:spAutoFit/>
          </a:bodyPr>
          <a:lstStyle/>
          <a:p>
            <a:pPr>
              <a:spcBef>
                <a:spcPct val="0"/>
              </a:spcBef>
              <a:buClrTx/>
              <a:buSzTx/>
              <a:buFontTx/>
              <a:buNone/>
            </a:pPr>
            <a:r>
              <a:rPr lang="en-US" sz="1800"/>
              <a:t>Bone</a:t>
            </a:r>
          </a:p>
        </p:txBody>
      </p:sp>
      <p:sp>
        <p:nvSpPr>
          <p:cNvPr id="138246" name="Text Box 6"/>
          <p:cNvSpPr txBox="1">
            <a:spLocks noChangeArrowheads="1"/>
          </p:cNvSpPr>
          <p:nvPr/>
        </p:nvSpPr>
        <p:spPr bwMode="auto">
          <a:xfrm>
            <a:off x="-76200" y="1219200"/>
            <a:ext cx="1593850" cy="366713"/>
          </a:xfrm>
          <a:prstGeom prst="rect">
            <a:avLst/>
          </a:prstGeom>
          <a:noFill/>
          <a:ln w="9525">
            <a:noFill/>
            <a:miter lim="800000"/>
            <a:headEnd/>
            <a:tailEnd/>
          </a:ln>
          <a:effectLst/>
        </p:spPr>
        <p:txBody>
          <a:bodyPr wrap="none">
            <a:spAutoFit/>
          </a:bodyPr>
          <a:lstStyle/>
          <a:p>
            <a:pPr>
              <a:spcBef>
                <a:spcPct val="0"/>
              </a:spcBef>
              <a:buClrTx/>
              <a:buSzTx/>
              <a:buFontTx/>
              <a:buNone/>
            </a:pPr>
            <a:r>
              <a:rPr lang="en-US" sz="1800"/>
              <a:t>Floor of Mouth</a:t>
            </a:r>
          </a:p>
        </p:txBody>
      </p:sp>
      <p:sp>
        <p:nvSpPr>
          <p:cNvPr id="138247" name="Text Box 7"/>
          <p:cNvSpPr txBox="1">
            <a:spLocks noChangeArrowheads="1"/>
          </p:cNvSpPr>
          <p:nvPr/>
        </p:nvSpPr>
        <p:spPr bwMode="auto">
          <a:xfrm>
            <a:off x="3613150" y="1219200"/>
            <a:ext cx="882650" cy="366713"/>
          </a:xfrm>
          <a:prstGeom prst="rect">
            <a:avLst/>
          </a:prstGeom>
          <a:noFill/>
          <a:ln w="9525">
            <a:noFill/>
            <a:miter lim="800000"/>
            <a:headEnd/>
            <a:tailEnd/>
          </a:ln>
          <a:effectLst/>
        </p:spPr>
        <p:txBody>
          <a:bodyPr wrap="none">
            <a:spAutoFit/>
          </a:bodyPr>
          <a:lstStyle/>
          <a:p>
            <a:pPr>
              <a:spcBef>
                <a:spcPct val="0"/>
              </a:spcBef>
              <a:buClrTx/>
              <a:buSzTx/>
              <a:buFontTx/>
              <a:buNone/>
            </a:pPr>
            <a:r>
              <a:rPr lang="en-US" sz="1800"/>
              <a:t>Tongue</a:t>
            </a:r>
          </a:p>
        </p:txBody>
      </p:sp>
      <p:sp>
        <p:nvSpPr>
          <p:cNvPr id="138248" name="Text Box 8"/>
          <p:cNvSpPr txBox="1">
            <a:spLocks noChangeArrowheads="1"/>
          </p:cNvSpPr>
          <p:nvPr/>
        </p:nvSpPr>
        <p:spPr bwMode="auto">
          <a:xfrm>
            <a:off x="1600200" y="1219200"/>
            <a:ext cx="1600200" cy="366713"/>
          </a:xfrm>
          <a:prstGeom prst="rect">
            <a:avLst/>
          </a:prstGeom>
          <a:noFill/>
          <a:ln w="9525">
            <a:noFill/>
            <a:miter lim="800000"/>
            <a:headEnd/>
            <a:tailEnd/>
          </a:ln>
          <a:effectLst/>
        </p:spPr>
        <p:txBody>
          <a:bodyPr wrap="none">
            <a:spAutoFit/>
          </a:bodyPr>
          <a:lstStyle/>
          <a:p>
            <a:pPr>
              <a:spcBef>
                <a:spcPct val="0"/>
              </a:spcBef>
              <a:buClrTx/>
              <a:buSzTx/>
              <a:buFontTx/>
              <a:buNone/>
            </a:pPr>
            <a:r>
              <a:rPr lang="en-US" sz="1800"/>
              <a:t>Buccal Mucosa</a:t>
            </a:r>
          </a:p>
        </p:txBody>
      </p:sp>
      <p:sp>
        <p:nvSpPr>
          <p:cNvPr id="138249" name="Text Box 9"/>
          <p:cNvSpPr txBox="1">
            <a:spLocks noChangeArrowheads="1"/>
          </p:cNvSpPr>
          <p:nvPr/>
        </p:nvSpPr>
        <p:spPr bwMode="auto">
          <a:xfrm>
            <a:off x="5181600" y="1905000"/>
            <a:ext cx="1625600" cy="366713"/>
          </a:xfrm>
          <a:prstGeom prst="rect">
            <a:avLst/>
          </a:prstGeom>
          <a:noFill/>
          <a:ln w="9525">
            <a:noFill/>
            <a:miter lim="800000"/>
            <a:headEnd/>
            <a:tailEnd/>
          </a:ln>
          <a:effectLst/>
        </p:spPr>
        <p:txBody>
          <a:bodyPr wrap="none">
            <a:spAutoFit/>
          </a:bodyPr>
          <a:lstStyle/>
          <a:p>
            <a:pPr>
              <a:spcBef>
                <a:spcPct val="0"/>
              </a:spcBef>
              <a:buClrTx/>
              <a:buSzTx/>
              <a:buFontTx/>
              <a:buNone/>
            </a:pPr>
            <a:r>
              <a:rPr lang="en-US" sz="1800"/>
              <a:t>Anterior Defect</a:t>
            </a:r>
          </a:p>
        </p:txBody>
      </p:sp>
      <p:sp>
        <p:nvSpPr>
          <p:cNvPr id="138250" name="Text Box 10"/>
          <p:cNvSpPr txBox="1">
            <a:spLocks noChangeArrowheads="1"/>
          </p:cNvSpPr>
          <p:nvPr/>
        </p:nvSpPr>
        <p:spPr bwMode="auto">
          <a:xfrm>
            <a:off x="7035800" y="1919288"/>
            <a:ext cx="1498600" cy="366712"/>
          </a:xfrm>
          <a:prstGeom prst="rect">
            <a:avLst/>
          </a:prstGeom>
          <a:noFill/>
          <a:ln w="9525">
            <a:noFill/>
            <a:miter lim="800000"/>
            <a:headEnd/>
            <a:tailEnd/>
          </a:ln>
          <a:effectLst/>
        </p:spPr>
        <p:txBody>
          <a:bodyPr wrap="none">
            <a:spAutoFit/>
          </a:bodyPr>
          <a:lstStyle/>
          <a:p>
            <a:pPr>
              <a:spcBef>
                <a:spcPct val="0"/>
              </a:spcBef>
              <a:buClrTx/>
              <a:buSzTx/>
              <a:buFontTx/>
              <a:buNone/>
            </a:pPr>
            <a:r>
              <a:rPr lang="en-US" sz="1800"/>
              <a:t>Lateral Defect</a:t>
            </a:r>
          </a:p>
        </p:txBody>
      </p:sp>
      <p:sp>
        <p:nvSpPr>
          <p:cNvPr id="138251" name="Text Box 11"/>
          <p:cNvSpPr txBox="1">
            <a:spLocks noChangeArrowheads="1"/>
          </p:cNvSpPr>
          <p:nvPr/>
        </p:nvSpPr>
        <p:spPr bwMode="auto">
          <a:xfrm>
            <a:off x="-152400" y="4340225"/>
            <a:ext cx="3067050" cy="2289175"/>
          </a:xfrm>
          <a:prstGeom prst="rect">
            <a:avLst/>
          </a:prstGeom>
          <a:noFill/>
          <a:ln w="9525">
            <a:noFill/>
            <a:miter lim="800000"/>
            <a:headEnd/>
            <a:tailEnd/>
          </a:ln>
          <a:effectLst/>
        </p:spPr>
        <p:txBody>
          <a:bodyPr wrap="none">
            <a:spAutoFit/>
          </a:bodyPr>
          <a:lstStyle/>
          <a:p>
            <a:pPr algn="ctr">
              <a:spcBef>
                <a:spcPct val="0"/>
              </a:spcBef>
              <a:buClrTx/>
              <a:buSzTx/>
              <a:buFontTx/>
              <a:buNone/>
            </a:pPr>
            <a:r>
              <a:rPr lang="en-US" sz="1800" u="sng"/>
              <a:t>Small</a:t>
            </a:r>
            <a:endParaRPr lang="en-US" sz="1800"/>
          </a:p>
          <a:p>
            <a:pPr algn="ctr">
              <a:spcBef>
                <a:spcPct val="0"/>
              </a:spcBef>
              <a:buClrTx/>
              <a:buSzTx/>
              <a:buFontTx/>
              <a:buNone/>
            </a:pPr>
            <a:r>
              <a:rPr lang="en-US" sz="1800"/>
              <a:t>STSG</a:t>
            </a:r>
          </a:p>
          <a:p>
            <a:pPr algn="ctr">
              <a:spcBef>
                <a:spcPct val="0"/>
              </a:spcBef>
              <a:buClrTx/>
              <a:buSzTx/>
              <a:buFontTx/>
              <a:buNone/>
            </a:pPr>
            <a:r>
              <a:rPr lang="en-US" sz="1800" u="sng"/>
              <a:t>Moderate</a:t>
            </a:r>
          </a:p>
          <a:p>
            <a:pPr algn="ctr">
              <a:spcBef>
                <a:spcPct val="0"/>
              </a:spcBef>
              <a:buClrTx/>
              <a:buSzTx/>
              <a:buFontTx/>
              <a:buNone/>
            </a:pPr>
            <a:r>
              <a:rPr lang="en-US" sz="1800"/>
              <a:t>Regional Flaps</a:t>
            </a:r>
          </a:p>
          <a:p>
            <a:pPr algn="ctr">
              <a:spcBef>
                <a:spcPct val="0"/>
              </a:spcBef>
              <a:buClrTx/>
              <a:buSzTx/>
              <a:buFontTx/>
              <a:buNone/>
            </a:pPr>
            <a:r>
              <a:rPr lang="en-US" sz="1800"/>
              <a:t>Fasciocutaneous Free Flaps</a:t>
            </a:r>
          </a:p>
          <a:p>
            <a:pPr algn="ctr">
              <a:spcBef>
                <a:spcPct val="0"/>
              </a:spcBef>
              <a:buClrTx/>
              <a:buSzTx/>
              <a:buFontTx/>
              <a:buNone/>
            </a:pPr>
            <a:r>
              <a:rPr lang="en-US" sz="1800" u="sng"/>
              <a:t>Large</a:t>
            </a:r>
          </a:p>
          <a:p>
            <a:pPr algn="ctr">
              <a:spcBef>
                <a:spcPct val="0"/>
              </a:spcBef>
              <a:buClrTx/>
              <a:buSzTx/>
              <a:buFontTx/>
              <a:buNone/>
            </a:pPr>
            <a:r>
              <a:rPr lang="en-US" sz="1800"/>
              <a:t>  Pedicled Fasciocutaneous flap</a:t>
            </a:r>
          </a:p>
          <a:p>
            <a:pPr algn="ctr">
              <a:spcBef>
                <a:spcPct val="0"/>
              </a:spcBef>
              <a:buClrTx/>
              <a:buSzTx/>
              <a:buFontTx/>
              <a:buNone/>
            </a:pPr>
            <a:r>
              <a:rPr lang="en-US" sz="1800"/>
              <a:t> Fasciocutaneous free flaps</a:t>
            </a:r>
          </a:p>
        </p:txBody>
      </p:sp>
      <p:sp>
        <p:nvSpPr>
          <p:cNvPr id="138252" name="Text Box 12"/>
          <p:cNvSpPr txBox="1">
            <a:spLocks noChangeArrowheads="1"/>
          </p:cNvSpPr>
          <p:nvPr/>
        </p:nvSpPr>
        <p:spPr bwMode="auto">
          <a:xfrm>
            <a:off x="1200150" y="1752600"/>
            <a:ext cx="3219450" cy="2563813"/>
          </a:xfrm>
          <a:prstGeom prst="rect">
            <a:avLst/>
          </a:prstGeom>
          <a:noFill/>
          <a:ln w="9525">
            <a:noFill/>
            <a:miter lim="800000"/>
            <a:headEnd/>
            <a:tailEnd/>
          </a:ln>
          <a:effectLst/>
        </p:spPr>
        <p:txBody>
          <a:bodyPr wrap="none">
            <a:spAutoFit/>
          </a:bodyPr>
          <a:lstStyle/>
          <a:p>
            <a:pPr algn="ctr">
              <a:spcBef>
                <a:spcPct val="0"/>
              </a:spcBef>
              <a:buClrTx/>
              <a:buSzTx/>
              <a:buFontTx/>
              <a:buNone/>
            </a:pPr>
            <a:r>
              <a:rPr lang="en-US" sz="1800" u="sng" dirty="0"/>
              <a:t>Superficial</a:t>
            </a:r>
          </a:p>
          <a:p>
            <a:pPr algn="ctr">
              <a:spcBef>
                <a:spcPct val="0"/>
              </a:spcBef>
              <a:buClrTx/>
              <a:buSzTx/>
              <a:buFontTx/>
              <a:buNone/>
            </a:pPr>
            <a:r>
              <a:rPr lang="en-US" sz="1800" dirty="0"/>
              <a:t>Primary Closure</a:t>
            </a:r>
          </a:p>
          <a:p>
            <a:pPr algn="ctr">
              <a:spcBef>
                <a:spcPct val="0"/>
              </a:spcBef>
              <a:buClrTx/>
              <a:buSzTx/>
              <a:buFontTx/>
              <a:buNone/>
            </a:pPr>
            <a:r>
              <a:rPr lang="en-US" sz="1800" dirty="0"/>
              <a:t>Skin Grafts</a:t>
            </a:r>
          </a:p>
          <a:p>
            <a:pPr algn="ctr">
              <a:spcBef>
                <a:spcPct val="0"/>
              </a:spcBef>
              <a:buClrTx/>
              <a:buSzTx/>
              <a:buFontTx/>
              <a:buNone/>
            </a:pPr>
            <a:r>
              <a:rPr lang="en-US" sz="1800" u="sng" dirty="0"/>
              <a:t>Full Thickness </a:t>
            </a:r>
          </a:p>
          <a:p>
            <a:pPr algn="ctr">
              <a:spcBef>
                <a:spcPct val="0"/>
              </a:spcBef>
              <a:buClrTx/>
              <a:buSzTx/>
              <a:buFontTx/>
              <a:buNone/>
            </a:pPr>
            <a:r>
              <a:rPr lang="en-US" sz="1800" dirty="0"/>
              <a:t>Regional Flaps</a:t>
            </a:r>
          </a:p>
          <a:p>
            <a:pPr algn="ctr">
              <a:spcBef>
                <a:spcPct val="0"/>
              </a:spcBef>
              <a:buClrTx/>
              <a:buSzTx/>
              <a:buFontTx/>
              <a:buNone/>
            </a:pPr>
            <a:r>
              <a:rPr lang="en-US" sz="1800" dirty="0" err="1"/>
              <a:t>Fasciocutaneous</a:t>
            </a:r>
            <a:r>
              <a:rPr lang="en-US" sz="1800" dirty="0"/>
              <a:t> Free Flaps</a:t>
            </a:r>
          </a:p>
          <a:p>
            <a:pPr algn="ctr">
              <a:spcBef>
                <a:spcPct val="0"/>
              </a:spcBef>
              <a:buClrTx/>
              <a:buSzTx/>
              <a:buFontTx/>
              <a:buNone/>
            </a:pPr>
            <a:r>
              <a:rPr lang="en-US" sz="1800" u="sng" dirty="0"/>
              <a:t>Large Full Thickness</a:t>
            </a:r>
          </a:p>
          <a:p>
            <a:pPr algn="ctr">
              <a:spcBef>
                <a:spcPct val="0"/>
              </a:spcBef>
              <a:buClrTx/>
              <a:buSzTx/>
              <a:buFontTx/>
              <a:buNone/>
            </a:pPr>
            <a:r>
              <a:rPr lang="en-US" sz="1800" dirty="0" err="1"/>
              <a:t>Fasciocutaneous</a:t>
            </a:r>
            <a:r>
              <a:rPr lang="en-US" sz="1800" dirty="0"/>
              <a:t> Free Flaps</a:t>
            </a:r>
          </a:p>
          <a:p>
            <a:pPr algn="ctr">
              <a:spcBef>
                <a:spcPct val="0"/>
              </a:spcBef>
              <a:buClrTx/>
              <a:buSzTx/>
              <a:buFontTx/>
              <a:buNone/>
            </a:pPr>
            <a:r>
              <a:rPr lang="en-US" sz="1800" dirty="0" err="1"/>
              <a:t>Pedicled</a:t>
            </a:r>
            <a:r>
              <a:rPr lang="en-US" sz="1800" dirty="0"/>
              <a:t> </a:t>
            </a:r>
            <a:r>
              <a:rPr lang="en-US" sz="1800" dirty="0" err="1"/>
              <a:t>musculocutaneous</a:t>
            </a:r>
            <a:r>
              <a:rPr lang="en-US" sz="1800" dirty="0"/>
              <a:t> flaps</a:t>
            </a:r>
          </a:p>
        </p:txBody>
      </p:sp>
      <p:sp>
        <p:nvSpPr>
          <p:cNvPr id="138253" name="Text Box 13"/>
          <p:cNvSpPr txBox="1">
            <a:spLocks noChangeArrowheads="1"/>
          </p:cNvSpPr>
          <p:nvPr/>
        </p:nvSpPr>
        <p:spPr bwMode="auto">
          <a:xfrm>
            <a:off x="4819650" y="2743200"/>
            <a:ext cx="2571750" cy="641350"/>
          </a:xfrm>
          <a:prstGeom prst="rect">
            <a:avLst/>
          </a:prstGeom>
          <a:noFill/>
          <a:ln w="9525">
            <a:noFill/>
            <a:miter lim="800000"/>
            <a:headEnd/>
            <a:tailEnd/>
          </a:ln>
          <a:effectLst/>
        </p:spPr>
        <p:txBody>
          <a:bodyPr wrap="none">
            <a:spAutoFit/>
          </a:bodyPr>
          <a:lstStyle/>
          <a:p>
            <a:pPr algn="ctr">
              <a:spcBef>
                <a:spcPct val="0"/>
              </a:spcBef>
              <a:buClrTx/>
              <a:buSzTx/>
              <a:buFontTx/>
              <a:buNone/>
            </a:pPr>
            <a:r>
              <a:rPr lang="en-US" sz="1800"/>
              <a:t>Osseocutaneous free flaps</a:t>
            </a:r>
          </a:p>
          <a:p>
            <a:pPr algn="ctr">
              <a:spcBef>
                <a:spcPct val="0"/>
              </a:spcBef>
              <a:buClrTx/>
              <a:buSzTx/>
              <a:buFontTx/>
              <a:buNone/>
            </a:pPr>
            <a:endParaRPr lang="en-US" sz="1800"/>
          </a:p>
        </p:txBody>
      </p:sp>
      <p:sp>
        <p:nvSpPr>
          <p:cNvPr id="138254" name="Text Box 14"/>
          <p:cNvSpPr txBox="1">
            <a:spLocks noChangeArrowheads="1"/>
          </p:cNvSpPr>
          <p:nvPr/>
        </p:nvSpPr>
        <p:spPr bwMode="auto">
          <a:xfrm>
            <a:off x="6477000" y="3962400"/>
            <a:ext cx="2673350" cy="2014538"/>
          </a:xfrm>
          <a:prstGeom prst="rect">
            <a:avLst/>
          </a:prstGeom>
          <a:noFill/>
          <a:ln w="9525">
            <a:noFill/>
            <a:miter lim="800000"/>
            <a:headEnd/>
            <a:tailEnd/>
          </a:ln>
          <a:effectLst/>
        </p:spPr>
        <p:txBody>
          <a:bodyPr wrap="none">
            <a:spAutoFit/>
          </a:bodyPr>
          <a:lstStyle/>
          <a:p>
            <a:pPr algn="ctr">
              <a:spcBef>
                <a:spcPct val="0"/>
              </a:spcBef>
              <a:buClrTx/>
              <a:buSzTx/>
              <a:buFontTx/>
              <a:buNone/>
            </a:pPr>
            <a:r>
              <a:rPr lang="en-US" sz="1800"/>
              <a:t>Regional/Distant Flap</a:t>
            </a:r>
          </a:p>
          <a:p>
            <a:pPr algn="ctr">
              <a:spcBef>
                <a:spcPct val="0"/>
              </a:spcBef>
              <a:buClrTx/>
              <a:buSzTx/>
              <a:buFontTx/>
              <a:buNone/>
            </a:pPr>
            <a:r>
              <a:rPr lang="en-US" sz="1800"/>
              <a:t>and Mandibular Swing</a:t>
            </a:r>
          </a:p>
          <a:p>
            <a:pPr algn="ctr">
              <a:spcBef>
                <a:spcPct val="0"/>
              </a:spcBef>
              <a:buClrTx/>
              <a:buSzTx/>
              <a:buFontTx/>
              <a:buNone/>
            </a:pPr>
            <a:r>
              <a:rPr lang="en-US" sz="1800"/>
              <a:t>Reconstruction Plate and</a:t>
            </a:r>
          </a:p>
          <a:p>
            <a:pPr algn="ctr">
              <a:spcBef>
                <a:spcPct val="0"/>
              </a:spcBef>
              <a:buClrTx/>
              <a:buSzTx/>
              <a:buFontTx/>
              <a:buNone/>
            </a:pPr>
            <a:r>
              <a:rPr lang="en-US" sz="1800"/>
              <a:t>Regional/Distant Flaps</a:t>
            </a:r>
          </a:p>
          <a:p>
            <a:pPr algn="ctr">
              <a:spcBef>
                <a:spcPct val="0"/>
              </a:spcBef>
              <a:buClrTx/>
              <a:buSzTx/>
              <a:buFontTx/>
              <a:buNone/>
            </a:pPr>
            <a:r>
              <a:rPr lang="en-US" sz="1800"/>
              <a:t>Osseocutaneous Free Flaps</a:t>
            </a:r>
          </a:p>
          <a:p>
            <a:pPr algn="ctr">
              <a:spcBef>
                <a:spcPct val="0"/>
              </a:spcBef>
              <a:buClrTx/>
              <a:buSzTx/>
              <a:buFontTx/>
              <a:buNone/>
            </a:pPr>
            <a:endParaRPr lang="en-US" sz="1800"/>
          </a:p>
          <a:p>
            <a:pPr algn="ctr">
              <a:spcBef>
                <a:spcPct val="0"/>
              </a:spcBef>
              <a:buClrTx/>
              <a:buSzTx/>
              <a:buFontTx/>
              <a:buNone/>
            </a:pPr>
            <a:endParaRPr lang="en-US" sz="1800"/>
          </a:p>
        </p:txBody>
      </p:sp>
      <p:sp>
        <p:nvSpPr>
          <p:cNvPr id="138255" name="Text Box 15"/>
          <p:cNvSpPr txBox="1">
            <a:spLocks noChangeArrowheads="1"/>
          </p:cNvSpPr>
          <p:nvPr/>
        </p:nvSpPr>
        <p:spPr bwMode="auto">
          <a:xfrm>
            <a:off x="3333750" y="4343400"/>
            <a:ext cx="3219450" cy="2289175"/>
          </a:xfrm>
          <a:prstGeom prst="rect">
            <a:avLst/>
          </a:prstGeom>
          <a:noFill/>
          <a:ln w="9525">
            <a:noFill/>
            <a:miter lim="800000"/>
            <a:headEnd/>
            <a:tailEnd/>
          </a:ln>
          <a:effectLst/>
        </p:spPr>
        <p:txBody>
          <a:bodyPr wrap="none">
            <a:spAutoFit/>
          </a:bodyPr>
          <a:lstStyle/>
          <a:p>
            <a:pPr algn="ctr">
              <a:spcBef>
                <a:spcPct val="0"/>
              </a:spcBef>
              <a:buClrTx/>
              <a:buSzTx/>
              <a:buFontTx/>
              <a:buNone/>
            </a:pPr>
            <a:r>
              <a:rPr lang="en-US" sz="1800" u="sng"/>
              <a:t>&lt;50% Loss</a:t>
            </a:r>
          </a:p>
          <a:p>
            <a:pPr algn="ctr">
              <a:spcBef>
                <a:spcPct val="0"/>
              </a:spcBef>
              <a:buClrTx/>
              <a:buSzTx/>
              <a:buFontTx/>
              <a:buNone/>
            </a:pPr>
            <a:r>
              <a:rPr lang="en-US" sz="1800"/>
              <a:t>Primary Closure</a:t>
            </a:r>
          </a:p>
          <a:p>
            <a:pPr algn="ctr">
              <a:spcBef>
                <a:spcPct val="0"/>
              </a:spcBef>
              <a:buClrTx/>
              <a:buSzTx/>
              <a:buFontTx/>
              <a:buNone/>
            </a:pPr>
            <a:r>
              <a:rPr lang="en-US" sz="1800"/>
              <a:t>Skin Graft</a:t>
            </a:r>
          </a:p>
          <a:p>
            <a:pPr algn="ctr">
              <a:spcBef>
                <a:spcPct val="0"/>
              </a:spcBef>
              <a:buClrTx/>
              <a:buSzTx/>
              <a:buFontTx/>
              <a:buNone/>
            </a:pPr>
            <a:r>
              <a:rPr lang="en-US" sz="1800" u="sng"/>
              <a:t>Combined Defects</a:t>
            </a:r>
          </a:p>
          <a:p>
            <a:pPr algn="ctr">
              <a:spcBef>
                <a:spcPct val="0"/>
              </a:spcBef>
              <a:buClrTx/>
              <a:buSzTx/>
              <a:buFontTx/>
              <a:buNone/>
            </a:pPr>
            <a:r>
              <a:rPr lang="en-US" sz="1800"/>
              <a:t>Fasciocutaneous free flaps</a:t>
            </a:r>
          </a:p>
          <a:p>
            <a:pPr algn="ctr">
              <a:spcBef>
                <a:spcPct val="0"/>
              </a:spcBef>
              <a:buClrTx/>
              <a:buSzTx/>
              <a:buFontTx/>
              <a:buNone/>
            </a:pPr>
            <a:r>
              <a:rPr lang="en-US" sz="1800" u="sng"/>
              <a:t>Total Glossectomy</a:t>
            </a:r>
          </a:p>
          <a:p>
            <a:pPr algn="ctr">
              <a:spcBef>
                <a:spcPct val="0"/>
              </a:spcBef>
              <a:buClrTx/>
              <a:buSzTx/>
              <a:buFontTx/>
              <a:buNone/>
            </a:pPr>
            <a:r>
              <a:rPr lang="en-US" sz="1800"/>
              <a:t>Myocutaneous free flaps</a:t>
            </a:r>
          </a:p>
          <a:p>
            <a:pPr algn="ctr">
              <a:spcBef>
                <a:spcPct val="0"/>
              </a:spcBef>
              <a:buClrTx/>
              <a:buSzTx/>
              <a:buFontTx/>
              <a:buNone/>
            </a:pPr>
            <a:r>
              <a:rPr lang="en-US" sz="1800"/>
              <a:t>Pedicled musculocutaneous flaps</a:t>
            </a:r>
          </a:p>
        </p:txBody>
      </p:sp>
      <p:sp>
        <p:nvSpPr>
          <p:cNvPr id="138256" name="Line 16"/>
          <p:cNvSpPr>
            <a:spLocks noChangeShapeType="1"/>
          </p:cNvSpPr>
          <p:nvPr/>
        </p:nvSpPr>
        <p:spPr bwMode="auto">
          <a:xfrm>
            <a:off x="762000" y="1600200"/>
            <a:ext cx="0" cy="2514600"/>
          </a:xfrm>
          <a:prstGeom prst="line">
            <a:avLst/>
          </a:prstGeom>
          <a:noFill/>
          <a:ln w="9525">
            <a:solidFill>
              <a:schemeClr val="tx1"/>
            </a:solidFill>
            <a:round/>
            <a:headEnd/>
            <a:tailEnd type="triangle" w="med" len="med"/>
          </a:ln>
          <a:effectLst/>
        </p:spPr>
        <p:txBody>
          <a:bodyPr/>
          <a:lstStyle/>
          <a:p>
            <a:endParaRPr lang="en-US"/>
          </a:p>
        </p:txBody>
      </p:sp>
      <p:sp>
        <p:nvSpPr>
          <p:cNvPr id="138257" name="Line 17"/>
          <p:cNvSpPr>
            <a:spLocks noChangeShapeType="1"/>
          </p:cNvSpPr>
          <p:nvPr/>
        </p:nvSpPr>
        <p:spPr bwMode="auto">
          <a:xfrm>
            <a:off x="2438400" y="1600200"/>
            <a:ext cx="228600" cy="152400"/>
          </a:xfrm>
          <a:prstGeom prst="line">
            <a:avLst/>
          </a:prstGeom>
          <a:noFill/>
          <a:ln w="9525">
            <a:solidFill>
              <a:schemeClr val="tx1"/>
            </a:solidFill>
            <a:round/>
            <a:headEnd/>
            <a:tailEnd type="triangle" w="med" len="med"/>
          </a:ln>
          <a:effectLst/>
        </p:spPr>
        <p:txBody>
          <a:bodyPr/>
          <a:lstStyle/>
          <a:p>
            <a:endParaRPr lang="en-US"/>
          </a:p>
        </p:txBody>
      </p:sp>
      <p:sp>
        <p:nvSpPr>
          <p:cNvPr id="138258" name="Line 18"/>
          <p:cNvSpPr>
            <a:spLocks noChangeShapeType="1"/>
          </p:cNvSpPr>
          <p:nvPr/>
        </p:nvSpPr>
        <p:spPr bwMode="auto">
          <a:xfrm>
            <a:off x="4343400" y="1600200"/>
            <a:ext cx="762000" cy="2514600"/>
          </a:xfrm>
          <a:prstGeom prst="line">
            <a:avLst/>
          </a:prstGeom>
          <a:noFill/>
          <a:ln w="9525">
            <a:solidFill>
              <a:schemeClr val="tx1"/>
            </a:solidFill>
            <a:round/>
            <a:headEnd/>
            <a:tailEnd type="triangle" w="med" len="med"/>
          </a:ln>
          <a:effectLst/>
        </p:spPr>
        <p:txBody>
          <a:bodyPr/>
          <a:lstStyle/>
          <a:p>
            <a:endParaRPr lang="en-US"/>
          </a:p>
        </p:txBody>
      </p:sp>
      <p:sp>
        <p:nvSpPr>
          <p:cNvPr id="138259" name="Line 19"/>
          <p:cNvSpPr>
            <a:spLocks noChangeShapeType="1"/>
          </p:cNvSpPr>
          <p:nvPr/>
        </p:nvSpPr>
        <p:spPr bwMode="auto">
          <a:xfrm>
            <a:off x="6019800" y="2286000"/>
            <a:ext cx="0" cy="381000"/>
          </a:xfrm>
          <a:prstGeom prst="line">
            <a:avLst/>
          </a:prstGeom>
          <a:noFill/>
          <a:ln w="9525">
            <a:solidFill>
              <a:schemeClr val="tx1"/>
            </a:solidFill>
            <a:round/>
            <a:headEnd/>
            <a:tailEnd type="triangle" w="med" len="med"/>
          </a:ln>
          <a:effectLst/>
        </p:spPr>
        <p:txBody>
          <a:bodyPr/>
          <a:lstStyle/>
          <a:p>
            <a:endParaRPr lang="en-US"/>
          </a:p>
        </p:txBody>
      </p:sp>
      <p:sp>
        <p:nvSpPr>
          <p:cNvPr id="138260" name="Line 20"/>
          <p:cNvSpPr>
            <a:spLocks noChangeShapeType="1"/>
          </p:cNvSpPr>
          <p:nvPr/>
        </p:nvSpPr>
        <p:spPr bwMode="auto">
          <a:xfrm>
            <a:off x="7772400" y="2362200"/>
            <a:ext cx="0" cy="1524000"/>
          </a:xfrm>
          <a:prstGeom prst="line">
            <a:avLst/>
          </a:prstGeom>
          <a:noFill/>
          <a:ln w="9525">
            <a:solidFill>
              <a:schemeClr val="tx1"/>
            </a:solidFill>
            <a:round/>
            <a:headEnd/>
            <a:tailEnd type="triangle" w="med" len="med"/>
          </a:ln>
          <a:effectLst/>
        </p:spPr>
        <p:txBody>
          <a:bodyPr/>
          <a:lstStyle/>
          <a:p>
            <a:endParaRPr lang="en-US"/>
          </a:p>
        </p:txBody>
      </p:sp>
      <p:sp>
        <p:nvSpPr>
          <p:cNvPr id="138261" name="Line 21"/>
          <p:cNvSpPr>
            <a:spLocks noChangeShapeType="1"/>
          </p:cNvSpPr>
          <p:nvPr/>
        </p:nvSpPr>
        <p:spPr bwMode="auto">
          <a:xfrm rot="13958654" flipV="1">
            <a:off x="1431131" y="897732"/>
            <a:ext cx="92075" cy="417512"/>
          </a:xfrm>
          <a:prstGeom prst="line">
            <a:avLst/>
          </a:prstGeom>
          <a:noFill/>
          <a:ln w="9525">
            <a:solidFill>
              <a:schemeClr val="tx1"/>
            </a:solidFill>
            <a:round/>
            <a:headEnd/>
            <a:tailEnd type="triangle" w="med" len="med"/>
          </a:ln>
          <a:effectLst/>
        </p:spPr>
        <p:txBody>
          <a:bodyPr/>
          <a:lstStyle/>
          <a:p>
            <a:endParaRPr lang="en-US"/>
          </a:p>
        </p:txBody>
      </p:sp>
      <p:sp>
        <p:nvSpPr>
          <p:cNvPr id="138262" name="Line 22"/>
          <p:cNvSpPr>
            <a:spLocks noChangeShapeType="1"/>
          </p:cNvSpPr>
          <p:nvPr/>
        </p:nvSpPr>
        <p:spPr bwMode="auto">
          <a:xfrm>
            <a:off x="2286000" y="990600"/>
            <a:ext cx="0" cy="228600"/>
          </a:xfrm>
          <a:prstGeom prst="line">
            <a:avLst/>
          </a:prstGeom>
          <a:noFill/>
          <a:ln w="9525">
            <a:solidFill>
              <a:schemeClr val="tx1"/>
            </a:solidFill>
            <a:round/>
            <a:headEnd/>
            <a:tailEnd type="triangle" w="med" len="med"/>
          </a:ln>
          <a:effectLst/>
        </p:spPr>
        <p:txBody>
          <a:bodyPr/>
          <a:lstStyle/>
          <a:p>
            <a:endParaRPr lang="en-US"/>
          </a:p>
        </p:txBody>
      </p:sp>
      <p:sp>
        <p:nvSpPr>
          <p:cNvPr id="138263" name="Line 23"/>
          <p:cNvSpPr>
            <a:spLocks noChangeShapeType="1"/>
          </p:cNvSpPr>
          <p:nvPr/>
        </p:nvSpPr>
        <p:spPr bwMode="auto">
          <a:xfrm rot="4061628">
            <a:off x="3237706" y="419894"/>
            <a:ext cx="1588" cy="533400"/>
          </a:xfrm>
          <a:prstGeom prst="line">
            <a:avLst/>
          </a:prstGeom>
          <a:noFill/>
          <a:ln w="9525">
            <a:solidFill>
              <a:schemeClr val="tx1"/>
            </a:solidFill>
            <a:round/>
            <a:headEnd/>
            <a:tailEnd type="triangle" w="med" len="med"/>
          </a:ln>
          <a:effectLst/>
        </p:spPr>
        <p:txBody>
          <a:bodyPr/>
          <a:lstStyle/>
          <a:p>
            <a:endParaRPr lang="en-US"/>
          </a:p>
        </p:txBody>
      </p:sp>
      <p:sp>
        <p:nvSpPr>
          <p:cNvPr id="138264" name="Line 24"/>
          <p:cNvSpPr>
            <a:spLocks noChangeShapeType="1"/>
          </p:cNvSpPr>
          <p:nvPr/>
        </p:nvSpPr>
        <p:spPr bwMode="auto">
          <a:xfrm rot="6637062" flipV="1">
            <a:off x="3176588" y="828675"/>
            <a:ext cx="0" cy="568325"/>
          </a:xfrm>
          <a:prstGeom prst="line">
            <a:avLst/>
          </a:prstGeom>
          <a:noFill/>
          <a:ln w="9525">
            <a:solidFill>
              <a:schemeClr val="tx1"/>
            </a:solidFill>
            <a:round/>
            <a:headEnd/>
            <a:tailEnd type="triangle" w="med" len="med"/>
          </a:ln>
          <a:effectLst/>
        </p:spPr>
        <p:txBody>
          <a:bodyPr/>
          <a:lstStyle/>
          <a:p>
            <a:endParaRPr lang="en-US"/>
          </a:p>
        </p:txBody>
      </p:sp>
      <p:sp>
        <p:nvSpPr>
          <p:cNvPr id="138265" name="Line 25"/>
          <p:cNvSpPr>
            <a:spLocks noChangeShapeType="1"/>
          </p:cNvSpPr>
          <p:nvPr/>
        </p:nvSpPr>
        <p:spPr bwMode="auto">
          <a:xfrm rot="-14779112" flipH="1" flipV="1">
            <a:off x="5535613" y="215900"/>
            <a:ext cx="115887" cy="823913"/>
          </a:xfrm>
          <a:prstGeom prst="line">
            <a:avLst/>
          </a:prstGeom>
          <a:noFill/>
          <a:ln w="9525">
            <a:solidFill>
              <a:schemeClr val="tx1"/>
            </a:solidFill>
            <a:round/>
            <a:headEnd/>
            <a:tailEnd type="triangle" w="med" len="med"/>
          </a:ln>
          <a:effectLst/>
        </p:spPr>
        <p:txBody>
          <a:bodyPr/>
          <a:lstStyle/>
          <a:p>
            <a:endParaRPr lang="en-US"/>
          </a:p>
        </p:txBody>
      </p:sp>
      <p:sp>
        <p:nvSpPr>
          <p:cNvPr id="138266" name="Line 26"/>
          <p:cNvSpPr>
            <a:spLocks noChangeShapeType="1"/>
          </p:cNvSpPr>
          <p:nvPr/>
        </p:nvSpPr>
        <p:spPr bwMode="auto">
          <a:xfrm flipH="1">
            <a:off x="6248400" y="1447800"/>
            <a:ext cx="457200" cy="381000"/>
          </a:xfrm>
          <a:prstGeom prst="line">
            <a:avLst/>
          </a:prstGeom>
          <a:noFill/>
          <a:ln w="9525">
            <a:solidFill>
              <a:schemeClr val="tx1"/>
            </a:solidFill>
            <a:round/>
            <a:headEnd/>
            <a:tailEnd type="triangle" w="med" len="med"/>
          </a:ln>
          <a:effectLst/>
        </p:spPr>
        <p:txBody>
          <a:bodyPr/>
          <a:lstStyle/>
          <a:p>
            <a:endParaRPr lang="en-US"/>
          </a:p>
        </p:txBody>
      </p:sp>
      <p:sp>
        <p:nvSpPr>
          <p:cNvPr id="138267" name="Line 27"/>
          <p:cNvSpPr>
            <a:spLocks noChangeShapeType="1"/>
          </p:cNvSpPr>
          <p:nvPr/>
        </p:nvSpPr>
        <p:spPr bwMode="auto">
          <a:xfrm>
            <a:off x="7086600" y="1447800"/>
            <a:ext cx="457200" cy="381000"/>
          </a:xfrm>
          <a:prstGeom prst="line">
            <a:avLst/>
          </a:prstGeom>
          <a:noFill/>
          <a:ln w="9525">
            <a:solidFill>
              <a:schemeClr val="tx1"/>
            </a:solidFill>
            <a:round/>
            <a:headEnd/>
            <a:tailEnd type="triangle" w="med" len="med"/>
          </a:ln>
          <a:effectLst/>
        </p:spPr>
        <p:txBody>
          <a:bodyPr/>
          <a:lstStyle/>
          <a:p>
            <a:endParaRPr lang="en-US"/>
          </a:p>
        </p:txBody>
      </p:sp>
      <p:sp>
        <p:nvSpPr>
          <p:cNvPr id="138268" name="Rectangle 28"/>
          <p:cNvSpPr>
            <a:spLocks noChangeArrowheads="1"/>
          </p:cNvSpPr>
          <p:nvPr/>
        </p:nvSpPr>
        <p:spPr bwMode="auto">
          <a:xfrm>
            <a:off x="76200" y="4343400"/>
            <a:ext cx="2895600" cy="2286000"/>
          </a:xfrm>
          <a:prstGeom prst="rect">
            <a:avLst/>
          </a:prstGeom>
          <a:noFill/>
          <a:ln w="9525">
            <a:solidFill>
              <a:schemeClr val="tx1"/>
            </a:solidFill>
            <a:miter lim="800000"/>
            <a:headEnd/>
            <a:tailEnd/>
          </a:ln>
          <a:effectLst/>
        </p:spPr>
        <p:txBody>
          <a:bodyPr wrap="none" anchor="ctr"/>
          <a:lstStyle/>
          <a:p>
            <a:endParaRPr lang="en-US"/>
          </a:p>
        </p:txBody>
      </p:sp>
      <p:sp>
        <p:nvSpPr>
          <p:cNvPr id="138269" name="Rectangle 29"/>
          <p:cNvSpPr>
            <a:spLocks noChangeArrowheads="1"/>
          </p:cNvSpPr>
          <p:nvPr/>
        </p:nvSpPr>
        <p:spPr bwMode="auto">
          <a:xfrm>
            <a:off x="3200400" y="4343400"/>
            <a:ext cx="3276600" cy="2286000"/>
          </a:xfrm>
          <a:prstGeom prst="rect">
            <a:avLst/>
          </a:prstGeom>
          <a:noFill/>
          <a:ln w="9525">
            <a:solidFill>
              <a:schemeClr val="tx1"/>
            </a:solidFill>
            <a:miter lim="800000"/>
            <a:headEnd/>
            <a:tailEnd/>
          </a:ln>
          <a:effectLst/>
        </p:spPr>
        <p:txBody>
          <a:bodyPr wrap="none" anchor="ctr"/>
          <a:lstStyle/>
          <a:p>
            <a:endParaRPr lang="en-US"/>
          </a:p>
        </p:txBody>
      </p:sp>
      <p:sp>
        <p:nvSpPr>
          <p:cNvPr id="138270" name="Rectangle 30"/>
          <p:cNvSpPr>
            <a:spLocks noChangeArrowheads="1"/>
          </p:cNvSpPr>
          <p:nvPr/>
        </p:nvSpPr>
        <p:spPr bwMode="auto">
          <a:xfrm>
            <a:off x="6559550" y="3962400"/>
            <a:ext cx="2514600" cy="1600200"/>
          </a:xfrm>
          <a:prstGeom prst="rect">
            <a:avLst/>
          </a:prstGeom>
          <a:noFill/>
          <a:ln w="9525">
            <a:solidFill>
              <a:schemeClr val="tx1"/>
            </a:solidFill>
            <a:miter lim="800000"/>
            <a:headEnd/>
            <a:tailEnd/>
          </a:ln>
          <a:effectLst/>
        </p:spPr>
        <p:txBody>
          <a:bodyPr wrap="none" anchor="ctr"/>
          <a:lstStyle/>
          <a:p>
            <a:endParaRPr lang="en-US"/>
          </a:p>
        </p:txBody>
      </p:sp>
      <p:sp>
        <p:nvSpPr>
          <p:cNvPr id="138271" name="Rectangle 31"/>
          <p:cNvSpPr>
            <a:spLocks noChangeArrowheads="1"/>
          </p:cNvSpPr>
          <p:nvPr/>
        </p:nvSpPr>
        <p:spPr bwMode="auto">
          <a:xfrm>
            <a:off x="1219200" y="1828800"/>
            <a:ext cx="3124200" cy="2438400"/>
          </a:xfrm>
          <a:prstGeom prst="rect">
            <a:avLst/>
          </a:prstGeom>
          <a:noFill/>
          <a:ln w="9525">
            <a:solidFill>
              <a:schemeClr val="tx1"/>
            </a:solidFill>
            <a:miter lim="800000"/>
            <a:headEnd/>
            <a:tailEnd/>
          </a:ln>
          <a:effectLst/>
        </p:spPr>
        <p:txBody>
          <a:bodyPr wrap="none" anchor="ctr"/>
          <a:lstStyle/>
          <a:p>
            <a:endParaRPr lang="en-US"/>
          </a:p>
        </p:txBody>
      </p:sp>
      <p:sp>
        <p:nvSpPr>
          <p:cNvPr id="138272" name="Rectangle 32"/>
          <p:cNvSpPr>
            <a:spLocks noChangeArrowheads="1"/>
          </p:cNvSpPr>
          <p:nvPr/>
        </p:nvSpPr>
        <p:spPr bwMode="auto">
          <a:xfrm>
            <a:off x="4870450" y="2743200"/>
            <a:ext cx="2438400" cy="381000"/>
          </a:xfrm>
          <a:prstGeom prst="rect">
            <a:avLst/>
          </a:prstGeom>
          <a:no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4400" b="1" dirty="0" smtClean="0"/>
              <a:t>THANK YOU…</a:t>
            </a:r>
            <a:endParaRPr lang="en-US" sz="4400" b="1" dirty="0"/>
          </a:p>
        </p:txBody>
      </p:sp>
      <p:pic>
        <p:nvPicPr>
          <p:cNvPr id="1026" name="Picture 2" descr="D:\not to bedeleted\private\flaps for reconstruction\pmmc all\DSC00292.JPG"/>
          <p:cNvPicPr>
            <a:picLocks noChangeAspect="1" noChangeArrowheads="1"/>
          </p:cNvPicPr>
          <p:nvPr/>
        </p:nvPicPr>
        <p:blipFill>
          <a:blip r:embed="rId2" cstate="print"/>
          <a:srcRect/>
          <a:stretch>
            <a:fillRect/>
          </a:stretch>
        </p:blipFill>
        <p:spPr bwMode="auto">
          <a:xfrm>
            <a:off x="3048000" y="2438400"/>
            <a:ext cx="5562600" cy="4191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
            </a:r>
            <a:br>
              <a:rPr lang="en-US" dirty="0" smtClean="0"/>
            </a:br>
            <a:r>
              <a:rPr lang="en-US" dirty="0" smtClean="0"/>
              <a:t>III. CLASSIFICATION &amp; TYPES</a:t>
            </a:r>
            <a:br>
              <a:rPr lang="en-US" dirty="0" smtClean="0"/>
            </a:br>
            <a:endParaRPr lang="en-US" dirty="0"/>
          </a:p>
        </p:txBody>
      </p:sp>
      <p:sp>
        <p:nvSpPr>
          <p:cNvPr id="3" name="Content Placeholder 2"/>
          <p:cNvSpPr>
            <a:spLocks noGrp="1"/>
          </p:cNvSpPr>
          <p:nvPr>
            <p:ph idx="1"/>
          </p:nvPr>
        </p:nvSpPr>
        <p:spPr>
          <a:xfrm>
            <a:off x="457200" y="1219200"/>
            <a:ext cx="8229600" cy="4906963"/>
          </a:xfrm>
        </p:spPr>
        <p:txBody>
          <a:bodyPr/>
          <a:lstStyle/>
          <a:p>
            <a:pPr>
              <a:buFont typeface="Wingdings" pitchFamily="2" charset="2"/>
              <a:buChar char="q"/>
            </a:pPr>
            <a:r>
              <a:rPr lang="en-US" dirty="0" smtClean="0"/>
              <a:t>Ranging into different shapes and forms, from simple advancements of skin to composites of many different types of tissue. These composites need not consist only of soft tissue. They may include skin, muscle, bone, fat, or fascia. </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Font typeface="Wingdings" pitchFamily="2" charset="2"/>
              <a:buChar char="q"/>
            </a:pPr>
            <a:r>
              <a:rPr lang="en-US" dirty="0" smtClean="0"/>
              <a:t>Four basic types </a:t>
            </a:r>
          </a:p>
          <a:p>
            <a:pPr lvl="1"/>
            <a:r>
              <a:rPr lang="en-US" dirty="0" smtClean="0"/>
              <a:t>Based on Location</a:t>
            </a:r>
          </a:p>
          <a:p>
            <a:pPr lvl="1"/>
            <a:r>
              <a:rPr lang="en-US" dirty="0" smtClean="0"/>
              <a:t>Blood supply</a:t>
            </a:r>
          </a:p>
          <a:p>
            <a:pPr lvl="1"/>
            <a:r>
              <a:rPr lang="en-US" dirty="0" smtClean="0"/>
              <a:t>Composition</a:t>
            </a:r>
          </a:p>
          <a:p>
            <a:pPr lvl="1"/>
            <a:r>
              <a:rPr lang="en-US" dirty="0" smtClean="0"/>
              <a:t>Configuration </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Principles of flap surgery</a:t>
            </a:r>
            <a:r>
              <a:rPr lang="en-US" dirty="0" smtClean="0"/>
              <a:t> </a:t>
            </a:r>
            <a:endParaRPr lang="en-US" dirty="0"/>
          </a:p>
        </p:txBody>
      </p:sp>
      <p:sp>
        <p:nvSpPr>
          <p:cNvPr id="3" name="Content Placeholder 2"/>
          <p:cNvSpPr>
            <a:spLocks noGrp="1"/>
          </p:cNvSpPr>
          <p:nvPr>
            <p:ph idx="1"/>
          </p:nvPr>
        </p:nvSpPr>
        <p:spPr/>
        <p:txBody>
          <a:bodyPr/>
          <a:lstStyle/>
          <a:p>
            <a:pPr>
              <a:buFont typeface="Wingdings" pitchFamily="2" charset="2"/>
              <a:buChar char="q"/>
            </a:pPr>
            <a:r>
              <a:rPr lang="en-US" b="1" dirty="0" smtClean="0"/>
              <a:t>PRINCIPLE I: REPLACE LIKE WITH LIKE</a:t>
            </a:r>
            <a:r>
              <a:rPr lang="en-US" dirty="0" smtClean="0"/>
              <a:t> </a:t>
            </a:r>
          </a:p>
          <a:p>
            <a:pPr>
              <a:buFont typeface="Wingdings" pitchFamily="2" charset="2"/>
              <a:buChar char="q"/>
            </a:pPr>
            <a:r>
              <a:rPr lang="en-US" dirty="0" smtClean="0"/>
              <a:t>Ralph Millard once said, "when a part of one's person is lost, it should be replaced in kind, bone for bone, muscle for muscle, hairless skin for hairless skin, an eye for an eye, a tooth for a tooth." </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nSpc>
                <a:spcPct val="90000"/>
              </a:lnSpc>
              <a:buFont typeface="Wingdings" pitchFamily="2" charset="2"/>
              <a:buChar char="q"/>
            </a:pPr>
            <a:r>
              <a:rPr lang="en-US" b="1" dirty="0" smtClean="0"/>
              <a:t>PRINCIPLE II: THINK OF RECONSTRUCTION IN TERMS OF UNITS</a:t>
            </a:r>
          </a:p>
          <a:p>
            <a:pPr>
              <a:lnSpc>
                <a:spcPct val="90000"/>
              </a:lnSpc>
              <a:buFont typeface="Wingdings" pitchFamily="2" charset="2"/>
              <a:buChar char="q"/>
            </a:pPr>
            <a:r>
              <a:rPr lang="en-US" b="1" dirty="0" smtClean="0"/>
              <a:t>As emphasized by Millard, "The most important aspects of a regional unit are its borders, which are demarcated by creases, margins, angles and hair liners."</a:t>
            </a:r>
            <a:r>
              <a:rPr lang="en-US" dirty="0" smtClean="0"/>
              <a:t> </a:t>
            </a:r>
            <a:endParaRPr lang="en-US" b="1" dirty="0" smtClean="0"/>
          </a:p>
          <a:p>
            <a:pPr>
              <a:buFont typeface="Wingdings" pitchFamily="2" charset="2"/>
              <a:buChar char="q"/>
            </a:pP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1076</TotalTime>
  <Words>2026</Words>
  <Application>Microsoft Office PowerPoint</Application>
  <PresentationFormat>On-screen Show (4:3)</PresentationFormat>
  <Paragraphs>325</Paragraphs>
  <Slides>58</Slides>
  <Notes>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Theme1</vt:lpstr>
      <vt:lpstr>PECTORALIS MAJOR MYOCUTANEOUS FLAP IN HEAD AND NECK RECONSTRUCTION</vt:lpstr>
      <vt:lpstr>HEADINGS</vt:lpstr>
      <vt:lpstr> I. INTRODUCTION, DEFINITION </vt:lpstr>
      <vt:lpstr> II. HISTORICAL EVOLUTION </vt:lpstr>
      <vt:lpstr>HISTORY OF FLAPS</vt:lpstr>
      <vt:lpstr> III. CLASSIFICATION &amp; TYPES </vt:lpstr>
      <vt:lpstr>Slide 7</vt:lpstr>
      <vt:lpstr>Principles of flap surgery </vt:lpstr>
      <vt:lpstr>Slide 9</vt:lpstr>
      <vt:lpstr>Facial Aesthetic Units </vt:lpstr>
      <vt:lpstr>Lines of minimal tension</vt:lpstr>
      <vt:lpstr>Concept of Angiosome</vt:lpstr>
      <vt:lpstr>Slide 13</vt:lpstr>
      <vt:lpstr> Delay Phenomenon </vt:lpstr>
      <vt:lpstr>Slide 15</vt:lpstr>
      <vt:lpstr>Slide 16</vt:lpstr>
      <vt:lpstr>Slide 17</vt:lpstr>
      <vt:lpstr> I. Based on Location </vt:lpstr>
      <vt:lpstr>Based on Type of Tissue Transfer (COMPOSITION) </vt:lpstr>
      <vt:lpstr>Myocutaneous/ Muscle flap</vt:lpstr>
      <vt:lpstr>Based on Blood Supply </vt:lpstr>
      <vt:lpstr>“Mathes and Nahai Classification”</vt:lpstr>
      <vt:lpstr>Slide 23</vt:lpstr>
      <vt:lpstr> IV. HISTORY OF PMMC </vt:lpstr>
      <vt:lpstr>Slide 25</vt:lpstr>
      <vt:lpstr> V. ANATOMY OF PMMC </vt:lpstr>
      <vt:lpstr>ORIGIN &amp; INSERTION</vt:lpstr>
      <vt:lpstr>Slide 28</vt:lpstr>
      <vt:lpstr>Slide 29</vt:lpstr>
      <vt:lpstr>DOMINANT PEDICLE IS PECTORAL BRANCH OF THORACOACROMIAL ARTERY (IST BRANCH OF AXILLARY ARTERY)</vt:lpstr>
      <vt:lpstr>Secondary pedicle: Perforator branches of Internal Mammary Artery</vt:lpstr>
      <vt:lpstr>Slide 32</vt:lpstr>
      <vt:lpstr>Slide 33</vt:lpstr>
      <vt:lpstr>Slide 34</vt:lpstr>
      <vt:lpstr>ACTION</vt:lpstr>
      <vt:lpstr>Slide 36</vt:lpstr>
      <vt:lpstr> VI. PMMC FLAP HARVESTING </vt:lpstr>
      <vt:lpstr>Slide 38</vt:lpstr>
      <vt:lpstr>Slide 39</vt:lpstr>
      <vt:lpstr>Slide 40</vt:lpstr>
      <vt:lpstr>Slide 41</vt:lpstr>
      <vt:lpstr>Slide 42</vt:lpstr>
      <vt:lpstr>Slide 43</vt:lpstr>
      <vt:lpstr> VII. INDICATIONS &amp; USES  </vt:lpstr>
      <vt:lpstr>Slide 45</vt:lpstr>
      <vt:lpstr>MAJOR ADVANTAGES</vt:lpstr>
      <vt:lpstr>Slide 47</vt:lpstr>
      <vt:lpstr>VIII. CONTRAINDICATIONS &amp; DISADVANTAGES</vt:lpstr>
      <vt:lpstr>Slide 49</vt:lpstr>
      <vt:lpstr>Slide 50</vt:lpstr>
      <vt:lpstr> IX. COMPLICATIONS &amp; MANAGEMENT </vt:lpstr>
      <vt:lpstr>Slide 52</vt:lpstr>
      <vt:lpstr>INCIDENCE OF FLAP NECROSIS</vt:lpstr>
      <vt:lpstr>Slide 54</vt:lpstr>
      <vt:lpstr>Slide 55</vt:lpstr>
      <vt:lpstr>Slide 56</vt:lpstr>
      <vt:lpstr>Slide 57</vt:lpstr>
      <vt:lpstr>Slide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PECTORALIS MAJOR MYOCUTANEOUS FLAP IN HEAD AND NECK RECONSTRUCTION</dc:title>
  <dc:creator>acer</dc:creator>
  <cp:lastModifiedBy>User</cp:lastModifiedBy>
  <cp:revision>29</cp:revision>
  <dcterms:created xsi:type="dcterms:W3CDTF">2009-07-02T12:57:13Z</dcterms:created>
  <dcterms:modified xsi:type="dcterms:W3CDTF">2020-08-20T05:01:47Z</dcterms:modified>
</cp:coreProperties>
</file>