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1" r:id="rId4"/>
    <p:sldId id="258" r:id="rId5"/>
    <p:sldId id="260" r:id="rId6"/>
    <p:sldId id="290" r:id="rId7"/>
    <p:sldId id="291" r:id="rId8"/>
    <p:sldId id="275" r:id="rId9"/>
    <p:sldId id="274" r:id="rId10"/>
    <p:sldId id="276" r:id="rId11"/>
    <p:sldId id="277" r:id="rId12"/>
    <p:sldId id="292" r:id="rId13"/>
    <p:sldId id="278" r:id="rId14"/>
    <p:sldId id="279" r:id="rId15"/>
    <p:sldId id="259" r:id="rId16"/>
    <p:sldId id="262" r:id="rId17"/>
    <p:sldId id="266" r:id="rId18"/>
    <p:sldId id="263" r:id="rId19"/>
    <p:sldId id="264" r:id="rId20"/>
    <p:sldId id="265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3" r:id="rId38"/>
    <p:sldId id="30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Temporoparietal</a:t>
            </a:r>
            <a:r>
              <a:rPr lang="en-US" dirty="0" smtClean="0"/>
              <a:t> fascia flap	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114800"/>
            <a:ext cx="7854696" cy="1752600"/>
          </a:xfrm>
        </p:spPr>
        <p:txBody>
          <a:bodyPr/>
          <a:lstStyle/>
          <a:p>
            <a:pPr algn="ctr"/>
            <a:r>
              <a:rPr lang="en-US" dirty="0" smtClean="0"/>
              <a:t>Dr. Sanjay </a:t>
            </a:r>
            <a:r>
              <a:rPr lang="en-US" dirty="0" err="1" smtClean="0"/>
              <a:t>Vaghani</a:t>
            </a:r>
            <a:endParaRPr lang="en-US" dirty="0" smtClean="0"/>
          </a:p>
          <a:p>
            <a:pPr algn="ctr"/>
            <a:r>
              <a:rPr lang="en-US" dirty="0" smtClean="0"/>
              <a:t>Assistant Professor</a:t>
            </a:r>
          </a:p>
          <a:p>
            <a:pPr algn="ctr"/>
            <a:r>
              <a:rPr lang="en-US" dirty="0" smtClean="0"/>
              <a:t>Department of Plastic Surgery, SBKSMI &amp; RC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329362" cy="653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IN" dirty="0" smtClean="0"/>
              <a:t>The superficial temporal artery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dirty="0" smtClean="0"/>
              <a:t>At the level of the ear, the superficial temporal artery arises from within the parotid gland at the level of the tragus where it perforates into the superficial </a:t>
            </a:r>
            <a:r>
              <a:rPr lang="en-IN" dirty="0" err="1" smtClean="0"/>
              <a:t>temporalis</a:t>
            </a:r>
            <a:r>
              <a:rPr lang="en-IN" dirty="0" smtClean="0"/>
              <a:t> fascia 5 mm in front of the tragus. 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On the outside of the </a:t>
            </a:r>
            <a:r>
              <a:rPr lang="en-IN" dirty="0" err="1" smtClean="0"/>
              <a:t>zygomatic</a:t>
            </a:r>
            <a:r>
              <a:rPr lang="en-IN" dirty="0" smtClean="0"/>
              <a:t> process of the temporal bone, the middle temporal branch that supplies the temporal muscle fascia arises from the proximal superficial temporal artery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8674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 smtClean="0"/>
              <a:t>At about 2 to 4 cm above the </a:t>
            </a:r>
            <a:r>
              <a:rPr lang="en-IN" dirty="0" err="1" smtClean="0"/>
              <a:t>zygomatic</a:t>
            </a:r>
            <a:r>
              <a:rPr lang="en-IN" dirty="0" smtClean="0"/>
              <a:t> arch, it divides into the anterior or frontal and posterior or parietal terminal branches supplying all layers of the scalp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After running in the fascia for 10 cm, the superficial branches of the superficial temporal artery leave the </a:t>
            </a:r>
            <a:r>
              <a:rPr lang="en-IN" dirty="0" err="1" smtClean="0"/>
              <a:t>temporoparietal</a:t>
            </a:r>
            <a:r>
              <a:rPr lang="en-IN" dirty="0" smtClean="0"/>
              <a:t> fascia and take a more superficial course passing up into the </a:t>
            </a:r>
            <a:r>
              <a:rPr lang="en-IN" dirty="0" err="1" smtClean="0"/>
              <a:t>subdermal</a:t>
            </a:r>
            <a:r>
              <a:rPr lang="en-IN" dirty="0" smtClean="0"/>
              <a:t> plexus. At a level of about 12 cm above the </a:t>
            </a:r>
            <a:r>
              <a:rPr lang="en-IN" dirty="0" err="1" smtClean="0"/>
              <a:t>anterosuperior</a:t>
            </a:r>
            <a:r>
              <a:rPr lang="en-IN" dirty="0" smtClean="0"/>
              <a:t> </a:t>
            </a:r>
            <a:r>
              <a:rPr lang="en-IN" dirty="0" err="1" smtClean="0"/>
              <a:t>auriculocephalic</a:t>
            </a:r>
            <a:r>
              <a:rPr lang="en-IN" dirty="0" smtClean="0"/>
              <a:t> </a:t>
            </a:r>
            <a:r>
              <a:rPr lang="fr-FR" dirty="0" err="1" smtClean="0"/>
              <a:t>attachment</a:t>
            </a:r>
            <a:r>
              <a:rPr lang="fr-FR" dirty="0" smtClean="0"/>
              <a:t>, a </a:t>
            </a:r>
            <a:r>
              <a:rPr lang="fr-FR" dirty="0" err="1" smtClean="0"/>
              <a:t>subdermal</a:t>
            </a:r>
            <a:r>
              <a:rPr lang="fr-FR" dirty="0" smtClean="0"/>
              <a:t> dissection </a:t>
            </a:r>
            <a:r>
              <a:rPr lang="fr-FR" dirty="0" err="1" smtClean="0"/>
              <a:t>interrupts</a:t>
            </a:r>
            <a:r>
              <a:rPr lang="fr-FR" dirty="0" smtClean="0"/>
              <a:t> </a:t>
            </a:r>
            <a:r>
              <a:rPr lang="en-IN" dirty="0" smtClean="0"/>
              <a:t>the blood supply.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The temporal and </a:t>
            </a:r>
            <a:r>
              <a:rPr lang="en-IN" dirty="0" err="1" smtClean="0"/>
              <a:t>zygomatic</a:t>
            </a:r>
            <a:r>
              <a:rPr lang="en-IN" dirty="0" smtClean="0"/>
              <a:t> branches of the facial nerve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 smtClean="0"/>
              <a:t>This nerve innervates the </a:t>
            </a:r>
            <a:r>
              <a:rPr lang="en-IN" dirty="0" err="1" smtClean="0"/>
              <a:t>frontalis</a:t>
            </a:r>
            <a:r>
              <a:rPr lang="en-IN" dirty="0" smtClean="0"/>
              <a:t> muscle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Surgically, the nerve runs anterior from a line from the tragus to a point 3 cm above and 2 cm lateral to the side of the </a:t>
            </a:r>
            <a:r>
              <a:rPr lang="en-IN" dirty="0" err="1" smtClean="0"/>
              <a:t>supraorbital</a:t>
            </a:r>
            <a:r>
              <a:rPr lang="en-IN" dirty="0" smtClean="0"/>
              <a:t> rim.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This line represents the anterior safe line of dissection.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To avoid damage to the nerve, one can only dissect in the safe area posterior and superior to this line.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dirty="0" smtClean="0"/>
              <a:t>The </a:t>
            </a:r>
            <a:r>
              <a:rPr lang="en-IN" dirty="0" err="1" smtClean="0"/>
              <a:t>auriculotemporal</a:t>
            </a:r>
            <a:r>
              <a:rPr lang="en-IN" dirty="0" smtClean="0"/>
              <a:t> nerve, a sensory branch from the trigeminal nerve supplying the regional scalp skin, lies posterior to the superficial temporal artery in the </a:t>
            </a:r>
            <a:r>
              <a:rPr lang="en-IN" dirty="0" err="1" smtClean="0"/>
              <a:t>temporoparietal</a:t>
            </a:r>
            <a:r>
              <a:rPr lang="en-IN" dirty="0" smtClean="0"/>
              <a:t> fascia and travels through the </a:t>
            </a:r>
            <a:r>
              <a:rPr lang="en-IN" dirty="0" err="1" smtClean="0"/>
              <a:t>temporoparietal</a:t>
            </a:r>
            <a:r>
              <a:rPr lang="en-IN" dirty="0" smtClean="0"/>
              <a:t> fascia to reach the </a:t>
            </a:r>
            <a:r>
              <a:rPr lang="en-IN" dirty="0" err="1" smtClean="0"/>
              <a:t>cutaneous</a:t>
            </a:r>
            <a:r>
              <a:rPr lang="en-IN" dirty="0" smtClean="0"/>
              <a:t> level in the superior </a:t>
            </a:r>
            <a:r>
              <a:rPr lang="en-IN" dirty="0" err="1" smtClean="0"/>
              <a:t>temporoparietal</a:t>
            </a:r>
            <a:r>
              <a:rPr lang="en-IN" dirty="0" smtClean="0"/>
              <a:t> area.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Flap and its modifications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039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Pedicled flap</a:t>
            </a:r>
          </a:p>
          <a:p>
            <a:pPr marL="85039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Free flap</a:t>
            </a:r>
          </a:p>
          <a:p>
            <a:pPr marL="85039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Fasciocutaneous flap</a:t>
            </a:r>
          </a:p>
          <a:p>
            <a:pPr marL="85039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Oseogaleal flap </a:t>
            </a:r>
          </a:p>
          <a:p>
            <a:pPr lvl="2">
              <a:lnSpc>
                <a:spcPct val="200000"/>
              </a:lnSpc>
            </a:pPr>
            <a:r>
              <a:rPr lang="en-US" dirty="0" smtClean="0"/>
              <a:t>Taking parietal bone above the supratemporal line </a:t>
            </a:r>
            <a:r>
              <a:rPr lang="en-IN" dirty="0" smtClean="0"/>
              <a:t>for reconstruction of osteoradionecrotic defects.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Indications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Wingdings" pitchFamily="2" charset="2"/>
              <a:buChar char="v"/>
            </a:pPr>
            <a:r>
              <a:rPr lang="en-IN" dirty="0" smtClean="0"/>
              <a:t>Defect reconstruction following </a:t>
            </a:r>
            <a:r>
              <a:rPr lang="en-IN" dirty="0" err="1" smtClean="0"/>
              <a:t>tumor</a:t>
            </a:r>
            <a:r>
              <a:rPr lang="en-IN" dirty="0" smtClean="0"/>
              <a:t> resection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IN" dirty="0" smtClean="0"/>
              <a:t>As a turndown flap, the TPGF resurfaces and creates a watertight seal following resection of the floor of mouth, the tongue, the </a:t>
            </a:r>
            <a:r>
              <a:rPr lang="en-IN" dirty="0" err="1" smtClean="0"/>
              <a:t>retromolar</a:t>
            </a:r>
            <a:r>
              <a:rPr lang="en-IN" dirty="0" smtClean="0"/>
              <a:t> area, and the lateral pharynx.</a:t>
            </a:r>
          </a:p>
          <a:p>
            <a:pPr marL="484632" indent="-457200">
              <a:lnSpc>
                <a:spcPct val="150000"/>
              </a:lnSpc>
              <a:buNone/>
            </a:pPr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r>
              <a:rPr lang="en-IN" sz="2800" dirty="0" smtClean="0"/>
              <a:t>TPGF was easily transferred through a subcutaneous tunnel to cover a large tongue defect following </a:t>
            </a:r>
            <a:r>
              <a:rPr lang="en-IN" sz="2800" dirty="0" err="1" smtClean="0"/>
              <a:t>tumor</a:t>
            </a:r>
            <a:r>
              <a:rPr lang="en-IN" sz="2800" dirty="0" smtClean="0"/>
              <a:t> resection</a:t>
            </a:r>
            <a:endParaRPr lang="en-IN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43087" y="2310605"/>
            <a:ext cx="6919913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102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Wingdings" pitchFamily="2" charset="2"/>
              <a:buChar char="v"/>
            </a:pPr>
            <a:r>
              <a:rPr lang="en-IN" dirty="0" smtClean="0"/>
              <a:t>  Osseous </a:t>
            </a:r>
            <a:r>
              <a:rPr lang="en-IN" dirty="0" err="1" smtClean="0"/>
              <a:t>craniomaxillofacial</a:t>
            </a:r>
            <a:r>
              <a:rPr lang="en-IN" dirty="0" smtClean="0"/>
              <a:t> defects</a:t>
            </a:r>
          </a:p>
          <a:p>
            <a:pPr lvl="1">
              <a:lnSpc>
                <a:spcPct val="150000"/>
              </a:lnSpc>
            </a:pPr>
            <a:r>
              <a:rPr lang="en-IN" dirty="0" smtClean="0"/>
              <a:t>In </a:t>
            </a:r>
            <a:r>
              <a:rPr lang="en-IN" dirty="0" err="1" smtClean="0"/>
              <a:t>orbitomaxillopalatal</a:t>
            </a:r>
            <a:r>
              <a:rPr lang="en-IN" dirty="0" smtClean="0"/>
              <a:t> reconstruction, the TPGF transfer of </a:t>
            </a:r>
            <a:r>
              <a:rPr lang="en-IN" dirty="0" err="1" smtClean="0"/>
              <a:t>vascularized</a:t>
            </a:r>
            <a:r>
              <a:rPr lang="en-IN" dirty="0" smtClean="0"/>
              <a:t> </a:t>
            </a:r>
            <a:r>
              <a:rPr lang="en-IN" dirty="0" err="1" smtClean="0"/>
              <a:t>calvarial</a:t>
            </a:r>
            <a:r>
              <a:rPr lang="en-IN" dirty="0" smtClean="0"/>
              <a:t> bone or the combination of </a:t>
            </a:r>
            <a:r>
              <a:rPr lang="en-IN" dirty="0" err="1" smtClean="0"/>
              <a:t>fascial</a:t>
            </a:r>
            <a:r>
              <a:rPr lang="en-IN" dirty="0" smtClean="0"/>
              <a:t> cuffed </a:t>
            </a:r>
            <a:r>
              <a:rPr lang="en-IN" dirty="0" err="1" smtClean="0"/>
              <a:t>calvarial</a:t>
            </a:r>
            <a:r>
              <a:rPr lang="en-IN" dirty="0" smtClean="0"/>
              <a:t> free bone grafts was always required.</a:t>
            </a:r>
          </a:p>
          <a:p>
            <a:pPr lvl="1">
              <a:lnSpc>
                <a:spcPct val="150000"/>
              </a:lnSpc>
            </a:pPr>
            <a:r>
              <a:rPr lang="en-IN" dirty="0" smtClean="0"/>
              <a:t>useful when reconstructing contour defects of the </a:t>
            </a:r>
            <a:r>
              <a:rPr lang="en-IN" dirty="0" err="1" smtClean="0"/>
              <a:t>midface</a:t>
            </a:r>
            <a:r>
              <a:rPr lang="en-IN" dirty="0" smtClean="0"/>
              <a:t> and orbital region</a:t>
            </a:r>
          </a:p>
          <a:p>
            <a:pPr marL="880110" lvl="1" indent="-514350">
              <a:lnSpc>
                <a:spcPct val="150000"/>
              </a:lnSpc>
            </a:pP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475488"/>
          </a:xfrm>
        </p:spPr>
        <p:txBody>
          <a:bodyPr>
            <a:noAutofit/>
          </a:bodyPr>
          <a:lstStyle/>
          <a:p>
            <a:pPr algn="ctr"/>
            <a:r>
              <a:rPr lang="en-IN" sz="3200" dirty="0" smtClean="0"/>
              <a:t>Prevention (therapy) of Frey’s syndrome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05400"/>
            <a:ext cx="8229600" cy="1600200"/>
          </a:xfrm>
        </p:spPr>
        <p:txBody>
          <a:bodyPr/>
          <a:lstStyle/>
          <a:p>
            <a:r>
              <a:rPr lang="en-IN" dirty="0" smtClean="0"/>
              <a:t>TPFF (1),</a:t>
            </a:r>
          </a:p>
          <a:p>
            <a:r>
              <a:rPr lang="en-IN" dirty="0" smtClean="0"/>
              <a:t> </a:t>
            </a:r>
            <a:r>
              <a:rPr lang="en-IN" dirty="0" err="1" smtClean="0"/>
              <a:t>temporalis</a:t>
            </a:r>
            <a:r>
              <a:rPr lang="en-IN" dirty="0" smtClean="0"/>
              <a:t> muscle fascia flap (2), </a:t>
            </a:r>
          </a:p>
          <a:p>
            <a:r>
              <a:rPr lang="en-IN" dirty="0" smtClean="0"/>
              <a:t>and SMAS– </a:t>
            </a:r>
            <a:r>
              <a:rPr lang="en-IN" dirty="0" err="1" smtClean="0"/>
              <a:t>platysma</a:t>
            </a:r>
            <a:r>
              <a:rPr lang="en-IN" dirty="0" smtClean="0"/>
              <a:t> flap (3).</a:t>
            </a:r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49485"/>
          <a:stretch>
            <a:fillRect/>
          </a:stretch>
        </p:blipFill>
        <p:spPr bwMode="auto">
          <a:xfrm>
            <a:off x="228600" y="1447800"/>
            <a:ext cx="45624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t="49649"/>
          <a:stretch>
            <a:fillRect/>
          </a:stretch>
        </p:blipFill>
        <p:spPr bwMode="auto">
          <a:xfrm>
            <a:off x="4668402" y="1447800"/>
            <a:ext cx="447559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HISTORY</a:t>
            </a:r>
            <a:endParaRPr lang="en-IN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dirty="0" smtClean="0"/>
              <a:t>In 1898 at the end of the nineteenth century, Monks, </a:t>
            </a:r>
            <a:r>
              <a:rPr lang="en-IN" dirty="0" err="1" smtClean="0"/>
              <a:t>Golovine</a:t>
            </a:r>
            <a:r>
              <a:rPr lang="en-IN" dirty="0" smtClean="0"/>
              <a:t>, and Brown separately reported cases in which the </a:t>
            </a:r>
            <a:r>
              <a:rPr lang="en-IN" dirty="0" err="1" smtClean="0"/>
              <a:t>temporoparietal</a:t>
            </a:r>
            <a:r>
              <a:rPr lang="en-IN" dirty="0" smtClean="0"/>
              <a:t> fascia, based on the superficial temporal vessels, was used to repair eyelid and orbital defects and to perform auricular reconstruction.</a:t>
            </a:r>
          </a:p>
          <a:p>
            <a:pPr>
              <a:lnSpc>
                <a:spcPct val="150000"/>
              </a:lnSpc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IN" dirty="0" smtClean="0"/>
              <a:t>Facial cosmetic reconstruction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dirty="0" smtClean="0"/>
              <a:t>Jaw, </a:t>
            </a:r>
            <a:r>
              <a:rPr lang="en-IN" dirty="0" err="1" smtClean="0"/>
              <a:t>midface</a:t>
            </a:r>
            <a:r>
              <a:rPr lang="en-IN" dirty="0" smtClean="0"/>
              <a:t>, and cheek augmentation secondary posttraumatic and postsurgical </a:t>
            </a:r>
            <a:r>
              <a:rPr lang="en-IN" dirty="0" err="1" smtClean="0"/>
              <a:t>periorbital</a:t>
            </a:r>
            <a:r>
              <a:rPr lang="en-IN" dirty="0" smtClean="0"/>
              <a:t> </a:t>
            </a:r>
            <a:r>
              <a:rPr lang="en-IN" dirty="0" err="1" smtClean="0"/>
              <a:t>recontouring</a:t>
            </a:r>
            <a:r>
              <a:rPr lang="en-IN" dirty="0" smtClean="0"/>
              <a:t> in conjunction with skin grafts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Because of the connection between the upper and outer layers of the </a:t>
            </a:r>
            <a:r>
              <a:rPr lang="en-IN" dirty="0" err="1" smtClean="0"/>
              <a:t>temporoparietal</a:t>
            </a:r>
            <a:r>
              <a:rPr lang="en-IN" dirty="0" smtClean="0"/>
              <a:t> fascia and the SMAS, </a:t>
            </a:r>
            <a:r>
              <a:rPr lang="en-IN" dirty="0" err="1" smtClean="0"/>
              <a:t>plication</a:t>
            </a:r>
            <a:r>
              <a:rPr lang="en-IN" dirty="0" smtClean="0"/>
              <a:t> of the </a:t>
            </a:r>
            <a:r>
              <a:rPr lang="en-IN" dirty="0" err="1" smtClean="0"/>
              <a:t>temporoparietal</a:t>
            </a:r>
            <a:r>
              <a:rPr lang="en-IN" dirty="0" smtClean="0"/>
              <a:t> fascia increases the tightness of the SMAS and pulls it in a superior direction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 smtClean="0"/>
              <a:t>Because of the connection with the </a:t>
            </a:r>
            <a:r>
              <a:rPr lang="en-IN" dirty="0" err="1" smtClean="0"/>
              <a:t>frontalis</a:t>
            </a:r>
            <a:r>
              <a:rPr lang="en-IN" dirty="0" smtClean="0"/>
              <a:t> and </a:t>
            </a:r>
            <a:r>
              <a:rPr lang="en-IN" dirty="0" err="1" smtClean="0"/>
              <a:t>orbicularis</a:t>
            </a:r>
            <a:r>
              <a:rPr lang="en-IN" dirty="0" smtClean="0"/>
              <a:t> </a:t>
            </a:r>
            <a:r>
              <a:rPr lang="en-IN" dirty="0" err="1" smtClean="0"/>
              <a:t>oculi</a:t>
            </a:r>
            <a:r>
              <a:rPr lang="en-IN" dirty="0" smtClean="0"/>
              <a:t> muscles, </a:t>
            </a:r>
            <a:r>
              <a:rPr lang="en-IN" dirty="0" err="1" smtClean="0"/>
              <a:t>plication</a:t>
            </a:r>
            <a:r>
              <a:rPr lang="en-IN" dirty="0" smtClean="0"/>
              <a:t> of the </a:t>
            </a:r>
            <a:r>
              <a:rPr lang="en-IN" dirty="0" err="1" smtClean="0"/>
              <a:t>temporoparietal</a:t>
            </a:r>
            <a:r>
              <a:rPr lang="en-IN" dirty="0" smtClean="0"/>
              <a:t> fascia in the direction of the </a:t>
            </a:r>
            <a:r>
              <a:rPr lang="en-IN" dirty="0" err="1" smtClean="0"/>
              <a:t>nasolabial</a:t>
            </a:r>
            <a:r>
              <a:rPr lang="en-IN" dirty="0" smtClean="0"/>
              <a:t> fold provides additional lifting to decrease </a:t>
            </a:r>
            <a:r>
              <a:rPr lang="en-IN" dirty="0" err="1" smtClean="0"/>
              <a:t>canthal</a:t>
            </a:r>
            <a:r>
              <a:rPr lang="en-IN" dirty="0" smtClean="0"/>
              <a:t> wrinkles with elevation of the lateral brows</a:t>
            </a:r>
          </a:p>
          <a:p>
            <a:pPr>
              <a:lnSpc>
                <a:spcPct val="150000"/>
              </a:lnSpc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algn="ctr"/>
            <a:r>
              <a:rPr lang="en-IN" dirty="0" smtClean="0"/>
              <a:t>External ear reconstruction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 smtClean="0"/>
              <a:t>In larger defects of the auricle and in </a:t>
            </a:r>
            <a:r>
              <a:rPr lang="en-IN" dirty="0" err="1" smtClean="0"/>
              <a:t>microtia</a:t>
            </a:r>
            <a:r>
              <a:rPr lang="en-IN" dirty="0" smtClean="0"/>
              <a:t> reconstruction, the native auricular cartilage or an </a:t>
            </a:r>
            <a:r>
              <a:rPr lang="en-IN" dirty="0" err="1" smtClean="0"/>
              <a:t>autogenous</a:t>
            </a:r>
            <a:r>
              <a:rPr lang="en-IN" dirty="0" smtClean="0"/>
              <a:t> costal cartilage framework was covered by a </a:t>
            </a:r>
            <a:r>
              <a:rPr lang="en-IN" dirty="0" err="1" smtClean="0"/>
              <a:t>pedicled</a:t>
            </a:r>
            <a:r>
              <a:rPr lang="en-IN" dirty="0" smtClean="0"/>
              <a:t>) TPGF.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algn="ctr"/>
            <a:r>
              <a:rPr lang="en-IN" dirty="0" smtClean="0"/>
              <a:t>Neurosurgical defect repair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IN" dirty="0" smtClean="0"/>
              <a:t>Neurosurgical defect repair at the frontal bone, in the anterior and posterior </a:t>
            </a:r>
            <a:r>
              <a:rPr lang="en-IN" dirty="0" err="1" smtClean="0"/>
              <a:t>fossa</a:t>
            </a:r>
            <a:r>
              <a:rPr lang="en-IN" dirty="0" smtClean="0"/>
              <a:t>, and in the </a:t>
            </a:r>
            <a:r>
              <a:rPr lang="en-IN" dirty="0" err="1" smtClean="0"/>
              <a:t>clivus</a:t>
            </a:r>
            <a:r>
              <a:rPr lang="en-IN" dirty="0" smtClean="0"/>
              <a:t> region.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IN" sz="3600" dirty="0" smtClean="0"/>
              <a:t>Congenital defect repair in cleft lip and palate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762125"/>
            <a:ext cx="76295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 smtClean="0"/>
              <a:t>Osteoradionecrotic defect repair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I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524000"/>
            <a:ext cx="52292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Also used for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Exposed </a:t>
            </a:r>
            <a:r>
              <a:rPr lang="en-US" dirty="0" err="1" smtClean="0"/>
              <a:t>zygoma</a:t>
            </a: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Exposed mastoid process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Forehead reconstruction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Eyelid and orbital reconstruction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IN" dirty="0" smtClean="0"/>
              <a:t>Relative disadvantages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IN" dirty="0" smtClean="0"/>
              <a:t>Transient alopecia is the most common complication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IN" dirty="0" smtClean="0"/>
              <a:t>Temporary or permanent paresis of the frontal branch of the facial nerve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IN" dirty="0" smtClean="0"/>
              <a:t>Permanent </a:t>
            </a:r>
            <a:r>
              <a:rPr lang="en-IN" dirty="0" err="1" smtClean="0"/>
              <a:t>paresthesia</a:t>
            </a:r>
            <a:r>
              <a:rPr lang="en-IN" dirty="0" smtClean="0"/>
              <a:t> of the </a:t>
            </a:r>
            <a:r>
              <a:rPr lang="en-IN" dirty="0" err="1" smtClean="0"/>
              <a:t>auriculotemporal</a:t>
            </a:r>
            <a:r>
              <a:rPr lang="en-IN" dirty="0" smtClean="0"/>
              <a:t> nerve is possible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algn="ctr"/>
            <a:r>
              <a:rPr lang="en-IN" dirty="0" smtClean="0"/>
              <a:t>Preoperative assessment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IN" dirty="0" smtClean="0"/>
              <a:t>Identification of the pedicle of the superficial temporal artery by palpation or Doppler </a:t>
            </a:r>
            <a:r>
              <a:rPr lang="en-IN" dirty="0" err="1" smtClean="0"/>
              <a:t>ultrasonography</a:t>
            </a:r>
            <a:r>
              <a:rPr lang="en-IN" dirty="0" smtClean="0"/>
              <a:t> and evaluation of the </a:t>
            </a:r>
            <a:r>
              <a:rPr lang="en-IN" dirty="0" err="1" smtClean="0"/>
              <a:t>contralateral</a:t>
            </a:r>
            <a:r>
              <a:rPr lang="en-IN" dirty="0" smtClean="0"/>
              <a:t> superficial temporal artery and the parietal branch in the absence of scars that could be a limitation of the flap’s volume are the most important preoperative tests to determine the reliability of the flap.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 If </a:t>
            </a:r>
            <a:r>
              <a:rPr lang="en-IN" dirty="0" err="1" smtClean="0"/>
              <a:t>osteofascial</a:t>
            </a:r>
            <a:r>
              <a:rPr lang="en-IN" dirty="0" smtClean="0"/>
              <a:t> flaps are needed, the cranial bone thickness can be evaluated </a:t>
            </a:r>
            <a:r>
              <a:rPr lang="en-IN" dirty="0" err="1" smtClean="0"/>
              <a:t>radiographically</a:t>
            </a:r>
            <a:r>
              <a:rPr lang="en-IN" dirty="0" smtClean="0"/>
              <a:t>.</a:t>
            </a:r>
            <a:endParaRPr lang="en-IN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762000"/>
            <a:ext cx="629221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Definition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3891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dirty="0" smtClean="0"/>
              <a:t>The TPGF is </a:t>
            </a:r>
            <a:r>
              <a:rPr lang="en-IN" dirty="0" err="1" smtClean="0"/>
              <a:t>pedicled</a:t>
            </a:r>
            <a:r>
              <a:rPr lang="en-IN" dirty="0" smtClean="0"/>
              <a:t> on the superficial temporal vessels and is a component of the subcutaneous </a:t>
            </a:r>
            <a:r>
              <a:rPr lang="en-IN" dirty="0" err="1" smtClean="0"/>
              <a:t>musculoaponeurotic</a:t>
            </a:r>
            <a:r>
              <a:rPr lang="en-IN" dirty="0" smtClean="0"/>
              <a:t> system (SMAS)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The TPGF is the only single layered </a:t>
            </a:r>
            <a:r>
              <a:rPr lang="en-IN" dirty="0" err="1" smtClean="0"/>
              <a:t>fascial</a:t>
            </a:r>
            <a:r>
              <a:rPr lang="en-IN" dirty="0" smtClean="0"/>
              <a:t> flap that can be transposed into the craniofacial and head and neck region on its vascular pedicle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587983"/>
            <a:ext cx="4038600" cy="309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2362200"/>
            <a:ext cx="424320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420580"/>
            <a:ext cx="1409700" cy="32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5410200"/>
            <a:ext cx="285750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6248400" cy="463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5029200"/>
            <a:ext cx="883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81600"/>
            <a:ext cx="14287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28800" y="304800"/>
            <a:ext cx="5539154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5300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76800"/>
            <a:ext cx="1343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04800"/>
            <a:ext cx="63246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 t="6849"/>
          <a:stretch>
            <a:fillRect/>
          </a:stretch>
        </p:blipFill>
        <p:spPr bwMode="auto">
          <a:xfrm>
            <a:off x="0" y="5562600"/>
            <a:ext cx="87153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5257800"/>
            <a:ext cx="16478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214313"/>
            <a:ext cx="86106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" y="404813"/>
            <a:ext cx="867727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99345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599" y="1"/>
            <a:ext cx="66663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7772400" cy="1362456"/>
          </a:xfrm>
        </p:spPr>
        <p:txBody>
          <a:bodyPr/>
          <a:lstStyle/>
          <a:p>
            <a:pPr algn="ctr"/>
            <a:r>
              <a:rPr smtClean="0"/>
              <a:t>THANK YOU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209800"/>
            <a:ext cx="7772400" cy="150971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715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dirty="0" smtClean="0"/>
              <a:t>The </a:t>
            </a:r>
            <a:r>
              <a:rPr lang="en-IN" dirty="0" err="1" smtClean="0"/>
              <a:t>fascial</a:t>
            </a:r>
            <a:r>
              <a:rPr lang="en-IN" dirty="0" smtClean="0"/>
              <a:t> TPGF is an ultrathin (2 to 4 mm), surgically single-layered, </a:t>
            </a:r>
            <a:r>
              <a:rPr lang="en-IN" dirty="0" err="1" smtClean="0"/>
              <a:t>fibromuscular</a:t>
            </a:r>
            <a:r>
              <a:rPr lang="en-IN" dirty="0" smtClean="0"/>
              <a:t> sheet with limited bulkiness and unique specific properties of </a:t>
            </a:r>
          </a:p>
          <a:p>
            <a:pPr marL="85039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IN" dirty="0" smtClean="0"/>
              <a:t>high </a:t>
            </a:r>
            <a:r>
              <a:rPr lang="en-IN" dirty="0" err="1" smtClean="0"/>
              <a:t>vascularity</a:t>
            </a:r>
            <a:r>
              <a:rPr lang="en-IN" dirty="0" smtClean="0"/>
              <a:t>, </a:t>
            </a:r>
          </a:p>
          <a:p>
            <a:pPr marL="85039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IN" dirty="0" smtClean="0"/>
              <a:t>pliability, </a:t>
            </a:r>
          </a:p>
          <a:p>
            <a:pPr marL="85039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IN" dirty="0" smtClean="0"/>
              <a:t>flexibility,</a:t>
            </a:r>
          </a:p>
          <a:p>
            <a:pPr marL="85039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IN" dirty="0" smtClean="0"/>
              <a:t>versatility.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dirty="0" smtClean="0"/>
              <a:t>These unique qualities allow the TPGF to drape around grafts and into problem cavities while maintaining its durability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As vascular liners with extreme pliability, they have the ability to adapt to the needs of hostile recipient sites, such as infected or irradiated </a:t>
            </a:r>
            <a:r>
              <a:rPr lang="en-IN" dirty="0" err="1" smtClean="0"/>
              <a:t>nasomaxillary</a:t>
            </a:r>
            <a:r>
              <a:rPr lang="en-IN" dirty="0" smtClean="0"/>
              <a:t> and orbital cavities</a:t>
            </a:r>
          </a:p>
          <a:p>
            <a:pPr>
              <a:lnSpc>
                <a:spcPct val="150000"/>
              </a:lnSpc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8936844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6096000"/>
            <a:ext cx="342900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95263"/>
            <a:ext cx="59055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2400"/>
            <a:ext cx="266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Anatomy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IN" dirty="0" smtClean="0"/>
              <a:t>Temporoparietal fascia is extremely vascular and measures 2.5 to 4 mm in thickness in the parietal region. It contains more than 70% of the superficial temporal vessels irrigating the scalp, as well as the </a:t>
            </a:r>
            <a:r>
              <a:rPr lang="en-IN" dirty="0" err="1" smtClean="0"/>
              <a:t>temporofrontal</a:t>
            </a:r>
            <a:r>
              <a:rPr lang="en-IN" dirty="0" smtClean="0"/>
              <a:t> branch of the facial nerve and the </a:t>
            </a:r>
            <a:r>
              <a:rPr lang="en-IN" dirty="0" err="1" smtClean="0"/>
              <a:t>auriculotemporal</a:t>
            </a:r>
            <a:r>
              <a:rPr lang="en-IN" dirty="0" smtClean="0"/>
              <a:t> nerve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Anatomy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1" y="425590"/>
            <a:ext cx="7010400" cy="612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189</TotalTime>
  <Words>958</Words>
  <Application>Microsoft Office PowerPoint</Application>
  <PresentationFormat>On-screen Show (4:3)</PresentationFormat>
  <Paragraphs>81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Flow</vt:lpstr>
      <vt:lpstr>Temporoparietal fascia flap </vt:lpstr>
      <vt:lpstr>HISTORY</vt:lpstr>
      <vt:lpstr>Definition</vt:lpstr>
      <vt:lpstr> </vt:lpstr>
      <vt:lpstr> </vt:lpstr>
      <vt:lpstr>Slide 6</vt:lpstr>
      <vt:lpstr>Slide 7</vt:lpstr>
      <vt:lpstr>Anatomy</vt:lpstr>
      <vt:lpstr>Anatomy</vt:lpstr>
      <vt:lpstr>Slide 10</vt:lpstr>
      <vt:lpstr>The superficial temporal artery</vt:lpstr>
      <vt:lpstr> </vt:lpstr>
      <vt:lpstr>The temporal and zygomatic branches of the facial nerve</vt:lpstr>
      <vt:lpstr> </vt:lpstr>
      <vt:lpstr>Flap and its modifications</vt:lpstr>
      <vt:lpstr>Indications</vt:lpstr>
      <vt:lpstr>TPGF was easily transferred through a subcutaneous tunnel to cover a large tongue defect following tumor resection</vt:lpstr>
      <vt:lpstr> </vt:lpstr>
      <vt:lpstr>Prevention (therapy) of Frey’s syndrome</vt:lpstr>
      <vt:lpstr>Facial cosmetic reconstruction</vt:lpstr>
      <vt:lpstr>Slide 21</vt:lpstr>
      <vt:lpstr>External ear reconstruction</vt:lpstr>
      <vt:lpstr>Neurosurgical defect repair</vt:lpstr>
      <vt:lpstr>Congenital defect repair in cleft lip and palate</vt:lpstr>
      <vt:lpstr>Osteoradionecrotic defect repair</vt:lpstr>
      <vt:lpstr>Also used for</vt:lpstr>
      <vt:lpstr>Relative disadvantages</vt:lpstr>
      <vt:lpstr>Preoperative assessment</vt:lpstr>
      <vt:lpstr> </vt:lpstr>
      <vt:lpstr>Slide 30</vt:lpstr>
      <vt:lpstr>Slide 31</vt:lpstr>
      <vt:lpstr> </vt:lpstr>
      <vt:lpstr>Slide 33</vt:lpstr>
      <vt:lpstr>Slide 34</vt:lpstr>
      <vt:lpstr>Slide 35</vt:lpstr>
      <vt:lpstr>Slide 36</vt:lpstr>
      <vt:lpstr>Slide 37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Temporoparietal fascia flap </dc:title>
  <dc:creator>SIS</dc:creator>
  <cp:lastModifiedBy>User</cp:lastModifiedBy>
  <cp:revision>51</cp:revision>
  <dcterms:created xsi:type="dcterms:W3CDTF">2006-08-16T00:00:00Z</dcterms:created>
  <dcterms:modified xsi:type="dcterms:W3CDTF">2020-08-20T05:09:29Z</dcterms:modified>
</cp:coreProperties>
</file>