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3"/>
  </p:notesMasterIdLst>
  <p:sldIdLst>
    <p:sldId id="334" r:id="rId2"/>
    <p:sldId id="335" r:id="rId3"/>
    <p:sldId id="258" r:id="rId4"/>
    <p:sldId id="259" r:id="rId5"/>
    <p:sldId id="260" r:id="rId6"/>
    <p:sldId id="261" r:id="rId7"/>
    <p:sldId id="262" r:id="rId8"/>
    <p:sldId id="263" r:id="rId9"/>
    <p:sldId id="264" r:id="rId10"/>
    <p:sldId id="332" r:id="rId11"/>
    <p:sldId id="265" r:id="rId12"/>
    <p:sldId id="266" r:id="rId13"/>
    <p:sldId id="267" r:id="rId14"/>
    <p:sldId id="268" r:id="rId15"/>
    <p:sldId id="269" r:id="rId16"/>
    <p:sldId id="322" r:id="rId17"/>
    <p:sldId id="331" r:id="rId18"/>
    <p:sldId id="329" r:id="rId19"/>
    <p:sldId id="330" r:id="rId20"/>
    <p:sldId id="270" r:id="rId21"/>
    <p:sldId id="271" r:id="rId22"/>
    <p:sldId id="320" r:id="rId23"/>
    <p:sldId id="317" r:id="rId24"/>
    <p:sldId id="318" r:id="rId25"/>
    <p:sldId id="323" r:id="rId26"/>
    <p:sldId id="324" r:id="rId27"/>
    <p:sldId id="272" r:id="rId28"/>
    <p:sldId id="273" r:id="rId29"/>
    <p:sldId id="274" r:id="rId30"/>
    <p:sldId id="321" r:id="rId31"/>
    <p:sldId id="275" r:id="rId32"/>
    <p:sldId id="276" r:id="rId33"/>
    <p:sldId id="277" r:id="rId34"/>
    <p:sldId id="278" r:id="rId35"/>
    <p:sldId id="316" r:id="rId36"/>
    <p:sldId id="279" r:id="rId37"/>
    <p:sldId id="280" r:id="rId38"/>
    <p:sldId id="281" r:id="rId39"/>
    <p:sldId id="282" r:id="rId40"/>
    <p:sldId id="283" r:id="rId41"/>
    <p:sldId id="284" r:id="rId42"/>
    <p:sldId id="285" r:id="rId43"/>
    <p:sldId id="286" r:id="rId44"/>
    <p:sldId id="287" r:id="rId45"/>
    <p:sldId id="288" r:id="rId46"/>
    <p:sldId id="328" r:id="rId47"/>
    <p:sldId id="289" r:id="rId48"/>
    <p:sldId id="290" r:id="rId49"/>
    <p:sldId id="291" r:id="rId50"/>
    <p:sldId id="292" r:id="rId51"/>
    <p:sldId id="293" r:id="rId52"/>
    <p:sldId id="294" r:id="rId53"/>
    <p:sldId id="295" r:id="rId54"/>
    <p:sldId id="296" r:id="rId55"/>
    <p:sldId id="314" r:id="rId56"/>
    <p:sldId id="315" r:id="rId57"/>
    <p:sldId id="297" r:id="rId58"/>
    <p:sldId id="298" r:id="rId59"/>
    <p:sldId id="299" r:id="rId60"/>
    <p:sldId id="300" r:id="rId61"/>
    <p:sldId id="301" r:id="rId62"/>
    <p:sldId id="325" r:id="rId63"/>
    <p:sldId id="302" r:id="rId64"/>
    <p:sldId id="303" r:id="rId65"/>
    <p:sldId id="304" r:id="rId66"/>
    <p:sldId id="307" r:id="rId67"/>
    <p:sldId id="308" r:id="rId68"/>
    <p:sldId id="309" r:id="rId69"/>
    <p:sldId id="305" r:id="rId70"/>
    <p:sldId id="333" r:id="rId71"/>
    <p:sldId id="326"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9900"/>
    <a:srgbClr val="BB7211"/>
    <a:srgbClr val="E8F90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3" d="100"/>
          <a:sy n="63" d="100"/>
        </p:scale>
        <p:origin x="-150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4F409D-4710-4E16-B2F5-F3B5DC9E5144}" type="datetimeFigureOut">
              <a:rPr lang="en-US" smtClean="0"/>
              <a:pPr/>
              <a:t>14-Aug-20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C532D2-C1B3-439E-970E-32B12EC0571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C532D2-C1B3-439E-970E-32B12EC0571A}"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AF5FC4-1F51-4A26-ADCC-4F057A86CCBC}" type="datetime1">
              <a:rPr lang="en-US" smtClean="0"/>
              <a:t>14-Aug-20</a:t>
            </a:fld>
            <a:endParaRPr lang="en-US"/>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
        <p:nvSpPr>
          <p:cNvPr id="6" name="Slide Number Placeholder 5"/>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D4866A-D3E9-4682-94EB-A623D0E07481}" type="datetime1">
              <a:rPr lang="en-US" smtClean="0"/>
              <a:t>14-Aug-20</a:t>
            </a:fld>
            <a:endParaRPr lang="en-US"/>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
        <p:nvSpPr>
          <p:cNvPr id="6" name="Slide Number Placeholder 5"/>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BD22B-0965-442D-9E8E-695E6D904C74}" type="datetime1">
              <a:rPr lang="en-US" smtClean="0"/>
              <a:t>14-Aug-20</a:t>
            </a:fld>
            <a:endParaRPr lang="en-US"/>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
        <p:nvSpPr>
          <p:cNvPr id="6" name="Slide Number Placeholder 5"/>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70B91-5ECE-48F5-A7F7-6CE081AC3A62}" type="datetime1">
              <a:rPr lang="en-US" smtClean="0"/>
              <a:t>14-Aug-20</a:t>
            </a:fld>
            <a:endParaRPr lang="en-US"/>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
        <p:nvSpPr>
          <p:cNvPr id="6" name="Slide Number Placeholder 5"/>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7951D6-18BF-41C9-9E84-1A4D299BF691}" type="datetime1">
              <a:rPr lang="en-US" smtClean="0"/>
              <a:t>14-Aug-20</a:t>
            </a:fld>
            <a:endParaRPr lang="en-US"/>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
        <p:nvSpPr>
          <p:cNvPr id="6" name="Slide Number Placeholder 5"/>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2A48C6-64F8-49BF-93A3-CE57BA45AB00}" type="datetime1">
              <a:rPr lang="en-US" smtClean="0"/>
              <a:t>14-Aug-20</a:t>
            </a:fld>
            <a:endParaRPr lang="en-US"/>
          </a:p>
        </p:txBody>
      </p:sp>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
        <p:nvSpPr>
          <p:cNvPr id="7" name="Slide Number Placeholder 6"/>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9788AB-F51F-48FF-B339-25E4348E6CA9}" type="datetime1">
              <a:rPr lang="en-US" smtClean="0"/>
              <a:t>14-Aug-20</a:t>
            </a:fld>
            <a:endParaRPr lang="en-US"/>
          </a:p>
        </p:txBody>
      </p:sp>
      <p:sp>
        <p:nvSpPr>
          <p:cNvPr id="8" name="Footer Placeholder 7"/>
          <p:cNvSpPr>
            <a:spLocks noGrp="1"/>
          </p:cNvSpPr>
          <p:nvPr>
            <p:ph type="ftr" sz="quarter" idx="11"/>
          </p:nvPr>
        </p:nvSpPr>
        <p:spPr/>
        <p:txBody>
          <a:bodyPr/>
          <a:lstStyle/>
          <a:p>
            <a:r>
              <a:rPr lang="en-US" smtClean="0"/>
              <a:t>Ms. Rachana Joshi, Assistant Professor, Sumandeep Nursing College</a:t>
            </a:r>
            <a:endParaRPr lang="en-US"/>
          </a:p>
        </p:txBody>
      </p:sp>
      <p:sp>
        <p:nvSpPr>
          <p:cNvPr id="9" name="Slide Number Placeholder 8"/>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53057-4F40-4A9C-9D91-0BF136FFECE2}" type="datetime1">
              <a:rPr lang="en-US" smtClean="0"/>
              <a:t>14-Aug-20</a:t>
            </a:fld>
            <a:endParaRPr lang="en-US"/>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
        <p:nvSpPr>
          <p:cNvPr id="5" name="Slide Number Placeholder 4"/>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EE8F9-39DA-4639-932D-A4378FDE2E79}" type="datetime1">
              <a:rPr lang="en-US" smtClean="0"/>
              <a:t>14-Aug-20</a:t>
            </a:fld>
            <a:endParaRPr lang="en-US"/>
          </a:p>
        </p:txBody>
      </p:sp>
      <p:sp>
        <p:nvSpPr>
          <p:cNvPr id="3" name="Footer Placeholder 2"/>
          <p:cNvSpPr>
            <a:spLocks noGrp="1"/>
          </p:cNvSpPr>
          <p:nvPr>
            <p:ph type="ftr" sz="quarter" idx="11"/>
          </p:nvPr>
        </p:nvSpPr>
        <p:spPr/>
        <p:txBody>
          <a:bodyPr/>
          <a:lstStyle/>
          <a:p>
            <a:r>
              <a:rPr lang="en-US" smtClean="0"/>
              <a:t>Ms. Rachana Joshi, Assistant Professor, Sumandeep Nursing College</a:t>
            </a:r>
            <a:endParaRPr lang="en-US"/>
          </a:p>
        </p:txBody>
      </p:sp>
      <p:sp>
        <p:nvSpPr>
          <p:cNvPr id="4" name="Slide Number Placeholder 3"/>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87E8AB-CDCF-4F1E-8980-458FA7118E4D}" type="datetime1">
              <a:rPr lang="en-US" smtClean="0"/>
              <a:t>14-Aug-20</a:t>
            </a:fld>
            <a:endParaRPr lang="en-US"/>
          </a:p>
        </p:txBody>
      </p:sp>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
        <p:nvSpPr>
          <p:cNvPr id="7" name="Slide Number Placeholder 6"/>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55317E-E133-4D96-BA6D-67245F840721}" type="datetime1">
              <a:rPr lang="en-US" smtClean="0"/>
              <a:t>14-Aug-20</a:t>
            </a:fld>
            <a:endParaRPr lang="en-US"/>
          </a:p>
        </p:txBody>
      </p:sp>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
        <p:nvSpPr>
          <p:cNvPr id="7" name="Slide Number Placeholder 6"/>
          <p:cNvSpPr>
            <a:spLocks noGrp="1"/>
          </p:cNvSpPr>
          <p:nvPr>
            <p:ph type="sldNum" sz="quarter" idx="12"/>
          </p:nvPr>
        </p:nvSpPr>
        <p:spPr/>
        <p:txBody>
          <a:bodyPr/>
          <a:lstStyle/>
          <a:p>
            <a:fld id="{874B12B6-AE4B-4EAE-A820-4ED70847C2B9}" type="slidenum">
              <a:rPr lang="en-US" smtClean="0"/>
              <a:pPr/>
              <a:t>‹#›</a:t>
            </a:fld>
            <a:endParaRPr lang="en-US"/>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1F71F-2144-4965-B6CF-93C0064FDC50}" type="datetime1">
              <a:rPr lang="en-US" smtClean="0"/>
              <a:t>14-Aug-20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Ms. Rachana Joshi, Assistant Professor, Sumandeep Nursing College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B12B6-AE4B-4EAE-A820-4ED70847C2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www.google.co.in/url?url=http://haha.nu/arts/photography/funny-x-ray-photos/&amp;rct=j&amp;sa=U&amp;ei=Av-YUu6YOcnJrAek7oHwDg&amp;ved=0CDoQ9QEwCA&amp;q=FUNNY+x-ray+images&amp;usg=AFQjCNHlSN-iZSFNKKxMazt1xVQS-aSdxA"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ell\Pictures\bpp picture.jpg"/>
          <p:cNvPicPr>
            <a:picLocks noChangeAspect="1" noChangeArrowheads="1"/>
          </p:cNvPicPr>
          <p:nvPr/>
        </p:nvPicPr>
        <p:blipFill>
          <a:blip r:embed="rId2"/>
          <a:srcRect/>
          <a:stretch>
            <a:fillRect/>
          </a:stretch>
        </p:blipFill>
        <p:spPr bwMode="auto">
          <a:xfrm>
            <a:off x="0" y="76200"/>
            <a:ext cx="9144000" cy="6858000"/>
          </a:xfrm>
          <a:prstGeom prst="rect">
            <a:avLst/>
          </a:prstGeom>
          <a:noFill/>
        </p:spPr>
      </p:pic>
      <p:sp>
        <p:nvSpPr>
          <p:cNvPr id="3" name="TextBox 2"/>
          <p:cNvSpPr txBox="1"/>
          <p:nvPr/>
        </p:nvSpPr>
        <p:spPr>
          <a:xfrm>
            <a:off x="0" y="1981200"/>
            <a:ext cx="9144000" cy="2800767"/>
          </a:xfrm>
          <a:prstGeom prst="rect">
            <a:avLst/>
          </a:prstGeom>
          <a:noFill/>
        </p:spPr>
        <p:txBody>
          <a:bodyPr wrap="square" rtlCol="0">
            <a:spAutoFit/>
          </a:bodyPr>
          <a:lstStyle/>
          <a:p>
            <a:pPr algn="ctr"/>
            <a:r>
              <a:rPr lang="en-US" sz="4400" dirty="0" smtClean="0">
                <a:solidFill>
                  <a:srgbClr val="7030A0"/>
                </a:solidFill>
                <a:latin typeface="Goudy Stout" pitchFamily="18" charset="0"/>
              </a:rPr>
              <a:t>FETAL ASSESSMENT DURING PREGNANCY</a:t>
            </a:r>
            <a:endParaRPr lang="en-US" sz="4400" dirty="0">
              <a:solidFill>
                <a:srgbClr val="7030A0"/>
              </a:solidFill>
              <a:latin typeface="Goudy Stout" pitchFamily="18" charset="0"/>
            </a:endParaRPr>
          </a:p>
        </p:txBody>
      </p:sp>
      <p:sp>
        <p:nvSpPr>
          <p:cNvPr id="11" name="TextBox 10"/>
          <p:cNvSpPr txBox="1"/>
          <p:nvPr/>
        </p:nvSpPr>
        <p:spPr>
          <a:xfrm>
            <a:off x="1524000" y="5042118"/>
            <a:ext cx="6553200" cy="1815882"/>
          </a:xfrm>
          <a:prstGeom prst="rect">
            <a:avLst/>
          </a:prstGeom>
          <a:noFill/>
        </p:spPr>
        <p:txBody>
          <a:bodyPr wrap="square" rtlCol="0">
            <a:spAutoFit/>
          </a:bodyPr>
          <a:lstStyle/>
          <a:p>
            <a:pPr algn="ctr"/>
            <a:r>
              <a:rPr lang="en-US" sz="2800" b="1" dirty="0" smtClean="0">
                <a:solidFill>
                  <a:srgbClr val="A80863"/>
                </a:solidFill>
                <a:latin typeface="Andalus" pitchFamily="18" charset="-78"/>
                <a:ea typeface="Times New Roman"/>
                <a:cs typeface="Andalus" pitchFamily="18" charset="-78"/>
              </a:rPr>
              <a:t>Presented By:</a:t>
            </a:r>
          </a:p>
          <a:p>
            <a:pPr algn="ctr"/>
            <a:r>
              <a:rPr lang="en-US" sz="2800" b="1" dirty="0" err="1" smtClean="0">
                <a:latin typeface="Andalus" pitchFamily="18" charset="-78"/>
                <a:ea typeface="Times New Roman"/>
                <a:cs typeface="Andalus" pitchFamily="18" charset="-78"/>
              </a:rPr>
              <a:t>Rachana</a:t>
            </a:r>
            <a:r>
              <a:rPr lang="en-US" sz="2800" b="1" dirty="0" smtClean="0">
                <a:latin typeface="Andalus" pitchFamily="18" charset="-78"/>
                <a:ea typeface="Times New Roman"/>
                <a:cs typeface="Andalus" pitchFamily="18" charset="-78"/>
              </a:rPr>
              <a:t> Joshi, </a:t>
            </a:r>
            <a:endParaRPr lang="en-US" sz="2800" b="1" dirty="0" smtClean="0">
              <a:latin typeface="Andalus" pitchFamily="18" charset="-78"/>
              <a:ea typeface="Times New Roman"/>
              <a:cs typeface="Andalus" pitchFamily="18" charset="-78"/>
            </a:endParaRPr>
          </a:p>
          <a:p>
            <a:pPr algn="ctr"/>
            <a:r>
              <a:rPr lang="en-US" sz="2800" b="1" dirty="0" smtClean="0">
                <a:latin typeface="Andalus" pitchFamily="18" charset="-78"/>
                <a:ea typeface="Times New Roman"/>
                <a:cs typeface="Andalus" pitchFamily="18" charset="-78"/>
              </a:rPr>
              <a:t>Assistant </a:t>
            </a:r>
            <a:r>
              <a:rPr lang="en-US" sz="2800" b="1" dirty="0" smtClean="0">
                <a:latin typeface="Andalus" pitchFamily="18" charset="-78"/>
                <a:ea typeface="Times New Roman"/>
                <a:cs typeface="Andalus" pitchFamily="18" charset="-78"/>
              </a:rPr>
              <a:t>Professor, Sumandeep Nursing College, SVDU </a:t>
            </a:r>
            <a:endParaRPr lang="en-US" sz="2800" dirty="0"/>
          </a:p>
        </p:txBody>
      </p:sp>
      <p:pic>
        <p:nvPicPr>
          <p:cNvPr id="5" name="Picture 2" descr="D:\suv_logo.png"/>
          <p:cNvPicPr>
            <a:picLocks noChangeAspect="1" noChangeArrowheads="1"/>
          </p:cNvPicPr>
          <p:nvPr/>
        </p:nvPicPr>
        <p:blipFill>
          <a:blip r:embed="rId3" cstate="print"/>
          <a:srcRect/>
          <a:stretch>
            <a:fillRect/>
          </a:stretch>
        </p:blipFill>
        <p:spPr bwMode="auto">
          <a:xfrm>
            <a:off x="3657600" y="0"/>
            <a:ext cx="1693665" cy="1955802"/>
          </a:xfrm>
          <a:prstGeom prst="rect">
            <a:avLst/>
          </a:prstGeom>
          <a:noFill/>
        </p:spPr>
      </p:pic>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Dell\Pictures\humorous_1.jpg"/>
          <p:cNvPicPr>
            <a:picLocks noChangeAspect="1" noChangeArrowheads="1"/>
          </p:cNvPicPr>
          <p:nvPr/>
        </p:nvPicPr>
        <p:blipFill>
          <a:blip r:embed="rId2"/>
          <a:srcRect/>
          <a:stretch>
            <a:fillRect/>
          </a:stretch>
        </p:blipFill>
        <p:spPr bwMode="auto">
          <a:xfrm>
            <a:off x="0" y="0"/>
            <a:ext cx="2844800" cy="2133600"/>
          </a:xfrm>
          <a:prstGeom prst="rect">
            <a:avLst/>
          </a:prstGeom>
          <a:noFill/>
        </p:spPr>
      </p:pic>
      <p:pic>
        <p:nvPicPr>
          <p:cNvPr id="81923" name="Picture 3" descr="C:\Users\Dell\Pictures\humorous_2.jpg"/>
          <p:cNvPicPr>
            <a:picLocks noChangeAspect="1" noChangeArrowheads="1"/>
          </p:cNvPicPr>
          <p:nvPr/>
        </p:nvPicPr>
        <p:blipFill>
          <a:blip r:embed="rId3"/>
          <a:srcRect/>
          <a:stretch>
            <a:fillRect/>
          </a:stretch>
        </p:blipFill>
        <p:spPr bwMode="auto">
          <a:xfrm>
            <a:off x="3200400" y="0"/>
            <a:ext cx="2844800" cy="2133600"/>
          </a:xfrm>
          <a:prstGeom prst="rect">
            <a:avLst/>
          </a:prstGeom>
          <a:noFill/>
        </p:spPr>
      </p:pic>
      <p:pic>
        <p:nvPicPr>
          <p:cNvPr id="81924" name="Picture 4" descr="C:\Users\Dell\Pictures\humorous_3.jpg"/>
          <p:cNvPicPr>
            <a:picLocks noChangeAspect="1" noChangeArrowheads="1"/>
          </p:cNvPicPr>
          <p:nvPr/>
        </p:nvPicPr>
        <p:blipFill>
          <a:blip r:embed="rId4"/>
          <a:srcRect/>
          <a:stretch>
            <a:fillRect/>
          </a:stretch>
        </p:blipFill>
        <p:spPr bwMode="auto">
          <a:xfrm>
            <a:off x="6337300" y="0"/>
            <a:ext cx="2844800" cy="2133600"/>
          </a:xfrm>
          <a:prstGeom prst="rect">
            <a:avLst/>
          </a:prstGeom>
          <a:noFill/>
        </p:spPr>
      </p:pic>
      <p:pic>
        <p:nvPicPr>
          <p:cNvPr id="81925" name="Picture 5" descr="C:\Users\Dell\Pictures\humorous_4.jpg"/>
          <p:cNvPicPr>
            <a:picLocks noChangeAspect="1" noChangeArrowheads="1"/>
          </p:cNvPicPr>
          <p:nvPr/>
        </p:nvPicPr>
        <p:blipFill>
          <a:blip r:embed="rId5"/>
          <a:srcRect/>
          <a:stretch>
            <a:fillRect/>
          </a:stretch>
        </p:blipFill>
        <p:spPr bwMode="auto">
          <a:xfrm>
            <a:off x="0" y="4495801"/>
            <a:ext cx="2971800" cy="2362200"/>
          </a:xfrm>
          <a:prstGeom prst="rect">
            <a:avLst/>
          </a:prstGeom>
          <a:noFill/>
        </p:spPr>
      </p:pic>
      <p:pic>
        <p:nvPicPr>
          <p:cNvPr id="81926" name="Picture 6" descr="C:\Users\Dell\Pictures\humorous_5.jpg"/>
          <p:cNvPicPr>
            <a:picLocks noChangeAspect="1" noChangeArrowheads="1"/>
          </p:cNvPicPr>
          <p:nvPr/>
        </p:nvPicPr>
        <p:blipFill>
          <a:blip r:embed="rId6"/>
          <a:srcRect/>
          <a:stretch>
            <a:fillRect/>
          </a:stretch>
        </p:blipFill>
        <p:spPr bwMode="auto">
          <a:xfrm>
            <a:off x="3276600" y="4572001"/>
            <a:ext cx="2781300" cy="2286000"/>
          </a:xfrm>
          <a:prstGeom prst="rect">
            <a:avLst/>
          </a:prstGeom>
          <a:noFill/>
        </p:spPr>
      </p:pic>
      <p:pic>
        <p:nvPicPr>
          <p:cNvPr id="81927" name="Picture 7" descr="C:\Users\Dell\Pictures\humorous_6.jpg"/>
          <p:cNvPicPr>
            <a:picLocks noChangeAspect="1" noChangeArrowheads="1"/>
          </p:cNvPicPr>
          <p:nvPr/>
        </p:nvPicPr>
        <p:blipFill>
          <a:blip r:embed="rId7"/>
          <a:srcRect/>
          <a:stretch>
            <a:fillRect/>
          </a:stretch>
        </p:blipFill>
        <p:spPr bwMode="auto">
          <a:xfrm>
            <a:off x="6197600" y="4572000"/>
            <a:ext cx="2946400" cy="2286000"/>
          </a:xfrm>
          <a:prstGeom prst="rect">
            <a:avLst/>
          </a:prstGeom>
          <a:noFill/>
        </p:spPr>
      </p:pic>
      <p:sp>
        <p:nvSpPr>
          <p:cNvPr id="9" name="TextBox 8"/>
          <p:cNvSpPr txBox="1"/>
          <p:nvPr/>
        </p:nvSpPr>
        <p:spPr>
          <a:xfrm>
            <a:off x="76200" y="2971800"/>
            <a:ext cx="8915400" cy="707886"/>
          </a:xfrm>
          <a:prstGeom prst="rect">
            <a:avLst/>
          </a:prstGeom>
          <a:noFill/>
        </p:spPr>
        <p:txBody>
          <a:bodyPr wrap="square" rtlCol="0">
            <a:spAutoFit/>
          </a:bodyPr>
          <a:lstStyle/>
          <a:p>
            <a:r>
              <a:rPr lang="en-US" sz="4000" dirty="0" smtClean="0">
                <a:latin typeface="Goudy Stout" pitchFamily="18" charset="0"/>
              </a:rPr>
              <a:t>3D AND 4D IMAGES</a:t>
            </a:r>
            <a:endParaRPr lang="en-US" sz="4000" dirty="0">
              <a:latin typeface="Goudy Stout" pitchFamily="18" charset="0"/>
            </a:endParaRPr>
          </a:p>
        </p:txBody>
      </p:sp>
      <p:sp>
        <p:nvSpPr>
          <p:cNvPr id="10" name="Footer Placeholder 9"/>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762000" y="533400"/>
            <a:ext cx="7239000" cy="3000821"/>
          </a:xfrm>
          <a:prstGeom prst="rect">
            <a:avLst/>
          </a:prstGeom>
          <a:noFill/>
        </p:spPr>
        <p:txBody>
          <a:bodyPr wrap="square" rtlCol="0">
            <a:spAutoFit/>
          </a:bodyPr>
          <a:lstStyle/>
          <a:p>
            <a:pPr algn="ctr">
              <a:lnSpc>
                <a:spcPct val="150000"/>
              </a:lnSpc>
            </a:pPr>
            <a:r>
              <a:rPr lang="en-US" sz="3600" dirty="0" smtClean="0">
                <a:solidFill>
                  <a:schemeClr val="accent2">
                    <a:lumMod val="75000"/>
                  </a:schemeClr>
                </a:solidFill>
                <a:latin typeface="Goudy Stout" pitchFamily="18" charset="0"/>
              </a:rPr>
              <a:t>INDICATION OF OBSTETRIC ULTRASOUND</a:t>
            </a:r>
          </a:p>
          <a:p>
            <a:pPr>
              <a:lnSpc>
                <a:spcPct val="150000"/>
              </a:lnSpc>
            </a:pPr>
            <a:endParaRPr lang="en-US" dirty="0">
              <a:solidFill>
                <a:schemeClr val="accent2">
                  <a:lumMod val="75000"/>
                </a:schemeClr>
              </a:solidFill>
            </a:endParaRPr>
          </a:p>
        </p:txBody>
      </p:sp>
      <p:pic>
        <p:nvPicPr>
          <p:cNvPr id="5" name="il_fi" descr="http://www.babymed.com/sites/default/files/shutterstock_ultrasound.jpg"/>
          <p:cNvPicPr/>
          <p:nvPr/>
        </p:nvPicPr>
        <p:blipFill>
          <a:blip r:embed="rId3"/>
          <a:srcRect/>
          <a:stretch>
            <a:fillRect/>
          </a:stretch>
        </p:blipFill>
        <p:spPr bwMode="auto">
          <a:xfrm>
            <a:off x="838200" y="3677285"/>
            <a:ext cx="7467600" cy="318071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sp>
        <p:nvSpPr>
          <p:cNvPr id="3" name="TextBox 2"/>
          <p:cNvSpPr txBox="1"/>
          <p:nvPr/>
        </p:nvSpPr>
        <p:spPr>
          <a:xfrm>
            <a:off x="0" y="185202"/>
            <a:ext cx="9144000" cy="6278642"/>
          </a:xfrm>
          <a:prstGeom prst="rect">
            <a:avLst/>
          </a:prstGeom>
          <a:noFill/>
        </p:spPr>
        <p:txBody>
          <a:bodyPr wrap="square" rtlCol="0">
            <a:spAutoFit/>
          </a:bodyPr>
          <a:lstStyle/>
          <a:p>
            <a:r>
              <a:rPr lang="en-US" sz="2800" dirty="0" smtClean="0">
                <a:solidFill>
                  <a:srgbClr val="FF0000"/>
                </a:solidFill>
                <a:latin typeface="Goudy Stout" pitchFamily="18" charset="0"/>
              </a:rPr>
              <a:t>FETAL</a:t>
            </a:r>
          </a:p>
          <a:p>
            <a:endParaRPr lang="en-US" dirty="0" smtClean="0">
              <a:latin typeface="Algerian" pitchFamily="82" charset="0"/>
            </a:endParaRPr>
          </a:p>
          <a:p>
            <a:endParaRPr lang="en-US" dirty="0" smtClean="0">
              <a:latin typeface="Algerian" pitchFamily="82" charset="0"/>
            </a:endParaRPr>
          </a:p>
          <a:p>
            <a:endParaRPr lang="en-US" dirty="0" smtClean="0">
              <a:latin typeface="Algerian" pitchFamily="82" charset="0"/>
            </a:endParaRPr>
          </a:p>
          <a:p>
            <a:pPr lvl="0">
              <a:buFont typeface="Wingdings" pitchFamily="2" charset="2"/>
              <a:buChar char="q"/>
            </a:pPr>
            <a:r>
              <a:rPr lang="en-US" sz="3200" dirty="0" smtClean="0">
                <a:latin typeface="Algerian" pitchFamily="82" charset="0"/>
              </a:rPr>
              <a:t>Diagnosis of pregnancy.</a:t>
            </a:r>
          </a:p>
          <a:p>
            <a:pPr lvl="0">
              <a:buFont typeface="Wingdings" pitchFamily="2" charset="2"/>
              <a:buChar char="q"/>
            </a:pPr>
            <a:r>
              <a:rPr lang="en-US" sz="3200" dirty="0" smtClean="0">
                <a:latin typeface="Algerian" pitchFamily="82" charset="0"/>
              </a:rPr>
              <a:t>Assessment of gestational age.</a:t>
            </a:r>
          </a:p>
          <a:p>
            <a:pPr lvl="0">
              <a:buFont typeface="Wingdings" pitchFamily="2" charset="2"/>
              <a:buChar char="q"/>
            </a:pPr>
            <a:r>
              <a:rPr lang="en-US" sz="3200" dirty="0" smtClean="0">
                <a:latin typeface="Algerian" pitchFamily="82" charset="0"/>
              </a:rPr>
              <a:t>Diagnosis of multiple pregnancy.</a:t>
            </a:r>
          </a:p>
          <a:p>
            <a:pPr lvl="0">
              <a:buFont typeface="Wingdings" pitchFamily="2" charset="2"/>
              <a:buChar char="q"/>
            </a:pPr>
            <a:r>
              <a:rPr lang="en-US" sz="3200" dirty="0" smtClean="0">
                <a:latin typeface="Algerian" pitchFamily="82" charset="0"/>
              </a:rPr>
              <a:t>Diagnosis of IUFD</a:t>
            </a:r>
          </a:p>
          <a:p>
            <a:pPr lvl="0">
              <a:buFont typeface="Wingdings" pitchFamily="2" charset="2"/>
              <a:buChar char="q"/>
            </a:pPr>
            <a:r>
              <a:rPr lang="en-US" sz="3200" dirty="0" smtClean="0">
                <a:latin typeface="Algerian" pitchFamily="82" charset="0"/>
              </a:rPr>
              <a:t>Detection of anomaly.</a:t>
            </a:r>
          </a:p>
          <a:p>
            <a:pPr lvl="0">
              <a:buFont typeface="Wingdings" pitchFamily="2" charset="2"/>
              <a:buChar char="q"/>
            </a:pPr>
            <a:r>
              <a:rPr lang="en-US" sz="3200" dirty="0" smtClean="0">
                <a:latin typeface="Algerian" pitchFamily="82" charset="0"/>
              </a:rPr>
              <a:t>Assessment of growth.</a:t>
            </a:r>
          </a:p>
          <a:p>
            <a:pPr lvl="0">
              <a:buFont typeface="Wingdings" pitchFamily="2" charset="2"/>
              <a:buChar char="q"/>
            </a:pPr>
            <a:r>
              <a:rPr lang="en-US" sz="3200" dirty="0" smtClean="0">
                <a:latin typeface="Algerian" pitchFamily="82" charset="0"/>
              </a:rPr>
              <a:t>Assessment of well being (biophysical profile).</a:t>
            </a:r>
          </a:p>
          <a:p>
            <a:pPr lvl="0">
              <a:buFont typeface="Wingdings" pitchFamily="2" charset="2"/>
              <a:buChar char="q"/>
            </a:pPr>
            <a:r>
              <a:rPr lang="en-US" sz="3200" dirty="0" smtClean="0">
                <a:latin typeface="Algerian" pitchFamily="82" charset="0"/>
              </a:rPr>
              <a:t>Diagnosis of presentation (breech).</a:t>
            </a:r>
          </a:p>
          <a:p>
            <a:pPr>
              <a:buFont typeface="Wingdings" pitchFamily="2" charset="2"/>
              <a:buChar char="q"/>
            </a:pPr>
            <a:r>
              <a:rPr lang="en-US" sz="3200" dirty="0" smtClean="0">
                <a:latin typeface="Algerian" pitchFamily="82" charset="0"/>
              </a:rPr>
              <a:t>Diagnosis of ectopic pregnancy.</a:t>
            </a:r>
            <a:endParaRPr lang="en-US" sz="32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228600"/>
            <a:ext cx="9144000" cy="6063198"/>
          </a:xfrm>
          <a:prstGeom prst="rect">
            <a:avLst/>
          </a:prstGeom>
          <a:noFill/>
        </p:spPr>
        <p:txBody>
          <a:bodyPr wrap="square" rtlCol="0">
            <a:spAutoFit/>
          </a:bodyPr>
          <a:lstStyle/>
          <a:p>
            <a:r>
              <a:rPr lang="en-US" sz="2800" dirty="0" smtClean="0">
                <a:solidFill>
                  <a:srgbClr val="FF0000"/>
                </a:solidFill>
                <a:latin typeface="Goudy Stout" pitchFamily="18" charset="0"/>
              </a:rPr>
              <a:t>UTERO PLACENTAL</a:t>
            </a:r>
          </a:p>
          <a:p>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Localization of placenta.</a:t>
            </a:r>
          </a:p>
          <a:p>
            <a:pPr lvl="0">
              <a:buFont typeface="Wingdings" pitchFamily="2" charset="2"/>
              <a:buChar char="q"/>
            </a:pPr>
            <a:r>
              <a:rPr lang="en-US" sz="3600" dirty="0" smtClean="0">
                <a:latin typeface="Algerian" pitchFamily="82" charset="0"/>
              </a:rPr>
              <a:t>Diagnosis of abruption placenta.</a:t>
            </a:r>
          </a:p>
          <a:p>
            <a:pPr lvl="0">
              <a:buFont typeface="Wingdings" pitchFamily="2" charset="2"/>
              <a:buChar char="q"/>
            </a:pPr>
            <a:r>
              <a:rPr lang="en-US" sz="3600" dirty="0" smtClean="0">
                <a:latin typeface="Algerian" pitchFamily="82" charset="0"/>
              </a:rPr>
              <a:t>Diagnosis of molar pregnancy.</a:t>
            </a:r>
          </a:p>
          <a:p>
            <a:pPr lvl="0">
              <a:buFont typeface="Wingdings" pitchFamily="2" charset="2"/>
              <a:buChar char="q"/>
            </a:pPr>
            <a:r>
              <a:rPr lang="en-US" sz="3600" dirty="0" smtClean="0">
                <a:latin typeface="Algerian" pitchFamily="82" charset="0"/>
              </a:rPr>
              <a:t>Diagnosis of uterine malformation.</a:t>
            </a:r>
          </a:p>
          <a:p>
            <a:pPr lvl="0">
              <a:buFont typeface="Wingdings" pitchFamily="2" charset="2"/>
              <a:buChar char="q"/>
            </a:pPr>
            <a:r>
              <a:rPr lang="en-US" sz="3600" dirty="0" smtClean="0">
                <a:latin typeface="Algerian" pitchFamily="82" charset="0"/>
              </a:rPr>
              <a:t>Assessment of liquor volume.</a:t>
            </a:r>
          </a:p>
          <a:p>
            <a:pPr lvl="0">
              <a:buFont typeface="Wingdings" pitchFamily="2" charset="2"/>
              <a:buChar char="q"/>
            </a:pPr>
            <a:r>
              <a:rPr lang="en-US" sz="3600" dirty="0" smtClean="0">
                <a:latin typeface="Algerian" pitchFamily="82" charset="0"/>
              </a:rPr>
              <a:t>Uterine size either &gt; dates or &lt; dates.</a:t>
            </a:r>
          </a:p>
          <a:p>
            <a:pPr>
              <a:buFont typeface="Wingdings" pitchFamily="2" charset="2"/>
              <a:buChar char="q"/>
            </a:pPr>
            <a:r>
              <a:rPr lang="en-US" sz="3600" dirty="0" smtClean="0">
                <a:latin typeface="Algerian" pitchFamily="82" charset="0"/>
              </a:rPr>
              <a:t>Diagnosis of cervical incompetence. </a:t>
            </a:r>
            <a:endParaRPr lang="en-US" sz="36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0"/>
            <a:ext cx="9144000" cy="7417415"/>
          </a:xfrm>
          <a:prstGeom prst="rect">
            <a:avLst/>
          </a:prstGeom>
          <a:noFill/>
        </p:spPr>
        <p:txBody>
          <a:bodyPr wrap="square" rtlCol="0">
            <a:spAutoFit/>
          </a:bodyPr>
          <a:lstStyle/>
          <a:p>
            <a:r>
              <a:rPr lang="en-US" sz="3200" dirty="0" smtClean="0">
                <a:solidFill>
                  <a:srgbClr val="FF0000"/>
                </a:solidFill>
                <a:latin typeface="Goudy Stout" pitchFamily="18" charset="0"/>
              </a:rPr>
              <a:t>MATERNAL</a:t>
            </a:r>
          </a:p>
          <a:p>
            <a:endParaRPr lang="en-US" dirty="0" smtClean="0">
              <a:latin typeface="Goudy Stout" pitchFamily="18" charset="0"/>
            </a:endParaRPr>
          </a:p>
          <a:p>
            <a:endParaRPr lang="en-US" dirty="0" smtClean="0"/>
          </a:p>
          <a:p>
            <a:pPr lvl="0">
              <a:buFont typeface="Wingdings" pitchFamily="2" charset="2"/>
              <a:buChar char="q"/>
            </a:pPr>
            <a:r>
              <a:rPr lang="en-US" sz="3600" dirty="0" smtClean="0">
                <a:latin typeface="Algerian" pitchFamily="82" charset="0"/>
              </a:rPr>
              <a:t>Pelvic mass diagnosis and follow up.</a:t>
            </a:r>
          </a:p>
          <a:p>
            <a:pPr lvl="0"/>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Amniocentesis</a:t>
            </a:r>
          </a:p>
          <a:p>
            <a:pPr lvl="0"/>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Chorionic </a:t>
            </a:r>
            <a:r>
              <a:rPr lang="en-US" sz="3600" dirty="0" err="1" smtClean="0">
                <a:latin typeface="Algerian" pitchFamily="82" charset="0"/>
              </a:rPr>
              <a:t>villus</a:t>
            </a:r>
            <a:r>
              <a:rPr lang="en-US" sz="3600" dirty="0" smtClean="0">
                <a:latin typeface="Algerian" pitchFamily="82" charset="0"/>
              </a:rPr>
              <a:t> sampling.</a:t>
            </a:r>
          </a:p>
          <a:p>
            <a:pPr lvl="0"/>
            <a:endParaRPr lang="en-US" sz="3600" dirty="0" smtClean="0">
              <a:latin typeface="Algerian" pitchFamily="82" charset="0"/>
            </a:endParaRPr>
          </a:p>
          <a:p>
            <a:pPr lvl="0">
              <a:buFont typeface="Wingdings" pitchFamily="2" charset="2"/>
              <a:buChar char="q"/>
            </a:pPr>
            <a:r>
              <a:rPr lang="en-US" sz="3600" dirty="0" err="1" smtClean="0">
                <a:latin typeface="Algerian" pitchFamily="82" charset="0"/>
              </a:rPr>
              <a:t>Cordocentesis</a:t>
            </a:r>
            <a:endParaRPr lang="en-US" sz="3600" dirty="0" smtClean="0">
              <a:latin typeface="Algerian" pitchFamily="82" charset="0"/>
            </a:endParaRPr>
          </a:p>
          <a:p>
            <a:pPr lvl="0"/>
            <a:endParaRPr lang="en-US" sz="3600" dirty="0" smtClean="0">
              <a:latin typeface="Algerian" pitchFamily="82" charset="0"/>
            </a:endParaRPr>
          </a:p>
          <a:p>
            <a:pPr lvl="0">
              <a:buFont typeface="Wingdings" pitchFamily="2" charset="2"/>
              <a:buChar char="q"/>
            </a:pPr>
            <a:r>
              <a:rPr lang="en-US" sz="3600" dirty="0" err="1" smtClean="0">
                <a:latin typeface="Algerian" pitchFamily="82" charset="0"/>
              </a:rPr>
              <a:t>Fetoscopy</a:t>
            </a:r>
            <a:r>
              <a:rPr lang="en-US" sz="3600" dirty="0" smtClean="0">
                <a:latin typeface="Algerian" pitchFamily="82" charset="0"/>
              </a:rPr>
              <a:t>.</a:t>
            </a:r>
          </a:p>
          <a:p>
            <a:endParaRPr lang="en-US" sz="2400" dirty="0" smtClean="0"/>
          </a:p>
          <a:p>
            <a:endParaRPr lang="en-US" sz="2400"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76200" y="304800"/>
            <a:ext cx="8991600" cy="6247864"/>
          </a:xfrm>
          <a:prstGeom prst="rect">
            <a:avLst/>
          </a:prstGeom>
          <a:noFill/>
        </p:spPr>
        <p:txBody>
          <a:bodyPr wrap="square" rtlCol="0">
            <a:spAutoFit/>
          </a:bodyPr>
          <a:lstStyle/>
          <a:p>
            <a:pPr algn="ctr">
              <a:lnSpc>
                <a:spcPct val="150000"/>
              </a:lnSpc>
            </a:pPr>
            <a:r>
              <a:rPr lang="en-US" sz="6000" dirty="0" smtClean="0">
                <a:solidFill>
                  <a:schemeClr val="accent2">
                    <a:lumMod val="75000"/>
                  </a:schemeClr>
                </a:solidFill>
                <a:latin typeface="Goudy Stout" pitchFamily="18" charset="0"/>
              </a:rPr>
              <a:t>FIRST TRIMESTER PREGNANCY SCANS</a:t>
            </a:r>
          </a:p>
          <a:p>
            <a:endParaRPr lang="en-US" sz="4000" dirty="0" smtClean="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832640"/>
          </a:xfrm>
          <a:prstGeom prst="rect">
            <a:avLst/>
          </a:prstGeom>
          <a:noFill/>
        </p:spPr>
        <p:txBody>
          <a:bodyPr wrap="square" rtlCol="0">
            <a:spAutoFit/>
          </a:bodyPr>
          <a:lstStyle/>
          <a:p>
            <a:pPr>
              <a:lnSpc>
                <a:spcPct val="150000"/>
              </a:lnSpc>
              <a:buFont typeface="Wingdings" pitchFamily="2" charset="2"/>
              <a:buChar char="q"/>
            </a:pPr>
            <a:r>
              <a:rPr lang="en-US" sz="4000" dirty="0" smtClean="0">
                <a:latin typeface="Algerian" pitchFamily="82" charset="0"/>
              </a:rPr>
              <a:t>PREGANACY IS VIABLE &amp;         INTRAUTERINE</a:t>
            </a:r>
          </a:p>
          <a:p>
            <a:pPr>
              <a:lnSpc>
                <a:spcPct val="150000"/>
              </a:lnSpc>
              <a:buFont typeface="Wingdings" pitchFamily="2" charset="2"/>
              <a:buChar char="q"/>
            </a:pPr>
            <a:r>
              <a:rPr lang="en-US" sz="4000" dirty="0" smtClean="0">
                <a:latin typeface="Algerian" pitchFamily="82" charset="0"/>
              </a:rPr>
              <a:t>GESTATIONAL AGE</a:t>
            </a:r>
          </a:p>
          <a:p>
            <a:pPr>
              <a:lnSpc>
                <a:spcPct val="150000"/>
              </a:lnSpc>
              <a:buFont typeface="Wingdings" pitchFamily="2" charset="2"/>
              <a:buChar char="q"/>
            </a:pPr>
            <a:r>
              <a:rPr lang="en-US" sz="4000" dirty="0" smtClean="0">
                <a:latin typeface="Algerian" pitchFamily="82" charset="0"/>
              </a:rPr>
              <a:t>FETAL NUMBER</a:t>
            </a:r>
          </a:p>
          <a:p>
            <a:pPr>
              <a:lnSpc>
                <a:spcPct val="150000"/>
              </a:lnSpc>
              <a:buFont typeface="Wingdings" pitchFamily="2" charset="2"/>
              <a:buChar char="q"/>
            </a:pPr>
            <a:r>
              <a:rPr lang="en-US" sz="4000" dirty="0" smtClean="0">
                <a:latin typeface="Algerian" pitchFamily="82" charset="0"/>
              </a:rPr>
              <a:t>DETECTION OF GROSS FETAL ABNORMALITIES, SUCH AS ANENCEPHALY</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Dell\Pictures\amotu pic 2 Ultrasound_of_embryo_at_5_weeks,_colored.png"/>
          <p:cNvPicPr>
            <a:picLocks noChangeAspect="1" noChangeArrowheads="1"/>
          </p:cNvPicPr>
          <p:nvPr/>
        </p:nvPicPr>
        <p:blipFill>
          <a:blip r:embed="rId2"/>
          <a:srcRect/>
          <a:stretch>
            <a:fillRect/>
          </a:stretch>
        </p:blipFill>
        <p:spPr bwMode="auto">
          <a:xfrm>
            <a:off x="304800" y="2686050"/>
            <a:ext cx="8458199" cy="3562350"/>
          </a:xfrm>
          <a:prstGeom prst="rect">
            <a:avLst/>
          </a:prstGeom>
          <a:noFill/>
        </p:spPr>
      </p:pic>
      <p:sp>
        <p:nvSpPr>
          <p:cNvPr id="3" name="TextBox 2"/>
          <p:cNvSpPr txBox="1"/>
          <p:nvPr/>
        </p:nvSpPr>
        <p:spPr>
          <a:xfrm>
            <a:off x="609600" y="609600"/>
            <a:ext cx="7543800" cy="830997"/>
          </a:xfrm>
          <a:prstGeom prst="rect">
            <a:avLst/>
          </a:prstGeom>
          <a:noFill/>
        </p:spPr>
        <p:txBody>
          <a:bodyPr wrap="square" rtlCol="0">
            <a:spAutoFit/>
          </a:bodyPr>
          <a:lstStyle/>
          <a:p>
            <a:pPr algn="ctr"/>
            <a:r>
              <a:rPr lang="en-US" sz="2400" dirty="0" smtClean="0">
                <a:solidFill>
                  <a:srgbClr val="FF0000"/>
                </a:solidFill>
                <a:latin typeface="Goudy Stout" pitchFamily="18" charset="0"/>
              </a:rPr>
              <a:t>ULTRASOUND OF EMBRYO AT 5 WEEKS</a:t>
            </a:r>
            <a:endParaRPr lang="en-US" sz="2400" dirty="0">
              <a:solidFill>
                <a:srgbClr val="FF0000"/>
              </a:solidFill>
              <a:latin typeface="Goudy Stout" pitchFamily="18"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Dell\Pictures\4-DVPI_abnormal_14w_1UA.jpg"/>
          <p:cNvPicPr>
            <a:picLocks noChangeAspect="1" noChangeArrowheads="1"/>
          </p:cNvPicPr>
          <p:nvPr/>
        </p:nvPicPr>
        <p:blipFill>
          <a:blip r:embed="rId2"/>
          <a:srcRect/>
          <a:stretch>
            <a:fillRect/>
          </a:stretch>
        </p:blipFill>
        <p:spPr bwMode="auto">
          <a:xfrm>
            <a:off x="304800" y="1638300"/>
            <a:ext cx="8382000" cy="4610100"/>
          </a:xfrm>
          <a:prstGeom prst="rect">
            <a:avLst/>
          </a:prstGeom>
          <a:noFill/>
        </p:spPr>
      </p:pic>
      <p:sp>
        <p:nvSpPr>
          <p:cNvPr id="3" name="TextBox 2"/>
          <p:cNvSpPr txBox="1"/>
          <p:nvPr/>
        </p:nvSpPr>
        <p:spPr>
          <a:xfrm>
            <a:off x="228600" y="533400"/>
            <a:ext cx="8915400" cy="523220"/>
          </a:xfrm>
          <a:prstGeom prst="rect">
            <a:avLst/>
          </a:prstGeom>
          <a:noFill/>
        </p:spPr>
        <p:txBody>
          <a:bodyPr wrap="square" rtlCol="0">
            <a:spAutoFit/>
          </a:bodyPr>
          <a:lstStyle/>
          <a:p>
            <a:r>
              <a:rPr lang="en-US" sz="2800" dirty="0" smtClean="0">
                <a:solidFill>
                  <a:srgbClr val="FF0000"/>
                </a:solidFill>
                <a:latin typeface="Goudy Stout" pitchFamily="18" charset="0"/>
              </a:rPr>
              <a:t>ANOMALY     DETECTED</a:t>
            </a:r>
            <a:endParaRPr lang="en-US" sz="2800" dirty="0">
              <a:solidFill>
                <a:srgbClr val="FF0000"/>
              </a:solidFill>
              <a:latin typeface="Goudy Stout" pitchFamily="18"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Dell\Pictures\4-Omphalocele_2D_and_4D.jpg"/>
          <p:cNvPicPr>
            <a:picLocks noChangeAspect="1" noChangeArrowheads="1"/>
          </p:cNvPicPr>
          <p:nvPr/>
        </p:nvPicPr>
        <p:blipFill>
          <a:blip r:embed="rId2"/>
          <a:srcRect/>
          <a:stretch>
            <a:fillRect/>
          </a:stretch>
        </p:blipFill>
        <p:spPr bwMode="auto">
          <a:xfrm>
            <a:off x="381000" y="1638300"/>
            <a:ext cx="7924800" cy="4686300"/>
          </a:xfrm>
          <a:prstGeom prst="rect">
            <a:avLst/>
          </a:prstGeom>
          <a:noFill/>
        </p:spPr>
      </p:pic>
      <p:sp>
        <p:nvSpPr>
          <p:cNvPr id="3" name="TextBox 2"/>
          <p:cNvSpPr txBox="1"/>
          <p:nvPr/>
        </p:nvSpPr>
        <p:spPr>
          <a:xfrm>
            <a:off x="762000" y="228600"/>
            <a:ext cx="5715000" cy="523220"/>
          </a:xfrm>
          <a:prstGeom prst="rect">
            <a:avLst/>
          </a:prstGeom>
          <a:noFill/>
        </p:spPr>
        <p:txBody>
          <a:bodyPr wrap="square" rtlCol="0">
            <a:spAutoFit/>
          </a:bodyPr>
          <a:lstStyle/>
          <a:p>
            <a:pPr lvl="1" algn="ctr"/>
            <a:r>
              <a:rPr lang="en-US" sz="2800" dirty="0" smtClean="0">
                <a:solidFill>
                  <a:srgbClr val="FF0000"/>
                </a:solidFill>
                <a:latin typeface="Goudy Stout" pitchFamily="18" charset="0"/>
              </a:rPr>
              <a:t>OMPHALOCELE</a:t>
            </a:r>
            <a:endParaRPr lang="en-US" sz="2800" dirty="0">
              <a:solidFill>
                <a:srgbClr val="FF0000"/>
              </a:solidFill>
              <a:latin typeface="Goudy Stout" pitchFamily="18"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Pictures\bpp picture.jpg"/>
          <p:cNvPicPr>
            <a:picLocks noChangeAspect="1" noChangeArrowheads="1"/>
          </p:cNvPicPr>
          <p:nvPr/>
        </p:nvPicPr>
        <p:blipFill>
          <a:blip r:embed="rId2"/>
          <a:srcRect/>
          <a:stretch>
            <a:fillRect/>
          </a:stretch>
        </p:blipFill>
        <p:spPr bwMode="auto">
          <a:xfrm>
            <a:off x="0" y="76200"/>
            <a:ext cx="9144000" cy="6858000"/>
          </a:xfrm>
          <a:prstGeom prst="rect">
            <a:avLst/>
          </a:prstGeom>
          <a:noFill/>
        </p:spPr>
      </p:pic>
      <p:sp>
        <p:nvSpPr>
          <p:cNvPr id="3" name="TextBox 2"/>
          <p:cNvSpPr txBox="1"/>
          <p:nvPr/>
        </p:nvSpPr>
        <p:spPr>
          <a:xfrm>
            <a:off x="533400" y="381000"/>
            <a:ext cx="7467600" cy="461665"/>
          </a:xfrm>
          <a:prstGeom prst="rect">
            <a:avLst/>
          </a:prstGeom>
          <a:noFill/>
        </p:spPr>
        <p:txBody>
          <a:bodyPr wrap="square" rtlCol="0">
            <a:spAutoFit/>
          </a:bodyPr>
          <a:lstStyle/>
          <a:p>
            <a:r>
              <a:rPr lang="en-US" dirty="0" smtClean="0">
                <a:solidFill>
                  <a:srgbClr val="FF0000"/>
                </a:solidFill>
                <a:latin typeface="Goudy Stout" pitchFamily="18" charset="0"/>
              </a:rPr>
              <a:t> </a:t>
            </a:r>
            <a:r>
              <a:rPr lang="en-US" sz="2400" b="1" dirty="0" smtClean="0">
                <a:solidFill>
                  <a:srgbClr val="FF0000"/>
                </a:solidFill>
                <a:latin typeface="Goudy Stout" pitchFamily="18" charset="0"/>
              </a:rPr>
              <a:t>INTRODUCTION</a:t>
            </a:r>
            <a:endParaRPr lang="en-US" b="1" dirty="0">
              <a:solidFill>
                <a:srgbClr val="FF0000"/>
              </a:solidFill>
              <a:latin typeface="Goudy Stout" pitchFamily="18" charset="0"/>
            </a:endParaRPr>
          </a:p>
        </p:txBody>
      </p:sp>
      <p:sp>
        <p:nvSpPr>
          <p:cNvPr id="4" name="TextBox 3"/>
          <p:cNvSpPr txBox="1"/>
          <p:nvPr/>
        </p:nvSpPr>
        <p:spPr>
          <a:xfrm>
            <a:off x="609600" y="1219200"/>
            <a:ext cx="8153400" cy="5016758"/>
          </a:xfrm>
          <a:prstGeom prst="rect">
            <a:avLst/>
          </a:prstGeom>
          <a:noFill/>
        </p:spPr>
        <p:txBody>
          <a:bodyPr wrap="square" rtlCol="0">
            <a:spAutoFit/>
          </a:bodyPr>
          <a:lstStyle/>
          <a:p>
            <a:pPr algn="just"/>
            <a:r>
              <a:rPr lang="en-US" sz="3200" dirty="0" smtClean="0">
                <a:latin typeface="Algerian" pitchFamily="82" charset="0"/>
              </a:rPr>
              <a:t>Fetal assessment during pregnancy is an essential part of the antenatal period for identifying the markers of the well being of the fetus to rule out any abnormality for the termination of the pregnancy if needed as well as the mother is able to obtain a considerable amount of information about the unborn fetus. </a:t>
            </a:r>
            <a:endParaRPr lang="en-US" sz="3200" dirty="0">
              <a:latin typeface="Algerian" pitchFamily="82" charset="0"/>
            </a:endParaRPr>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em\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Footer Placeholder 2"/>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solidFill>
            <a:schemeClr val="accent1"/>
          </a:solidFill>
        </p:spPr>
      </p:pic>
      <p:sp>
        <p:nvSpPr>
          <p:cNvPr id="3" name="TextBox 2"/>
          <p:cNvSpPr txBox="1"/>
          <p:nvPr/>
        </p:nvSpPr>
        <p:spPr>
          <a:xfrm>
            <a:off x="228600" y="228600"/>
            <a:ext cx="8915400" cy="7571303"/>
          </a:xfrm>
          <a:prstGeom prst="rect">
            <a:avLst/>
          </a:prstGeom>
          <a:noFill/>
        </p:spPr>
        <p:txBody>
          <a:bodyPr wrap="square" rtlCol="0">
            <a:spAutoFit/>
          </a:bodyPr>
          <a:lstStyle/>
          <a:p>
            <a:pPr algn="ctr">
              <a:lnSpc>
                <a:spcPct val="150000"/>
              </a:lnSpc>
            </a:pPr>
            <a:r>
              <a:rPr lang="en-US" sz="4800" dirty="0" smtClean="0">
                <a:solidFill>
                  <a:schemeClr val="accent2">
                    <a:lumMod val="75000"/>
                  </a:schemeClr>
                </a:solidFill>
                <a:latin typeface="Goudy Stout" pitchFamily="18" charset="0"/>
              </a:rPr>
              <a:t>SECOND TRIMESTER ULTRASOUND  </a:t>
            </a:r>
          </a:p>
          <a:p>
            <a:pPr algn="ctr">
              <a:lnSpc>
                <a:spcPct val="150000"/>
              </a:lnSpc>
            </a:pPr>
            <a:endParaRPr lang="en-US" sz="4800" dirty="0" smtClean="0">
              <a:solidFill>
                <a:schemeClr val="accent2">
                  <a:lumMod val="75000"/>
                </a:schemeClr>
              </a:solidFill>
              <a:latin typeface="Goudy Stout" pitchFamily="18" charset="0"/>
            </a:endParaRPr>
          </a:p>
          <a:p>
            <a:pPr algn="ctr">
              <a:lnSpc>
                <a:spcPct val="150000"/>
              </a:lnSpc>
            </a:pPr>
            <a:r>
              <a:rPr lang="en-US" sz="4800" dirty="0" smtClean="0">
                <a:solidFill>
                  <a:schemeClr val="accent2">
                    <a:lumMod val="75000"/>
                  </a:schemeClr>
                </a:solidFill>
                <a:latin typeface="Goudy Stout" pitchFamily="18" charset="0"/>
              </a:rPr>
              <a:t> targeted fetal scan</a:t>
            </a:r>
          </a:p>
          <a:p>
            <a:endParaRPr lang="en-US" dirty="0" smtClean="0"/>
          </a:p>
          <a:p>
            <a:pPr lvl="0">
              <a:buFont typeface="Wingdings" pitchFamily="2" charset="2"/>
              <a:buChar char="q"/>
            </a:pP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J:\img25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Footer Placeholder 2"/>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J:\mem\7.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Footer Placeholder 2"/>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J:\mem\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Footer Placeholder 2"/>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J:\mem\10.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Footer Placeholder 2"/>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J:\mem\11.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Footer Placeholder 2"/>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3074" name="Picture 2" descr="J:\mem\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4098" name="Picture 2" descr="J:\mem\4.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sp>
        <p:nvSpPr>
          <p:cNvPr id="3" name="TextBox 2"/>
          <p:cNvSpPr txBox="1"/>
          <p:nvPr/>
        </p:nvSpPr>
        <p:spPr>
          <a:xfrm>
            <a:off x="0" y="152400"/>
            <a:ext cx="9144000" cy="5632311"/>
          </a:xfrm>
          <a:prstGeom prst="rect">
            <a:avLst/>
          </a:prstGeom>
          <a:noFill/>
        </p:spPr>
        <p:txBody>
          <a:bodyPr wrap="square" rtlCol="0">
            <a:spAutoFit/>
          </a:bodyPr>
          <a:lstStyle/>
          <a:p>
            <a:pPr algn="ctr">
              <a:lnSpc>
                <a:spcPct val="150000"/>
              </a:lnSpc>
            </a:pPr>
            <a:r>
              <a:rPr lang="en-US" sz="5400" dirty="0" smtClean="0">
                <a:solidFill>
                  <a:schemeClr val="accent2">
                    <a:lumMod val="75000"/>
                  </a:schemeClr>
                </a:solidFill>
                <a:latin typeface="Goudy Stout" pitchFamily="18" charset="0"/>
              </a:rPr>
              <a:t>THIRD TRIMESTER ULTRASOUND SCANS</a:t>
            </a:r>
          </a:p>
          <a:p>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ell\Pictures\bpp picture.jpg"/>
          <p:cNvPicPr>
            <a:picLocks noChangeAspect="1" noChangeArrowheads="1"/>
          </p:cNvPicPr>
          <p:nvPr/>
        </p:nvPicPr>
        <p:blipFill>
          <a:blip r:embed="rId2"/>
          <a:srcRect/>
          <a:stretch>
            <a:fillRect/>
          </a:stretch>
        </p:blipFill>
        <p:spPr bwMode="auto">
          <a:xfrm>
            <a:off x="19128" y="0"/>
            <a:ext cx="9124872" cy="6858000"/>
          </a:xfrm>
          <a:prstGeom prst="rect">
            <a:avLst/>
          </a:prstGeom>
          <a:noFill/>
        </p:spPr>
      </p:pic>
      <p:sp>
        <p:nvSpPr>
          <p:cNvPr id="3" name="TextBox 2"/>
          <p:cNvSpPr txBox="1"/>
          <p:nvPr/>
        </p:nvSpPr>
        <p:spPr>
          <a:xfrm>
            <a:off x="228600" y="228600"/>
            <a:ext cx="8686800" cy="5816977"/>
          </a:xfrm>
          <a:prstGeom prst="rect">
            <a:avLst/>
          </a:prstGeom>
          <a:noFill/>
        </p:spPr>
        <p:txBody>
          <a:bodyPr wrap="square" rtlCol="0">
            <a:spAutoFit/>
          </a:bodyPr>
          <a:lstStyle/>
          <a:p>
            <a:pPr algn="ctr"/>
            <a:r>
              <a:rPr lang="en-US" sz="2400" dirty="0" smtClean="0">
                <a:solidFill>
                  <a:srgbClr val="FF0000"/>
                </a:solidFill>
                <a:latin typeface="Goudy Stout" pitchFamily="18" charset="0"/>
              </a:rPr>
              <a:t>PARAMETERS OF FETAL  ASSESSMENT</a:t>
            </a:r>
          </a:p>
          <a:p>
            <a:endParaRPr lang="en-US" sz="3600" dirty="0">
              <a:latin typeface="Algerian" pitchFamily="82" charset="0"/>
            </a:endParaRPr>
          </a:p>
          <a:p>
            <a:pPr>
              <a:buFont typeface="Wingdings" pitchFamily="2" charset="2"/>
              <a:buChar char="q"/>
            </a:pPr>
            <a:r>
              <a:rPr lang="en-US" sz="3600" dirty="0" smtClean="0">
                <a:latin typeface="Algerian" pitchFamily="82" charset="0"/>
              </a:rPr>
              <a:t>ULTRASOUND</a:t>
            </a:r>
          </a:p>
          <a:p>
            <a:pPr>
              <a:buFont typeface="Wingdings" pitchFamily="2" charset="2"/>
              <a:buChar char="q"/>
            </a:pPr>
            <a:r>
              <a:rPr lang="en-US" sz="3600" dirty="0" smtClean="0">
                <a:latin typeface="Algerian" pitchFamily="82" charset="0"/>
              </a:rPr>
              <a:t>BIOPHYSICAL PROFILE</a:t>
            </a:r>
          </a:p>
          <a:p>
            <a:pPr>
              <a:buFont typeface="Wingdings" pitchFamily="2" charset="2"/>
              <a:buChar char="q"/>
            </a:pPr>
            <a:r>
              <a:rPr lang="en-US" sz="3600" dirty="0" smtClean="0">
                <a:latin typeface="Algerian" pitchFamily="82" charset="0"/>
              </a:rPr>
              <a:t>CARDIOTOMOGRAPHY</a:t>
            </a:r>
          </a:p>
          <a:p>
            <a:pPr>
              <a:buFont typeface="Wingdings" pitchFamily="2" charset="2"/>
              <a:buChar char="q"/>
            </a:pPr>
            <a:r>
              <a:rPr lang="en-US" sz="3600" dirty="0" smtClean="0">
                <a:latin typeface="Algerian" pitchFamily="82" charset="0"/>
              </a:rPr>
              <a:t>CONTRACTION STRESS TEST</a:t>
            </a:r>
          </a:p>
          <a:p>
            <a:pPr>
              <a:buFont typeface="Wingdings" pitchFamily="2" charset="2"/>
              <a:buChar char="q"/>
            </a:pPr>
            <a:r>
              <a:rPr lang="en-US" sz="3600" dirty="0" smtClean="0">
                <a:latin typeface="Algerian" pitchFamily="82" charset="0"/>
              </a:rPr>
              <a:t>NON-STRESS TEST</a:t>
            </a:r>
          </a:p>
          <a:p>
            <a:pPr>
              <a:buFont typeface="Wingdings" pitchFamily="2" charset="2"/>
              <a:buChar char="q"/>
            </a:pPr>
            <a:r>
              <a:rPr lang="en-US" sz="3600" dirty="0" smtClean="0">
                <a:latin typeface="Algerian" pitchFamily="82" charset="0"/>
              </a:rPr>
              <a:t>AMNIOSCOPY</a:t>
            </a:r>
          </a:p>
          <a:p>
            <a:pPr>
              <a:buFont typeface="Wingdings" pitchFamily="2" charset="2"/>
              <a:buChar char="q"/>
            </a:pPr>
            <a:r>
              <a:rPr lang="en-US" sz="3600" dirty="0" smtClean="0">
                <a:latin typeface="Algerian" pitchFamily="82" charset="0"/>
              </a:rPr>
              <a:t>FETOSCOPY</a:t>
            </a:r>
          </a:p>
          <a:p>
            <a:pPr>
              <a:buFont typeface="Wingdings" pitchFamily="2" charset="2"/>
              <a:buChar char="q"/>
            </a:pPr>
            <a:r>
              <a:rPr lang="en-US" sz="3600" dirty="0" smtClean="0">
                <a:latin typeface="Algerian" pitchFamily="82" charset="0"/>
              </a:rPr>
              <a:t>RADIOLOGICAL EXAMINATION</a:t>
            </a:r>
            <a:endParaRPr lang="en-US" sz="36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0" y="152400"/>
            <a:ext cx="9144000" cy="6463308"/>
          </a:xfrm>
          <a:prstGeom prst="rect">
            <a:avLst/>
          </a:prstGeom>
          <a:noFill/>
        </p:spPr>
        <p:txBody>
          <a:bodyPr wrap="square" rtlCol="0">
            <a:spAutoFit/>
          </a:bodyPr>
          <a:lstStyle/>
          <a:p>
            <a:pPr lvl="0" algn="just">
              <a:buFont typeface="Wingdings" pitchFamily="2" charset="2"/>
              <a:buChar char="q"/>
            </a:pPr>
            <a:r>
              <a:rPr lang="en-US" sz="4400" dirty="0" smtClean="0">
                <a:latin typeface="Algerian" pitchFamily="82" charset="0"/>
              </a:rPr>
              <a:t>Dwarfism is diagnosed in this trimester.</a:t>
            </a:r>
          </a:p>
          <a:p>
            <a:pPr lvl="0" algn="just">
              <a:buFont typeface="Wingdings" pitchFamily="2" charset="2"/>
              <a:buChar char="q"/>
            </a:pPr>
            <a:r>
              <a:rPr lang="en-US" sz="4400" dirty="0" smtClean="0">
                <a:latin typeface="Algerian" pitchFamily="82" charset="0"/>
              </a:rPr>
              <a:t>Estimated fetal weight (EFW) </a:t>
            </a:r>
          </a:p>
          <a:p>
            <a:pPr lvl="0" algn="just">
              <a:buFont typeface="Wingdings" pitchFamily="2" charset="2"/>
              <a:buChar char="q"/>
            </a:pPr>
            <a:r>
              <a:rPr lang="en-US" sz="4400" dirty="0" smtClean="0">
                <a:latin typeface="Algerian" pitchFamily="82" charset="0"/>
              </a:rPr>
              <a:t>Fetal growth parameters.</a:t>
            </a:r>
          </a:p>
          <a:p>
            <a:pPr lvl="0" algn="just">
              <a:buFont typeface="Wingdings" pitchFamily="2" charset="2"/>
              <a:buChar char="q"/>
            </a:pPr>
            <a:r>
              <a:rPr lang="en-US" sz="4400" dirty="0" smtClean="0">
                <a:latin typeface="Algerian" pitchFamily="82" charset="0"/>
              </a:rPr>
              <a:t>All information of second trimester </a:t>
            </a:r>
            <a:r>
              <a:rPr lang="en-US" sz="4400" dirty="0" err="1" smtClean="0">
                <a:latin typeface="Algerian" pitchFamily="82" charset="0"/>
              </a:rPr>
              <a:t>sonography</a:t>
            </a:r>
            <a:r>
              <a:rPr lang="en-US" sz="4400" dirty="0" smtClean="0">
                <a:latin typeface="Algerian" pitchFamily="82" charset="0"/>
              </a:rPr>
              <a:t> can be obtained in the third trimester.</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5122" name="Picture 2" descr="J:\mem\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6146" name="Picture 2" descr="J:\mem\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a:ln>
            <a:solidFill>
              <a:srgbClr val="00B050"/>
            </a:solidFill>
          </a:ln>
        </p:spPr>
      </p:pic>
      <p:sp>
        <p:nvSpPr>
          <p:cNvPr id="3" name="TextBox 2"/>
          <p:cNvSpPr txBox="1"/>
          <p:nvPr/>
        </p:nvSpPr>
        <p:spPr>
          <a:xfrm>
            <a:off x="152400" y="228600"/>
            <a:ext cx="8839200" cy="6155531"/>
          </a:xfrm>
          <a:prstGeom prst="rect">
            <a:avLst/>
          </a:prstGeom>
          <a:noFill/>
        </p:spPr>
        <p:txBody>
          <a:bodyPr wrap="square" rtlCol="0">
            <a:spAutoFit/>
          </a:bodyPr>
          <a:lstStyle/>
          <a:p>
            <a:r>
              <a:rPr lang="en-US" sz="2800" dirty="0" smtClean="0">
                <a:solidFill>
                  <a:srgbClr val="FF0000"/>
                </a:solidFill>
                <a:latin typeface="Goudy Stout" pitchFamily="18" charset="0"/>
              </a:rPr>
              <a:t>HOW MANY ULTRASOUNDS DOES A ANTENATAL WOMEN REQUIRE?</a:t>
            </a:r>
          </a:p>
          <a:p>
            <a:endParaRPr lang="en-US" sz="2800" dirty="0" smtClean="0">
              <a:latin typeface="Goudy Stout" pitchFamily="18" charset="0"/>
            </a:endParaRPr>
          </a:p>
          <a:p>
            <a:endParaRPr lang="en-US" dirty="0" smtClean="0"/>
          </a:p>
          <a:p>
            <a:pPr>
              <a:buFont typeface="Wingdings" pitchFamily="2" charset="2"/>
              <a:buChar char="q"/>
            </a:pPr>
            <a:r>
              <a:rPr lang="en-US" sz="4400" dirty="0" smtClean="0">
                <a:latin typeface="Algerian" pitchFamily="82" charset="0"/>
              </a:rPr>
              <a:t>INITIALLY TO DIAGNOSE A PREGNANCY</a:t>
            </a:r>
          </a:p>
          <a:p>
            <a:pPr>
              <a:buFont typeface="Wingdings" pitchFamily="2" charset="2"/>
              <a:buChar char="q"/>
            </a:pPr>
            <a:r>
              <a:rPr lang="en-US" sz="4400" dirty="0" smtClean="0">
                <a:latin typeface="Algerian" pitchFamily="82" charset="0"/>
              </a:rPr>
              <a:t>FIRST TRIMESTER</a:t>
            </a:r>
          </a:p>
          <a:p>
            <a:pPr>
              <a:buFont typeface="Wingdings" pitchFamily="2" charset="2"/>
              <a:buChar char="q"/>
            </a:pPr>
            <a:r>
              <a:rPr lang="en-US" sz="4400" dirty="0" smtClean="0">
                <a:latin typeface="Algerian" pitchFamily="82" charset="0"/>
              </a:rPr>
              <a:t>SECOND TIMESTER (TARGET SCANNING)</a:t>
            </a:r>
          </a:p>
          <a:p>
            <a:pPr>
              <a:buFont typeface="Wingdings" pitchFamily="2" charset="2"/>
              <a:buChar char="q"/>
            </a:pPr>
            <a:r>
              <a:rPr lang="en-US" sz="4400" dirty="0" smtClean="0">
                <a:latin typeface="Algerian" pitchFamily="82" charset="0"/>
              </a:rPr>
              <a:t>THIRD TRIMESTER </a:t>
            </a:r>
            <a:endParaRPr lang="en-US" sz="44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7170" name="Picture 2" descr="C:\Users\Dell\Pictures\risk.jpg"/>
          <p:cNvPicPr>
            <a:picLocks noChangeAspect="1" noChangeArrowheads="1"/>
          </p:cNvPicPr>
          <p:nvPr/>
        </p:nvPicPr>
        <p:blipFill>
          <a:blip r:embed="rId3" cstate="print"/>
          <a:srcRect/>
          <a:stretch>
            <a:fillRect/>
          </a:stretch>
        </p:blipFill>
        <p:spPr bwMode="auto">
          <a:xfrm>
            <a:off x="-690563" y="-12700"/>
            <a:ext cx="10525126" cy="6884988"/>
          </a:xfrm>
          <a:prstGeom prst="rect">
            <a:avLst/>
          </a:prstGeom>
          <a:noFill/>
        </p:spPr>
      </p:pic>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71682" name="Object 2"/>
          <p:cNvGraphicFramePr>
            <a:graphicFrameLocks noChangeAspect="1"/>
          </p:cNvGraphicFramePr>
          <p:nvPr/>
        </p:nvGraphicFramePr>
        <p:xfrm>
          <a:off x="1485900" y="3086100"/>
          <a:ext cx="6173788" cy="685800"/>
        </p:xfrm>
        <a:graphic>
          <a:graphicData uri="http://schemas.openxmlformats.org/presentationml/2006/ole">
            <p:oleObj spid="_x0000_s71682" name="Packager Shell Object" showAsIcon="1" r:id="rId3" imgW="6173640" imgH="685800" progId="Package">
              <p:embed/>
            </p:oleObj>
          </a:graphicData>
        </a:graphic>
      </p:graphicFrame>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228600" y="228600"/>
            <a:ext cx="8686800" cy="5663089"/>
          </a:xfrm>
          <a:prstGeom prst="rect">
            <a:avLst/>
          </a:prstGeom>
          <a:noFill/>
        </p:spPr>
        <p:txBody>
          <a:bodyPr wrap="square" rtlCol="0">
            <a:spAutoFit/>
          </a:bodyPr>
          <a:lstStyle/>
          <a:p>
            <a:r>
              <a:rPr lang="en-US" sz="2800" dirty="0" smtClean="0">
                <a:solidFill>
                  <a:srgbClr val="FF0000"/>
                </a:solidFill>
                <a:latin typeface="Goudy Stout" pitchFamily="18" charset="0"/>
              </a:rPr>
              <a:t>BIO-PHYSICAL PROFILE</a:t>
            </a:r>
          </a:p>
          <a:p>
            <a:endParaRPr lang="en-US" dirty="0" smtClean="0"/>
          </a:p>
          <a:p>
            <a:endParaRPr lang="en-US" dirty="0" smtClean="0"/>
          </a:p>
          <a:p>
            <a:endParaRPr lang="en-US" dirty="0" smtClean="0"/>
          </a:p>
          <a:p>
            <a:pPr algn="just"/>
            <a:r>
              <a:rPr lang="en-US" sz="4000" dirty="0" smtClean="0">
                <a:latin typeface="Algerian" pitchFamily="82" charset="0"/>
              </a:rPr>
              <a:t>Bio-physical profile is a screening test for </a:t>
            </a:r>
            <a:r>
              <a:rPr lang="en-US" sz="4000" dirty="0" err="1" smtClean="0">
                <a:latin typeface="Algerian" pitchFamily="82" charset="0"/>
              </a:rPr>
              <a:t>utero</a:t>
            </a:r>
            <a:r>
              <a:rPr lang="en-US" sz="4000" dirty="0" smtClean="0">
                <a:latin typeface="Algerian" pitchFamily="82" charset="0"/>
              </a:rPr>
              <a:t>-placental insufficiency. The fetal bio-physical activities are initiated, modulated and regulated through fetal nervous system. </a:t>
            </a:r>
            <a:endParaRPr lang="en-US" sz="40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7" name="il_fi" descr="http://hcp.obgyn.net/image/image_gallery?img_id=2082279&amp;t=1339607589767"/>
          <p:cNvPicPr/>
          <p:nvPr/>
        </p:nvPicPr>
        <p:blipFill>
          <a:blip r:embed="rId3"/>
          <a:srcRect/>
          <a:stretch>
            <a:fillRect/>
          </a:stretch>
        </p:blipFill>
        <p:spPr bwMode="auto">
          <a:xfrm>
            <a:off x="0" y="0"/>
            <a:ext cx="9143999" cy="68580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0" y="0"/>
            <a:ext cx="8915400" cy="6647974"/>
          </a:xfrm>
          <a:prstGeom prst="rect">
            <a:avLst/>
          </a:prstGeom>
          <a:noFill/>
        </p:spPr>
        <p:txBody>
          <a:bodyPr wrap="square" rtlCol="0">
            <a:spAutoFit/>
          </a:bodyPr>
          <a:lstStyle/>
          <a:p>
            <a:pPr algn="ctr"/>
            <a:r>
              <a:rPr lang="en-US" sz="3600" dirty="0" smtClean="0">
                <a:solidFill>
                  <a:srgbClr val="FF0000"/>
                </a:solidFill>
                <a:latin typeface="Goudy Stout" pitchFamily="18" charset="0"/>
              </a:rPr>
              <a:t>AMNIOTIC FLUID VOLUME</a:t>
            </a:r>
          </a:p>
          <a:p>
            <a:pPr algn="ctr"/>
            <a:endParaRPr lang="en-US" sz="2800" dirty="0" smtClean="0">
              <a:latin typeface="Goudy Stout" pitchFamily="18" charset="0"/>
            </a:endParaRPr>
          </a:p>
          <a:p>
            <a:endParaRPr lang="en-US" dirty="0" smtClean="0"/>
          </a:p>
          <a:p>
            <a:pPr>
              <a:buFont typeface="Wingdings" pitchFamily="2" charset="2"/>
              <a:buChar char="q"/>
            </a:pPr>
            <a:r>
              <a:rPr lang="en-US" sz="4400" dirty="0" smtClean="0">
                <a:latin typeface="Algerian" pitchFamily="82" charset="0"/>
              </a:rPr>
              <a:t>&lt;2CM SUGGEST IUGR</a:t>
            </a:r>
          </a:p>
          <a:p>
            <a:pPr>
              <a:buFont typeface="Wingdings" pitchFamily="2" charset="2"/>
              <a:buChar char="q"/>
            </a:pPr>
            <a:r>
              <a:rPr lang="en-US" sz="4400" dirty="0" smtClean="0">
                <a:latin typeface="Algerian" pitchFamily="82" charset="0"/>
              </a:rPr>
              <a:t>AFI BETWEEN 5 -25 CM IS NORMAL </a:t>
            </a:r>
          </a:p>
          <a:p>
            <a:pPr>
              <a:buFont typeface="Wingdings" pitchFamily="2" charset="2"/>
              <a:buChar char="q"/>
            </a:pPr>
            <a:r>
              <a:rPr lang="en-US" sz="4400" dirty="0" smtClean="0">
                <a:latin typeface="Algerian" pitchFamily="82" charset="0"/>
              </a:rPr>
              <a:t>AFI &gt; 5 INDICATES OLIGOHYDRAMNIOS</a:t>
            </a:r>
          </a:p>
          <a:p>
            <a:pPr>
              <a:buFont typeface="Wingdings" pitchFamily="2" charset="2"/>
              <a:buChar char="q"/>
            </a:pPr>
            <a:r>
              <a:rPr lang="en-US" sz="4400" dirty="0" smtClean="0">
                <a:latin typeface="Algerian" pitchFamily="82" charset="0"/>
              </a:rPr>
              <a:t>AFI &lt; 20-24 CONSIDERED AS POLYHYDRAMNIOS</a:t>
            </a:r>
            <a:endParaRPr lang="en-US" sz="44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228600" y="228600"/>
            <a:ext cx="8763000" cy="6555641"/>
          </a:xfrm>
          <a:prstGeom prst="rect">
            <a:avLst/>
          </a:prstGeom>
          <a:noFill/>
        </p:spPr>
        <p:txBody>
          <a:bodyPr wrap="square" rtlCol="0">
            <a:spAutoFit/>
          </a:bodyPr>
          <a:lstStyle/>
          <a:p>
            <a:pPr algn="ctr"/>
            <a:r>
              <a:rPr lang="en-US" sz="3600" dirty="0" smtClean="0">
                <a:solidFill>
                  <a:srgbClr val="FF0000"/>
                </a:solidFill>
                <a:latin typeface="Goudy Stout" pitchFamily="18" charset="0"/>
              </a:rPr>
              <a:t>BPP SCORE</a:t>
            </a:r>
          </a:p>
          <a:p>
            <a:pPr algn="ctr"/>
            <a:endParaRPr lang="en-US" sz="2800" dirty="0" smtClean="0">
              <a:latin typeface="Goudy Stout" pitchFamily="18" charset="0"/>
            </a:endParaRPr>
          </a:p>
          <a:p>
            <a:endParaRPr lang="en-US" dirty="0" smtClean="0"/>
          </a:p>
          <a:p>
            <a:pPr>
              <a:buFont typeface="Wingdings" pitchFamily="2" charset="2"/>
              <a:buChar char="q"/>
            </a:pPr>
            <a:r>
              <a:rPr lang="en-US" sz="3200" dirty="0" smtClean="0">
                <a:latin typeface="Algerian" pitchFamily="82" charset="0"/>
              </a:rPr>
              <a:t>BPP normally is not performed before the 2</a:t>
            </a:r>
            <a:r>
              <a:rPr lang="en-US" sz="3200" baseline="30000" dirty="0" smtClean="0">
                <a:latin typeface="Algerian" pitchFamily="82" charset="0"/>
              </a:rPr>
              <a:t>nd</a:t>
            </a:r>
            <a:r>
              <a:rPr lang="en-US" sz="3200" dirty="0" smtClean="0">
                <a:latin typeface="Algerian" pitchFamily="82" charset="0"/>
              </a:rPr>
              <a:t> half of a pregnancy, since fetal breathing movements do not occur in the first half.</a:t>
            </a:r>
          </a:p>
          <a:p>
            <a:pPr>
              <a:buFont typeface="Wingdings" pitchFamily="2" charset="2"/>
              <a:buChar char="q"/>
            </a:pPr>
            <a:r>
              <a:rPr lang="en-US" sz="3200" dirty="0" smtClean="0">
                <a:latin typeface="Algerian" pitchFamily="82" charset="0"/>
              </a:rPr>
              <a:t>assessment is graded either 0 or 2 points.</a:t>
            </a:r>
          </a:p>
          <a:p>
            <a:pPr>
              <a:buFont typeface="Wingdings" pitchFamily="2" charset="2"/>
              <a:buChar char="q"/>
            </a:pPr>
            <a:r>
              <a:rPr lang="en-US" sz="3200" dirty="0" smtClean="0">
                <a:latin typeface="Algerian" pitchFamily="82" charset="0"/>
              </a:rPr>
              <a:t>And then added up to yield a number between 0 and 10. </a:t>
            </a:r>
          </a:p>
          <a:p>
            <a:pPr>
              <a:buFont typeface="Wingdings" pitchFamily="2" charset="2"/>
              <a:buChar char="q"/>
            </a:pPr>
            <a:r>
              <a:rPr lang="en-US" sz="3200" dirty="0" smtClean="0">
                <a:latin typeface="Algerian" pitchFamily="82" charset="0"/>
              </a:rPr>
              <a:t>A BPP of 8 or 10 is generally considered reassuring.</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Dell\Pictures\bpp picture.jpg"/>
          <p:cNvPicPr>
            <a:picLocks noChangeAspect="1" noChangeArrowheads="1"/>
          </p:cNvPicPr>
          <p:nvPr/>
        </p:nvPicPr>
        <p:blipFill>
          <a:blip r:embed="rId3"/>
          <a:srcRect/>
          <a:stretch>
            <a:fillRect/>
          </a:stretch>
        </p:blipFill>
        <p:spPr bwMode="auto">
          <a:xfrm>
            <a:off x="28099" y="0"/>
            <a:ext cx="9115901" cy="6858000"/>
          </a:xfrm>
          <a:prstGeom prst="rect">
            <a:avLst/>
          </a:prstGeom>
          <a:noFill/>
        </p:spPr>
      </p:pic>
      <p:sp>
        <p:nvSpPr>
          <p:cNvPr id="5" name="TextBox 4"/>
          <p:cNvSpPr txBox="1"/>
          <p:nvPr/>
        </p:nvSpPr>
        <p:spPr>
          <a:xfrm>
            <a:off x="0" y="228600"/>
            <a:ext cx="8534400" cy="2185214"/>
          </a:xfrm>
          <a:prstGeom prst="rect">
            <a:avLst/>
          </a:prstGeom>
          <a:noFill/>
        </p:spPr>
        <p:txBody>
          <a:bodyPr wrap="square" rtlCol="0">
            <a:spAutoFit/>
          </a:bodyPr>
          <a:lstStyle/>
          <a:p>
            <a:r>
              <a:rPr lang="en-US" sz="2800" dirty="0" smtClean="0">
                <a:solidFill>
                  <a:srgbClr val="FF0000"/>
                </a:solidFill>
                <a:latin typeface="Goudy Stout" pitchFamily="18" charset="0"/>
              </a:rPr>
              <a:t>ULTRASOUND</a:t>
            </a:r>
          </a:p>
          <a:p>
            <a:endParaRPr lang="en-US" dirty="0"/>
          </a:p>
          <a:p>
            <a:pPr algn="just"/>
            <a:r>
              <a:rPr lang="en-US" sz="2400" dirty="0" smtClean="0">
                <a:latin typeface="Algerian" pitchFamily="82" charset="0"/>
              </a:rPr>
              <a:t>Ultrasound is a technique that involves the use of high-frequency sound waves. Sound waves that are undetectable to human ear. </a:t>
            </a:r>
          </a:p>
          <a:p>
            <a:endParaRPr lang="en-US" dirty="0" smtClean="0"/>
          </a:p>
        </p:txBody>
      </p:sp>
      <p:pic>
        <p:nvPicPr>
          <p:cNvPr id="4" name="il_fi" descr="http://www.babymed.com/sites/default/files/ultrasound_doctor_pregnancy_1.jpg"/>
          <p:cNvPicPr/>
          <p:nvPr/>
        </p:nvPicPr>
        <p:blipFill>
          <a:blip r:embed="rId4"/>
          <a:srcRect/>
          <a:stretch>
            <a:fillRect/>
          </a:stretch>
        </p:blipFill>
        <p:spPr bwMode="auto">
          <a:xfrm>
            <a:off x="990600" y="3124200"/>
            <a:ext cx="7086600" cy="3180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Footer Placeholder 6"/>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152400" y="304800"/>
            <a:ext cx="8686800" cy="1631216"/>
          </a:xfrm>
          <a:prstGeom prst="rect">
            <a:avLst/>
          </a:prstGeom>
          <a:noFill/>
        </p:spPr>
        <p:txBody>
          <a:bodyPr wrap="square" rtlCol="0">
            <a:spAutoFit/>
          </a:bodyPr>
          <a:lstStyle/>
          <a:p>
            <a:r>
              <a:rPr lang="en-US" sz="2800" dirty="0" smtClean="0">
                <a:solidFill>
                  <a:srgbClr val="FF0000"/>
                </a:solidFill>
                <a:latin typeface="Goudy Stout" pitchFamily="18" charset="0"/>
              </a:rPr>
              <a:t>CARDIOTOCOGRAPHY</a:t>
            </a:r>
          </a:p>
          <a:p>
            <a:endParaRPr lang="en-US" dirty="0" smtClean="0"/>
          </a:p>
          <a:p>
            <a:r>
              <a:rPr lang="en-US" dirty="0" smtClean="0">
                <a:latin typeface="Algerian" pitchFamily="82" charset="0"/>
              </a:rPr>
              <a:t>CTG IS DONE AFTER 32 WEEKS , WHICH SHOWS AN BASE LINE GEART RATE OF 110-115 </a:t>
            </a:r>
            <a:r>
              <a:rPr lang="en-US" dirty="0" err="1" smtClean="0">
                <a:latin typeface="Algerian" pitchFamily="82" charset="0"/>
              </a:rPr>
              <a:t>bpm</a:t>
            </a:r>
            <a:r>
              <a:rPr lang="en-US" dirty="0" smtClean="0">
                <a:latin typeface="Algerian" pitchFamily="82" charset="0"/>
              </a:rPr>
              <a:t> .</a:t>
            </a:r>
          </a:p>
          <a:p>
            <a:endParaRPr lang="en-US" dirty="0"/>
          </a:p>
        </p:txBody>
      </p:sp>
      <p:pic>
        <p:nvPicPr>
          <p:cNvPr id="4" name="il_fi" descr="http://3.bp.blogspot.com/-BYKV7QTQMv8/T4xboV-Vj9I/AAAAAAAAAyg/M2EXCgF4o-s/s1600/doppler.jpg"/>
          <p:cNvPicPr/>
          <p:nvPr/>
        </p:nvPicPr>
        <p:blipFill>
          <a:blip r:embed="rId3"/>
          <a:srcRect/>
          <a:stretch>
            <a:fillRect/>
          </a:stretch>
        </p:blipFill>
        <p:spPr bwMode="auto">
          <a:xfrm>
            <a:off x="304800" y="2514600"/>
            <a:ext cx="3808730" cy="3736975"/>
          </a:xfrm>
          <a:prstGeom prst="ellipse">
            <a:avLst/>
          </a:prstGeom>
          <a:ln>
            <a:noFill/>
          </a:ln>
          <a:effectLst>
            <a:softEdge rad="112500"/>
          </a:effectLst>
        </p:spPr>
      </p:pic>
      <p:pic>
        <p:nvPicPr>
          <p:cNvPr id="12290" name="Picture 2" descr="C:\Users\Dell\Pictures\NST-05.jpg"/>
          <p:cNvPicPr>
            <a:picLocks noChangeAspect="1" noChangeArrowheads="1"/>
          </p:cNvPicPr>
          <p:nvPr/>
        </p:nvPicPr>
        <p:blipFill>
          <a:blip r:embed="rId4" cstate="print"/>
          <a:srcRect/>
          <a:stretch>
            <a:fillRect/>
          </a:stretch>
        </p:blipFill>
        <p:spPr bwMode="auto">
          <a:xfrm>
            <a:off x="4724400" y="2514600"/>
            <a:ext cx="3810000" cy="3810000"/>
          </a:xfrm>
          <a:prstGeom prst="ellipse">
            <a:avLst/>
          </a:prstGeom>
          <a:ln>
            <a:noFill/>
          </a:ln>
          <a:effectLst>
            <a:softEdge rad="112500"/>
          </a:effectLst>
        </p:spPr>
      </p:pic>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290"/>
                                        </p:tgtEl>
                                        <p:attrNameLst>
                                          <p:attrName>style.visibility</p:attrName>
                                        </p:attrNameLst>
                                      </p:cBhvr>
                                      <p:to>
                                        <p:strVal val="visible"/>
                                      </p:to>
                                    </p:set>
                                    <p:animEffect transition="in" filter="wipe(down)">
                                      <p:cBhvr>
                                        <p:cTn id="25" dur="580">
                                          <p:stCondLst>
                                            <p:cond delay="0"/>
                                          </p:stCondLst>
                                        </p:cTn>
                                        <p:tgtEl>
                                          <p:spTgt spid="12290"/>
                                        </p:tgtEl>
                                      </p:cBhvr>
                                    </p:animEffect>
                                    <p:anim calcmode="lin" valueType="num">
                                      <p:cBhvr>
                                        <p:cTn id="26" dur="1822" tmFilter="0,0; 0.14,0.36; 0.43,0.73; 0.71,0.91; 1.0,1.0">
                                          <p:stCondLst>
                                            <p:cond delay="0"/>
                                          </p:stCondLst>
                                        </p:cTn>
                                        <p:tgtEl>
                                          <p:spTgt spid="1229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29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29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29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290"/>
                                        </p:tgtEl>
                                        <p:attrNameLst>
                                          <p:attrName>ppt_y</p:attrName>
                                        </p:attrNameLst>
                                      </p:cBhvr>
                                      <p:tavLst>
                                        <p:tav tm="0" fmla="#ppt_y-sin(pi*$)/81">
                                          <p:val>
                                            <p:fltVal val="0"/>
                                          </p:val>
                                        </p:tav>
                                        <p:tav tm="100000">
                                          <p:val>
                                            <p:fltVal val="1"/>
                                          </p:val>
                                        </p:tav>
                                      </p:tavLst>
                                    </p:anim>
                                    <p:animScale>
                                      <p:cBhvr>
                                        <p:cTn id="31" dur="26">
                                          <p:stCondLst>
                                            <p:cond delay="650"/>
                                          </p:stCondLst>
                                        </p:cTn>
                                        <p:tgtEl>
                                          <p:spTgt spid="12290"/>
                                        </p:tgtEl>
                                      </p:cBhvr>
                                      <p:to x="100000" y="60000"/>
                                    </p:animScale>
                                    <p:animScale>
                                      <p:cBhvr>
                                        <p:cTn id="32" dur="166" decel="50000">
                                          <p:stCondLst>
                                            <p:cond delay="676"/>
                                          </p:stCondLst>
                                        </p:cTn>
                                        <p:tgtEl>
                                          <p:spTgt spid="12290"/>
                                        </p:tgtEl>
                                      </p:cBhvr>
                                      <p:to x="100000" y="100000"/>
                                    </p:animScale>
                                    <p:animScale>
                                      <p:cBhvr>
                                        <p:cTn id="33" dur="26">
                                          <p:stCondLst>
                                            <p:cond delay="1312"/>
                                          </p:stCondLst>
                                        </p:cTn>
                                        <p:tgtEl>
                                          <p:spTgt spid="12290"/>
                                        </p:tgtEl>
                                      </p:cBhvr>
                                      <p:to x="100000" y="80000"/>
                                    </p:animScale>
                                    <p:animScale>
                                      <p:cBhvr>
                                        <p:cTn id="34" dur="166" decel="50000">
                                          <p:stCondLst>
                                            <p:cond delay="1338"/>
                                          </p:stCondLst>
                                        </p:cTn>
                                        <p:tgtEl>
                                          <p:spTgt spid="12290"/>
                                        </p:tgtEl>
                                      </p:cBhvr>
                                      <p:to x="100000" y="100000"/>
                                    </p:animScale>
                                    <p:animScale>
                                      <p:cBhvr>
                                        <p:cTn id="35" dur="26">
                                          <p:stCondLst>
                                            <p:cond delay="1642"/>
                                          </p:stCondLst>
                                        </p:cTn>
                                        <p:tgtEl>
                                          <p:spTgt spid="12290"/>
                                        </p:tgtEl>
                                      </p:cBhvr>
                                      <p:to x="100000" y="90000"/>
                                    </p:animScale>
                                    <p:animScale>
                                      <p:cBhvr>
                                        <p:cTn id="36" dur="166" decel="50000">
                                          <p:stCondLst>
                                            <p:cond delay="1668"/>
                                          </p:stCondLst>
                                        </p:cTn>
                                        <p:tgtEl>
                                          <p:spTgt spid="12290"/>
                                        </p:tgtEl>
                                      </p:cBhvr>
                                      <p:to x="100000" y="100000"/>
                                    </p:animScale>
                                    <p:animScale>
                                      <p:cBhvr>
                                        <p:cTn id="37" dur="26">
                                          <p:stCondLst>
                                            <p:cond delay="1808"/>
                                          </p:stCondLst>
                                        </p:cTn>
                                        <p:tgtEl>
                                          <p:spTgt spid="12290"/>
                                        </p:tgtEl>
                                      </p:cBhvr>
                                      <p:to x="100000" y="95000"/>
                                    </p:animScale>
                                    <p:animScale>
                                      <p:cBhvr>
                                        <p:cTn id="38" dur="166" decel="50000">
                                          <p:stCondLst>
                                            <p:cond delay="1834"/>
                                          </p:stCondLst>
                                        </p:cTn>
                                        <p:tgtEl>
                                          <p:spTgt spid="1229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0"/>
            <a:ext cx="8991600" cy="6771084"/>
          </a:xfrm>
          <a:prstGeom prst="rect">
            <a:avLst/>
          </a:prstGeom>
          <a:noFill/>
        </p:spPr>
        <p:txBody>
          <a:bodyPr wrap="square" rtlCol="0">
            <a:spAutoFit/>
          </a:bodyPr>
          <a:lstStyle/>
          <a:p>
            <a:pPr algn="ctr"/>
            <a:r>
              <a:rPr lang="en-US" sz="3600" dirty="0" smtClean="0">
                <a:solidFill>
                  <a:srgbClr val="FF0000"/>
                </a:solidFill>
                <a:latin typeface="Goudy Stout" pitchFamily="18" charset="0"/>
              </a:rPr>
              <a:t>INDICATIONS</a:t>
            </a:r>
          </a:p>
          <a:p>
            <a:pPr algn="ctr"/>
            <a:endParaRPr lang="en-US" sz="2800" dirty="0" smtClean="0">
              <a:latin typeface="Goudy Stout" pitchFamily="18" charset="0"/>
            </a:endParaRPr>
          </a:p>
          <a:p>
            <a:endParaRPr lang="en-US" dirty="0" smtClean="0"/>
          </a:p>
          <a:p>
            <a:pPr lvl="0">
              <a:buFont typeface="Wingdings" pitchFamily="2" charset="2"/>
              <a:buChar char="q"/>
            </a:pPr>
            <a:r>
              <a:rPr lang="en-US" sz="3200" dirty="0" smtClean="0">
                <a:latin typeface="Algerian" pitchFamily="82" charset="0"/>
              </a:rPr>
              <a:t>To identify the baseline rates.</a:t>
            </a:r>
          </a:p>
          <a:p>
            <a:pPr lvl="0">
              <a:buFont typeface="Wingdings" pitchFamily="2" charset="2"/>
              <a:buChar char="q"/>
            </a:pPr>
            <a:r>
              <a:rPr lang="en-US" sz="3200" dirty="0" smtClean="0">
                <a:latin typeface="Algerian" pitchFamily="82" charset="0"/>
              </a:rPr>
              <a:t>To identify the baseline variability.</a:t>
            </a:r>
          </a:p>
          <a:p>
            <a:pPr lvl="0">
              <a:buFont typeface="Wingdings" pitchFamily="2" charset="2"/>
              <a:buChar char="q"/>
            </a:pPr>
            <a:r>
              <a:rPr lang="en-US" sz="3200" dirty="0" smtClean="0">
                <a:latin typeface="Algerian" pitchFamily="82" charset="0"/>
              </a:rPr>
              <a:t>To see the accelerations.</a:t>
            </a:r>
          </a:p>
          <a:p>
            <a:pPr lvl="0">
              <a:buFont typeface="Wingdings" pitchFamily="2" charset="2"/>
              <a:buChar char="q"/>
            </a:pPr>
            <a:r>
              <a:rPr lang="en-US" sz="3200" dirty="0" smtClean="0">
                <a:latin typeface="Algerian" pitchFamily="82" charset="0"/>
              </a:rPr>
              <a:t>To see the presence or absence of decelerations.</a:t>
            </a:r>
          </a:p>
          <a:p>
            <a:pPr lvl="0">
              <a:buFont typeface="Wingdings" pitchFamily="2" charset="2"/>
              <a:buChar char="q"/>
            </a:pPr>
            <a:r>
              <a:rPr lang="en-US" sz="3200" dirty="0" smtClean="0">
                <a:latin typeface="Algerian" pitchFamily="82" charset="0"/>
              </a:rPr>
              <a:t> </a:t>
            </a:r>
            <a:r>
              <a:rPr lang="en-US" sz="3200" dirty="0" err="1" smtClean="0">
                <a:latin typeface="Algerian" pitchFamily="82" charset="0"/>
              </a:rPr>
              <a:t>Labour</a:t>
            </a:r>
            <a:r>
              <a:rPr lang="en-US" sz="3200" dirty="0" smtClean="0">
                <a:latin typeface="Algerian" pitchFamily="82" charset="0"/>
              </a:rPr>
              <a:t> in high risk pregnancy</a:t>
            </a:r>
          </a:p>
          <a:p>
            <a:pPr lvl="0">
              <a:buFont typeface="Wingdings" pitchFamily="2" charset="2"/>
              <a:buChar char="q"/>
            </a:pPr>
            <a:r>
              <a:rPr lang="en-US" sz="3200" dirty="0" smtClean="0">
                <a:latin typeface="Algerian" pitchFamily="82" charset="0"/>
              </a:rPr>
              <a:t> </a:t>
            </a:r>
            <a:r>
              <a:rPr lang="en-US" sz="3200" dirty="0" err="1" smtClean="0">
                <a:latin typeface="Algerian" pitchFamily="82" charset="0"/>
              </a:rPr>
              <a:t>Labour</a:t>
            </a:r>
            <a:r>
              <a:rPr lang="en-US" sz="3200" dirty="0" smtClean="0">
                <a:latin typeface="Algerian" pitchFamily="82" charset="0"/>
              </a:rPr>
              <a:t> complications- cord compression or stretching uterine </a:t>
            </a:r>
            <a:r>
              <a:rPr lang="en-US" sz="3200" dirty="0" err="1" smtClean="0">
                <a:latin typeface="Algerian" pitchFamily="82" charset="0"/>
              </a:rPr>
              <a:t>hypertonicity</a:t>
            </a:r>
            <a:r>
              <a:rPr lang="en-US" sz="3200" dirty="0" smtClean="0">
                <a:latin typeface="Algerian" pitchFamily="82" charset="0"/>
              </a:rPr>
              <a:t>.</a:t>
            </a:r>
          </a:p>
          <a:p>
            <a:endParaRPr lang="en-US" sz="3200" dirty="0" smtClean="0">
              <a:latin typeface="Algerian" pitchFamily="82" charset="0"/>
            </a:endParaRPr>
          </a:p>
          <a:p>
            <a:endParaRPr lang="en-US" sz="32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381000" y="838200"/>
            <a:ext cx="8382000" cy="1538883"/>
          </a:xfrm>
          <a:prstGeom prst="rect">
            <a:avLst/>
          </a:prstGeom>
          <a:noFill/>
        </p:spPr>
        <p:txBody>
          <a:bodyPr wrap="square" rtlCol="0">
            <a:spAutoFit/>
          </a:bodyPr>
          <a:lstStyle/>
          <a:p>
            <a:pPr algn="ctr"/>
            <a:r>
              <a:rPr lang="en-US" sz="2800" dirty="0" smtClean="0">
                <a:solidFill>
                  <a:srgbClr val="FF0000"/>
                </a:solidFill>
                <a:latin typeface="Goudy Stout" pitchFamily="18" charset="0"/>
              </a:rPr>
              <a:t>EXTERNAL CARDIOTOCOGRAPHY</a:t>
            </a:r>
          </a:p>
          <a:p>
            <a:pPr algn="ctr"/>
            <a:endParaRPr lang="en-US" sz="2000" dirty="0" smtClean="0">
              <a:solidFill>
                <a:srgbClr val="FF0000"/>
              </a:solidFill>
            </a:endParaRPr>
          </a:p>
          <a:p>
            <a:endParaRPr lang="en-US" dirty="0"/>
          </a:p>
        </p:txBody>
      </p:sp>
      <p:pic>
        <p:nvPicPr>
          <p:cNvPr id="11266" name="Picture 2" descr="C:\Users\Dell\Pictures\EXTERNAL CTG.jpg"/>
          <p:cNvPicPr>
            <a:picLocks noChangeAspect="1" noChangeArrowheads="1"/>
          </p:cNvPicPr>
          <p:nvPr/>
        </p:nvPicPr>
        <p:blipFill>
          <a:blip r:embed="rId3"/>
          <a:srcRect/>
          <a:stretch>
            <a:fillRect/>
          </a:stretch>
        </p:blipFill>
        <p:spPr bwMode="auto">
          <a:xfrm>
            <a:off x="1981200" y="2590800"/>
            <a:ext cx="5334000" cy="3302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Dell\Pictures\bpp picture.jpg"/>
          <p:cNvPicPr>
            <a:picLocks noChangeAspect="1" noChangeArrowheads="1"/>
          </p:cNvPicPr>
          <p:nvPr/>
        </p:nvPicPr>
        <p:blipFill>
          <a:blip r:embed="rId2"/>
          <a:srcRect/>
          <a:stretch>
            <a:fillRect/>
          </a:stretch>
        </p:blipFill>
        <p:spPr bwMode="auto">
          <a:xfrm>
            <a:off x="0" y="0"/>
            <a:ext cx="9144000" cy="7086600"/>
          </a:xfrm>
          <a:prstGeom prst="rect">
            <a:avLst/>
          </a:prstGeom>
          <a:noFill/>
        </p:spPr>
      </p:pic>
      <p:sp>
        <p:nvSpPr>
          <p:cNvPr id="3" name="TextBox 2"/>
          <p:cNvSpPr txBox="1"/>
          <p:nvPr/>
        </p:nvSpPr>
        <p:spPr>
          <a:xfrm>
            <a:off x="533400" y="381000"/>
            <a:ext cx="7543800" cy="1231106"/>
          </a:xfrm>
          <a:prstGeom prst="rect">
            <a:avLst/>
          </a:prstGeom>
          <a:noFill/>
        </p:spPr>
        <p:txBody>
          <a:bodyPr wrap="square" rtlCol="0">
            <a:spAutoFit/>
          </a:bodyPr>
          <a:lstStyle/>
          <a:p>
            <a:pPr algn="ctr"/>
            <a:r>
              <a:rPr lang="en-US" sz="2800" dirty="0" smtClean="0">
                <a:solidFill>
                  <a:srgbClr val="FF0000"/>
                </a:solidFill>
                <a:latin typeface="Goudy Stout" pitchFamily="18" charset="0"/>
              </a:rPr>
              <a:t>INTERNAL CARDIOTOCOGRAPHY</a:t>
            </a:r>
            <a:endParaRPr lang="en-US" sz="2400" dirty="0" smtClean="0">
              <a:solidFill>
                <a:srgbClr val="FF0000"/>
              </a:solidFill>
              <a:latin typeface="Goudy Stout" pitchFamily="18" charset="0"/>
            </a:endParaRPr>
          </a:p>
          <a:p>
            <a:endParaRPr lang="en-US" dirty="0"/>
          </a:p>
        </p:txBody>
      </p:sp>
      <p:pic>
        <p:nvPicPr>
          <p:cNvPr id="10243" name="Picture 3" descr="C:\Users\Dell\Pictures\INTERNAL CTG.jpg"/>
          <p:cNvPicPr>
            <a:picLocks noChangeAspect="1" noChangeArrowheads="1"/>
          </p:cNvPicPr>
          <p:nvPr/>
        </p:nvPicPr>
        <p:blipFill>
          <a:blip r:embed="rId3"/>
          <a:srcRect/>
          <a:stretch>
            <a:fillRect/>
          </a:stretch>
        </p:blipFill>
        <p:spPr bwMode="auto">
          <a:xfrm>
            <a:off x="2590800" y="3810000"/>
            <a:ext cx="4191000"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685800" y="1447800"/>
            <a:ext cx="8077200" cy="2308324"/>
          </a:xfrm>
          <a:prstGeom prst="rect">
            <a:avLst/>
          </a:prstGeom>
          <a:noFill/>
        </p:spPr>
        <p:txBody>
          <a:bodyPr wrap="square" rtlCol="0">
            <a:spAutoFit/>
          </a:bodyPr>
          <a:lstStyle/>
          <a:p>
            <a:r>
              <a:rPr lang="en-US" sz="2400" dirty="0" smtClean="0">
                <a:latin typeface="Algerian" pitchFamily="82" charset="0"/>
              </a:rPr>
              <a:t>INTERNAL CTG IS DONE BY PICKING UP THE FETAL HEART RATE FROM AN ECG IS PICKED UP BY CLIPPING AN ELECTRODE ON FETAL PRESENTATION (VERTEX OR BUTTOCKS) BY PLACING INTRA UTERINE CATH IN HINDWATER WHICH REFLECTS INTRAUTERINE PRESSURE CHANGES. </a:t>
            </a:r>
            <a:endParaRPr lang="en-US" sz="2400" dirty="0">
              <a:latin typeface="Algerian" pitchFamily="82" charset="0"/>
            </a:endParaRPr>
          </a:p>
        </p:txBody>
      </p:sp>
      <p:sp>
        <p:nvSpPr>
          <p:cNvPr id="7" name="Footer Placeholder 6"/>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30723" name="Picture 3"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30724" name="Picture 4"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228600" y="457200"/>
            <a:ext cx="8686800" cy="6217087"/>
          </a:xfrm>
          <a:prstGeom prst="rect">
            <a:avLst/>
          </a:prstGeom>
          <a:noFill/>
        </p:spPr>
        <p:txBody>
          <a:bodyPr wrap="square" rtlCol="0">
            <a:spAutoFit/>
          </a:bodyPr>
          <a:lstStyle/>
          <a:p>
            <a:r>
              <a:rPr lang="en-US" sz="2800" dirty="0" smtClean="0">
                <a:solidFill>
                  <a:srgbClr val="FF0000"/>
                </a:solidFill>
                <a:latin typeface="Goudy Stout" pitchFamily="18" charset="0"/>
              </a:rPr>
              <a:t>WHEN IS CTG DONE?</a:t>
            </a:r>
          </a:p>
          <a:p>
            <a:endParaRPr lang="en-US" sz="2800" dirty="0" smtClean="0">
              <a:latin typeface="Goudy Stout" pitchFamily="18" charset="0"/>
            </a:endParaRPr>
          </a:p>
          <a:p>
            <a:endParaRPr lang="en-US" dirty="0" smtClean="0"/>
          </a:p>
          <a:p>
            <a:pPr>
              <a:buFont typeface="Wingdings" pitchFamily="2" charset="2"/>
              <a:buChar char="q"/>
            </a:pPr>
            <a:r>
              <a:rPr lang="en-US" sz="3600" dirty="0" smtClean="0">
                <a:latin typeface="Algerian" pitchFamily="82" charset="0"/>
              </a:rPr>
              <a:t>ON ADMISSION ASSESSMENT FOR 20 MINUTES</a:t>
            </a:r>
          </a:p>
          <a:p>
            <a:endParaRPr lang="en-US" sz="3600" dirty="0" smtClean="0">
              <a:latin typeface="Algerian" pitchFamily="82" charset="0"/>
            </a:endParaRPr>
          </a:p>
          <a:p>
            <a:pPr>
              <a:buFont typeface="Wingdings" pitchFamily="2" charset="2"/>
              <a:buChar char="q"/>
            </a:pPr>
            <a:r>
              <a:rPr lang="en-US" sz="3600" dirty="0" smtClean="0">
                <a:latin typeface="Algerian" pitchFamily="82" charset="0"/>
              </a:rPr>
              <a:t>INTERMITTENT ASSESSMENT 4 HOURLY</a:t>
            </a:r>
          </a:p>
          <a:p>
            <a:endParaRPr lang="en-US" sz="3600" dirty="0" smtClean="0">
              <a:latin typeface="Algerian" pitchFamily="82" charset="0"/>
            </a:endParaRPr>
          </a:p>
          <a:p>
            <a:pPr>
              <a:buFont typeface="Wingdings" pitchFamily="2" charset="2"/>
              <a:buChar char="q"/>
            </a:pPr>
            <a:r>
              <a:rPr lang="en-US" sz="3600" dirty="0" smtClean="0">
                <a:latin typeface="Algerian" pitchFamily="82" charset="0"/>
              </a:rPr>
              <a:t>CONTINEOUS ASSESSMENT TO GET GROSSLY ABNORMAL TRACES FOR IMMEDIATE DELIVERY.</a:t>
            </a:r>
            <a:endParaRPr lang="en-US" sz="3600" dirty="0">
              <a:latin typeface="Algerian" pitchFamily="82" charset="0"/>
            </a:endParaRPr>
          </a:p>
        </p:txBody>
      </p:sp>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228600"/>
            <a:ext cx="8991600" cy="6986528"/>
          </a:xfrm>
          <a:prstGeom prst="rect">
            <a:avLst/>
          </a:prstGeom>
          <a:noFill/>
        </p:spPr>
        <p:txBody>
          <a:bodyPr wrap="square" rtlCol="0">
            <a:spAutoFit/>
          </a:bodyPr>
          <a:lstStyle/>
          <a:p>
            <a:pPr algn="ctr"/>
            <a:r>
              <a:rPr lang="en-US" sz="2800" dirty="0" smtClean="0">
                <a:solidFill>
                  <a:srgbClr val="FF0000"/>
                </a:solidFill>
                <a:latin typeface="Goudy Stout" pitchFamily="18" charset="0"/>
              </a:rPr>
              <a:t>INTERPRETATION</a:t>
            </a:r>
          </a:p>
          <a:p>
            <a:pPr algn="ctr"/>
            <a:endParaRPr lang="en-US" sz="2400" dirty="0" smtClean="0">
              <a:latin typeface="Goudy Stout" pitchFamily="18" charset="0"/>
            </a:endParaRPr>
          </a:p>
          <a:p>
            <a:endParaRPr lang="en-US" dirty="0" smtClean="0">
              <a:latin typeface="Algerian" pitchFamily="82" charset="0"/>
            </a:endParaRPr>
          </a:p>
          <a:p>
            <a:pPr lvl="0">
              <a:buFont typeface="Wingdings" pitchFamily="2" charset="2"/>
              <a:buChar char="q"/>
            </a:pPr>
            <a:r>
              <a:rPr lang="en-US" sz="4000" dirty="0" smtClean="0">
                <a:latin typeface="Algerian" pitchFamily="82" charset="0"/>
              </a:rPr>
              <a:t>Identify the baseline rates.</a:t>
            </a:r>
          </a:p>
          <a:p>
            <a:pPr lvl="0"/>
            <a:endParaRPr lang="en-US" sz="4000" dirty="0" smtClean="0">
              <a:latin typeface="Algerian" pitchFamily="82" charset="0"/>
            </a:endParaRPr>
          </a:p>
          <a:p>
            <a:pPr lvl="0">
              <a:buFont typeface="Wingdings" pitchFamily="2" charset="2"/>
              <a:buChar char="q"/>
            </a:pPr>
            <a:r>
              <a:rPr lang="en-US" sz="4000" dirty="0" smtClean="0">
                <a:latin typeface="Algerian" pitchFamily="82" charset="0"/>
              </a:rPr>
              <a:t>Identify the baseline variability.</a:t>
            </a:r>
          </a:p>
          <a:p>
            <a:pPr lvl="0"/>
            <a:endParaRPr lang="en-US" sz="4000" dirty="0" smtClean="0">
              <a:latin typeface="Algerian" pitchFamily="82" charset="0"/>
            </a:endParaRPr>
          </a:p>
          <a:p>
            <a:pPr lvl="0">
              <a:buFont typeface="Wingdings" pitchFamily="2" charset="2"/>
              <a:buChar char="q"/>
            </a:pPr>
            <a:r>
              <a:rPr lang="en-US" sz="4000" dirty="0" smtClean="0">
                <a:latin typeface="Algerian" pitchFamily="82" charset="0"/>
              </a:rPr>
              <a:t>See the accelerations.</a:t>
            </a:r>
          </a:p>
          <a:p>
            <a:pPr lvl="0"/>
            <a:endParaRPr lang="en-US" sz="4000" dirty="0" smtClean="0">
              <a:latin typeface="Algerian" pitchFamily="82" charset="0"/>
            </a:endParaRPr>
          </a:p>
          <a:p>
            <a:pPr lvl="0">
              <a:buFont typeface="Wingdings" pitchFamily="2" charset="2"/>
              <a:buChar char="q"/>
            </a:pPr>
            <a:r>
              <a:rPr lang="en-US" sz="4000" dirty="0" smtClean="0">
                <a:latin typeface="Algerian" pitchFamily="82" charset="0"/>
              </a:rPr>
              <a:t>See the presence or absence of decelerations.</a:t>
            </a:r>
          </a:p>
          <a:p>
            <a:pPr lvl="0"/>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ell\Pictures\dfmc.jpg"/>
          <p:cNvPicPr>
            <a:picLocks noChangeAspect="1" noChangeArrowheads="1"/>
          </p:cNvPicPr>
          <p:nvPr/>
        </p:nvPicPr>
        <p:blipFill>
          <a:blip r:embed="rId2"/>
          <a:srcRect/>
          <a:stretch>
            <a:fillRect/>
          </a:stretch>
        </p:blipFill>
        <p:spPr bwMode="auto">
          <a:xfrm>
            <a:off x="0" y="1"/>
            <a:ext cx="9144000" cy="6858000"/>
          </a:xfrm>
          <a:prstGeom prst="rect">
            <a:avLst/>
          </a:prstGeom>
          <a:noFill/>
        </p:spPr>
      </p:pic>
      <p:sp>
        <p:nvSpPr>
          <p:cNvPr id="3" name="Rectangle 2"/>
          <p:cNvSpPr/>
          <p:nvPr/>
        </p:nvSpPr>
        <p:spPr>
          <a:xfrm>
            <a:off x="914400" y="762000"/>
            <a:ext cx="7620000" cy="2516073"/>
          </a:xfrm>
          <a:prstGeom prst="rect">
            <a:avLst/>
          </a:prstGeom>
        </p:spPr>
        <p:txBody>
          <a:bodyPr wrap="square">
            <a:spAutoFit/>
          </a:bodyPr>
          <a:lstStyle/>
          <a:p>
            <a:pPr algn="ctr">
              <a:lnSpc>
                <a:spcPct val="150000"/>
              </a:lnSpc>
            </a:pPr>
            <a:r>
              <a:rPr lang="en-US" sz="3600" dirty="0" smtClean="0">
                <a:latin typeface="Goudy Stout" pitchFamily="18" charset="0"/>
              </a:rPr>
              <a:t>DAILY FETAL MOVEMENT COUNT (DFMC)</a:t>
            </a:r>
            <a:endParaRPr lang="en-US" sz="2800" dirty="0" smtClean="0">
              <a:latin typeface="Goudy Stout" pitchFamily="18"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32771" name="Picture 3"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304800" y="0"/>
            <a:ext cx="8458200" cy="6001643"/>
          </a:xfrm>
          <a:prstGeom prst="rect">
            <a:avLst/>
          </a:prstGeom>
          <a:noFill/>
        </p:spPr>
        <p:txBody>
          <a:bodyPr wrap="square" rtlCol="0">
            <a:spAutoFit/>
          </a:bodyPr>
          <a:lstStyle/>
          <a:p>
            <a:endParaRPr lang="en-US" sz="3200" dirty="0" smtClean="0">
              <a:latin typeface="Algerian" pitchFamily="82" charset="0"/>
            </a:endParaRPr>
          </a:p>
          <a:p>
            <a:pPr>
              <a:buFont typeface="Wingdings" pitchFamily="2" charset="2"/>
              <a:buChar char="q"/>
            </a:pPr>
            <a:r>
              <a:rPr lang="en-US" sz="3200" dirty="0" smtClean="0">
                <a:solidFill>
                  <a:srgbClr val="0070C0"/>
                </a:solidFill>
                <a:latin typeface="Algerian" pitchFamily="82" charset="0"/>
              </a:rPr>
              <a:t>CARDIFF COUNTS 10 FORMULA</a:t>
            </a:r>
          </a:p>
          <a:p>
            <a:endParaRPr lang="en-US" sz="3200" dirty="0" smtClean="0">
              <a:solidFill>
                <a:srgbClr val="0070C0"/>
              </a:solidFill>
              <a:latin typeface="Algerian" pitchFamily="82" charset="0"/>
            </a:endParaRPr>
          </a:p>
          <a:p>
            <a:pPr>
              <a:buFont typeface="Wingdings" pitchFamily="2" charset="2"/>
              <a:buChar char="§"/>
            </a:pPr>
            <a:r>
              <a:rPr lang="en-US" sz="3200" dirty="0" smtClean="0">
                <a:latin typeface="Algerian" pitchFamily="82" charset="0"/>
              </a:rPr>
              <a:t>INSTRUCT THE PATIENT TO COUNT THE FETAL MOVEMENTS FOR 12 HOURS.</a:t>
            </a:r>
          </a:p>
          <a:p>
            <a:endParaRPr lang="en-US" sz="3200" dirty="0" smtClean="0">
              <a:latin typeface="Algerian" pitchFamily="82" charset="0"/>
            </a:endParaRPr>
          </a:p>
          <a:p>
            <a:pPr>
              <a:buFont typeface="Wingdings" pitchFamily="2" charset="2"/>
              <a:buChar char="§"/>
            </a:pPr>
            <a:r>
              <a:rPr lang="en-US" sz="3200" dirty="0" smtClean="0">
                <a:latin typeface="Algerian" pitchFamily="82" charset="0"/>
              </a:rPr>
              <a:t>SHE SHOULD BE ALERT IF &gt;10 MOVEMENTS OCCUR DURING 12 HOURS ON 2 SUCCESSIVE DAYS.</a:t>
            </a:r>
          </a:p>
          <a:p>
            <a:endParaRPr lang="en-US" sz="3200" dirty="0" smtClean="0">
              <a:latin typeface="Algerian" pitchFamily="82" charset="0"/>
            </a:endParaRPr>
          </a:p>
          <a:p>
            <a:pPr>
              <a:buFont typeface="Wingdings" pitchFamily="2" charset="2"/>
              <a:buChar char="§"/>
            </a:pPr>
            <a:r>
              <a:rPr lang="en-US" sz="3200" dirty="0" smtClean="0">
                <a:latin typeface="Algerian" pitchFamily="82" charset="0"/>
              </a:rPr>
              <a:t>NO MOVEMENT IS PERCEIVED EVEN AFTER 12 HOURS IN SINGLE DAY.</a:t>
            </a:r>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76200" y="0"/>
            <a:ext cx="8915400" cy="6832640"/>
          </a:xfrm>
          <a:prstGeom prst="rect">
            <a:avLst/>
          </a:prstGeom>
          <a:noFill/>
        </p:spPr>
        <p:txBody>
          <a:bodyPr wrap="square" rtlCol="0">
            <a:spAutoFit/>
          </a:bodyPr>
          <a:lstStyle/>
          <a:p>
            <a:pPr>
              <a:buFont typeface="Wingdings" pitchFamily="2" charset="2"/>
              <a:buChar char="q"/>
            </a:pPr>
            <a:endParaRPr lang="en-US" sz="2400" dirty="0" smtClean="0">
              <a:solidFill>
                <a:srgbClr val="0070C0"/>
              </a:solidFill>
              <a:latin typeface="Goudy Stout" pitchFamily="18" charset="0"/>
            </a:endParaRPr>
          </a:p>
          <a:p>
            <a:pPr>
              <a:buFont typeface="Wingdings" pitchFamily="2" charset="2"/>
              <a:buChar char="q"/>
            </a:pPr>
            <a:r>
              <a:rPr lang="en-US" sz="2400" dirty="0" smtClean="0">
                <a:solidFill>
                  <a:srgbClr val="0070C0"/>
                </a:solidFill>
                <a:latin typeface="Goudy Stout" pitchFamily="18" charset="0"/>
              </a:rPr>
              <a:t>DAILY FETAL MOVEMENT COUNT</a:t>
            </a:r>
            <a:endParaRPr lang="en-US" sz="2800" dirty="0" smtClean="0">
              <a:solidFill>
                <a:srgbClr val="0070C0"/>
              </a:solidFill>
              <a:latin typeface="Goudy Stout" pitchFamily="18" charset="0"/>
            </a:endParaRPr>
          </a:p>
          <a:p>
            <a:pPr algn="ctr"/>
            <a:endParaRPr lang="en-US" sz="2800" dirty="0" smtClean="0">
              <a:latin typeface="Goudy Stout" pitchFamily="18" charset="0"/>
            </a:endParaRPr>
          </a:p>
          <a:p>
            <a:endParaRPr lang="en-US" dirty="0" smtClean="0"/>
          </a:p>
          <a:p>
            <a:pPr lvl="0">
              <a:buFont typeface="Wingdings" pitchFamily="2" charset="2"/>
              <a:buChar char="§"/>
            </a:pPr>
            <a:r>
              <a:rPr lang="en-US" sz="3200" dirty="0" smtClean="0">
                <a:latin typeface="Algerian" pitchFamily="82" charset="0"/>
              </a:rPr>
              <a:t>Three counts each of one hour duration are recommended.</a:t>
            </a:r>
          </a:p>
          <a:p>
            <a:pPr lvl="0"/>
            <a:r>
              <a:rPr lang="en-US" sz="3200" dirty="0" smtClean="0">
                <a:latin typeface="Algerian" pitchFamily="82" charset="0"/>
              </a:rPr>
              <a:t> </a:t>
            </a:r>
          </a:p>
          <a:p>
            <a:pPr lvl="0">
              <a:buFont typeface="Wingdings" pitchFamily="2" charset="2"/>
              <a:buChar char="§"/>
            </a:pPr>
            <a:r>
              <a:rPr lang="en-US" sz="3200" dirty="0" smtClean="0">
                <a:latin typeface="Algerian" pitchFamily="82" charset="0"/>
              </a:rPr>
              <a:t>The total counts multiplied by four gives daily 12 hour DFMC.</a:t>
            </a:r>
          </a:p>
          <a:p>
            <a:pPr lvl="0"/>
            <a:r>
              <a:rPr lang="en-US" sz="3200" dirty="0" smtClean="0">
                <a:latin typeface="Algerian" pitchFamily="82" charset="0"/>
              </a:rPr>
              <a:t> </a:t>
            </a:r>
          </a:p>
          <a:p>
            <a:pPr lvl="0">
              <a:buFont typeface="Wingdings" pitchFamily="2" charset="2"/>
              <a:buChar char="§"/>
            </a:pPr>
            <a:r>
              <a:rPr lang="en-US" sz="3200" dirty="0" smtClean="0">
                <a:latin typeface="Algerian" pitchFamily="82" charset="0"/>
              </a:rPr>
              <a:t>If the number of Kicks to less than 10 in 12 hours (or less than 3 in each hour), it indicates fetal compromise.</a:t>
            </a:r>
          </a:p>
          <a:p>
            <a:endParaRPr lang="en-US" sz="32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304800" y="0"/>
            <a:ext cx="8610600" cy="6894195"/>
          </a:xfrm>
          <a:prstGeom prst="rect">
            <a:avLst/>
          </a:prstGeom>
          <a:noFill/>
        </p:spPr>
        <p:txBody>
          <a:bodyPr wrap="square" rtlCol="0">
            <a:spAutoFit/>
          </a:bodyPr>
          <a:lstStyle/>
          <a:p>
            <a:pPr algn="ctr"/>
            <a:r>
              <a:rPr lang="en-US" sz="2800" dirty="0" smtClean="0">
                <a:solidFill>
                  <a:srgbClr val="FF0000"/>
                </a:solidFill>
                <a:latin typeface="Goudy Stout" pitchFamily="18" charset="0"/>
              </a:rPr>
              <a:t>INTERPRETATION</a:t>
            </a:r>
          </a:p>
          <a:p>
            <a:endParaRPr lang="en-US" dirty="0" smtClean="0"/>
          </a:p>
          <a:p>
            <a:endParaRPr lang="en-US" dirty="0" smtClean="0"/>
          </a:p>
          <a:p>
            <a:pPr algn="just">
              <a:buFont typeface="Wingdings" pitchFamily="2" charset="2"/>
              <a:buChar char="§"/>
            </a:pPr>
            <a:r>
              <a:rPr lang="en-US" sz="3600" dirty="0" err="1" smtClean="0">
                <a:latin typeface="Algerian" pitchFamily="82" charset="0"/>
              </a:rPr>
              <a:t>Foetal</a:t>
            </a:r>
            <a:r>
              <a:rPr lang="en-US" sz="3600" dirty="0" smtClean="0">
                <a:latin typeface="Algerian" pitchFamily="82" charset="0"/>
              </a:rPr>
              <a:t> movement ceases at least 12 hours prior to fetal death.</a:t>
            </a:r>
          </a:p>
          <a:p>
            <a:pPr algn="just"/>
            <a:endParaRPr lang="en-US" sz="3600" dirty="0" smtClean="0">
              <a:latin typeface="Algerian" pitchFamily="82" charset="0"/>
            </a:endParaRPr>
          </a:p>
          <a:p>
            <a:pPr algn="just">
              <a:buFont typeface="Wingdings" pitchFamily="2" charset="2"/>
              <a:buChar char="§"/>
            </a:pPr>
            <a:r>
              <a:rPr lang="en-US" sz="3600" dirty="0" smtClean="0">
                <a:latin typeface="Algerian" pitchFamily="82" charset="0"/>
              </a:rPr>
              <a:t>Fetal movements can be either kicks from limb or rolling movement of fetal trunk and limb at intervals. </a:t>
            </a:r>
          </a:p>
          <a:p>
            <a:pPr algn="just"/>
            <a:endParaRPr lang="en-US" sz="3600" dirty="0" smtClean="0">
              <a:latin typeface="Algerian" pitchFamily="82" charset="0"/>
            </a:endParaRPr>
          </a:p>
          <a:p>
            <a:pPr algn="just">
              <a:buFont typeface="Wingdings" pitchFamily="2" charset="2"/>
              <a:buChar char="§"/>
            </a:pPr>
            <a:r>
              <a:rPr lang="en-US" sz="3600" dirty="0" smtClean="0">
                <a:latin typeface="Algerian" pitchFamily="82" charset="0"/>
              </a:rPr>
              <a:t>This is an subjective record, thus its accuracy is variable.</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8991600" cy="6309420"/>
          </a:xfrm>
          <a:prstGeom prst="rect">
            <a:avLst/>
          </a:prstGeom>
        </p:spPr>
        <p:txBody>
          <a:bodyPr wrap="square">
            <a:spAutoFit/>
          </a:bodyPr>
          <a:lstStyle/>
          <a:p>
            <a:pPr>
              <a:buFont typeface="Goudy Stout" pitchFamily="18" charset="0"/>
              <a:buChar char="∙"/>
            </a:pPr>
            <a:endParaRPr lang="en-US" sz="2000" dirty="0" smtClean="0">
              <a:solidFill>
                <a:srgbClr val="FF0000"/>
              </a:solidFill>
              <a:latin typeface="Goudy Stout" pitchFamily="18" charset="0"/>
            </a:endParaRPr>
          </a:p>
          <a:p>
            <a:pPr>
              <a:buFont typeface="Goudy Stout" pitchFamily="18" charset="0"/>
              <a:buChar char="∙"/>
            </a:pPr>
            <a:endParaRPr lang="en-US" sz="2000" dirty="0" smtClean="0">
              <a:solidFill>
                <a:srgbClr val="FF0000"/>
              </a:solidFill>
              <a:latin typeface="Goudy Stout" pitchFamily="18" charset="0"/>
            </a:endParaRPr>
          </a:p>
          <a:p>
            <a:r>
              <a:rPr lang="en-US" sz="2400" dirty="0" smtClean="0">
                <a:solidFill>
                  <a:srgbClr val="FF0000"/>
                </a:solidFill>
                <a:latin typeface="Goudy Stout" pitchFamily="18" charset="0"/>
              </a:rPr>
              <a:t>WHY IS AN ULTRASOUND DONE?</a:t>
            </a:r>
          </a:p>
          <a:p>
            <a:endParaRPr lang="en-US" dirty="0" smtClean="0"/>
          </a:p>
          <a:p>
            <a:endParaRPr lang="en-US" dirty="0" smtClean="0"/>
          </a:p>
          <a:p>
            <a:endParaRPr lang="en-US" dirty="0" smtClean="0"/>
          </a:p>
          <a:p>
            <a:pPr>
              <a:buFont typeface="Wingdings" pitchFamily="2" charset="2"/>
              <a:buChar char="q"/>
            </a:pPr>
            <a:r>
              <a:rPr lang="en-US" sz="3200" dirty="0" smtClean="0">
                <a:latin typeface="Algerian" pitchFamily="82" charset="0"/>
              </a:rPr>
              <a:t>Assess the pregnant client, developing fetus, or both.</a:t>
            </a:r>
          </a:p>
          <a:p>
            <a:endParaRPr lang="en-US" sz="3200" dirty="0" smtClean="0">
              <a:latin typeface="Algerian" pitchFamily="82" charset="0"/>
            </a:endParaRPr>
          </a:p>
          <a:p>
            <a:endParaRPr lang="en-US" sz="3200" dirty="0" smtClean="0">
              <a:latin typeface="Algerian" pitchFamily="82" charset="0"/>
            </a:endParaRPr>
          </a:p>
          <a:p>
            <a:pPr>
              <a:buFont typeface="Wingdings" pitchFamily="2" charset="2"/>
              <a:buChar char="q"/>
            </a:pPr>
            <a:r>
              <a:rPr lang="en-US" sz="3200" dirty="0" smtClean="0">
                <a:latin typeface="Algerian" pitchFamily="82" charset="0"/>
              </a:rPr>
              <a:t>Visualize internal maternal and fetal structures.</a:t>
            </a:r>
          </a:p>
          <a:p>
            <a:endParaRPr lang="en-US" sz="3200" dirty="0" smtClean="0">
              <a:latin typeface="Algerian" pitchFamily="82" charset="0"/>
            </a:endParaRPr>
          </a:p>
          <a:p>
            <a:endParaRPr lang="en-US" sz="3200" dirty="0" smtClean="0">
              <a:latin typeface="Algerian" pitchFamily="82" charset="0"/>
            </a:endParaRPr>
          </a:p>
          <a:p>
            <a:pPr>
              <a:buFont typeface="Wingdings" pitchFamily="2" charset="2"/>
              <a:buChar char="q"/>
            </a:pPr>
            <a:r>
              <a:rPr lang="en-US" sz="3200" dirty="0" smtClean="0">
                <a:latin typeface="Algerian" pitchFamily="82" charset="0"/>
              </a:rPr>
              <a:t>Guide other diagnostic procedures. </a:t>
            </a:r>
            <a:endParaRPr lang="en-US" sz="32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35843" name="Picture 3" descr="C:\Users\Dell\Pictures\bpp picture.jpg"/>
          <p:cNvPicPr>
            <a:picLocks noChangeAspect="1" noChangeArrowheads="1"/>
          </p:cNvPicPr>
          <p:nvPr/>
        </p:nvPicPr>
        <p:blipFill>
          <a:blip r:embed="rId2"/>
          <a:srcRect/>
          <a:stretch>
            <a:fillRect/>
          </a:stretch>
        </p:blipFill>
        <p:spPr bwMode="auto">
          <a:xfrm>
            <a:off x="-1" y="0"/>
            <a:ext cx="9135291" cy="6858000"/>
          </a:xfrm>
          <a:prstGeom prst="rect">
            <a:avLst/>
          </a:prstGeom>
          <a:noFill/>
        </p:spPr>
      </p:pic>
      <p:sp>
        <p:nvSpPr>
          <p:cNvPr id="5" name="TextBox 4"/>
          <p:cNvSpPr txBox="1"/>
          <p:nvPr/>
        </p:nvSpPr>
        <p:spPr>
          <a:xfrm>
            <a:off x="228600" y="228600"/>
            <a:ext cx="8610600" cy="5601533"/>
          </a:xfrm>
          <a:prstGeom prst="rect">
            <a:avLst/>
          </a:prstGeom>
          <a:noFill/>
        </p:spPr>
        <p:txBody>
          <a:bodyPr wrap="square" rtlCol="0">
            <a:spAutoFit/>
          </a:bodyPr>
          <a:lstStyle/>
          <a:p>
            <a:pPr algn="ctr"/>
            <a:r>
              <a:rPr lang="en-US" sz="2800" dirty="0" smtClean="0">
                <a:solidFill>
                  <a:srgbClr val="FF0000"/>
                </a:solidFill>
                <a:latin typeface="Goudy Stout" pitchFamily="18" charset="0"/>
              </a:rPr>
              <a:t>FOETOSCOPY</a:t>
            </a:r>
          </a:p>
          <a:p>
            <a:pPr algn="ctr"/>
            <a:endParaRPr lang="en-US" sz="2400" dirty="0" smtClean="0">
              <a:latin typeface="Goudy Stout" pitchFamily="18" charset="0"/>
            </a:endParaRPr>
          </a:p>
          <a:p>
            <a:endParaRPr lang="en-US" dirty="0" smtClean="0"/>
          </a:p>
          <a:p>
            <a:r>
              <a:rPr lang="en-US" sz="4800" dirty="0" smtClean="0">
                <a:latin typeface="Algerian" pitchFamily="82" charset="0"/>
              </a:rPr>
              <a:t>FOETOSCOPY IS AN ENDOSCOPIC VISUALIZATION OF THE FETUS.</a:t>
            </a:r>
          </a:p>
          <a:p>
            <a:endParaRPr lang="en-US" sz="4800" dirty="0" smtClean="0">
              <a:latin typeface="Algerian" pitchFamily="82" charset="0"/>
            </a:endParaRPr>
          </a:p>
          <a:p>
            <a:r>
              <a:rPr lang="en-US" sz="4800" dirty="0" smtClean="0">
                <a:latin typeface="Algerian" pitchFamily="82" charset="0"/>
              </a:rPr>
              <a:t>OPTIMUM TIME IS 18-20 WEEKS.</a:t>
            </a:r>
            <a:endParaRPr lang="en-US" sz="4800" dirty="0">
              <a:latin typeface="Algerian" pitchFamily="82" charset="0"/>
            </a:endParaRPr>
          </a:p>
        </p:txBody>
      </p:sp>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36867" name="Picture 3"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457200" y="228600"/>
            <a:ext cx="8382000" cy="6955750"/>
          </a:xfrm>
          <a:prstGeom prst="rect">
            <a:avLst/>
          </a:prstGeom>
          <a:noFill/>
        </p:spPr>
        <p:txBody>
          <a:bodyPr wrap="square" rtlCol="0">
            <a:spAutoFit/>
          </a:bodyPr>
          <a:lstStyle/>
          <a:p>
            <a:pPr algn="ctr"/>
            <a:r>
              <a:rPr lang="en-US" sz="3200" dirty="0" smtClean="0">
                <a:solidFill>
                  <a:srgbClr val="FF0000"/>
                </a:solidFill>
                <a:latin typeface="Goudy Stout" pitchFamily="18" charset="0"/>
              </a:rPr>
              <a:t>INDICATIONS</a:t>
            </a:r>
          </a:p>
          <a:p>
            <a:pPr lvl="0"/>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Evaluate the fetus for birth defects such as </a:t>
            </a:r>
            <a:r>
              <a:rPr lang="en-US" sz="3600" dirty="0" err="1" smtClean="0">
                <a:latin typeface="Algerian" pitchFamily="82" charset="0"/>
              </a:rPr>
              <a:t>spina</a:t>
            </a:r>
            <a:r>
              <a:rPr lang="en-US" sz="3600" dirty="0" smtClean="0">
                <a:latin typeface="Algerian" pitchFamily="82" charset="0"/>
              </a:rPr>
              <a:t> bifida as well as other defects.</a:t>
            </a:r>
          </a:p>
          <a:p>
            <a:pPr lvl="0"/>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To collect the samples from the umbilical cord.</a:t>
            </a:r>
          </a:p>
          <a:p>
            <a:pPr lvl="0"/>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Collect samples from the fetus body to test some inherited diseases.</a:t>
            </a:r>
          </a:p>
          <a:p>
            <a:endParaRPr lang="en-US" dirty="0"/>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381000"/>
            <a:ext cx="9144000" cy="2585323"/>
          </a:xfrm>
          <a:prstGeom prst="rect">
            <a:avLst/>
          </a:prstGeom>
          <a:noFill/>
        </p:spPr>
        <p:txBody>
          <a:bodyPr wrap="square" rtlCol="0">
            <a:spAutoFit/>
          </a:bodyPr>
          <a:lstStyle/>
          <a:p>
            <a:endParaRPr lang="en-US" dirty="0" smtClean="0"/>
          </a:p>
          <a:p>
            <a:pPr algn="just"/>
            <a:endParaRPr lang="en-US" sz="2400" dirty="0" smtClean="0">
              <a:latin typeface="Algerian" pitchFamily="82" charset="0"/>
            </a:endParaRPr>
          </a:p>
          <a:p>
            <a:pPr algn="just"/>
            <a:r>
              <a:rPr lang="en-US" sz="2400" dirty="0" smtClean="0">
                <a:latin typeface="Algerian" pitchFamily="82" charset="0"/>
              </a:rPr>
              <a:t>An imaging technique in which a ultrasound-guided, 3 mm in diameter needle with an endoscope is inserted through the abdominal wall into the uterus to view a living fetus, </a:t>
            </a:r>
            <a:r>
              <a:rPr lang="en-US" sz="2400" dirty="0" err="1" smtClean="0">
                <a:latin typeface="Algerian" pitchFamily="82" charset="0"/>
              </a:rPr>
              <a:t>fetoscopy</a:t>
            </a:r>
            <a:r>
              <a:rPr lang="en-US" sz="2400" dirty="0" smtClean="0">
                <a:latin typeface="Algerian" pitchFamily="82" charset="0"/>
              </a:rPr>
              <a:t> can be performed in the 2</a:t>
            </a:r>
            <a:r>
              <a:rPr lang="en-US" sz="2400" baseline="30000" dirty="0" smtClean="0">
                <a:latin typeface="Algerian" pitchFamily="82" charset="0"/>
              </a:rPr>
              <a:t>nd</a:t>
            </a:r>
            <a:r>
              <a:rPr lang="en-US" sz="2400" dirty="0" smtClean="0">
                <a:latin typeface="Algerian" pitchFamily="82" charset="0"/>
              </a:rPr>
              <a:t> and 3</a:t>
            </a:r>
            <a:r>
              <a:rPr lang="en-US" sz="2400" baseline="30000" dirty="0" smtClean="0">
                <a:latin typeface="Algerian" pitchFamily="82" charset="0"/>
              </a:rPr>
              <a:t>rd</a:t>
            </a:r>
            <a:r>
              <a:rPr lang="en-US" sz="2400" dirty="0" smtClean="0">
                <a:latin typeface="Algerian" pitchFamily="82" charset="0"/>
              </a:rPr>
              <a:t> trimesters of pregnancy.</a:t>
            </a:r>
            <a:endParaRPr lang="en-US" sz="2400" dirty="0">
              <a:latin typeface="Algerian" pitchFamily="82" charset="0"/>
            </a:endParaRPr>
          </a:p>
        </p:txBody>
      </p:sp>
      <p:pic>
        <p:nvPicPr>
          <p:cNvPr id="24577" name="Picture 1" descr="C:\Users\Dell\Pictures\fetoscopy procedure.bmp"/>
          <p:cNvPicPr>
            <a:picLocks noChangeAspect="1" noChangeArrowheads="1"/>
          </p:cNvPicPr>
          <p:nvPr/>
        </p:nvPicPr>
        <p:blipFill>
          <a:blip r:embed="rId3"/>
          <a:srcRect/>
          <a:stretch>
            <a:fillRect/>
          </a:stretch>
        </p:blipFill>
        <p:spPr bwMode="auto">
          <a:xfrm>
            <a:off x="533400" y="3352800"/>
            <a:ext cx="3124200" cy="3276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578" name="Picture 2" descr="C:\Users\Dell\Pictures\fetoscopy procedure.jpg"/>
          <p:cNvPicPr>
            <a:picLocks noChangeAspect="1" noChangeArrowheads="1"/>
          </p:cNvPicPr>
          <p:nvPr/>
        </p:nvPicPr>
        <p:blipFill>
          <a:blip r:embed="rId4"/>
          <a:srcRect/>
          <a:stretch>
            <a:fillRect/>
          </a:stretch>
        </p:blipFill>
        <p:spPr bwMode="auto">
          <a:xfrm>
            <a:off x="5252372" y="3228975"/>
            <a:ext cx="3205828" cy="3324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579" name="Picture 3" descr="C:\Users\Dell\Pictures\Procedure-Icon.png"/>
          <p:cNvPicPr>
            <a:picLocks noChangeAspect="1" noChangeArrowheads="1"/>
          </p:cNvPicPr>
          <p:nvPr/>
        </p:nvPicPr>
        <p:blipFill>
          <a:blip r:embed="rId5"/>
          <a:srcRect/>
          <a:stretch>
            <a:fillRect/>
          </a:stretch>
        </p:blipFill>
        <p:spPr bwMode="auto">
          <a:xfrm>
            <a:off x="304800" y="0"/>
            <a:ext cx="2743200" cy="1066800"/>
          </a:xfrm>
          <a:prstGeom prst="rect">
            <a:avLst/>
          </a:prstGeom>
          <a:noFill/>
        </p:spPr>
      </p:pic>
      <p:sp>
        <p:nvSpPr>
          <p:cNvPr id="7" name="Footer Placeholder 6"/>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23553" name="Picture 1" descr="C:\Users\Dell\Pictures\risk.jpg"/>
          <p:cNvPicPr>
            <a:picLocks noChangeAspect="1" noChangeArrowheads="1"/>
          </p:cNvPicPr>
          <p:nvPr/>
        </p:nvPicPr>
        <p:blipFill>
          <a:blip r:embed="rId3" cstate="print"/>
          <a:srcRect/>
          <a:stretch>
            <a:fillRect/>
          </a:stretch>
        </p:blipFill>
        <p:spPr bwMode="auto">
          <a:xfrm>
            <a:off x="-690563" y="-12700"/>
            <a:ext cx="10525126" cy="6884988"/>
          </a:xfrm>
          <a:prstGeom prst="rect">
            <a:avLst/>
          </a:prstGeom>
          <a:noFill/>
        </p:spPr>
      </p:pic>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228600"/>
            <a:ext cx="9144000" cy="5878532"/>
          </a:xfrm>
          <a:prstGeom prst="rect">
            <a:avLst/>
          </a:prstGeom>
          <a:noFill/>
        </p:spPr>
        <p:txBody>
          <a:bodyPr wrap="square" rtlCol="0">
            <a:spAutoFit/>
          </a:bodyPr>
          <a:lstStyle/>
          <a:p>
            <a:pPr lvl="0" algn="ctr"/>
            <a:r>
              <a:rPr lang="en-US" sz="3200" dirty="0" smtClean="0">
                <a:solidFill>
                  <a:srgbClr val="FF0000"/>
                </a:solidFill>
                <a:latin typeface="Goudy Stout" pitchFamily="18" charset="0"/>
              </a:rPr>
              <a:t>RISK</a:t>
            </a:r>
          </a:p>
          <a:p>
            <a:pPr lvl="0" algn="ctr"/>
            <a:endParaRPr lang="en-US" sz="2800" dirty="0" smtClean="0">
              <a:latin typeface="Goudy Stout" pitchFamily="18" charset="0"/>
            </a:endParaRPr>
          </a:p>
          <a:p>
            <a:pPr lvl="0"/>
            <a:endParaRPr lang="en-US" dirty="0" smtClean="0"/>
          </a:p>
          <a:p>
            <a:pPr lvl="0">
              <a:buFont typeface="Wingdings" pitchFamily="2" charset="2"/>
              <a:buChar char="q"/>
            </a:pPr>
            <a:r>
              <a:rPr lang="en-US" sz="2800" dirty="0" err="1" smtClean="0">
                <a:latin typeface="Algerian" pitchFamily="82" charset="0"/>
              </a:rPr>
              <a:t>Misscariage</a:t>
            </a:r>
            <a:r>
              <a:rPr lang="en-US" sz="2800" dirty="0" smtClean="0">
                <a:latin typeface="Algerian" pitchFamily="82" charset="0"/>
              </a:rPr>
              <a:t>.</a:t>
            </a:r>
          </a:p>
          <a:p>
            <a:pPr lvl="0"/>
            <a:endParaRPr lang="en-US" sz="2800" dirty="0" smtClean="0">
              <a:latin typeface="Algerian" pitchFamily="82" charset="0"/>
            </a:endParaRPr>
          </a:p>
          <a:p>
            <a:pPr lvl="0"/>
            <a:endParaRPr lang="en-US" sz="2800" dirty="0" smtClean="0">
              <a:latin typeface="Algerian" pitchFamily="82" charset="0"/>
            </a:endParaRPr>
          </a:p>
          <a:p>
            <a:pPr lvl="0">
              <a:buFont typeface="Wingdings" pitchFamily="2" charset="2"/>
              <a:buChar char="q"/>
            </a:pPr>
            <a:r>
              <a:rPr lang="en-US" sz="2800" dirty="0" smtClean="0">
                <a:latin typeface="Algerian" pitchFamily="82" charset="0"/>
              </a:rPr>
              <a:t>Excessive bleeding.</a:t>
            </a:r>
          </a:p>
          <a:p>
            <a:pPr lvl="0">
              <a:buFont typeface="Wingdings" pitchFamily="2" charset="2"/>
              <a:buChar char="q"/>
            </a:pPr>
            <a:endParaRPr lang="en-US" sz="2800" dirty="0" smtClean="0">
              <a:latin typeface="Algerian" pitchFamily="82" charset="0"/>
            </a:endParaRPr>
          </a:p>
          <a:p>
            <a:pPr lvl="0">
              <a:buFont typeface="Wingdings" pitchFamily="2" charset="2"/>
              <a:buChar char="q"/>
            </a:pPr>
            <a:endParaRPr lang="en-US" sz="2800" dirty="0" smtClean="0">
              <a:latin typeface="Algerian" pitchFamily="82" charset="0"/>
            </a:endParaRPr>
          </a:p>
          <a:p>
            <a:pPr lvl="0">
              <a:buFont typeface="Wingdings" pitchFamily="2" charset="2"/>
              <a:buChar char="q"/>
            </a:pPr>
            <a:r>
              <a:rPr lang="en-US" sz="2800" dirty="0" smtClean="0">
                <a:latin typeface="Algerian" pitchFamily="82" charset="0"/>
              </a:rPr>
              <a:t>Premature rupture of membrane.</a:t>
            </a:r>
          </a:p>
          <a:p>
            <a:pPr lvl="0">
              <a:buFont typeface="Wingdings" pitchFamily="2" charset="2"/>
              <a:buChar char="q"/>
            </a:pPr>
            <a:endParaRPr lang="en-US" sz="2800" dirty="0" smtClean="0">
              <a:latin typeface="Algerian" pitchFamily="82" charset="0"/>
            </a:endParaRPr>
          </a:p>
          <a:p>
            <a:pPr lvl="0"/>
            <a:endParaRPr lang="en-US" sz="2800" dirty="0" smtClean="0">
              <a:latin typeface="Algerian" pitchFamily="82" charset="0"/>
            </a:endParaRPr>
          </a:p>
          <a:p>
            <a:pPr lvl="0">
              <a:buFont typeface="Wingdings" pitchFamily="2" charset="2"/>
              <a:buChar char="q"/>
            </a:pPr>
            <a:r>
              <a:rPr lang="en-US" sz="2800" dirty="0" smtClean="0">
                <a:latin typeface="Algerian" pitchFamily="82" charset="0"/>
              </a:rPr>
              <a:t>Mixing your blood with the fetus blood.</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0" y="228600"/>
            <a:ext cx="9144000" cy="3046988"/>
          </a:xfrm>
          <a:prstGeom prst="rect">
            <a:avLst/>
          </a:prstGeom>
          <a:noFill/>
        </p:spPr>
        <p:txBody>
          <a:bodyPr wrap="square" rtlCol="0">
            <a:spAutoFit/>
          </a:bodyPr>
          <a:lstStyle/>
          <a:p>
            <a:pPr algn="ctr"/>
            <a:r>
              <a:rPr lang="en-US" sz="2800" dirty="0" smtClean="0">
                <a:solidFill>
                  <a:srgbClr val="FF0000"/>
                </a:solidFill>
                <a:latin typeface="Goudy Stout" pitchFamily="18" charset="0"/>
              </a:rPr>
              <a:t>AMNIOSCOPY</a:t>
            </a:r>
          </a:p>
          <a:p>
            <a:endParaRPr lang="en-US" dirty="0" smtClean="0"/>
          </a:p>
          <a:p>
            <a:pPr algn="just"/>
            <a:r>
              <a:rPr lang="en-US" sz="3200" dirty="0" smtClean="0">
                <a:latin typeface="Algerian" pitchFamily="82" charset="0"/>
              </a:rPr>
              <a:t>Examination of the amniotic cavity and fetus using an optical instrument that is inserted directly into the amniotic cavity.</a:t>
            </a:r>
          </a:p>
          <a:p>
            <a:endParaRPr lang="en-US" dirty="0"/>
          </a:p>
        </p:txBody>
      </p:sp>
      <p:pic>
        <p:nvPicPr>
          <p:cNvPr id="69634" name="Picture 2" descr="C:\Users\Dell\Pictures\amnioscopy procedure.bmp"/>
          <p:cNvPicPr>
            <a:picLocks noChangeAspect="1" noChangeArrowheads="1"/>
          </p:cNvPicPr>
          <p:nvPr/>
        </p:nvPicPr>
        <p:blipFill>
          <a:blip r:embed="rId3"/>
          <a:srcRect/>
          <a:stretch>
            <a:fillRect/>
          </a:stretch>
        </p:blipFill>
        <p:spPr bwMode="auto">
          <a:xfrm>
            <a:off x="1600200" y="3505200"/>
            <a:ext cx="5943600" cy="30670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70658" name="Picture 2" descr="C:\Users\Dell\Pictures\amnioscopy instruments.jpg"/>
          <p:cNvPicPr>
            <a:picLocks noChangeAspect="1" noChangeArrowheads="1"/>
          </p:cNvPicPr>
          <p:nvPr/>
        </p:nvPicPr>
        <p:blipFill>
          <a:blip r:embed="rId3"/>
          <a:srcRect/>
          <a:stretch>
            <a:fillRect/>
          </a:stretch>
        </p:blipFill>
        <p:spPr bwMode="auto">
          <a:xfrm>
            <a:off x="1143000" y="3225800"/>
            <a:ext cx="6858000" cy="317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0" y="609600"/>
            <a:ext cx="9144000" cy="2308324"/>
          </a:xfrm>
          <a:prstGeom prst="rect">
            <a:avLst/>
          </a:prstGeom>
          <a:noFill/>
        </p:spPr>
        <p:txBody>
          <a:bodyPr wrap="square" rtlCol="0">
            <a:spAutoFit/>
          </a:bodyPr>
          <a:lstStyle/>
          <a:p>
            <a:pPr lvl="0"/>
            <a:r>
              <a:rPr lang="en-US" sz="2400" dirty="0" smtClean="0">
                <a:solidFill>
                  <a:srgbClr val="FF0000"/>
                </a:solidFill>
                <a:latin typeface="Goudy Stout" pitchFamily="18" charset="0"/>
              </a:rPr>
              <a:t>Interpretation</a:t>
            </a:r>
          </a:p>
          <a:p>
            <a:pPr lvl="0"/>
            <a:endParaRPr lang="en-US" dirty="0" smtClean="0"/>
          </a:p>
          <a:p>
            <a:pPr algn="just"/>
            <a:r>
              <a:rPr lang="en-US" sz="2800" i="1" dirty="0" err="1" smtClean="0">
                <a:latin typeface="Algerian" pitchFamily="82" charset="0"/>
              </a:rPr>
              <a:t>Amnioscopy</a:t>
            </a:r>
            <a:r>
              <a:rPr lang="en-US" sz="2800" dirty="0" smtClean="0">
                <a:latin typeface="Algerian" pitchFamily="82" charset="0"/>
              </a:rPr>
              <a:t> as a simple method for assessing the </a:t>
            </a:r>
            <a:r>
              <a:rPr lang="en-US" sz="2800" dirty="0" err="1" smtClean="0">
                <a:latin typeface="Algerian" pitchFamily="82" charset="0"/>
              </a:rPr>
              <a:t>colour</a:t>
            </a:r>
            <a:r>
              <a:rPr lang="en-US" sz="2800" dirty="0" smtClean="0">
                <a:latin typeface="Algerian" pitchFamily="82" charset="0"/>
              </a:rPr>
              <a:t> and volume of the amniotic fluid through the intact fetal membranes.</a:t>
            </a:r>
          </a:p>
          <a:p>
            <a:endParaRPr lang="en-US" dirty="0"/>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381000"/>
            <a:ext cx="9144000" cy="2123658"/>
          </a:xfrm>
          <a:prstGeom prst="rect">
            <a:avLst/>
          </a:prstGeom>
          <a:noFill/>
        </p:spPr>
        <p:txBody>
          <a:bodyPr wrap="square" rtlCol="0">
            <a:spAutoFit/>
          </a:bodyPr>
          <a:lstStyle/>
          <a:p>
            <a:r>
              <a:rPr lang="en-US" sz="2400" dirty="0" smtClean="0">
                <a:solidFill>
                  <a:srgbClr val="FF0000"/>
                </a:solidFill>
                <a:latin typeface="Goudy Stout" pitchFamily="18" charset="0"/>
              </a:rPr>
              <a:t>NON-STRESS TEST</a:t>
            </a:r>
          </a:p>
          <a:p>
            <a:endParaRPr lang="en-US" sz="2400" dirty="0" smtClean="0"/>
          </a:p>
          <a:p>
            <a:pPr algn="just"/>
            <a:r>
              <a:rPr lang="en-US" sz="2800" dirty="0" smtClean="0">
                <a:latin typeface="Algerian" pitchFamily="82" charset="0"/>
              </a:rPr>
              <a:t>The non stress test monitors the fetal heart  rate in response to fetal movement in order to assess fetal well-being.</a:t>
            </a:r>
            <a:endParaRPr lang="en-US" sz="2800" dirty="0">
              <a:latin typeface="Algerian" pitchFamily="82" charset="0"/>
            </a:endParaRPr>
          </a:p>
        </p:txBody>
      </p:sp>
      <p:pic>
        <p:nvPicPr>
          <p:cNvPr id="21505" name="Picture 1" descr="C:\Users\Dell\Pictures\NST-05.jpg"/>
          <p:cNvPicPr>
            <a:picLocks noChangeAspect="1" noChangeArrowheads="1"/>
          </p:cNvPicPr>
          <p:nvPr/>
        </p:nvPicPr>
        <p:blipFill>
          <a:blip r:embed="rId3" cstate="print"/>
          <a:srcRect/>
          <a:stretch>
            <a:fillRect/>
          </a:stretch>
        </p:blipFill>
        <p:spPr bwMode="auto">
          <a:xfrm>
            <a:off x="1371600" y="2971801"/>
            <a:ext cx="6477000" cy="35813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9" name="TextBox 8"/>
          <p:cNvSpPr txBox="1"/>
          <p:nvPr/>
        </p:nvSpPr>
        <p:spPr>
          <a:xfrm>
            <a:off x="228600" y="228600"/>
            <a:ext cx="8915400" cy="6801862"/>
          </a:xfrm>
          <a:prstGeom prst="rect">
            <a:avLst/>
          </a:prstGeom>
          <a:noFill/>
        </p:spPr>
        <p:txBody>
          <a:bodyPr wrap="square" rtlCol="0">
            <a:spAutoFit/>
          </a:bodyPr>
          <a:lstStyle/>
          <a:p>
            <a:r>
              <a:rPr lang="en-US" sz="2800" dirty="0" smtClean="0">
                <a:solidFill>
                  <a:srgbClr val="FF0000"/>
                </a:solidFill>
                <a:latin typeface="Goudy Stout" pitchFamily="18" charset="0"/>
              </a:rPr>
              <a:t>ADVANTAGES</a:t>
            </a:r>
          </a:p>
          <a:p>
            <a:endParaRPr lang="en-US" sz="2400" dirty="0" smtClean="0">
              <a:latin typeface="Goudy Stout" pitchFamily="18" charset="0"/>
            </a:endParaRPr>
          </a:p>
          <a:p>
            <a:endParaRPr lang="en-US" dirty="0" smtClean="0"/>
          </a:p>
          <a:p>
            <a:pPr lvl="0">
              <a:buFont typeface="Wingdings" pitchFamily="2" charset="2"/>
              <a:buChar char="q"/>
            </a:pPr>
            <a:r>
              <a:rPr lang="en-US" sz="3200" dirty="0" smtClean="0">
                <a:latin typeface="Algerian" pitchFamily="82" charset="0"/>
              </a:rPr>
              <a:t>It has the advantage of involving no external stimulation (e.g., </a:t>
            </a:r>
            <a:r>
              <a:rPr lang="en-US" sz="3200" dirty="0" err="1" smtClean="0">
                <a:latin typeface="Algerian" pitchFamily="82" charset="0"/>
              </a:rPr>
              <a:t>oxytocin</a:t>
            </a:r>
            <a:r>
              <a:rPr lang="en-US" sz="3200" dirty="0" smtClean="0">
                <a:latin typeface="Algerian" pitchFamily="82" charset="0"/>
              </a:rPr>
              <a:t> stimulation) in the conduct of the test.</a:t>
            </a:r>
          </a:p>
          <a:p>
            <a:pPr lvl="0"/>
            <a:r>
              <a:rPr lang="en-US" sz="3200" dirty="0" smtClean="0">
                <a:latin typeface="Algerian" pitchFamily="82" charset="0"/>
              </a:rPr>
              <a:t> </a:t>
            </a:r>
          </a:p>
          <a:p>
            <a:pPr lvl="0">
              <a:buFont typeface="Wingdings" pitchFamily="2" charset="2"/>
              <a:buChar char="q"/>
            </a:pPr>
            <a:r>
              <a:rPr lang="en-US" sz="3200" dirty="0" smtClean="0">
                <a:latin typeface="Algerian" pitchFamily="82" charset="0"/>
              </a:rPr>
              <a:t>It can be done for the women for whom the CST might be contraindicated.</a:t>
            </a:r>
          </a:p>
          <a:p>
            <a:pPr lvl="0"/>
            <a:r>
              <a:rPr lang="en-US" sz="3200" dirty="0" smtClean="0">
                <a:latin typeface="Algerian" pitchFamily="82" charset="0"/>
              </a:rPr>
              <a:t> </a:t>
            </a:r>
          </a:p>
          <a:p>
            <a:pPr lvl="0">
              <a:buFont typeface="Wingdings" pitchFamily="2" charset="2"/>
              <a:buChar char="q"/>
            </a:pPr>
            <a:r>
              <a:rPr lang="en-US" sz="3200" dirty="0" smtClean="0">
                <a:latin typeface="Algerian" pitchFamily="82" charset="0"/>
              </a:rPr>
              <a:t>The other advantage is that its simplicity and absence of risk factors allow it to be done in an outpatient setting.</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43011" name="Picture 3"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43012" name="Picture 4" descr="C:\Users\Dell\Pictures\bpp picture.jpg"/>
          <p:cNvPicPr>
            <a:picLocks noChangeAspect="1" noChangeArrowheads="1"/>
          </p:cNvPicPr>
          <p:nvPr/>
        </p:nvPicPr>
        <p:blipFill>
          <a:blip r:embed="rId2"/>
          <a:srcRect/>
          <a:stretch>
            <a:fillRect/>
          </a:stretch>
        </p:blipFill>
        <p:spPr bwMode="auto">
          <a:xfrm>
            <a:off x="2482850" y="2413000"/>
            <a:ext cx="4178300" cy="2032000"/>
          </a:xfrm>
          <a:prstGeom prst="rect">
            <a:avLst/>
          </a:prstGeom>
          <a:noFill/>
        </p:spPr>
      </p:pic>
      <p:pic>
        <p:nvPicPr>
          <p:cNvPr id="19457" name="Picture 1" descr="C:\Users\Dell\Pictures\NST_test.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ell\Pictures\bpp picture.jpg"/>
          <p:cNvPicPr>
            <a:picLocks noChangeAspect="1" noChangeArrowheads="1"/>
          </p:cNvPicPr>
          <p:nvPr/>
        </p:nvPicPr>
        <p:blipFill>
          <a:blip r:embed="rId2"/>
          <a:srcRect/>
          <a:stretch>
            <a:fillRect/>
          </a:stretch>
        </p:blipFill>
        <p:spPr bwMode="auto">
          <a:xfrm>
            <a:off x="28099" y="0"/>
            <a:ext cx="9115901" cy="6858000"/>
          </a:xfrm>
          <a:prstGeom prst="rect">
            <a:avLst/>
          </a:prstGeom>
          <a:noFill/>
        </p:spPr>
      </p:pic>
      <p:sp>
        <p:nvSpPr>
          <p:cNvPr id="3" name="TextBox 2"/>
          <p:cNvSpPr txBox="1"/>
          <p:nvPr/>
        </p:nvSpPr>
        <p:spPr>
          <a:xfrm>
            <a:off x="228600" y="228600"/>
            <a:ext cx="8763000" cy="461665"/>
          </a:xfrm>
          <a:prstGeom prst="rect">
            <a:avLst/>
          </a:prstGeom>
          <a:noFill/>
        </p:spPr>
        <p:txBody>
          <a:bodyPr wrap="square" rtlCol="0">
            <a:spAutoFit/>
          </a:bodyPr>
          <a:lstStyle/>
          <a:p>
            <a:r>
              <a:rPr lang="en-US" sz="2400" dirty="0" smtClean="0">
                <a:solidFill>
                  <a:srgbClr val="FF0000"/>
                </a:solidFill>
                <a:latin typeface="Goudy Stout" pitchFamily="18" charset="0"/>
              </a:rPr>
              <a:t>OBSTETRICAL     ULTRASOUND</a:t>
            </a:r>
          </a:p>
        </p:txBody>
      </p:sp>
      <p:pic>
        <p:nvPicPr>
          <p:cNvPr id="4" name="il_fi" descr="http://www.medison.ru/uzi/img/p461.jpg"/>
          <p:cNvPicPr/>
          <p:nvPr/>
        </p:nvPicPr>
        <p:blipFill>
          <a:blip r:embed="rId3"/>
          <a:srcRect/>
          <a:stretch>
            <a:fillRect/>
          </a:stretch>
        </p:blipFill>
        <p:spPr bwMode="auto">
          <a:xfrm rot="20206651">
            <a:off x="683858" y="3025623"/>
            <a:ext cx="2971800" cy="3370921"/>
          </a:xfrm>
          <a:prstGeom prst="rect">
            <a:avLst/>
          </a:prstGeom>
          <a:ln>
            <a:noFill/>
          </a:ln>
          <a:effectLst>
            <a:softEdge rad="112500"/>
          </a:effectLst>
        </p:spPr>
      </p:pic>
      <p:pic>
        <p:nvPicPr>
          <p:cNvPr id="1026" name="Picture 2" descr="C:\Users\Dell\Pictures\dopper pic.jpg"/>
          <p:cNvPicPr>
            <a:picLocks noChangeAspect="1" noChangeArrowheads="1"/>
          </p:cNvPicPr>
          <p:nvPr/>
        </p:nvPicPr>
        <p:blipFill>
          <a:blip r:embed="rId4"/>
          <a:srcRect/>
          <a:stretch>
            <a:fillRect/>
          </a:stretch>
        </p:blipFill>
        <p:spPr bwMode="auto">
          <a:xfrm rot="1351806">
            <a:off x="5250459" y="3054823"/>
            <a:ext cx="3076575" cy="3286125"/>
          </a:xfrm>
          <a:prstGeom prst="rect">
            <a:avLst/>
          </a:prstGeom>
          <a:ln>
            <a:noFill/>
          </a:ln>
          <a:effectLst>
            <a:softEdge rad="112500"/>
          </a:effectLst>
        </p:spPr>
      </p:pic>
      <p:sp>
        <p:nvSpPr>
          <p:cNvPr id="6" name="TextBox 5"/>
          <p:cNvSpPr txBox="1"/>
          <p:nvPr/>
        </p:nvSpPr>
        <p:spPr>
          <a:xfrm>
            <a:off x="457200" y="2209800"/>
            <a:ext cx="2895600" cy="523220"/>
          </a:xfrm>
          <a:prstGeom prst="rect">
            <a:avLst/>
          </a:prstGeom>
          <a:noFill/>
        </p:spPr>
        <p:txBody>
          <a:bodyPr wrap="square" rtlCol="0">
            <a:spAutoFit/>
          </a:bodyPr>
          <a:lstStyle/>
          <a:p>
            <a:pPr algn="ctr"/>
            <a:r>
              <a:rPr lang="en-US" sz="2800" b="1" dirty="0" smtClean="0">
                <a:latin typeface="Chiller" pitchFamily="82" charset="0"/>
              </a:rPr>
              <a:t>PULSE ECHO IMAGING</a:t>
            </a:r>
            <a:endParaRPr lang="en-US" sz="2800" b="1" dirty="0">
              <a:latin typeface="Chiller" pitchFamily="82" charset="0"/>
            </a:endParaRPr>
          </a:p>
        </p:txBody>
      </p:sp>
      <p:sp>
        <p:nvSpPr>
          <p:cNvPr id="7" name="TextBox 6"/>
          <p:cNvSpPr txBox="1"/>
          <p:nvPr/>
        </p:nvSpPr>
        <p:spPr>
          <a:xfrm>
            <a:off x="5334000" y="2133600"/>
            <a:ext cx="3276600" cy="707886"/>
          </a:xfrm>
          <a:prstGeom prst="rect">
            <a:avLst/>
          </a:prstGeom>
          <a:noFill/>
        </p:spPr>
        <p:txBody>
          <a:bodyPr wrap="square" rtlCol="0">
            <a:spAutoFit/>
          </a:bodyPr>
          <a:lstStyle/>
          <a:p>
            <a:pPr algn="ctr"/>
            <a:r>
              <a:rPr lang="en-US" sz="4000" dirty="0" err="1" smtClean="0">
                <a:latin typeface="Chiller" pitchFamily="82" charset="0"/>
              </a:rPr>
              <a:t>Dopper</a:t>
            </a:r>
            <a:r>
              <a:rPr lang="en-US" sz="4000" dirty="0" smtClean="0">
                <a:latin typeface="Chiller" pitchFamily="82" charset="0"/>
              </a:rPr>
              <a:t> ultrasound</a:t>
            </a:r>
            <a:endParaRPr lang="en-US" sz="4000" dirty="0">
              <a:latin typeface="Chiller" pitchFamily="82" charset="0"/>
            </a:endParaRPr>
          </a:p>
        </p:txBody>
      </p:sp>
      <p:sp>
        <p:nvSpPr>
          <p:cNvPr id="8" name="Footer Placeholder 7"/>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path" presetSubtype="0" accel="50000" decel="50000" fill="hold" nodeType="clickEffect">
                                  <p:stCondLst>
                                    <p:cond delay="0"/>
                                  </p:stCondLst>
                                  <p:childTnLst>
                                    <p:animMotion origin="layout" path="M 0 0  C 0.001 0.04533  0.011 0.08667  0.028 0.11333  C 0.028 0.11467  0.055 0.15067  0.055 0.14933  C 0.07 0.16933  0.079 0.19733  0.079 0.22667  C 0.079 0.28533  0.044 0.332  0 0.33333  C -0.044 0.332  -0.079 0.28533  -0.079 0.22667  C -0.079 0.19733  -0.07 0.16933  -0.055 0.14933  C -0.055 0.15067  -0.028 0.11467  -0.028 0.11333  C -0.011 0.08667  -0.001 0.04533  0 0  Z"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8" presetClass="path" presetSubtype="0" accel="50000" decel="50000" fill="hold" nodeType="clickEffect">
                                  <p:stCondLst>
                                    <p:cond delay="0"/>
                                  </p:stCondLst>
                                  <p:childTnLst>
                                    <p:animMotion origin="layout" path="M 0 0  C 0.001 0.04533  0.011 0.08667  0.028 0.11333  C 0.028 0.11467  0.055 0.15067  0.055 0.14933  C 0.07 0.16933  0.079 0.19733  0.079 0.22667  C 0.079 0.28533  0.044 0.332  0 0.33333  C -0.044 0.332  -0.079 0.28533  -0.079 0.22667  C -0.079 0.19733  -0.07 0.16933  -0.055 0.14933  C -0.055 0.15067  -0.028 0.11467  -0.028 0.11333  C -0.011 0.08667  -0.001 0.04533  0 0  Z" pathEditMode="relative" ptsTypes="">
                                      <p:cBhvr>
                                        <p:cTn id="10" dur="2000" fill="hold"/>
                                        <p:tgtEl>
                                          <p:spTgt spid="102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ppt_x</p:attrName>
                                        </p:attrNameLst>
                                      </p:cBhvr>
                                      <p:tavLst>
                                        <p:tav tm="0">
                                          <p:val>
                                            <p:strVal val="#ppt_x-.2"/>
                                          </p:val>
                                        </p:tav>
                                        <p:tav tm="100000">
                                          <p:val>
                                            <p:strVal val="#ppt_x"/>
                                          </p:val>
                                        </p:tav>
                                      </p:tavLst>
                                    </p:anim>
                                    <p:anim calcmode="lin" valueType="num">
                                      <p:cBhvr>
                                        <p:cTn id="16"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0"/>
            <a:ext cx="9144000" cy="6401753"/>
          </a:xfrm>
          <a:prstGeom prst="rect">
            <a:avLst/>
          </a:prstGeom>
          <a:noFill/>
        </p:spPr>
        <p:txBody>
          <a:bodyPr wrap="square" rtlCol="0">
            <a:spAutoFit/>
          </a:bodyPr>
          <a:lstStyle/>
          <a:p>
            <a:r>
              <a:rPr lang="en-US" sz="2800" b="1" dirty="0" smtClean="0">
                <a:solidFill>
                  <a:srgbClr val="FF0000"/>
                </a:solidFill>
                <a:latin typeface="Goudy Stout" pitchFamily="18" charset="0"/>
              </a:rPr>
              <a:t>REACTIVE   TEST</a:t>
            </a:r>
          </a:p>
          <a:p>
            <a:endParaRPr lang="en-US" sz="2800" b="1" dirty="0" smtClean="0">
              <a:latin typeface="Goudy Stout" pitchFamily="18" charset="0"/>
            </a:endParaRPr>
          </a:p>
          <a:p>
            <a:pPr algn="just"/>
            <a:r>
              <a:rPr lang="en-US" dirty="0" smtClean="0"/>
              <a:t> </a:t>
            </a:r>
            <a:r>
              <a:rPr lang="en-US" sz="2800" dirty="0" smtClean="0">
                <a:latin typeface="Algerian" pitchFamily="82" charset="0"/>
              </a:rPr>
              <a:t>This is evidenced by fetal heart rate acceleration of 15 beats per minute above the baseline lasting for 15-30 seconds in association with fetal movement. Two or more </a:t>
            </a:r>
            <a:r>
              <a:rPr lang="en-US" sz="2800" dirty="0" err="1" smtClean="0">
                <a:latin typeface="Algerian" pitchFamily="82" charset="0"/>
              </a:rPr>
              <a:t>occurances</a:t>
            </a:r>
            <a:r>
              <a:rPr lang="en-US" sz="2800" dirty="0" smtClean="0">
                <a:latin typeface="Algerian" pitchFamily="82" charset="0"/>
              </a:rPr>
              <a:t> of this acceleration pattern within a 10-minute period or five or more accelerations within a 20-minnute period are considered normal. A normal fetus near term will also evidence a baseline fetal heart rate between 120 and 160 beats per minute, variability between 10 and 25 beats per minute and no deceleration of any type.</a:t>
            </a:r>
            <a:endParaRPr lang="en-US" dirty="0" smtClean="0">
              <a:latin typeface="Algerian" pitchFamily="82" charset="0"/>
            </a:endParaRPr>
          </a:p>
          <a:p>
            <a:pPr algn="just"/>
            <a:endParaRPr lang="en-US" dirty="0"/>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TextBox 4"/>
          <p:cNvSpPr txBox="1"/>
          <p:nvPr/>
        </p:nvSpPr>
        <p:spPr>
          <a:xfrm>
            <a:off x="0" y="0"/>
            <a:ext cx="9144000" cy="6001643"/>
          </a:xfrm>
          <a:prstGeom prst="rect">
            <a:avLst/>
          </a:prstGeom>
          <a:noFill/>
        </p:spPr>
        <p:txBody>
          <a:bodyPr wrap="square" rtlCol="0">
            <a:spAutoFit/>
          </a:bodyPr>
          <a:lstStyle/>
          <a:p>
            <a:r>
              <a:rPr lang="en-US" sz="2800" b="1" dirty="0" smtClean="0">
                <a:solidFill>
                  <a:srgbClr val="FF0000"/>
                </a:solidFill>
                <a:latin typeface="Goudy Stout" pitchFamily="18" charset="0"/>
              </a:rPr>
              <a:t>NON-REACTIVE TEST</a:t>
            </a:r>
          </a:p>
          <a:p>
            <a:endParaRPr lang="en-US" sz="2400" b="1" dirty="0" smtClean="0">
              <a:latin typeface="Goudy Stout" pitchFamily="18" charset="0"/>
            </a:endParaRPr>
          </a:p>
          <a:p>
            <a:endParaRPr lang="en-US" sz="2400" dirty="0" smtClean="0">
              <a:latin typeface="Goudy Stout" pitchFamily="18" charset="0"/>
            </a:endParaRPr>
          </a:p>
          <a:p>
            <a:r>
              <a:rPr lang="en-US" sz="3200" dirty="0" smtClean="0">
                <a:latin typeface="Algerian" pitchFamily="82" charset="0"/>
              </a:rPr>
              <a:t>A non-reactive test is one in which there is a persistent decreased variability with an absence of accelerations in fetal heart rate in response to fetal movement. This is evidenced by fetal heart rate accelerations of less than 15 beats per minute above the baseline or lasting less than 15 seconds in association with fetal movement. </a:t>
            </a:r>
          </a:p>
          <a:p>
            <a:endParaRPr lang="en-US" sz="2000"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ell\Pictures\NON REACTIVE STRESS TEST.bmp"/>
          <p:cNvPicPr>
            <a:picLocks noChangeAspect="1" noChangeArrowheads="1"/>
          </p:cNvPicPr>
          <p:nvPr/>
        </p:nvPicPr>
        <p:blipFill>
          <a:blip r:embed="rId2"/>
          <a:srcRect/>
          <a:stretch>
            <a:fillRect/>
          </a:stretch>
        </p:blipFill>
        <p:spPr bwMode="auto">
          <a:xfrm>
            <a:off x="0" y="3276600"/>
            <a:ext cx="9144000" cy="3581399"/>
          </a:xfrm>
          <a:prstGeom prst="rect">
            <a:avLst/>
          </a:prstGeom>
          <a:noFill/>
        </p:spPr>
      </p:pic>
      <p:sp>
        <p:nvSpPr>
          <p:cNvPr id="4" name="TextBox 3"/>
          <p:cNvSpPr txBox="1"/>
          <p:nvPr/>
        </p:nvSpPr>
        <p:spPr>
          <a:xfrm>
            <a:off x="838200" y="304800"/>
            <a:ext cx="8153400" cy="861774"/>
          </a:xfrm>
          <a:prstGeom prst="rect">
            <a:avLst/>
          </a:prstGeom>
          <a:noFill/>
        </p:spPr>
        <p:txBody>
          <a:bodyPr wrap="square" rtlCol="0">
            <a:spAutoFit/>
          </a:bodyPr>
          <a:lstStyle/>
          <a:p>
            <a:r>
              <a:rPr lang="en-US" sz="3200" b="1" dirty="0" smtClean="0">
                <a:solidFill>
                  <a:srgbClr val="FF0000"/>
                </a:solidFill>
                <a:latin typeface="Goudy Stout" pitchFamily="18" charset="0"/>
              </a:rPr>
              <a:t>NON-REACTIVE TEST</a:t>
            </a:r>
          </a:p>
          <a:p>
            <a:endParaRPr lang="en-US" dirty="0"/>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0"/>
            <a:ext cx="8915400" cy="6924973"/>
          </a:xfrm>
          <a:prstGeom prst="rect">
            <a:avLst/>
          </a:prstGeom>
          <a:noFill/>
        </p:spPr>
        <p:txBody>
          <a:bodyPr wrap="square" rtlCol="0">
            <a:spAutoFit/>
          </a:bodyPr>
          <a:lstStyle/>
          <a:p>
            <a:pPr algn="ctr"/>
            <a:r>
              <a:rPr lang="en-US" sz="2800" b="1" dirty="0" smtClean="0">
                <a:solidFill>
                  <a:srgbClr val="FF0000"/>
                </a:solidFill>
                <a:latin typeface="Goudy Stout" pitchFamily="18" charset="0"/>
              </a:rPr>
              <a:t>CONTRACTION STRESS TEST</a:t>
            </a:r>
          </a:p>
          <a:p>
            <a:pPr algn="ctr"/>
            <a:endParaRPr lang="en-US" sz="2800" b="1" dirty="0" smtClean="0">
              <a:latin typeface="Goudy Stout" pitchFamily="18" charset="0"/>
            </a:endParaRPr>
          </a:p>
          <a:p>
            <a:endParaRPr lang="en-US" dirty="0" smtClean="0"/>
          </a:p>
          <a:p>
            <a:pPr algn="just"/>
            <a:r>
              <a:rPr lang="en-US" sz="3600" dirty="0" smtClean="0">
                <a:latin typeface="Algerian" pitchFamily="82" charset="0"/>
              </a:rPr>
              <a:t>A contraction stress test (CST) is performed near the end of pregnancy to determine how well the fetus will cope with the contractions of childbirth. The aim is to induce contractions and monitor the FETUS to check for heart rate abnormalities using a CTG.</a:t>
            </a:r>
            <a:endParaRPr lang="en-US" sz="3600" b="1" dirty="0" smtClean="0">
              <a:latin typeface="Algerian" pitchFamily="82" charset="0"/>
            </a:endParaRPr>
          </a:p>
          <a:p>
            <a:endParaRPr lang="en-US" dirty="0"/>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304800" y="457200"/>
            <a:ext cx="8610600" cy="5293757"/>
          </a:xfrm>
          <a:prstGeom prst="rect">
            <a:avLst/>
          </a:prstGeom>
          <a:noFill/>
        </p:spPr>
        <p:txBody>
          <a:bodyPr wrap="square" rtlCol="0">
            <a:spAutoFit/>
          </a:bodyPr>
          <a:lstStyle/>
          <a:p>
            <a:pPr lvl="0" algn="ctr"/>
            <a:r>
              <a:rPr lang="en-US" sz="3200" b="1" dirty="0" smtClean="0">
                <a:solidFill>
                  <a:srgbClr val="FF0000"/>
                </a:solidFill>
                <a:latin typeface="Goudy Stout" pitchFamily="18" charset="0"/>
              </a:rPr>
              <a:t>PROCEDURE</a:t>
            </a:r>
          </a:p>
          <a:p>
            <a:pPr lvl="0"/>
            <a:endParaRPr lang="en-US" dirty="0" smtClean="0"/>
          </a:p>
          <a:p>
            <a:pPr algn="just"/>
            <a:r>
              <a:rPr lang="en-US" sz="3600" dirty="0" smtClean="0">
                <a:latin typeface="Algerian" pitchFamily="82" charset="0"/>
              </a:rPr>
              <a:t>A </a:t>
            </a:r>
            <a:r>
              <a:rPr lang="en-US" sz="3600" dirty="0" err="1" smtClean="0">
                <a:latin typeface="Algerian" pitchFamily="82" charset="0"/>
              </a:rPr>
              <a:t>womens</a:t>
            </a:r>
            <a:r>
              <a:rPr lang="en-US" sz="3600" dirty="0" smtClean="0">
                <a:latin typeface="Algerian" pitchFamily="82" charset="0"/>
              </a:rPr>
              <a:t> bladder should be empty (to promote comfort and avoid disruption) and she should be in either a semi fowler’s or left lateral position(to avoid supine </a:t>
            </a:r>
            <a:r>
              <a:rPr lang="en-US" sz="3600" dirty="0" err="1" smtClean="0">
                <a:latin typeface="Algerian" pitchFamily="82" charset="0"/>
              </a:rPr>
              <a:t>hypotensive</a:t>
            </a:r>
            <a:r>
              <a:rPr lang="en-US" sz="3600" dirty="0" smtClean="0">
                <a:latin typeface="Algerian" pitchFamily="82" charset="0"/>
              </a:rPr>
              <a:t> syndrome). Her blood pressure should be checked to obtain a baseline recording.</a:t>
            </a:r>
            <a:endParaRPr lang="en-US" sz="3600" dirty="0">
              <a:latin typeface="Algerian" pitchFamily="82" charset="0"/>
            </a:endParaRPr>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4338" name="AutoShape 2" descr="data:image/jpeg;base64,/9j/4AAQSkZJRgABAQAAAQABAAD/2wCEAAkGBxISEhQUEhQVFBUUFRQUFBQUEhAUFhQVGBUWFhQXFhcYHCggGBolGxQVITEhJSkrLi4uFx8zODMsNygtLisBCgoKDQwMFA0NDjcZFBk3KywrKywrKysrKysrLCwrKysrKysrKysrKysrKysrKysrKysrKysrKysrKysrKysrK//AABEIAMgAyAMBIgACEQEDEQH/xAAbAAACAwEBAQAAAAAAAAAAAAAABAEDBQIGB//EAEIQAAIBAgMEBwQGCAYDAQAAAAECAAMRBBIhBTFBURMiYXGBkaEGMlKxI0JykrLBFDNiY4KiwtEkU3ODs+EVdPA0/8QAFQEBAQAAAAAAAAAAAAAAAAAAAAH/xAAUEQEAAAAAAAAAAAAAAAAAAAAA/9oADAMBAAIRAxEAPwD7jCEIBCQDJgEIQgEIQgEIQgEiQwlGArl6YY2vqGtuzKSpt4iAwYSqrVClQfrHKO+xPyBlsCYQhAIQhAIQhAIQhAJFpMIEQkwgRKMRXsVUe85Pgo94+o8xLzENn9d6lQ/F0afZTfbva/kIDwnUIQCEIQCEIQCEIQCZ2zWs9anxWpmH2XAYHzzeU0Zmppi6nbQpW7bPVv8AMecDqtriKY4LTqOe8lVX0zR+I4fWvVPwpSQfzMfmPKPCBMJEIEyJMgwC8JEIHUJEi8CSZMT2qT0NQjgpPlr+UbU3F+cCYQhArr1QiszblBY9wFzKdnOGpIyjKGRWC8swvb1lW2xeiy/GVp+DMFPoTHQIEyZzJMAkyICBMISLwCTIkwAzMH/6z/64/wCQ/wBppEzNpD/E1jyo0B/PWP8AaB1s9r1K5/eKPKmv94+IlhVAqVhrqyN5oB/THIEyZEIHUgwkQIMJJkCBMhTAyFgS63BB3EEeekV2NUvQp33hQp716p9RG4jss2asvw1TbuZVb5kwNCEIQM/bPuL2VaX/ACLHontZCaNS28KWX7S9ZfUCNUqgZQw3MAR3EXEDoSZzeTfSASZAMmASJDOBvkwJEDAQMDljENn6vXbm4UdyqB8yY5VMQ2E16Ct8eap95iw9CIFlBvp6o/d0T61B+QjwmbUNsSv7dFh4o6n+szRWB1IvrJkWgdSIQgEiRVNgTOVqQOzIhmnBMC2I4AfSVz+8UeVNYwWi+yF6jNvzu7X8bD0UQNCEIQKiYpsbSnk40mNPwU9X+W0ZqCZdTEChXzMbU64UEnQJVXQXP7QIHeogaYz5+GSwsb6g8RbjLohtqoy0XZSVKgPcb7KQWHiAY/AzaNJ6dS2pRjb7BANj3Ead47ZpRfaFc06buBmKKWtzA1PpeXK1wDzF4EVKYbfIoVlYXU3FyPEGxEsipxFqvR5bZkLhuZBAcW59ZT4wGxAyIGBk7exWWk5G8Ahe1jovqRGcEgVFUbkUKO4C35TO242i6XvVpgAi498TRoKLkwEttVMuSoN9NgT2qxCMPW/hNVG0mP7QrejUA+B/QXHymnhamZFPMA+YgMIdJJNpzT3SK5srdin5GBGHzZRmtf8AZvbfpa/ZLYvs79TS/wBNPwiXkwFcc+mUEAtoL+vpKOk8oh7S4goaJF75nOgubBCCAP4hMCptqsQSqG2t3dgFABA3LfmOPGB7Ba05oYgl2GllC8dcxuSDy0t5zw5242YBsWia2tTWlvvaxJLdse9ntvUy1RM5rOSHDIhLOCLWfL1Qwtv00gen2liCEsvvuRTXvbS/gLnwmlQpBVVV3KAB3DQTIwGHdn6WroQLU6d75AfeYkaFzp3bpsI94FkJEIFVSI4lQQQQGU6EEAg94MeqxOrAx32c4U06NYojhlNN0FVVDAj6PUFe65HZN7ZVbPRpMd7U0J7yovE6Iuw8POWbCe1CmOWZfusR+UB3FLdHHNWHmDKdkNehRJ406f4RGKpsrHkD8orsUWw9G3+VT/CID0z8WPp6HdVHhlX+wmgJm40/4mh9mv52p/8AcDRkMYK0GgYO2tWpLzqr6At+U1MOdJkYypmxFJeAWq3j1FB/mM08LVUL1iBrxYCAlttvo6n2Hv8AdMZ2Sfok+yvyEp2rSzU3trmVhprvBhsWrmoUzzRD5qIGtSlG1WtRqn92/wCEyUqgAkmwGpPKKbZxKmgQDcVMqggEjVgN/DQwNCgtlUclA9BILTtzF14wMD2mwTV6tFEKAhKrddSw96mNBfU6GLYb2VX3q7mpb4wAq7r2G4A2F+dpqbQwaVq9nXNkoqVNyCjM7XIYag2UQTYVEkZlz2/zHeoL9zG0BenXQjLhKYqtuz2y0V7S/wBbuW/hNLD4AYem7IqtUIzVGChTUI1tpu42HCaC07TqBnfpAaxBuCAQeYIuD5S+lVmLhTkL0/8ALdlH2T1l9GA8I/QfWBrqYSumZMCKsQrTQq7pmYkwFaZzV6Q4AVKh8Aqj8ZnewqwylbNcVKtyVIH6xtx4xfCvfE91BvV1/wCp1sjBUzUrNkGdax6xGouob+qB6Cseq3cflM7YNT/D0ba/RoNfsiaVRbgjmCPOec9m630KquZmCgWbOFGUW962m47rwPSKZk7WJGIw5C5urXFr24IeXZNSkdJje0mEFRsOCbfSsNAONNufdA06dUFsutxr7pt57pbW3SVW1uyc1TA8ZtCnmxDguyqEpqVXq5hqQC413k6C26OYPZuGQkjD0rX/AMtT43O+V3BxFYngaY8lJ/qluJxZ3DdxganRU3UoL01tYGmchXj1bboh7M6UslyejLUxfUkKxUE+AErwOIJJW3jz7p3sE2NQfvKg/mJ/OBvYc2mf7QYcMFYk9SrSIFlt+sXmLiO0jrONsDqDtq0f+RYDbLbdEcViCgvYaanM2UAdpsZoPKTSvA8/7N441nr1CRowpdVgw+jvrmAF/fm3SOsy9jIAj2sL1Kp0A167a+k06EBlTJJgs5gYWKNsTUHxJTfxBZT8hL0F2lOKt+kn/RHpUMvonWBq0IQoQgWVBpMrFiajzNxKwMugbYimfip1V8jTMe2Z1MRXB3OtKovgGRvwrM7FnIUqbslRSfst1G8Nb+E0sTW6NkJUav0ZPFQ263ewUQNm8zNkJZWHw1agHdnJ/OaaxLA6PWHKpf7yKf7wHUFojtYa0TyrJ6hl/OPCI7bNqWb4Xpt5OsB2U1zpOjWXNlvrvIsd3fKsWeru3m0DyTYhlrVFRQzvVsLnqhQiZmPGw5DnK9q4cVKhK1KnVtZQ2VBqL6La97cSZ0lIiriav1y3RgWJyWXMSO8Zfuy1KPM2JGa4vfdfWAvgldbmk57KdU5lPMBj1l79e6NbCxAarVtpaoQwvexyKSO2xuLy1NXHdYX4RWmxp446G1VAQb7mp6NccLhl+7A9RTbUSdqHSmPirU/Q5vynNNZztBnD0dRlNQC2XW+ViDmvu05QNIzm9p0xmXj8cVWpZT1Uc5sy2FlO8b4COxDejTPNM3nr+c1qAmfstAtOmOVNB6CaFGAxIbdJCyHgefxv69uylTH3nc/l6xnBm5MRR8z1n5uwHclk+YMf2enGBrUBCdURJgdERHEpHTKa1PSBi4umGQqwurAqR3i0WrO1XCE76gUr/u0zv8SoPjNF03xDDno6oH1a1rfs1VH9S+q9sDW2LWz01bMWzgML23EXtp3yV6uKblUpA/xU3IPpUHlMbAbSp4bNSbMzLUZKaIMzMpAcWHIZ+MexW0KbotZSR0L2YMrKyhhlYMDqNCD4QNwRXa1LPRqqN5Rrd9tPWc4LGo1hnBJuVF9SOYHnHYCFLEB1SpvzKGH8QBjKEETDwmMSjhx0rZRTd6I01JViFAA3m1pFDaqdN0QbrEXykMLjebEjW3GBl7SqlMVWYn6PJRJ0Y5X61m04WtflaO0qBNHMDe5vmFiCL8LQoAPVr311pL4qlz+KMUcEiEsBlJFjZiBvv7u7xgIrZLFyBrYEkasTuEqfC5cTSqMbs7OlwLWTIcq+lz2y+oiqbkXa5YMxvbh1b7hKcfmFNKtv1VRGY3toTlv/ADQPVoso2t7tM8q1L8VvzmftDGViyUqJVMyM7VXBbKFIWyppdrniZnYzEV6WVKtTpUepSCsVVXWoHVgDl0KkA91oHr2mF7RUb4esT8B38eU2qtVRvIGttSBMr2iP0DdrIvm6iBZQEapRbDjfGqMC4RXamK6Km78QOqObnRR5kRoTC20xqVFX6lPU/tOd33Rr3sICGAp5VC8gRf4jfU+JufGbuESwEzsPTGvafSbWFpwGUhOgIQCQwnUiBmYqlMzG0sylb23EEbwQbgjtBm/iUmTWpagwMbOlWtRLqFr6o9tM65TlYdhI7xumptWhc1E3dPhn+/StlPZo/wDKInjVyjpQNaTCpYcVHv2/hvONsuMRVoU0qK6sXdhTIOalYdViPdVt3gYVubHBKUzc2KK2Y3JIYXtfxmo08bgto4i36PQyU+g6j1HU1PrMEVEuNMq3uTN7ZOLqsWp1spZQrB1Uqro1wDlJOUgqbi5hHmscB/5BaTHqlmrr21TSCkX42Av/ABR7aqhaaO5y9FVptmP1VJysdeFiYli67MazgFsmIzoBYk9GVVwp4GwM1Np5a6ogTMKjqWD9UKqsGOcHutbjeFJ4BqmTpQjMtR2qXpkFwpPUD0yL+6FOl9+6O4To62oqjN8BYBgeRU6ibNPDgagnznWJwlOqLVEWoOTqrfOEZeLwyIMzsqqo1LMFHmZL084C9U0nUhiSSWBG4Dh3mNJsPDIcy0KQbn0a/wBpbV7RA89smk9OslNyWCpVVGJ3pemw8dLeE1Np5AFZyFAqIbncDew9SJxjMM90enbMhJym9nDCxBI3HkYptWhUrOEqIgoL1iM5Z6ptYAgAZACSb3O4boCOA2YK9Ws+KArFKnRIHXREAU6LuBJbf2CTTHVXCAnq4g21JIpIBVG/gMyjyjewlKviKbMWIZGuQLkNTAF7bz1d8u2NhR+k4uoR1s1NAddF6MGw8T8oGtQTSXqs6RZxi8QtNGdzZVBYnkBAjFVcqk8eE8+KhJtyv48z/wDc51jMW9RRmXKSb5L3sN4DdvOTQoEDtPpAcwNInWbNNbCKYKnYCOQJAhAQgTIkyIHDiJYmlNCVukDEaiQbjlaZ2KwSsLWy2NwUsjAjcQRx/vPRVKcUq0IGTsemVxFTOVLVKaNmAIL5GZbsN2azC9pbtzGPTqUxS/W1EqIo4b1IZjwUHjK8bgc9hdlK6q6NlYc7HkbbpwtZqdsoLkXDdIxJcaaBz7p7N0Ka2fgRTQJe4XjbeeJPaTrH6SrfQCL4XHpV0Bs496m2jjw4jtFxHKKQhpGliylFl4EDsTiok7EDAVdZx0V98aZZwVgJHBJnFS1mAykg2zL8LcwOHKXYLDCmGsSxZi7Md5J+QsALdktchQWYgAbySAB3kzKrbcDD6BTU4ZyCKY7b72/hgamKxiUlzOwUbteJ5AcT2CefxtZ67DOMiDrJTO8kbmqfkvDeeUsSgcweqS9SxsdwW+8Iu5Rul/Qkm/kIFVGnreaFClrJpUY9RpWgdItp3C0mACEJMCLwhCAQIkiECsrKnpxickQM2pQ5Rarhr8JslJW1KB5jE7OBGoDAbuBH2SNV8J1QOITVKgcfBW1PcKi6jxBm7Uw4lD0LQEqe26g9/Dv/ALbpUH5H0jK+0FLiKq99Gr8wJX0A18vGdhLaC/nAtPtBhxvqAfwv/acj2hw591mb7NOq3yWZVLarFUaquQVEFRMlRnJJy9U3VdeuPWWf+RQvkLOCLaMpB1NvnA0Btq46tGse9VQfzHSVPjcQ+5adIfESazDuFlW/iYoNtUbBrswK5rqjaKASSe4AxmtjUpuEZTYrmzDULdgvW5DUawKf0AMQ9QtWYajpSCq/Zpiy37bRlUPDXmSIDEqwZlN8qB7brA59CeBuhBHCV4DadN1D+7TOgcnewUs43aAAbzvgOU6Vu/nLqOG4nfE021RBUOcpZrKDvIuoBIO65a1o3Wxbh2SnTDlFVnvUye9eyp1Tduqd9hqNYDaU7S4TNxG10UkAMxBCiymzHOqNlPGxcXnFLbtK6KxyM5KhWtf32pr5lTA1oTKTblIhSBU6wQj6NtQ9+jP8WU27pJ25SGpLAZWe5QjRVLP4gKflA1IRbCYsVASLixykMCCDv1HiJMC+EIQJkQhAmRaEIEQhCBBE4alCECo0eycmjCEDPpbDpqAOsciqq5mJyqpUgDxVfKcN7PUTn0P0gYMMxGjMHa1txzC998IQOm2LT69l9/PmsSPfUK3doBGK2zEdgzXuBl0JAIuGsw46gQhAnB7LCCoDY9KzO1gVGotYC5tpIxexUdcu4How41IZUOgtcWNtL8tIQgXtsxM2cZg1ySQxGbUNY8xcfPmZ1itnI5JOYErlbKxXMtycrW3jU+ZhCBxU2RTJJ62t7WYgKSysSo4G6KZNPZSKwYZr3v7516zOAeYDOxA7YQgTR2XTXKAD1VpKNTupZsn4jFm9nqBLGzdYOD1j9dSrejGTCBo0qAUsR9Y5j32A/KEIQP/Z"/>
          <p:cNvSpPr>
            <a:spLocks noChangeAspect="1" noChangeArrowheads="1"/>
          </p:cNvSpPr>
          <p:nvPr/>
        </p:nvSpPr>
        <p:spPr bwMode="auto">
          <a:xfrm>
            <a:off x="0" y="-1152525"/>
            <a:ext cx="1905000" cy="190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data:image/jpeg;base64,/9j/4AAQSkZJRgABAQAAAQABAAD/2wCEAAkGBxISEhQUEhQVFBUUFRQUFBQUEhAUFhQVGBUWFhQXFhcYHCggGBolGxQVITEhJSkrLi4uFx8zODMsNygtLisBCgoKDQwMFA0NDjcZFBk3KywrKywrKysrKysrLCwrKysrKysrKysrKysrKysrKysrKysrKysrKysrKysrKysrK//AABEIAMgAyAMBIgACEQEDEQH/xAAbAAACAwEBAQAAAAAAAAAAAAAABAEDBQIGB//EAEIQAAIBAgMEBwQGCAYDAQAAAAECAAMRBBIhBTFBURMiYXGBkaEGMlKxI0JykrLBFDNiY4KiwtEkU3ODs+EVdPA0/8QAFQEBAQAAAAAAAAAAAAAAAAAAAAH/xAAUEQEAAAAAAAAAAAAAAAAAAAAA/9oADAMBAAIRAxEAPwD7jCEIBCQDJgEIQgEIQgEIQgEiQwlGArl6YY2vqGtuzKSpt4iAwYSqrVClQfrHKO+xPyBlsCYQhAIQhAIQhAIQhAJFpMIEQkwgRKMRXsVUe85Pgo94+o8xLzENn9d6lQ/F0afZTfbva/kIDwnUIQCEIQCEIQCEIQCZ2zWs9anxWpmH2XAYHzzeU0Zmppi6nbQpW7bPVv8AMecDqtriKY4LTqOe8lVX0zR+I4fWvVPwpSQfzMfmPKPCBMJEIEyJMgwC8JEIHUJEi8CSZMT2qT0NQjgpPlr+UbU3F+cCYQhArr1QiszblBY9wFzKdnOGpIyjKGRWC8swvb1lW2xeiy/GVp+DMFPoTHQIEyZzJMAkyICBMISLwCTIkwAzMH/6z/64/wCQ/wBppEzNpD/E1jyo0B/PWP8AaB1s9r1K5/eKPKmv94+IlhVAqVhrqyN5oB/THIEyZEIHUgwkQIMJJkCBMhTAyFgS63BB3EEeekV2NUvQp33hQp716p9RG4jss2asvw1TbuZVb5kwNCEIQM/bPuL2VaX/ACLHontZCaNS28KWX7S9ZfUCNUqgZQw3MAR3EXEDoSZzeTfSASZAMmASJDOBvkwJEDAQMDljENn6vXbm4UdyqB8yY5VMQ2E16Ct8eap95iw9CIFlBvp6o/d0T61B+QjwmbUNsSv7dFh4o6n+szRWB1IvrJkWgdSIQgEiRVNgTOVqQOzIhmnBMC2I4AfSVz+8UeVNYwWi+yF6jNvzu7X8bD0UQNCEIQKiYpsbSnk40mNPwU9X+W0ZqCZdTEChXzMbU64UEnQJVXQXP7QIHeogaYz5+GSwsb6g8RbjLohtqoy0XZSVKgPcb7KQWHiAY/AzaNJ6dS2pRjb7BANj3Ead47ZpRfaFc06buBmKKWtzA1PpeXK1wDzF4EVKYbfIoVlYXU3FyPEGxEsipxFqvR5bZkLhuZBAcW59ZT4wGxAyIGBk7exWWk5G8Ahe1jovqRGcEgVFUbkUKO4C35TO242i6XvVpgAi498TRoKLkwEttVMuSoN9NgT2qxCMPW/hNVG0mP7QrejUA+B/QXHymnhamZFPMA+YgMIdJJNpzT3SK5srdin5GBGHzZRmtf8AZvbfpa/ZLYvs79TS/wBNPwiXkwFcc+mUEAtoL+vpKOk8oh7S4goaJF75nOgubBCCAP4hMCptqsQSqG2t3dgFABA3LfmOPGB7Ba05oYgl2GllC8dcxuSDy0t5zw5242YBsWia2tTWlvvaxJLdse9ntvUy1RM5rOSHDIhLOCLWfL1Qwtv00gen2liCEsvvuRTXvbS/gLnwmlQpBVVV3KAB3DQTIwGHdn6WroQLU6d75AfeYkaFzp3bpsI94FkJEIFVSI4lQQQQGU6EEAg94MeqxOrAx32c4U06NYojhlNN0FVVDAj6PUFe65HZN7ZVbPRpMd7U0J7yovE6Iuw8POWbCe1CmOWZfusR+UB3FLdHHNWHmDKdkNehRJ406f4RGKpsrHkD8orsUWw9G3+VT/CID0z8WPp6HdVHhlX+wmgJm40/4mh9mv52p/8AcDRkMYK0GgYO2tWpLzqr6At+U1MOdJkYypmxFJeAWq3j1FB/mM08LVUL1iBrxYCAlttvo6n2Hv8AdMZ2Sfok+yvyEp2rSzU3trmVhprvBhsWrmoUzzRD5qIGtSlG1WtRqn92/wCEyUqgAkmwGpPKKbZxKmgQDcVMqggEjVgN/DQwNCgtlUclA9BILTtzF14wMD2mwTV6tFEKAhKrddSw96mNBfU6GLYb2VX3q7mpb4wAq7r2G4A2F+dpqbQwaVq9nXNkoqVNyCjM7XIYag2UQTYVEkZlz2/zHeoL9zG0BenXQjLhKYqtuz2y0V7S/wBbuW/hNLD4AYem7IqtUIzVGChTUI1tpu42HCaC07TqBnfpAaxBuCAQeYIuD5S+lVmLhTkL0/8ALdlH2T1l9GA8I/QfWBrqYSumZMCKsQrTQq7pmYkwFaZzV6Q4AVKh8Aqj8ZnewqwylbNcVKtyVIH6xtx4xfCvfE91BvV1/wCp1sjBUzUrNkGdax6xGouob+qB6Cseq3cflM7YNT/D0ba/RoNfsiaVRbgjmCPOec9m630KquZmCgWbOFGUW962m47rwPSKZk7WJGIw5C5urXFr24IeXZNSkdJje0mEFRsOCbfSsNAONNufdA06dUFsutxr7pt57pbW3SVW1uyc1TA8ZtCnmxDguyqEpqVXq5hqQC413k6C26OYPZuGQkjD0rX/AMtT43O+V3BxFYngaY8lJ/qluJxZ3DdxganRU3UoL01tYGmchXj1bboh7M6UslyejLUxfUkKxUE+AErwOIJJW3jz7p3sE2NQfvKg/mJ/OBvYc2mf7QYcMFYk9SrSIFlt+sXmLiO0jrONsDqDtq0f+RYDbLbdEcViCgvYaanM2UAdpsZoPKTSvA8/7N441nr1CRowpdVgw+jvrmAF/fm3SOsy9jIAj2sL1Kp0A167a+k06EBlTJJgs5gYWKNsTUHxJTfxBZT8hL0F2lOKt+kn/RHpUMvonWBq0IQoQgWVBpMrFiajzNxKwMugbYimfip1V8jTMe2Z1MRXB3OtKovgGRvwrM7FnIUqbslRSfst1G8Nb+E0sTW6NkJUav0ZPFQ263ewUQNm8zNkJZWHw1agHdnJ/OaaxLA6PWHKpf7yKf7wHUFojtYa0TyrJ6hl/OPCI7bNqWb4Xpt5OsB2U1zpOjWXNlvrvIsd3fKsWeru3m0DyTYhlrVFRQzvVsLnqhQiZmPGw5DnK9q4cVKhK1KnVtZQ2VBqL6La97cSZ0lIiriav1y3RgWJyWXMSO8Zfuy1KPM2JGa4vfdfWAvgldbmk57KdU5lPMBj1l79e6NbCxAarVtpaoQwvexyKSO2xuLy1NXHdYX4RWmxp446G1VAQb7mp6NccLhl+7A9RTbUSdqHSmPirU/Q5vynNNZztBnD0dRlNQC2XW+ViDmvu05QNIzm9p0xmXj8cVWpZT1Uc5sy2FlO8b4COxDejTPNM3nr+c1qAmfstAtOmOVNB6CaFGAxIbdJCyHgefxv69uylTH3nc/l6xnBm5MRR8z1n5uwHclk+YMf2enGBrUBCdURJgdERHEpHTKa1PSBi4umGQqwurAqR3i0WrO1XCE76gUr/u0zv8SoPjNF03xDDno6oH1a1rfs1VH9S+q9sDW2LWz01bMWzgML23EXtp3yV6uKblUpA/xU3IPpUHlMbAbSp4bNSbMzLUZKaIMzMpAcWHIZ+MexW0KbotZSR0L2YMrKyhhlYMDqNCD4QNwRXa1LPRqqN5Rrd9tPWc4LGo1hnBJuVF9SOYHnHYCFLEB1SpvzKGH8QBjKEETDwmMSjhx0rZRTd6I01JViFAA3m1pFDaqdN0QbrEXykMLjebEjW3GBl7SqlMVWYn6PJRJ0Y5X61m04WtflaO0qBNHMDe5vmFiCL8LQoAPVr311pL4qlz+KMUcEiEsBlJFjZiBvv7u7xgIrZLFyBrYEkasTuEqfC5cTSqMbs7OlwLWTIcq+lz2y+oiqbkXa5YMxvbh1b7hKcfmFNKtv1VRGY3toTlv/ADQPVoso2t7tM8q1L8VvzmftDGViyUqJVMyM7VXBbKFIWyppdrniZnYzEV6WVKtTpUepSCsVVXWoHVgDl0KkA91oHr2mF7RUb4esT8B38eU2qtVRvIGttSBMr2iP0DdrIvm6iBZQEapRbDjfGqMC4RXamK6Km78QOqObnRR5kRoTC20xqVFX6lPU/tOd33Rr3sICGAp5VC8gRf4jfU+JufGbuESwEzsPTGvafSbWFpwGUhOgIQCQwnUiBmYqlMzG0sylb23EEbwQbgjtBm/iUmTWpagwMbOlWtRLqFr6o9tM65TlYdhI7xumptWhc1E3dPhn+/StlPZo/wDKInjVyjpQNaTCpYcVHv2/hvONsuMRVoU0qK6sXdhTIOalYdViPdVt3gYVubHBKUzc2KK2Y3JIYXtfxmo08bgto4i36PQyU+g6j1HU1PrMEVEuNMq3uTN7ZOLqsWp1spZQrB1Uqro1wDlJOUgqbi5hHmscB/5BaTHqlmrr21TSCkX42Av/ABR7aqhaaO5y9FVptmP1VJysdeFiYli67MazgFsmIzoBYk9GVVwp4GwM1Np5a6ogTMKjqWD9UKqsGOcHutbjeFJ4BqmTpQjMtR2qXpkFwpPUD0yL+6FOl9+6O4To62oqjN8BYBgeRU6ibNPDgagnznWJwlOqLVEWoOTqrfOEZeLwyIMzsqqo1LMFHmZL084C9U0nUhiSSWBG4Dh3mNJsPDIcy0KQbn0a/wBpbV7RA89smk9OslNyWCpVVGJ3pemw8dLeE1Np5AFZyFAqIbncDew9SJxjMM90enbMhJym9nDCxBI3HkYptWhUrOEqIgoL1iM5Z6ptYAgAZACSb3O4boCOA2YK9Ws+KArFKnRIHXREAU6LuBJbf2CTTHVXCAnq4g21JIpIBVG/gMyjyjewlKviKbMWIZGuQLkNTAF7bz1d8u2NhR+k4uoR1s1NAddF6MGw8T8oGtQTSXqs6RZxi8QtNGdzZVBYnkBAjFVcqk8eE8+KhJtyv48z/wDc51jMW9RRmXKSb5L3sN4DdvOTQoEDtPpAcwNInWbNNbCKYKnYCOQJAhAQgTIkyIHDiJYmlNCVukDEaiQbjlaZ2KwSsLWy2NwUsjAjcQRx/vPRVKcUq0IGTsemVxFTOVLVKaNmAIL5GZbsN2azC9pbtzGPTqUxS/W1EqIo4b1IZjwUHjK8bgc9hdlK6q6NlYc7HkbbpwtZqdsoLkXDdIxJcaaBz7p7N0Ka2fgRTQJe4XjbeeJPaTrH6SrfQCL4XHpV0Bs496m2jjw4jtFxHKKQhpGliylFl4EDsTiok7EDAVdZx0V98aZZwVgJHBJnFS1mAykg2zL8LcwOHKXYLDCmGsSxZi7Md5J+QsALdktchQWYgAbySAB3kzKrbcDD6BTU4ZyCKY7b72/hgamKxiUlzOwUbteJ5AcT2CefxtZ67DOMiDrJTO8kbmqfkvDeeUsSgcweqS9SxsdwW+8Iu5Rul/Qkm/kIFVGnreaFClrJpUY9RpWgdItp3C0mACEJMCLwhCAQIkiECsrKnpxickQM2pQ5Rarhr8JslJW1KB5jE7OBGoDAbuBH2SNV8J1QOITVKgcfBW1PcKi6jxBm7Uw4lD0LQEqe26g9/Dv/ALbpUH5H0jK+0FLiKq99Gr8wJX0A18vGdhLaC/nAtPtBhxvqAfwv/acj2hw591mb7NOq3yWZVLarFUaquQVEFRMlRnJJy9U3VdeuPWWf+RQvkLOCLaMpB1NvnA0Btq46tGse9VQfzHSVPjcQ+5adIfESazDuFlW/iYoNtUbBrswK5rqjaKASSe4AxmtjUpuEZTYrmzDULdgvW5DUawKf0AMQ9QtWYajpSCq/Zpiy37bRlUPDXmSIDEqwZlN8qB7brA59CeBuhBHCV4DadN1D+7TOgcnewUs43aAAbzvgOU6Vu/nLqOG4nfE021RBUOcpZrKDvIuoBIO65a1o3Wxbh2SnTDlFVnvUye9eyp1Tduqd9hqNYDaU7S4TNxG10UkAMxBCiymzHOqNlPGxcXnFLbtK6KxyM5KhWtf32pr5lTA1oTKTblIhSBU6wQj6NtQ9+jP8WU27pJ25SGpLAZWe5QjRVLP4gKflA1IRbCYsVASLixykMCCDv1HiJMC+EIQJkQhAmRaEIEQhCBBE4alCECo0eycmjCEDPpbDpqAOsciqq5mJyqpUgDxVfKcN7PUTn0P0gYMMxGjMHa1txzC998IQOm2LT69l9/PmsSPfUK3doBGK2zEdgzXuBl0JAIuGsw46gQhAnB7LCCoDY9KzO1gVGotYC5tpIxexUdcu4How41IZUOgtcWNtL8tIQgXtsxM2cZg1ySQxGbUNY8xcfPmZ1itnI5JOYErlbKxXMtycrW3jU+ZhCBxU2RTJJ62t7WYgKSysSo4G6KZNPZSKwYZr3v7516zOAeYDOxA7YQgTR2XTXKAD1VpKNTupZsn4jFm9nqBLGzdYOD1j9dSrejGTCBo0qAUsR9Y5j32A/KEIQP/Z"/>
          <p:cNvSpPr>
            <a:spLocks noChangeAspect="1" noChangeArrowheads="1"/>
          </p:cNvSpPr>
          <p:nvPr/>
        </p:nvSpPr>
        <p:spPr bwMode="auto">
          <a:xfrm>
            <a:off x="0" y="-1152525"/>
            <a:ext cx="1905000" cy="190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data:image/jpeg;base64,/9j/4AAQSkZJRgABAQAAAQABAAD/2wCEAAkGBxISEhQUEhQVFBUUFRQUFBQUEhAUFhQVGBUWFhQXFhcYHCggGBolGxQVITEhJSkrLi4uFx8zODMsNygtLisBCgoKDQwMFA0NDjcZFBk3KywrKywrKysrKysrLCwrKysrKysrKysrKysrKysrKysrKysrKysrKysrKysrKysrK//AABEIAMgAyAMBIgACEQEDEQH/xAAbAAACAwEBAQAAAAAAAAAAAAAABAEDBQIGB//EAEIQAAIBAgMEBwQGCAYDAQAAAAECAAMRBBIhBTFBURMiYXGBkaEGMlKxI0JykrLBFDNiY4KiwtEkU3ODs+EVdPA0/8QAFQEBAQAAAAAAAAAAAAAAAAAAAAH/xAAUEQEAAAAAAAAAAAAAAAAAAAAA/9oADAMBAAIRAxEAPwD7jCEIBCQDJgEIQgEIQgEIQgEiQwlGArl6YY2vqGtuzKSpt4iAwYSqrVClQfrHKO+xPyBlsCYQhAIQhAIQhAIQhAJFpMIEQkwgRKMRXsVUe85Pgo94+o8xLzENn9d6lQ/F0afZTfbva/kIDwnUIQCEIQCEIQCEIQCZ2zWs9anxWpmH2XAYHzzeU0Zmppi6nbQpW7bPVv8AMecDqtriKY4LTqOe8lVX0zR+I4fWvVPwpSQfzMfmPKPCBMJEIEyJMgwC8JEIHUJEi8CSZMT2qT0NQjgpPlr+UbU3F+cCYQhArr1QiszblBY9wFzKdnOGpIyjKGRWC8swvb1lW2xeiy/GVp+DMFPoTHQIEyZzJMAkyICBMISLwCTIkwAzMH/6z/64/wCQ/wBppEzNpD/E1jyo0B/PWP8AaB1s9r1K5/eKPKmv94+IlhVAqVhrqyN5oB/THIEyZEIHUgwkQIMJJkCBMhTAyFgS63BB3EEeekV2NUvQp33hQp716p9RG4jss2asvw1TbuZVb5kwNCEIQM/bPuL2VaX/ACLHontZCaNS28KWX7S9ZfUCNUqgZQw3MAR3EXEDoSZzeTfSASZAMmASJDOBvkwJEDAQMDljENn6vXbm4UdyqB8yY5VMQ2E16Ct8eap95iw9CIFlBvp6o/d0T61B+QjwmbUNsSv7dFh4o6n+szRWB1IvrJkWgdSIQgEiRVNgTOVqQOzIhmnBMC2I4AfSVz+8UeVNYwWi+yF6jNvzu7X8bD0UQNCEIQKiYpsbSnk40mNPwU9X+W0ZqCZdTEChXzMbU64UEnQJVXQXP7QIHeogaYz5+GSwsb6g8RbjLohtqoy0XZSVKgPcb7KQWHiAY/AzaNJ6dS2pRjb7BANj3Ead47ZpRfaFc06buBmKKWtzA1PpeXK1wDzF4EVKYbfIoVlYXU3FyPEGxEsipxFqvR5bZkLhuZBAcW59ZT4wGxAyIGBk7exWWk5G8Ahe1jovqRGcEgVFUbkUKO4C35TO242i6XvVpgAi498TRoKLkwEttVMuSoN9NgT2qxCMPW/hNVG0mP7QrejUA+B/QXHymnhamZFPMA+YgMIdJJNpzT3SK5srdin5GBGHzZRmtf8AZvbfpa/ZLYvs79TS/wBNPwiXkwFcc+mUEAtoL+vpKOk8oh7S4goaJF75nOgubBCCAP4hMCptqsQSqG2t3dgFABA3LfmOPGB7Ba05oYgl2GllC8dcxuSDy0t5zw5242YBsWia2tTWlvvaxJLdse9ntvUy1RM5rOSHDIhLOCLWfL1Qwtv00gen2liCEsvvuRTXvbS/gLnwmlQpBVVV3KAB3DQTIwGHdn6WroQLU6d75AfeYkaFzp3bpsI94FkJEIFVSI4lQQQQGU6EEAg94MeqxOrAx32c4U06NYojhlNN0FVVDAj6PUFe65HZN7ZVbPRpMd7U0J7yovE6Iuw8POWbCe1CmOWZfusR+UB3FLdHHNWHmDKdkNehRJ406f4RGKpsrHkD8orsUWw9G3+VT/CID0z8WPp6HdVHhlX+wmgJm40/4mh9mv52p/8AcDRkMYK0GgYO2tWpLzqr6At+U1MOdJkYypmxFJeAWq3j1FB/mM08LVUL1iBrxYCAlttvo6n2Hv8AdMZ2Sfok+yvyEp2rSzU3trmVhprvBhsWrmoUzzRD5qIGtSlG1WtRqn92/wCEyUqgAkmwGpPKKbZxKmgQDcVMqggEjVgN/DQwNCgtlUclA9BILTtzF14wMD2mwTV6tFEKAhKrddSw96mNBfU6GLYb2VX3q7mpb4wAq7r2G4A2F+dpqbQwaVq9nXNkoqVNyCjM7XIYag2UQTYVEkZlz2/zHeoL9zG0BenXQjLhKYqtuz2y0V7S/wBbuW/hNLD4AYem7IqtUIzVGChTUI1tpu42HCaC07TqBnfpAaxBuCAQeYIuD5S+lVmLhTkL0/8ALdlH2T1l9GA8I/QfWBrqYSumZMCKsQrTQq7pmYkwFaZzV6Q4AVKh8Aqj8ZnewqwylbNcVKtyVIH6xtx4xfCvfE91BvV1/wCp1sjBUzUrNkGdax6xGouob+qB6Cseq3cflM7YNT/D0ba/RoNfsiaVRbgjmCPOec9m630KquZmCgWbOFGUW962m47rwPSKZk7WJGIw5C5urXFr24IeXZNSkdJje0mEFRsOCbfSsNAONNufdA06dUFsutxr7pt57pbW3SVW1uyc1TA8ZtCnmxDguyqEpqVXq5hqQC413k6C26OYPZuGQkjD0rX/AMtT43O+V3BxFYngaY8lJ/qluJxZ3DdxganRU3UoL01tYGmchXj1bboh7M6UslyejLUxfUkKxUE+AErwOIJJW3jz7p3sE2NQfvKg/mJ/OBvYc2mf7QYcMFYk9SrSIFlt+sXmLiO0jrONsDqDtq0f+RYDbLbdEcViCgvYaanM2UAdpsZoPKTSvA8/7N441nr1CRowpdVgw+jvrmAF/fm3SOsy9jIAj2sL1Kp0A167a+k06EBlTJJgs5gYWKNsTUHxJTfxBZT8hL0F2lOKt+kn/RHpUMvonWBq0IQoQgWVBpMrFiajzNxKwMugbYimfip1V8jTMe2Z1MRXB3OtKovgGRvwrM7FnIUqbslRSfst1G8Nb+E0sTW6NkJUav0ZPFQ263ewUQNm8zNkJZWHw1agHdnJ/OaaxLA6PWHKpf7yKf7wHUFojtYa0TyrJ6hl/OPCI7bNqWb4Xpt5OsB2U1zpOjWXNlvrvIsd3fKsWeru3m0DyTYhlrVFRQzvVsLnqhQiZmPGw5DnK9q4cVKhK1KnVtZQ2VBqL6La97cSZ0lIiriav1y3RgWJyWXMSO8Zfuy1KPM2JGa4vfdfWAvgldbmk57KdU5lPMBj1l79e6NbCxAarVtpaoQwvexyKSO2xuLy1NXHdYX4RWmxp446G1VAQb7mp6NccLhl+7A9RTbUSdqHSmPirU/Q5vynNNZztBnD0dRlNQC2XW+ViDmvu05QNIzm9p0xmXj8cVWpZT1Uc5sy2FlO8b4COxDejTPNM3nr+c1qAmfstAtOmOVNB6CaFGAxIbdJCyHgefxv69uylTH3nc/l6xnBm5MRR8z1n5uwHclk+YMf2enGBrUBCdURJgdERHEpHTKa1PSBi4umGQqwurAqR3i0WrO1XCE76gUr/u0zv8SoPjNF03xDDno6oH1a1rfs1VH9S+q9sDW2LWz01bMWzgML23EXtp3yV6uKblUpA/xU3IPpUHlMbAbSp4bNSbMzLUZKaIMzMpAcWHIZ+MexW0KbotZSR0L2YMrKyhhlYMDqNCD4QNwRXa1LPRqqN5Rrd9tPWc4LGo1hnBJuVF9SOYHnHYCFLEB1SpvzKGH8QBjKEETDwmMSjhx0rZRTd6I01JViFAA3m1pFDaqdN0QbrEXykMLjebEjW3GBl7SqlMVWYn6PJRJ0Y5X61m04WtflaO0qBNHMDe5vmFiCL8LQoAPVr311pL4qlz+KMUcEiEsBlJFjZiBvv7u7xgIrZLFyBrYEkasTuEqfC5cTSqMbs7OlwLWTIcq+lz2y+oiqbkXa5YMxvbh1b7hKcfmFNKtv1VRGY3toTlv/ADQPVoso2t7tM8q1L8VvzmftDGViyUqJVMyM7VXBbKFIWyppdrniZnYzEV6WVKtTpUepSCsVVXWoHVgDl0KkA91oHr2mF7RUb4esT8B38eU2qtVRvIGttSBMr2iP0DdrIvm6iBZQEapRbDjfGqMC4RXamK6Km78QOqObnRR5kRoTC20xqVFX6lPU/tOd33Rr3sICGAp5VC8gRf4jfU+JufGbuESwEzsPTGvafSbWFpwGUhOgIQCQwnUiBmYqlMzG0sylb23EEbwQbgjtBm/iUmTWpagwMbOlWtRLqFr6o9tM65TlYdhI7xumptWhc1E3dPhn+/StlPZo/wDKInjVyjpQNaTCpYcVHv2/hvONsuMRVoU0qK6sXdhTIOalYdViPdVt3gYVubHBKUzc2KK2Y3JIYXtfxmo08bgto4i36PQyU+g6j1HU1PrMEVEuNMq3uTN7ZOLqsWp1spZQrB1Uqro1wDlJOUgqbi5hHmscB/5BaTHqlmrr21TSCkX42Av/ABR7aqhaaO5y9FVptmP1VJysdeFiYli67MazgFsmIzoBYk9GVVwp4GwM1Np5a6ogTMKjqWD9UKqsGOcHutbjeFJ4BqmTpQjMtR2qXpkFwpPUD0yL+6FOl9+6O4To62oqjN8BYBgeRU6ibNPDgagnznWJwlOqLVEWoOTqrfOEZeLwyIMzsqqo1LMFHmZL084C9U0nUhiSSWBG4Dh3mNJsPDIcy0KQbn0a/wBpbV7RA89smk9OslNyWCpVVGJ3pemw8dLeE1Np5AFZyFAqIbncDew9SJxjMM90enbMhJym9nDCxBI3HkYptWhUrOEqIgoL1iM5Z6ptYAgAZACSb3O4boCOA2YK9Ws+KArFKnRIHXREAU6LuBJbf2CTTHVXCAnq4g21JIpIBVG/gMyjyjewlKviKbMWIZGuQLkNTAF7bz1d8u2NhR+k4uoR1s1NAddF6MGw8T8oGtQTSXqs6RZxi8QtNGdzZVBYnkBAjFVcqk8eE8+KhJtyv48z/wDc51jMW9RRmXKSb5L3sN4DdvOTQoEDtPpAcwNInWbNNbCKYKnYCOQJAhAQgTIkyIHDiJYmlNCVukDEaiQbjlaZ2KwSsLWy2NwUsjAjcQRx/vPRVKcUq0IGTsemVxFTOVLVKaNmAIL5GZbsN2azC9pbtzGPTqUxS/W1EqIo4b1IZjwUHjK8bgc9hdlK6q6NlYc7HkbbpwtZqdsoLkXDdIxJcaaBz7p7N0Ka2fgRTQJe4XjbeeJPaTrH6SrfQCL4XHpV0Bs496m2jjw4jtFxHKKQhpGliylFl4EDsTiok7EDAVdZx0V98aZZwVgJHBJnFS1mAykg2zL8LcwOHKXYLDCmGsSxZi7Md5J+QsALdktchQWYgAbySAB3kzKrbcDD6BTU4ZyCKY7b72/hgamKxiUlzOwUbteJ5AcT2CefxtZ67DOMiDrJTO8kbmqfkvDeeUsSgcweqS9SxsdwW+8Iu5Rul/Qkm/kIFVGnreaFClrJpUY9RpWgdItp3C0mACEJMCLwhCAQIkiECsrKnpxickQM2pQ5Rarhr8JslJW1KB5jE7OBGoDAbuBH2SNV8J1QOITVKgcfBW1PcKi6jxBm7Uw4lD0LQEqe26g9/Dv/ALbpUH5H0jK+0FLiKq99Gr8wJX0A18vGdhLaC/nAtPtBhxvqAfwv/acj2hw591mb7NOq3yWZVLarFUaquQVEFRMlRnJJy9U3VdeuPWWf+RQvkLOCLaMpB1NvnA0Btq46tGse9VQfzHSVPjcQ+5adIfESazDuFlW/iYoNtUbBrswK5rqjaKASSe4AxmtjUpuEZTYrmzDULdgvW5DUawKf0AMQ9QtWYajpSCq/Zpiy37bRlUPDXmSIDEqwZlN8qB7brA59CeBuhBHCV4DadN1D+7TOgcnewUs43aAAbzvgOU6Vu/nLqOG4nfE021RBUOcpZrKDvIuoBIO65a1o3Wxbh2SnTDlFVnvUye9eyp1Tduqd9hqNYDaU7S4TNxG10UkAMxBCiymzHOqNlPGxcXnFLbtK6KxyM5KhWtf32pr5lTA1oTKTblIhSBU6wQj6NtQ9+jP8WU27pJ25SGpLAZWe5QjRVLP4gKflA1IRbCYsVASLixykMCCDv1HiJMC+EIQJkQhAmRaEIEQhCBBE4alCECo0eycmjCEDPpbDpqAOsciqq5mJyqpUgDxVfKcN7PUTn0P0gYMMxGjMHa1txzC998IQOm2LT69l9/PmsSPfUK3doBGK2zEdgzXuBl0JAIuGsw46gQhAnB7LCCoDY9KzO1gVGotYC5tpIxexUdcu4How41IZUOgtcWNtL8tIQgXtsxM2cZg1ySQxGbUNY8xcfPmZ1itnI5JOYErlbKxXMtycrW3jU+ZhCBxU2RTJJ62t7WYgKSysSo4G6KZNPZSKwYZr3v7516zOAeYDOxA7YQgTR2XTXKAD1VpKNTupZsn4jFm9nqBLGzdYOD1j9dSrejGTCBo0qAUsR9Y5j32A/KEIQP/Z"/>
          <p:cNvSpPr>
            <a:spLocks noChangeAspect="1" noChangeArrowheads="1"/>
          </p:cNvSpPr>
          <p:nvPr/>
        </p:nvSpPr>
        <p:spPr bwMode="auto">
          <a:xfrm>
            <a:off x="0" y="-1152525"/>
            <a:ext cx="1905000" cy="190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4" name="AutoShape 8" descr="data:image/jpeg;base64,/9j/4AAQSkZJRgABAQAAAQABAAD/2wCEAAkGBxISEhQUEhQVFBUUFRQUFBQUEhAUFhQVGBUWFhQXFhcYHCggGBolGxQVITEhJSkrLi4uFx8zODMsNygtLisBCgoKDQwMFA0NDjcZFBk3KywrKywrKysrKysrLCwrKysrKysrKysrKysrKysrKysrKysrKysrKysrKysrKysrK//AABEIAMgAyAMBIgACEQEDEQH/xAAbAAACAwEBAQAAAAAAAAAAAAAABAEDBQIGB//EAEIQAAIBAgMEBwQGCAYDAQAAAAECAAMRBBIhBTFBURMiYXGBkaEGMlKxI0JykrLBFDNiY4KiwtEkU3ODs+EVdPA0/8QAFQEBAQAAAAAAAAAAAAAAAAAAAAH/xAAUEQEAAAAAAAAAAAAAAAAAAAAA/9oADAMBAAIRAxEAPwD7jCEIBCQDJgEIQgEIQgEIQgEiQwlGArl6YY2vqGtuzKSpt4iAwYSqrVClQfrHKO+xPyBlsCYQhAIQhAIQhAIQhAJFpMIEQkwgRKMRXsVUe85Pgo94+o8xLzENn9d6lQ/F0afZTfbva/kIDwnUIQCEIQCEIQCEIQCZ2zWs9anxWpmH2XAYHzzeU0Zmppi6nbQpW7bPVv8AMecDqtriKY4LTqOe8lVX0zR+I4fWvVPwpSQfzMfmPKPCBMJEIEyJMgwC8JEIHUJEi8CSZMT2qT0NQjgpPlr+UbU3F+cCYQhArr1QiszblBY9wFzKdnOGpIyjKGRWC8swvb1lW2xeiy/GVp+DMFPoTHQIEyZzJMAkyICBMISLwCTIkwAzMH/6z/64/wCQ/wBppEzNpD/E1jyo0B/PWP8AaB1s9r1K5/eKPKmv94+IlhVAqVhrqyN5oB/THIEyZEIHUgwkQIMJJkCBMhTAyFgS63BB3EEeekV2NUvQp33hQp716p9RG4jss2asvw1TbuZVb5kwNCEIQM/bPuL2VaX/ACLHontZCaNS28KWX7S9ZfUCNUqgZQw3MAR3EXEDoSZzeTfSASZAMmASJDOBvkwJEDAQMDljENn6vXbm4UdyqB8yY5VMQ2E16Ct8eap95iw9CIFlBvp6o/d0T61B+QjwmbUNsSv7dFh4o6n+szRWB1IvrJkWgdSIQgEiRVNgTOVqQOzIhmnBMC2I4AfSVz+8UeVNYwWi+yF6jNvzu7X8bD0UQNCEIQKiYpsbSnk40mNPwU9X+W0ZqCZdTEChXzMbU64UEnQJVXQXP7QIHeogaYz5+GSwsb6g8RbjLohtqoy0XZSVKgPcb7KQWHiAY/AzaNJ6dS2pRjb7BANj3Ead47ZpRfaFc06buBmKKWtzA1PpeXK1wDzF4EVKYbfIoVlYXU3FyPEGxEsipxFqvR5bZkLhuZBAcW59ZT4wGxAyIGBk7exWWk5G8Ahe1jovqRGcEgVFUbkUKO4C35TO242i6XvVpgAi498TRoKLkwEttVMuSoN9NgT2qxCMPW/hNVG0mP7QrejUA+B/QXHymnhamZFPMA+YgMIdJJNpzT3SK5srdin5GBGHzZRmtf8AZvbfpa/ZLYvs79TS/wBNPwiXkwFcc+mUEAtoL+vpKOk8oh7S4goaJF75nOgubBCCAP4hMCptqsQSqG2t3dgFABA3LfmOPGB7Ba05oYgl2GllC8dcxuSDy0t5zw5242YBsWia2tTWlvvaxJLdse9ntvUy1RM5rOSHDIhLOCLWfL1Qwtv00gen2liCEsvvuRTXvbS/gLnwmlQpBVVV3KAB3DQTIwGHdn6WroQLU6d75AfeYkaFzp3bpsI94FkJEIFVSI4lQQQQGU6EEAg94MeqxOrAx32c4U06NYojhlNN0FVVDAj6PUFe65HZN7ZVbPRpMd7U0J7yovE6Iuw8POWbCe1CmOWZfusR+UB3FLdHHNWHmDKdkNehRJ406f4RGKpsrHkD8orsUWw9G3+VT/CID0z8WPp6HdVHhlX+wmgJm40/4mh9mv52p/8AcDRkMYK0GgYO2tWpLzqr6At+U1MOdJkYypmxFJeAWq3j1FB/mM08LVUL1iBrxYCAlttvo6n2Hv8AdMZ2Sfok+yvyEp2rSzU3trmVhprvBhsWrmoUzzRD5qIGtSlG1WtRqn92/wCEyUqgAkmwGpPKKbZxKmgQDcVMqggEjVgN/DQwNCgtlUclA9BILTtzF14wMD2mwTV6tFEKAhKrddSw96mNBfU6GLYb2VX3q7mpb4wAq7r2G4A2F+dpqbQwaVq9nXNkoqVNyCjM7XIYag2UQTYVEkZlz2/zHeoL9zG0BenXQjLhKYqtuz2y0V7S/wBbuW/hNLD4AYem7IqtUIzVGChTUI1tpu42HCaC07TqBnfpAaxBuCAQeYIuD5S+lVmLhTkL0/8ALdlH2T1l9GA8I/QfWBrqYSumZMCKsQrTQq7pmYkwFaZzV6Q4AVKh8Aqj8ZnewqwylbNcVKtyVIH6xtx4xfCvfE91BvV1/wCp1sjBUzUrNkGdax6xGouob+qB6Cseq3cflM7YNT/D0ba/RoNfsiaVRbgjmCPOec9m630KquZmCgWbOFGUW962m47rwPSKZk7WJGIw5C5urXFr24IeXZNSkdJje0mEFRsOCbfSsNAONNufdA06dUFsutxr7pt57pbW3SVW1uyc1TA8ZtCnmxDguyqEpqVXq5hqQC413k6C26OYPZuGQkjD0rX/AMtT43O+V3BxFYngaY8lJ/qluJxZ3DdxganRU3UoL01tYGmchXj1bboh7M6UslyejLUxfUkKxUE+AErwOIJJW3jz7p3sE2NQfvKg/mJ/OBvYc2mf7QYcMFYk9SrSIFlt+sXmLiO0jrONsDqDtq0f+RYDbLbdEcViCgvYaanM2UAdpsZoPKTSvA8/7N441nr1CRowpdVgw+jvrmAF/fm3SOsy9jIAj2sL1Kp0A167a+k06EBlTJJgs5gYWKNsTUHxJTfxBZT8hL0F2lOKt+kn/RHpUMvonWBq0IQoQgWVBpMrFiajzNxKwMugbYimfip1V8jTMe2Z1MRXB3OtKovgGRvwrM7FnIUqbslRSfst1G8Nb+E0sTW6NkJUav0ZPFQ263ewUQNm8zNkJZWHw1agHdnJ/OaaxLA6PWHKpf7yKf7wHUFojtYa0TyrJ6hl/OPCI7bNqWb4Xpt5OsB2U1zpOjWXNlvrvIsd3fKsWeru3m0DyTYhlrVFRQzvVsLnqhQiZmPGw5DnK9q4cVKhK1KnVtZQ2VBqL6La97cSZ0lIiriav1y3RgWJyWXMSO8Zfuy1KPM2JGa4vfdfWAvgldbmk57KdU5lPMBj1l79e6NbCxAarVtpaoQwvexyKSO2xuLy1NXHdYX4RWmxp446G1VAQb7mp6NccLhl+7A9RTbUSdqHSmPirU/Q5vynNNZztBnD0dRlNQC2XW+ViDmvu05QNIzm9p0xmXj8cVWpZT1Uc5sy2FlO8b4COxDejTPNM3nr+c1qAmfstAtOmOVNB6CaFGAxIbdJCyHgefxv69uylTH3nc/l6xnBm5MRR8z1n5uwHclk+YMf2enGBrUBCdURJgdERHEpHTKa1PSBi4umGQqwurAqR3i0WrO1XCE76gUr/u0zv8SoPjNF03xDDno6oH1a1rfs1VH9S+q9sDW2LWz01bMWzgML23EXtp3yV6uKblUpA/xU3IPpUHlMbAbSp4bNSbMzLUZKaIMzMpAcWHIZ+MexW0KbotZSR0L2YMrKyhhlYMDqNCD4QNwRXa1LPRqqN5Rrd9tPWc4LGo1hnBJuVF9SOYHnHYCFLEB1SpvzKGH8QBjKEETDwmMSjhx0rZRTd6I01JViFAA3m1pFDaqdN0QbrEXykMLjebEjW3GBl7SqlMVWYn6PJRJ0Y5X61m04WtflaO0qBNHMDe5vmFiCL8LQoAPVr311pL4qlz+KMUcEiEsBlJFjZiBvv7u7xgIrZLFyBrYEkasTuEqfC5cTSqMbs7OlwLWTIcq+lz2y+oiqbkXa5YMxvbh1b7hKcfmFNKtv1VRGY3toTlv/ADQPVoso2t7tM8q1L8VvzmftDGViyUqJVMyM7VXBbKFIWyppdrniZnYzEV6WVKtTpUepSCsVVXWoHVgDl0KkA91oHr2mF7RUb4esT8B38eU2qtVRvIGttSBMr2iP0DdrIvm6iBZQEapRbDjfGqMC4RXamK6Km78QOqObnRR5kRoTC20xqVFX6lPU/tOd33Rr3sICGAp5VC8gRf4jfU+JufGbuESwEzsPTGvafSbWFpwGUhOgIQCQwnUiBmYqlMzG0sylb23EEbwQbgjtBm/iUmTWpagwMbOlWtRLqFr6o9tM65TlYdhI7xumptWhc1E3dPhn+/StlPZo/wDKInjVyjpQNaTCpYcVHv2/hvONsuMRVoU0qK6sXdhTIOalYdViPdVt3gYVubHBKUzc2KK2Y3JIYXtfxmo08bgto4i36PQyU+g6j1HU1PrMEVEuNMq3uTN7ZOLqsWp1spZQrB1Uqro1wDlJOUgqbi5hHmscB/5BaTHqlmrr21TSCkX42Av/ABR7aqhaaO5y9FVptmP1VJysdeFiYli67MazgFsmIzoBYk9GVVwp4GwM1Np5a6ogTMKjqWD9UKqsGOcHutbjeFJ4BqmTpQjMtR2qXpkFwpPUD0yL+6FOl9+6O4To62oqjN8BYBgeRU6ibNPDgagnznWJwlOqLVEWoOTqrfOEZeLwyIMzsqqo1LMFHmZL084C9U0nUhiSSWBG4Dh3mNJsPDIcy0KQbn0a/wBpbV7RA89smk9OslNyWCpVVGJ3pemw8dLeE1Np5AFZyFAqIbncDew9SJxjMM90enbMhJym9nDCxBI3HkYptWhUrOEqIgoL1iM5Z6ptYAgAZACSb3O4boCOA2YK9Ws+KArFKnRIHXREAU6LuBJbf2CTTHVXCAnq4g21JIpIBVG/gMyjyjewlKviKbMWIZGuQLkNTAF7bz1d8u2NhR+k4uoR1s1NAddF6MGw8T8oGtQTSXqs6RZxi8QtNGdzZVBYnkBAjFVcqk8eE8+KhJtyv48z/wDc51jMW9RRmXKSb5L3sN4DdvOTQoEDtPpAcwNInWbNNbCKYKnYCOQJAhAQgTIkyIHDiJYmlNCVukDEaiQbjlaZ2KwSsLWy2NwUsjAjcQRx/vPRVKcUq0IGTsemVxFTOVLVKaNmAIL5GZbsN2azC9pbtzGPTqUxS/W1EqIo4b1IZjwUHjK8bgc9hdlK6q6NlYc7HkbbpwtZqdsoLkXDdIxJcaaBz7p7N0Ka2fgRTQJe4XjbeeJPaTrH6SrfQCL4XHpV0Bs496m2jjw4jtFxHKKQhpGliylFl4EDsTiok7EDAVdZx0V98aZZwVgJHBJnFS1mAykg2zL8LcwOHKXYLDCmGsSxZi7Md5J+QsALdktchQWYgAbySAB3kzKrbcDD6BTU4ZyCKY7b72/hgamKxiUlzOwUbteJ5AcT2CefxtZ67DOMiDrJTO8kbmqfkvDeeUsSgcweqS9SxsdwW+8Iu5Rul/Qkm/kIFVGnreaFClrJpUY9RpWgdItp3C0mACEJMCLwhCAQIkiECsrKnpxickQM2pQ5Rarhr8JslJW1KB5jE7OBGoDAbuBH2SNV8J1QOITVKgcfBW1PcKi6jxBm7Uw4lD0LQEqe26g9/Dv/ALbpUH5H0jK+0FLiKq99Gr8wJX0A18vGdhLaC/nAtPtBhxvqAfwv/acj2hw591mb7NOq3yWZVLarFUaquQVEFRMlRnJJy9U3VdeuPWWf+RQvkLOCLaMpB1NvnA0Btq46tGse9VQfzHSVPjcQ+5adIfESazDuFlW/iYoNtUbBrswK5rqjaKASSe4AxmtjUpuEZTYrmzDULdgvW5DUawKf0AMQ9QtWYajpSCq/Zpiy37bRlUPDXmSIDEqwZlN8qB7brA59CeBuhBHCV4DadN1D+7TOgcnewUs43aAAbzvgOU6Vu/nLqOG4nfE021RBUOcpZrKDvIuoBIO65a1o3Wxbh2SnTDlFVnvUye9eyp1Tduqd9hqNYDaU7S4TNxG10UkAMxBCiymzHOqNlPGxcXnFLbtK6KxyM5KhWtf32pr5lTA1oTKTblIhSBU6wQj6NtQ9+jP8WU27pJ25SGpLAZWe5QjRVLP4gKflA1IRbCYsVASLixykMCCDv1HiJMC+EIQJkQhAmRaEIEQhCBBE4alCECo0eycmjCEDPpbDpqAOsciqq5mJyqpUgDxVfKcN7PUTn0P0gYMMxGjMHa1txzC998IQOm2LT69l9/PmsSPfUK3doBGK2zEdgzXuBl0JAIuGsw46gQhAnB7LCCoDY9KzO1gVGotYC5tpIxexUdcu4How41IZUOgtcWNtL8tIQgXtsxM2cZg1ySQxGbUNY8xcfPmZ1itnI5JOYErlbKxXMtycrW3jU+ZhCBxU2RTJJ62t7WYgKSysSo4G6KZNPZSKwYZr3v7516zOAeYDOxA7YQgTR2XTXKAD1VpKNTupZsn4jFm9nqBLGzdYOD1j9dSrejGTCBo0qAUsR9Y5j32A/KEIQP/Z"/>
          <p:cNvSpPr>
            <a:spLocks noChangeAspect="1" noChangeArrowheads="1"/>
          </p:cNvSpPr>
          <p:nvPr/>
        </p:nvSpPr>
        <p:spPr bwMode="auto">
          <a:xfrm>
            <a:off x="0" y="-1152525"/>
            <a:ext cx="1905000" cy="190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345" name="Picture 9" descr="C:\Users\Dell\Pictures\NIPPLE STIMULATION.bmp"/>
          <p:cNvPicPr>
            <a:picLocks noChangeAspect="1" noChangeArrowheads="1"/>
          </p:cNvPicPr>
          <p:nvPr/>
        </p:nvPicPr>
        <p:blipFill>
          <a:blip r:embed="rId3"/>
          <a:srcRect/>
          <a:stretch>
            <a:fillRect/>
          </a:stretch>
        </p:blipFill>
        <p:spPr bwMode="auto">
          <a:xfrm>
            <a:off x="5486400" y="3352800"/>
            <a:ext cx="1752600"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346" name="Picture 10" descr="C:\Users\Dell\Pictures\OXYTOCIN CHLLENGE TEST.jpg"/>
          <p:cNvPicPr>
            <a:picLocks noChangeAspect="1" noChangeArrowheads="1"/>
          </p:cNvPicPr>
          <p:nvPr/>
        </p:nvPicPr>
        <p:blipFill>
          <a:blip r:embed="rId4"/>
          <a:srcRect/>
          <a:stretch>
            <a:fillRect/>
          </a:stretch>
        </p:blipFill>
        <p:spPr bwMode="auto">
          <a:xfrm>
            <a:off x="1066800" y="3276600"/>
            <a:ext cx="1743075" cy="2619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609600" y="228600"/>
            <a:ext cx="8305800" cy="1508105"/>
          </a:xfrm>
          <a:prstGeom prst="rect">
            <a:avLst/>
          </a:prstGeom>
          <a:noFill/>
        </p:spPr>
        <p:txBody>
          <a:bodyPr wrap="square" rtlCol="0">
            <a:spAutoFit/>
          </a:bodyPr>
          <a:lstStyle/>
          <a:p>
            <a:pPr algn="ctr"/>
            <a:r>
              <a:rPr lang="en-US" sz="2800" dirty="0" smtClean="0">
                <a:solidFill>
                  <a:srgbClr val="FF0000"/>
                </a:solidFill>
                <a:latin typeface="Goudy Stout" pitchFamily="18" charset="0"/>
              </a:rPr>
              <a:t>METHODS OF INDUCING CONTRACTION</a:t>
            </a:r>
          </a:p>
          <a:p>
            <a:endParaRPr lang="en-US" dirty="0" smtClean="0"/>
          </a:p>
          <a:p>
            <a:endParaRPr lang="en-US" dirty="0"/>
          </a:p>
        </p:txBody>
      </p:sp>
      <p:sp>
        <p:nvSpPr>
          <p:cNvPr id="12" name="TextBox 11"/>
          <p:cNvSpPr txBox="1"/>
          <p:nvPr/>
        </p:nvSpPr>
        <p:spPr>
          <a:xfrm>
            <a:off x="5181600" y="1371601"/>
            <a:ext cx="2438400" cy="2462213"/>
          </a:xfrm>
          <a:prstGeom prst="rect">
            <a:avLst/>
          </a:prstGeom>
          <a:noFill/>
        </p:spPr>
        <p:txBody>
          <a:bodyPr wrap="square" rtlCol="0">
            <a:spAutoFit/>
          </a:bodyPr>
          <a:lstStyle/>
          <a:p>
            <a:pPr algn="ctr">
              <a:lnSpc>
                <a:spcPct val="150000"/>
              </a:lnSpc>
            </a:pPr>
            <a:r>
              <a:rPr lang="en-US" sz="2800" b="1" dirty="0" smtClean="0">
                <a:latin typeface="Chiller" pitchFamily="82" charset="0"/>
              </a:rPr>
              <a:t>NIPPLE STIMULATOION TEST</a:t>
            </a:r>
          </a:p>
          <a:p>
            <a:pPr lvl="0" algn="ctr"/>
            <a:endParaRPr lang="en-US" sz="2800" b="1" dirty="0" smtClean="0">
              <a:latin typeface="Chiller" pitchFamily="82" charset="0"/>
            </a:endParaRPr>
          </a:p>
        </p:txBody>
      </p:sp>
      <p:sp>
        <p:nvSpPr>
          <p:cNvPr id="13" name="Rectangle 12"/>
          <p:cNvSpPr/>
          <p:nvPr/>
        </p:nvSpPr>
        <p:spPr>
          <a:xfrm>
            <a:off x="685801" y="1447800"/>
            <a:ext cx="2362200" cy="1754326"/>
          </a:xfrm>
          <a:prstGeom prst="rect">
            <a:avLst/>
          </a:prstGeom>
        </p:spPr>
        <p:txBody>
          <a:bodyPr wrap="square">
            <a:spAutoFit/>
          </a:bodyPr>
          <a:lstStyle/>
          <a:p>
            <a:pPr algn="ctr"/>
            <a:r>
              <a:rPr lang="en-US" sz="3600" b="1" dirty="0" smtClean="0">
                <a:latin typeface="Chiller" pitchFamily="82" charset="0"/>
              </a:rPr>
              <a:t>OXYTOCIN STIMULATION TEST</a:t>
            </a:r>
            <a:endParaRPr lang="en-US" sz="3600" dirty="0"/>
          </a:p>
        </p:txBody>
      </p:sp>
      <p:sp>
        <p:nvSpPr>
          <p:cNvPr id="14" name="Footer Placeholder 1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 calcmode="lin" valueType="num">
                                      <p:cBhvr>
                                        <p:cTn id="7" dur="500" fill="hold"/>
                                        <p:tgtEl>
                                          <p:spTgt spid="14346"/>
                                        </p:tgtEl>
                                        <p:attrNameLst>
                                          <p:attrName>ppt_w</p:attrName>
                                        </p:attrNameLst>
                                      </p:cBhvr>
                                      <p:tavLst>
                                        <p:tav tm="0">
                                          <p:val>
                                            <p:fltVal val="0"/>
                                          </p:val>
                                        </p:tav>
                                        <p:tav tm="100000">
                                          <p:val>
                                            <p:strVal val="#ppt_w"/>
                                          </p:val>
                                        </p:tav>
                                      </p:tavLst>
                                    </p:anim>
                                    <p:anim calcmode="lin" valueType="num">
                                      <p:cBhvr>
                                        <p:cTn id="8" dur="500" fill="hold"/>
                                        <p:tgtEl>
                                          <p:spTgt spid="143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345"/>
                                        </p:tgtEl>
                                        <p:attrNameLst>
                                          <p:attrName>style.visibility</p:attrName>
                                        </p:attrNameLst>
                                      </p:cBhvr>
                                      <p:to>
                                        <p:strVal val="visible"/>
                                      </p:to>
                                    </p:set>
                                    <p:anim calcmode="lin" valueType="num">
                                      <p:cBhvr>
                                        <p:cTn id="13" dur="500" fill="hold"/>
                                        <p:tgtEl>
                                          <p:spTgt spid="14345"/>
                                        </p:tgtEl>
                                        <p:attrNameLst>
                                          <p:attrName>ppt_w</p:attrName>
                                        </p:attrNameLst>
                                      </p:cBhvr>
                                      <p:tavLst>
                                        <p:tav tm="0">
                                          <p:val>
                                            <p:fltVal val="0"/>
                                          </p:val>
                                        </p:tav>
                                        <p:tav tm="100000">
                                          <p:val>
                                            <p:strVal val="#ppt_w"/>
                                          </p:val>
                                        </p:tav>
                                      </p:tavLst>
                                    </p:anim>
                                    <p:anim calcmode="lin" valueType="num">
                                      <p:cBhvr>
                                        <p:cTn id="14" dur="500" fill="hold"/>
                                        <p:tgtEl>
                                          <p:spTgt spid="143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228600" y="228600"/>
            <a:ext cx="8382000" cy="6093976"/>
          </a:xfrm>
          <a:prstGeom prst="rect">
            <a:avLst/>
          </a:prstGeom>
          <a:noFill/>
        </p:spPr>
        <p:txBody>
          <a:bodyPr wrap="square" rtlCol="0">
            <a:spAutoFit/>
          </a:bodyPr>
          <a:lstStyle/>
          <a:p>
            <a:pPr algn="ctr"/>
            <a:r>
              <a:rPr lang="en-US" sz="2400" dirty="0" smtClean="0">
                <a:solidFill>
                  <a:srgbClr val="FF0000"/>
                </a:solidFill>
                <a:latin typeface="Goudy Stout" pitchFamily="18" charset="0"/>
              </a:rPr>
              <a:t>CONDITIONS IN WHICH CST IS FAVOURED</a:t>
            </a:r>
          </a:p>
          <a:p>
            <a:endParaRPr lang="en-US" dirty="0" smtClean="0"/>
          </a:p>
          <a:p>
            <a:endParaRPr lang="en-US" dirty="0" smtClean="0"/>
          </a:p>
          <a:p>
            <a:pPr lvl="0">
              <a:buFont typeface="Wingdings" pitchFamily="2" charset="2"/>
              <a:buChar char="q"/>
            </a:pPr>
            <a:r>
              <a:rPr lang="en-US" sz="3200" dirty="0" err="1" smtClean="0">
                <a:latin typeface="Algerian" pitchFamily="82" charset="0"/>
              </a:rPr>
              <a:t>Postmaturity</a:t>
            </a:r>
            <a:r>
              <a:rPr lang="en-US" sz="3200" dirty="0" smtClean="0">
                <a:latin typeface="Algerian" pitchFamily="82" charset="0"/>
              </a:rPr>
              <a:t>-suspected or actual</a:t>
            </a:r>
          </a:p>
          <a:p>
            <a:pPr lvl="0">
              <a:buFont typeface="Wingdings" pitchFamily="2" charset="2"/>
              <a:buChar char="q"/>
            </a:pPr>
            <a:r>
              <a:rPr lang="en-US" sz="3200" dirty="0" smtClean="0">
                <a:latin typeface="Algerian" pitchFamily="82" charset="0"/>
              </a:rPr>
              <a:t>Intrauterine growth retardation as suspected by small for gestational age fetus</a:t>
            </a:r>
          </a:p>
          <a:p>
            <a:pPr lvl="0">
              <a:buFont typeface="Wingdings" pitchFamily="2" charset="2"/>
              <a:buChar char="q"/>
            </a:pPr>
            <a:r>
              <a:rPr lang="en-US" sz="3200" dirty="0" smtClean="0">
                <a:latin typeface="Algerian" pitchFamily="82" charset="0"/>
              </a:rPr>
              <a:t>History of previous still birth</a:t>
            </a:r>
          </a:p>
          <a:p>
            <a:pPr lvl="0">
              <a:buFont typeface="Wingdings" pitchFamily="2" charset="2"/>
              <a:buChar char="q"/>
            </a:pPr>
            <a:r>
              <a:rPr lang="en-US" sz="3200" dirty="0" err="1" smtClean="0">
                <a:latin typeface="Algerian" pitchFamily="82" charset="0"/>
              </a:rPr>
              <a:t>Meconium</a:t>
            </a:r>
            <a:r>
              <a:rPr lang="en-US" sz="3200" dirty="0" smtClean="0">
                <a:latin typeface="Algerian" pitchFamily="82" charset="0"/>
              </a:rPr>
              <a:t> stained</a:t>
            </a:r>
          </a:p>
          <a:p>
            <a:pPr lvl="0">
              <a:buFont typeface="Wingdings" pitchFamily="2" charset="2"/>
              <a:buChar char="q"/>
            </a:pPr>
            <a:r>
              <a:rPr lang="en-US" sz="3200" dirty="0" smtClean="0">
                <a:latin typeface="Algerian" pitchFamily="82" charset="0"/>
              </a:rPr>
              <a:t>Hypertension, </a:t>
            </a:r>
            <a:r>
              <a:rPr lang="en-US" sz="3200" dirty="0" err="1" smtClean="0">
                <a:latin typeface="Algerian" pitchFamily="82" charset="0"/>
              </a:rPr>
              <a:t>diabetes,hyperthyroidism</a:t>
            </a:r>
            <a:endParaRPr lang="en-US" sz="3200" dirty="0" smtClean="0">
              <a:latin typeface="Algerian" pitchFamily="82" charset="0"/>
            </a:endParaRPr>
          </a:p>
          <a:p>
            <a:pPr lvl="0">
              <a:buFont typeface="Wingdings" pitchFamily="2" charset="2"/>
              <a:buChar char="q"/>
            </a:pPr>
            <a:r>
              <a:rPr lang="en-US" sz="3200" dirty="0" smtClean="0">
                <a:latin typeface="Algerian" pitchFamily="82" charset="0"/>
              </a:rPr>
              <a:t>Chronic renal and lung disease.</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228600" y="304800"/>
            <a:ext cx="8763000" cy="6617196"/>
          </a:xfrm>
          <a:prstGeom prst="rect">
            <a:avLst/>
          </a:prstGeom>
          <a:noFill/>
        </p:spPr>
        <p:txBody>
          <a:bodyPr wrap="square" rtlCol="0">
            <a:spAutoFit/>
          </a:bodyPr>
          <a:lstStyle/>
          <a:p>
            <a:pPr lvl="0" algn="ctr"/>
            <a:r>
              <a:rPr lang="en-US" sz="2800" b="1" dirty="0" smtClean="0">
                <a:solidFill>
                  <a:srgbClr val="FF0000"/>
                </a:solidFill>
                <a:latin typeface="Goudy Stout" pitchFamily="18" charset="0"/>
              </a:rPr>
              <a:t>CONTRAINDICATIONS</a:t>
            </a:r>
          </a:p>
          <a:p>
            <a:pPr lvl="0"/>
            <a:endParaRPr lang="en-US" b="1" dirty="0" smtClean="0"/>
          </a:p>
          <a:p>
            <a:pPr lvl="0">
              <a:buFont typeface="Wingdings" pitchFamily="2" charset="2"/>
              <a:buChar char="q"/>
            </a:pPr>
            <a:r>
              <a:rPr lang="en-US" sz="3600" dirty="0" smtClean="0">
                <a:latin typeface="Algerian" pitchFamily="82" charset="0"/>
              </a:rPr>
              <a:t>Premature birth</a:t>
            </a:r>
          </a:p>
          <a:p>
            <a:pPr lvl="0"/>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Placenta </a:t>
            </a:r>
            <a:r>
              <a:rPr lang="en-US" sz="3600" dirty="0" err="1" smtClean="0">
                <a:latin typeface="Algerian" pitchFamily="82" charset="0"/>
              </a:rPr>
              <a:t>praevia</a:t>
            </a:r>
            <a:r>
              <a:rPr lang="en-US" sz="3600" dirty="0" smtClean="0">
                <a:latin typeface="Algerian" pitchFamily="82" charset="0"/>
              </a:rPr>
              <a:t> </a:t>
            </a:r>
          </a:p>
          <a:p>
            <a:pPr lvl="0">
              <a:buFont typeface="Wingdings" pitchFamily="2" charset="2"/>
              <a:buChar char="q"/>
            </a:pPr>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Cervical incompetence</a:t>
            </a:r>
          </a:p>
          <a:p>
            <a:pPr lvl="0">
              <a:buFont typeface="Wingdings" pitchFamily="2" charset="2"/>
              <a:buChar char="q"/>
            </a:pPr>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Multiple gestation</a:t>
            </a:r>
          </a:p>
          <a:p>
            <a:pPr lvl="0">
              <a:buFont typeface="Wingdings" pitchFamily="2" charset="2"/>
              <a:buChar char="q"/>
            </a:pPr>
            <a:endParaRPr lang="en-US" sz="3600" dirty="0" smtClean="0">
              <a:latin typeface="Algerian" pitchFamily="82" charset="0"/>
            </a:endParaRPr>
          </a:p>
          <a:p>
            <a:pPr lvl="0">
              <a:buFont typeface="Wingdings" pitchFamily="2" charset="2"/>
              <a:buChar char="q"/>
            </a:pPr>
            <a:r>
              <a:rPr lang="en-US" sz="3600" dirty="0" smtClean="0">
                <a:latin typeface="Algerian" pitchFamily="82" charset="0"/>
              </a:rPr>
              <a:t>Previous classic caesarian section.</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 name="TextBox 1"/>
          <p:cNvSpPr txBox="1"/>
          <p:nvPr/>
        </p:nvSpPr>
        <p:spPr>
          <a:xfrm>
            <a:off x="0" y="533400"/>
            <a:ext cx="9144000" cy="2754600"/>
          </a:xfrm>
          <a:prstGeom prst="rect">
            <a:avLst/>
          </a:prstGeom>
          <a:noFill/>
        </p:spPr>
        <p:txBody>
          <a:bodyPr wrap="square" rtlCol="0">
            <a:spAutoFit/>
          </a:bodyPr>
          <a:lstStyle/>
          <a:p>
            <a:pPr lvl="0" algn="ctr"/>
            <a:r>
              <a:rPr lang="en-US" sz="3200" b="1" dirty="0" smtClean="0">
                <a:solidFill>
                  <a:srgbClr val="FF0000"/>
                </a:solidFill>
                <a:latin typeface="Goudy Stout" pitchFamily="18" charset="0"/>
              </a:rPr>
              <a:t>INTERPRETATION</a:t>
            </a:r>
          </a:p>
          <a:p>
            <a:pPr lvl="0" algn="ctr"/>
            <a:endParaRPr lang="en-US" sz="2400" dirty="0" smtClean="0">
              <a:latin typeface="Goudy Stout" pitchFamily="18" charset="0"/>
            </a:endParaRPr>
          </a:p>
          <a:p>
            <a:pPr>
              <a:lnSpc>
                <a:spcPct val="150000"/>
              </a:lnSpc>
            </a:pPr>
            <a:endParaRPr lang="en-US" dirty="0" smtClean="0"/>
          </a:p>
          <a:p>
            <a:pPr>
              <a:lnSpc>
                <a:spcPct val="150000"/>
              </a:lnSpc>
            </a:pPr>
            <a:r>
              <a:rPr lang="en-US" sz="2400" dirty="0" smtClean="0">
                <a:latin typeface="Algerian" pitchFamily="82" charset="0"/>
              </a:rPr>
              <a:t>It helps the physician in selecting the optimal time for delivery of a high-risk fetus.</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49154" name="Picture 2" descr="C:\Users\Dell\Pictures\bpp picture.jpg"/>
          <p:cNvPicPr>
            <a:picLocks noChangeAspect="1" noChangeArrowheads="1"/>
          </p:cNvPicPr>
          <p:nvPr/>
        </p:nvPicPr>
        <p:blipFill>
          <a:blip r:embed="rId2"/>
          <a:srcRect/>
          <a:stretch>
            <a:fillRect/>
          </a:stretch>
        </p:blipFill>
        <p:spPr bwMode="auto">
          <a:xfrm>
            <a:off x="2482850" y="2362200"/>
            <a:ext cx="4178300" cy="2032000"/>
          </a:xfrm>
          <a:prstGeom prst="rect">
            <a:avLst/>
          </a:prstGeom>
          <a:noFill/>
        </p:spPr>
      </p:pic>
      <p:pic>
        <p:nvPicPr>
          <p:cNvPr id="13316" name="Picture 4" descr="https://encrypted-tbn2.gstatic.com/images?q=tbn:ANd9GcQLkwpkOg_OwaQiHxAzA7yFREO5sVtBAy9_7gZ6nh9UHp57tlsqdtqvLw_G">
            <a:hlinkClick r:id="rId3"/>
          </p:cNvPr>
          <p:cNvPicPr>
            <a:picLocks noChangeAspect="1" noChangeArrowheads="1"/>
          </p:cNvPicPr>
          <p:nvPr/>
        </p:nvPicPr>
        <p:blipFill>
          <a:blip r:embed="rId4"/>
          <a:srcRect/>
          <a:stretch>
            <a:fillRect/>
          </a:stretch>
        </p:blipFill>
        <p:spPr bwMode="auto">
          <a:xfrm>
            <a:off x="1600200" y="2209800"/>
            <a:ext cx="5867400" cy="3850481"/>
          </a:xfrm>
          <a:prstGeom prst="ellipse">
            <a:avLst/>
          </a:prstGeom>
          <a:ln>
            <a:noFill/>
          </a:ln>
          <a:effectLst>
            <a:softEdge rad="112500"/>
          </a:effectLst>
        </p:spPr>
      </p:pic>
      <p:sp>
        <p:nvSpPr>
          <p:cNvPr id="7" name="TextBox 6"/>
          <p:cNvSpPr txBox="1"/>
          <p:nvPr/>
        </p:nvSpPr>
        <p:spPr>
          <a:xfrm>
            <a:off x="0" y="685800"/>
            <a:ext cx="9144000" cy="1938992"/>
          </a:xfrm>
          <a:prstGeom prst="rect">
            <a:avLst/>
          </a:prstGeom>
          <a:noFill/>
        </p:spPr>
        <p:txBody>
          <a:bodyPr wrap="square" rtlCol="0">
            <a:spAutoFit/>
          </a:bodyPr>
          <a:lstStyle/>
          <a:p>
            <a:pPr algn="ctr">
              <a:lnSpc>
                <a:spcPct val="150000"/>
              </a:lnSpc>
            </a:pPr>
            <a:r>
              <a:rPr lang="en-US" sz="3200" dirty="0" smtClean="0">
                <a:solidFill>
                  <a:srgbClr val="FF0000"/>
                </a:solidFill>
                <a:latin typeface="Goudy Stout" pitchFamily="18" charset="0"/>
              </a:rPr>
              <a:t>RADIOLOGICAL EXAMINATION</a:t>
            </a:r>
          </a:p>
          <a:p>
            <a:endParaRPr lang="en-US" sz="2400" dirty="0">
              <a:solidFill>
                <a:srgbClr val="FF0000"/>
              </a:solidFill>
            </a:endParaRPr>
          </a:p>
        </p:txBody>
      </p:sp>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381000" y="381000"/>
            <a:ext cx="8382000" cy="2246769"/>
          </a:xfrm>
          <a:prstGeom prst="rect">
            <a:avLst/>
          </a:prstGeom>
          <a:noFill/>
        </p:spPr>
        <p:txBody>
          <a:bodyPr wrap="square" rtlCol="0">
            <a:spAutoFit/>
          </a:bodyPr>
          <a:lstStyle/>
          <a:p>
            <a:r>
              <a:rPr lang="en-US" sz="2800" dirty="0" smtClean="0">
                <a:solidFill>
                  <a:srgbClr val="FF0000"/>
                </a:solidFill>
                <a:latin typeface="Goudy Stout" pitchFamily="18" charset="0"/>
              </a:rPr>
              <a:t>Pulse echo imaging</a:t>
            </a:r>
          </a:p>
          <a:p>
            <a:endParaRPr lang="en-US" sz="2800" dirty="0" smtClean="0">
              <a:latin typeface="Goudy Stout" pitchFamily="18" charset="0"/>
            </a:endParaRPr>
          </a:p>
          <a:p>
            <a:r>
              <a:rPr lang="en-US" sz="2800" dirty="0" smtClean="0">
                <a:latin typeface="Algerian" pitchFamily="82" charset="0"/>
              </a:rPr>
              <a:t>Pulse echo images give a “still” image in the same way that a photograph freezes a moment in time.</a:t>
            </a:r>
            <a:endParaRPr lang="en-US" sz="2800" dirty="0">
              <a:latin typeface="Algerian" pitchFamily="82" charset="0"/>
            </a:endParaRPr>
          </a:p>
        </p:txBody>
      </p:sp>
      <p:sp>
        <p:nvSpPr>
          <p:cNvPr id="4" name="TextBox 3"/>
          <p:cNvSpPr txBox="1"/>
          <p:nvPr/>
        </p:nvSpPr>
        <p:spPr>
          <a:xfrm>
            <a:off x="228600" y="3657600"/>
            <a:ext cx="8458200" cy="3108543"/>
          </a:xfrm>
          <a:prstGeom prst="rect">
            <a:avLst/>
          </a:prstGeom>
          <a:noFill/>
        </p:spPr>
        <p:txBody>
          <a:bodyPr wrap="square" rtlCol="0">
            <a:spAutoFit/>
          </a:bodyPr>
          <a:lstStyle/>
          <a:p>
            <a:r>
              <a:rPr lang="en-US" sz="2800" dirty="0" smtClean="0">
                <a:solidFill>
                  <a:srgbClr val="FF0000"/>
                </a:solidFill>
                <a:latin typeface="Goudy Stout" pitchFamily="18" charset="0"/>
              </a:rPr>
              <a:t>Doppler ultrasound</a:t>
            </a:r>
          </a:p>
          <a:p>
            <a:endParaRPr lang="en-US" sz="2800" dirty="0" smtClean="0"/>
          </a:p>
          <a:p>
            <a:r>
              <a:rPr lang="en-US" sz="2800" dirty="0" smtClean="0">
                <a:latin typeface="Algerian" pitchFamily="82" charset="0"/>
              </a:rPr>
              <a:t>Doppler ultrasound is a non-invasive test that can be used to measure the blood flow and blood pressure by bouncing high-frequency sound waves off circulating red blood cells.</a:t>
            </a:r>
            <a:endParaRPr lang="en-US" sz="2800" dirty="0">
              <a:latin typeface="Algerian" pitchFamily="82" charset="0"/>
            </a:endParaRPr>
          </a:p>
        </p:txBody>
      </p:sp>
      <p:sp>
        <p:nvSpPr>
          <p:cNvPr id="5" name="Footer Placeholder 4"/>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TextBox 3"/>
          <p:cNvSpPr txBox="1"/>
          <p:nvPr/>
        </p:nvSpPr>
        <p:spPr>
          <a:xfrm>
            <a:off x="0" y="0"/>
            <a:ext cx="9144000" cy="7294305"/>
          </a:xfrm>
          <a:prstGeom prst="rect">
            <a:avLst/>
          </a:prstGeom>
          <a:noFill/>
        </p:spPr>
        <p:txBody>
          <a:bodyPr wrap="square" rtlCol="0">
            <a:spAutoFit/>
          </a:bodyPr>
          <a:lstStyle/>
          <a:p>
            <a:pPr lvl="0"/>
            <a:endParaRPr lang="en-US" b="1" dirty="0" smtClean="0">
              <a:latin typeface="Goudy Stout" pitchFamily="18" charset="0"/>
            </a:endParaRPr>
          </a:p>
          <a:p>
            <a:pPr lvl="0"/>
            <a:r>
              <a:rPr lang="en-US" sz="2400" b="1" dirty="0" smtClean="0">
                <a:solidFill>
                  <a:srgbClr val="FF0000"/>
                </a:solidFill>
                <a:latin typeface="Goudy Stout" pitchFamily="18" charset="0"/>
              </a:rPr>
              <a:t>CONCLUSION</a:t>
            </a:r>
          </a:p>
          <a:p>
            <a:pPr lvl="0"/>
            <a:endParaRPr lang="en-US" b="1" dirty="0" smtClean="0">
              <a:latin typeface="Goudy Stout" pitchFamily="18" charset="0"/>
            </a:endParaRPr>
          </a:p>
          <a:p>
            <a:pPr lvl="0"/>
            <a:endParaRPr lang="en-US" dirty="0" smtClean="0">
              <a:latin typeface="Goudy Stout" pitchFamily="18" charset="0"/>
            </a:endParaRPr>
          </a:p>
          <a:p>
            <a:pPr algn="just"/>
            <a:r>
              <a:rPr lang="en-US" sz="2800" dirty="0" smtClean="0">
                <a:latin typeface="Algerian" pitchFamily="82" charset="0"/>
              </a:rPr>
              <a:t>The mother is an ideal first line screening test both for high risk and low risk patients. A healthy fetus can be delivered by the proper assessment of its well-being during the early and late antenatal period. Newer technologies and diagnosis of the fetal anomaly can be a very essential for the termination of the pregnancy and avoidance of the early complication. Hence the bio-physical assessment during the antenatal period is a marker of well-being of the fetus.</a:t>
            </a:r>
          </a:p>
          <a:p>
            <a:pPr algn="just"/>
            <a:r>
              <a:rPr lang="en-US" sz="2800" dirty="0" smtClean="0"/>
              <a:t> </a:t>
            </a:r>
            <a:endParaRPr lang="en-US" sz="2000" dirty="0" smtClean="0"/>
          </a:p>
          <a:p>
            <a:r>
              <a:rPr lang="en-US" dirty="0" smtClean="0"/>
              <a:t/>
            </a:r>
            <a:br>
              <a:rPr lang="en-US" dirty="0" smtClean="0"/>
            </a:br>
            <a:r>
              <a:rPr lang="en-US" dirty="0" smtClean="0"/>
              <a:t> </a:t>
            </a:r>
          </a:p>
          <a:p>
            <a:endParaRPr lang="en-US" dirty="0"/>
          </a:p>
        </p:txBody>
      </p:sp>
      <p:sp>
        <p:nvSpPr>
          <p:cNvPr id="6" name="Footer Placeholder 5"/>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Dell\Pictures\baby-thanks-.png"/>
          <p:cNvPicPr>
            <a:picLocks noChangeAspect="1" noChangeArrowheads="1"/>
          </p:cNvPicPr>
          <p:nvPr/>
        </p:nvPicPr>
        <p:blipFill>
          <a:blip r:embed="rId2"/>
          <a:srcRect/>
          <a:stretch>
            <a:fillRect/>
          </a:stretch>
        </p:blipFill>
        <p:spPr bwMode="auto">
          <a:xfrm>
            <a:off x="0" y="0"/>
            <a:ext cx="9144000" cy="6857999"/>
          </a:xfrm>
          <a:prstGeom prst="rect">
            <a:avLst/>
          </a:prstGeom>
          <a:noFill/>
        </p:spPr>
      </p:pic>
      <p:sp>
        <p:nvSpPr>
          <p:cNvPr id="3" name="Footer Placeholder 2"/>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Dell\Pictures\bpp pictur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TextBox 2"/>
          <p:cNvSpPr txBox="1"/>
          <p:nvPr/>
        </p:nvSpPr>
        <p:spPr>
          <a:xfrm>
            <a:off x="0" y="533400"/>
            <a:ext cx="9144000" cy="6401753"/>
          </a:xfrm>
          <a:prstGeom prst="rect">
            <a:avLst/>
          </a:prstGeom>
          <a:noFill/>
        </p:spPr>
        <p:txBody>
          <a:bodyPr wrap="square" rtlCol="0">
            <a:spAutoFit/>
          </a:bodyPr>
          <a:lstStyle/>
          <a:p>
            <a:r>
              <a:rPr lang="en-US" sz="2800" dirty="0" smtClean="0">
                <a:solidFill>
                  <a:srgbClr val="FF0000"/>
                </a:solidFill>
                <a:latin typeface="Goudy Stout" pitchFamily="18" charset="0"/>
              </a:rPr>
              <a:t>Uses:</a:t>
            </a:r>
          </a:p>
          <a:p>
            <a:endParaRPr lang="en-US" sz="2800" dirty="0" smtClean="0">
              <a:latin typeface="Algerian" pitchFamily="82" charset="0"/>
            </a:endParaRPr>
          </a:p>
          <a:p>
            <a:pPr lvl="0">
              <a:buFont typeface="Wingdings" pitchFamily="2" charset="2"/>
              <a:buChar char="q"/>
            </a:pPr>
            <a:r>
              <a:rPr lang="en-US" sz="2800" dirty="0" smtClean="0">
                <a:latin typeface="Algerian" pitchFamily="82" charset="0"/>
              </a:rPr>
              <a:t>Monitoring the fetal heart rate, which can be picked up as early as 10</a:t>
            </a:r>
            <a:r>
              <a:rPr lang="en-US" sz="2800" baseline="30000" dirty="0" smtClean="0">
                <a:latin typeface="Algerian" pitchFamily="82" charset="0"/>
              </a:rPr>
              <a:t>th</a:t>
            </a:r>
            <a:r>
              <a:rPr lang="en-US" sz="2800" dirty="0" smtClean="0">
                <a:latin typeface="Algerian" pitchFamily="82" charset="0"/>
              </a:rPr>
              <a:t> week of gestation.</a:t>
            </a:r>
          </a:p>
          <a:p>
            <a:pPr lvl="0"/>
            <a:endParaRPr lang="en-US" sz="2800" dirty="0" smtClean="0">
              <a:latin typeface="Algerian" pitchFamily="82" charset="0"/>
            </a:endParaRPr>
          </a:p>
          <a:p>
            <a:pPr lvl="0"/>
            <a:endParaRPr lang="en-US" sz="2800" dirty="0" smtClean="0">
              <a:latin typeface="Algerian" pitchFamily="82" charset="0"/>
            </a:endParaRPr>
          </a:p>
          <a:p>
            <a:pPr lvl="0">
              <a:buFont typeface="Wingdings" pitchFamily="2" charset="2"/>
              <a:buChar char="q"/>
            </a:pPr>
            <a:r>
              <a:rPr lang="en-US" sz="2800" dirty="0" smtClean="0">
                <a:latin typeface="Algerian" pitchFamily="82" charset="0"/>
              </a:rPr>
              <a:t>Uterine and fetal blood flow can be assessed.</a:t>
            </a:r>
          </a:p>
          <a:p>
            <a:pPr lvl="0"/>
            <a:endParaRPr lang="en-US" sz="2800" dirty="0" smtClean="0">
              <a:latin typeface="Algerian" pitchFamily="82" charset="0"/>
            </a:endParaRPr>
          </a:p>
          <a:p>
            <a:pPr lvl="0"/>
            <a:endParaRPr lang="en-US" sz="2800" dirty="0" smtClean="0">
              <a:latin typeface="Algerian" pitchFamily="82" charset="0"/>
            </a:endParaRPr>
          </a:p>
          <a:p>
            <a:pPr lvl="0">
              <a:buFont typeface="Wingdings" pitchFamily="2" charset="2"/>
              <a:buChar char="q"/>
            </a:pPr>
            <a:r>
              <a:rPr lang="en-US" sz="2800" dirty="0" smtClean="0">
                <a:latin typeface="Algerian" pitchFamily="82" charset="0"/>
              </a:rPr>
              <a:t>Fetus at risk of compromise could be diagnosed by noting the absence of hissing sound of blood flow through the veins. </a:t>
            </a:r>
          </a:p>
          <a:p>
            <a:endParaRPr lang="en-US" dirty="0"/>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Dell\Pictures\bpp picture.jpg"/>
          <p:cNvPicPr>
            <a:picLocks noChangeAspect="1" noChangeArrowheads="1"/>
          </p:cNvPicPr>
          <p:nvPr/>
        </p:nvPicPr>
        <p:blipFill>
          <a:blip r:embed="rId2"/>
          <a:srcRect/>
          <a:stretch>
            <a:fillRect/>
          </a:stretch>
        </p:blipFill>
        <p:spPr bwMode="auto">
          <a:xfrm>
            <a:off x="0" y="-457200"/>
            <a:ext cx="9144000" cy="7315200"/>
          </a:xfrm>
          <a:prstGeom prst="rect">
            <a:avLst/>
          </a:prstGeom>
          <a:noFill/>
        </p:spPr>
      </p:pic>
      <p:sp>
        <p:nvSpPr>
          <p:cNvPr id="3" name="TextBox 2"/>
          <p:cNvSpPr txBox="1"/>
          <p:nvPr/>
        </p:nvSpPr>
        <p:spPr>
          <a:xfrm>
            <a:off x="0" y="1"/>
            <a:ext cx="9144000" cy="6647974"/>
          </a:xfrm>
          <a:prstGeom prst="rect">
            <a:avLst/>
          </a:prstGeom>
          <a:noFill/>
        </p:spPr>
        <p:txBody>
          <a:bodyPr wrap="square" rtlCol="0">
            <a:spAutoFit/>
          </a:bodyPr>
          <a:lstStyle/>
          <a:p>
            <a:endParaRPr lang="en-US" sz="2400" dirty="0" smtClean="0">
              <a:latin typeface="Goudy Stout" pitchFamily="18" charset="0"/>
            </a:endParaRPr>
          </a:p>
          <a:p>
            <a:r>
              <a:rPr lang="en-US" sz="2800" dirty="0" smtClean="0">
                <a:solidFill>
                  <a:srgbClr val="FF0000"/>
                </a:solidFill>
                <a:latin typeface="Goudy Stout" pitchFamily="18" charset="0"/>
              </a:rPr>
              <a:t>TYPES OF ULTRASOUND</a:t>
            </a:r>
          </a:p>
          <a:p>
            <a:endParaRPr lang="en-US" dirty="0" smtClean="0">
              <a:latin typeface="Goudy Stout" pitchFamily="18" charset="0"/>
            </a:endParaRPr>
          </a:p>
          <a:p>
            <a:endParaRPr lang="en-US" dirty="0" smtClean="0">
              <a:latin typeface="Goudy Stout" pitchFamily="18" charset="0"/>
            </a:endParaRPr>
          </a:p>
          <a:p>
            <a:endParaRPr lang="en-US" dirty="0" smtClean="0">
              <a:latin typeface="Goudy Stout" pitchFamily="18" charset="0"/>
            </a:endParaRPr>
          </a:p>
          <a:p>
            <a:pPr lvl="0">
              <a:buFont typeface="Wingdings" pitchFamily="2" charset="2"/>
              <a:buChar char="q"/>
            </a:pPr>
            <a:r>
              <a:rPr lang="en-US" sz="3600" dirty="0" smtClean="0">
                <a:latin typeface="Algerian" pitchFamily="82" charset="0"/>
              </a:rPr>
              <a:t>TRANSVAGINAL ULTRASOUND</a:t>
            </a:r>
          </a:p>
          <a:p>
            <a:pPr lvl="0">
              <a:buFont typeface="Wingdings" pitchFamily="2" charset="2"/>
              <a:buChar char="q"/>
            </a:pPr>
            <a:r>
              <a:rPr lang="en-US" sz="3600" dirty="0" smtClean="0">
                <a:latin typeface="Algerian" pitchFamily="82" charset="0"/>
              </a:rPr>
              <a:t>TRANSRECTAL ULTRASOUND</a:t>
            </a:r>
          </a:p>
          <a:p>
            <a:pPr lvl="0">
              <a:buFont typeface="Wingdings" pitchFamily="2" charset="2"/>
              <a:buChar char="q"/>
            </a:pPr>
            <a:r>
              <a:rPr lang="en-US" sz="3600" dirty="0" smtClean="0">
                <a:latin typeface="Algerian" pitchFamily="82" charset="0"/>
              </a:rPr>
              <a:t>TRANSESOPHAGEAL ECHOCARDIOGRAM</a:t>
            </a:r>
          </a:p>
          <a:p>
            <a:pPr lvl="0">
              <a:buFont typeface="Wingdings" pitchFamily="2" charset="2"/>
              <a:buChar char="q"/>
            </a:pPr>
            <a:r>
              <a:rPr lang="en-US" sz="3600" dirty="0" smtClean="0">
                <a:latin typeface="Algerian" pitchFamily="82" charset="0"/>
              </a:rPr>
              <a:t>DOPPLER</a:t>
            </a:r>
          </a:p>
          <a:p>
            <a:pPr lvl="0">
              <a:buFont typeface="Wingdings" pitchFamily="2" charset="2"/>
              <a:buChar char="q"/>
            </a:pPr>
            <a:r>
              <a:rPr lang="en-US" sz="3600" dirty="0" smtClean="0">
                <a:latin typeface="Algerian" pitchFamily="82" charset="0"/>
              </a:rPr>
              <a:t>BONE SONOGRAPHY</a:t>
            </a:r>
          </a:p>
          <a:p>
            <a:pPr lvl="0">
              <a:buFont typeface="Wingdings" pitchFamily="2" charset="2"/>
              <a:buChar char="q"/>
            </a:pPr>
            <a:r>
              <a:rPr lang="en-US" sz="3600" dirty="0" smtClean="0">
                <a:latin typeface="Algerian" pitchFamily="82" charset="0"/>
              </a:rPr>
              <a:t>ECHOCARDIOGRAM</a:t>
            </a:r>
          </a:p>
          <a:p>
            <a:pPr lvl="0">
              <a:buFont typeface="Wingdings" pitchFamily="2" charset="2"/>
              <a:buChar char="q"/>
            </a:pPr>
            <a:r>
              <a:rPr lang="en-US" sz="3600" dirty="0" smtClean="0">
                <a:latin typeface="Algerian" pitchFamily="82" charset="0"/>
              </a:rPr>
              <a:t>3D IMAGES</a:t>
            </a:r>
          </a:p>
          <a:p>
            <a:pPr lvl="0">
              <a:buFont typeface="Wingdings" pitchFamily="2" charset="2"/>
              <a:buChar char="q"/>
            </a:pPr>
            <a:r>
              <a:rPr lang="en-US" sz="3600" dirty="0" smtClean="0">
                <a:latin typeface="Algerian" pitchFamily="82" charset="0"/>
              </a:rPr>
              <a:t>4D IMAGES</a:t>
            </a:r>
          </a:p>
          <a:p>
            <a:endParaRPr lang="en-US" sz="3600" dirty="0">
              <a:latin typeface="Algerian" pitchFamily="82" charset="0"/>
            </a:endParaRPr>
          </a:p>
        </p:txBody>
      </p:sp>
      <p:sp>
        <p:nvSpPr>
          <p:cNvPr id="4" name="Footer Placeholder 3"/>
          <p:cNvSpPr>
            <a:spLocks noGrp="1"/>
          </p:cNvSpPr>
          <p:nvPr>
            <p:ph type="ftr" sz="quarter" idx="11"/>
          </p:nvPr>
        </p:nvSpPr>
        <p:spPr/>
        <p:txBody>
          <a:bodyPr/>
          <a:lstStyle/>
          <a:p>
            <a:r>
              <a:rPr lang="en-US" smtClean="0"/>
              <a:t>Ms. Rachana Joshi, Assistant Professor, Sumandeep Nursing College</a:t>
            </a:r>
            <a:endParaRPr lang="en-US"/>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1213</TotalTime>
  <Words>2328</Words>
  <Application>Microsoft Office PowerPoint</Application>
  <PresentationFormat>On-screen Show (4:3)</PresentationFormat>
  <Paragraphs>368</Paragraphs>
  <Slides>71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Office Theme</vt:lpstr>
      <vt:lpstr>Packager Shell Object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ITIGODHRA</cp:lastModifiedBy>
  <cp:revision>82</cp:revision>
  <dcterms:created xsi:type="dcterms:W3CDTF">2013-11-29T16:43:44Z</dcterms:created>
  <dcterms:modified xsi:type="dcterms:W3CDTF">2020-08-14T03:56:56Z</dcterms:modified>
</cp:coreProperties>
</file>