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88" r:id="rId11"/>
    <p:sldId id="290" r:id="rId12"/>
    <p:sldId id="291" r:id="rId13"/>
    <p:sldId id="292" r:id="rId14"/>
    <p:sldId id="293" r:id="rId15"/>
    <p:sldId id="294" r:id="rId16"/>
    <p:sldId id="295" r:id="rId17"/>
    <p:sldId id="297" r:id="rId18"/>
    <p:sldId id="298" r:id="rId19"/>
    <p:sldId id="299" r:id="rId20"/>
    <p:sldId id="300" r:id="rId21"/>
    <p:sldId id="301" r:id="rId22"/>
    <p:sldId id="302" r:id="rId23"/>
    <p:sldId id="303" r:id="rId24"/>
    <p:sldId id="304" r:id="rId25"/>
    <p:sldId id="305" r:id="rId26"/>
    <p:sldId id="306" r:id="rId27"/>
    <p:sldId id="307" r:id="rId28"/>
    <p:sldId id="265" r:id="rId29"/>
    <p:sldId id="266" r:id="rId30"/>
    <p:sldId id="267" r:id="rId31"/>
    <p:sldId id="268" r:id="rId32"/>
    <p:sldId id="269" r:id="rId33"/>
    <p:sldId id="270" r:id="rId34"/>
    <p:sldId id="271" r:id="rId35"/>
    <p:sldId id="272" r:id="rId36"/>
    <p:sldId id="273" r:id="rId37"/>
    <p:sldId id="274" r:id="rId38"/>
    <p:sldId id="275" r:id="rId39"/>
    <p:sldId id="276" r:id="rId40"/>
    <p:sldId id="277" r:id="rId41"/>
    <p:sldId id="278" r:id="rId42"/>
    <p:sldId id="279" r:id="rId43"/>
    <p:sldId id="280" r:id="rId44"/>
    <p:sldId id="281" r:id="rId45"/>
    <p:sldId id="282" r:id="rId46"/>
    <p:sldId id="283" r:id="rId47"/>
    <p:sldId id="284" r:id="rId48"/>
    <p:sldId id="285" r:id="rId49"/>
    <p:sldId id="286" r:id="rId50"/>
    <p:sldId id="308" r:id="rId51"/>
    <p:sldId id="309" r:id="rId52"/>
    <p:sldId id="310"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1507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8/13/2020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8/13/2020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8/13/2020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8/13/2020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8/13/2020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8/13/2020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Microsoft_Excel_97-2003_Worksheet1.xls"/></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Case-control_study" TargetMode="External"/><Relationship Id="rId2" Type="http://schemas.openxmlformats.org/officeDocument/2006/relationships/hyperlink" Target="http://en.wikipedia.org/wiki/Cohort_study" TargetMode="External"/><Relationship Id="rId1" Type="http://schemas.openxmlformats.org/officeDocument/2006/relationships/slideLayout" Target="../slideLayouts/slideLayout2.xml"/><Relationship Id="rId4" Type="http://schemas.openxmlformats.org/officeDocument/2006/relationships/hyperlink" Target="http://en.wikipedia.org/wiki/Ecological_fallacy"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609600"/>
            <a:ext cx="6172200" cy="1447800"/>
          </a:xfrm>
        </p:spPr>
        <p:txBody>
          <a:bodyPr>
            <a:normAutofit/>
          </a:bodyPr>
          <a:lstStyle/>
          <a:p>
            <a:pPr algn="ctr"/>
            <a:r>
              <a:rPr lang="en-US" sz="4000" dirty="0" smtClean="0">
                <a:latin typeface="Aharoni" pitchFamily="2" charset="-79"/>
                <a:cs typeface="Aharoni" pitchFamily="2" charset="-79"/>
              </a:rPr>
              <a:t>EPIDEMIOLOGICAL METHODS</a:t>
            </a:r>
            <a:endParaRPr lang="en-US" sz="4000" dirty="0">
              <a:latin typeface="Aharoni" pitchFamily="2" charset="-79"/>
              <a:cs typeface="Aharoni" pitchFamily="2" charset="-79"/>
            </a:endParaRPr>
          </a:p>
        </p:txBody>
      </p:sp>
      <p:sp>
        <p:nvSpPr>
          <p:cNvPr id="3" name="Subtitle 2"/>
          <p:cNvSpPr>
            <a:spLocks noGrp="1"/>
          </p:cNvSpPr>
          <p:nvPr>
            <p:ph type="subTitle" idx="1"/>
          </p:nvPr>
        </p:nvSpPr>
        <p:spPr/>
        <p:txBody>
          <a:bodyPr/>
          <a:lstStyle/>
          <a:p>
            <a:r>
              <a:rPr lang="en-US" dirty="0" smtClean="0"/>
              <a:t>			</a:t>
            </a:r>
            <a:endParaRPr lang="en-US" sz="2400" dirty="0">
              <a:solidFill>
                <a:schemeClr val="tx1"/>
              </a:solidFill>
            </a:endParaRPr>
          </a:p>
        </p:txBody>
      </p:sp>
      <p:sp>
        <p:nvSpPr>
          <p:cNvPr id="5" name="Subtitle 2"/>
          <p:cNvSpPr txBox="1">
            <a:spLocks/>
          </p:cNvSpPr>
          <p:nvPr/>
        </p:nvSpPr>
        <p:spPr>
          <a:xfrm>
            <a:off x="2590800" y="3505200"/>
            <a:ext cx="6248400" cy="3276600"/>
          </a:xfrm>
          <a:prstGeom prst="rect">
            <a:avLst/>
          </a:prstGeom>
        </p:spPr>
        <p:txBody>
          <a:bodyPr vert="horz">
            <a:noAutofit/>
          </a:bodyPr>
          <a:lstStyle>
            <a:lvl1pPr marL="0" indent="0" algn="l" rtl="0" eaLnBrk="1" latinLnBrk="0" hangingPunct="1">
              <a:spcBef>
                <a:spcPts val="600"/>
              </a:spcBef>
              <a:buClr>
                <a:schemeClr val="accent1"/>
              </a:buClr>
              <a:buSzPct val="70000"/>
              <a:buFont typeface="Wingdings"/>
              <a:buNone/>
              <a:defRPr kumimoji="0" sz="1800" b="1" kern="1200">
                <a:solidFill>
                  <a:schemeClr val="tx2"/>
                </a:solidFill>
                <a:latin typeface="+mn-lt"/>
                <a:ea typeface="+mn-ea"/>
                <a:cs typeface="+mn-cs"/>
              </a:defRPr>
            </a:lvl1pPr>
            <a:lvl2pPr marL="457200" indent="0" algn="ctr" rtl="0" eaLnBrk="1" latinLnBrk="0" hangingPunct="1">
              <a:spcBef>
                <a:spcPct val="20000"/>
              </a:spcBef>
              <a:buClr>
                <a:schemeClr val="accent1"/>
              </a:buClr>
              <a:buSzPct val="80000"/>
              <a:buFont typeface="Wingdings 2"/>
              <a:buNone/>
              <a:defRPr kumimoji="0" sz="2100" kern="1200">
                <a:solidFill>
                  <a:schemeClr val="tx1"/>
                </a:solidFill>
                <a:latin typeface="+mn-lt"/>
                <a:ea typeface="+mn-ea"/>
                <a:cs typeface="+mn-cs"/>
              </a:defRPr>
            </a:lvl2pPr>
            <a:lvl3pPr marL="914400" indent="0" algn="ctr" rtl="0" eaLnBrk="1" latinLnBrk="0" hangingPunct="1">
              <a:spcBef>
                <a:spcPct val="20000"/>
              </a:spcBef>
              <a:buClr>
                <a:schemeClr val="accent1">
                  <a:shade val="75000"/>
                </a:schemeClr>
              </a:buClr>
              <a:buSzPct val="60000"/>
              <a:buFont typeface="Wingdings"/>
              <a:buNone/>
              <a:defRPr kumimoji="0" sz="1800" kern="1200">
                <a:solidFill>
                  <a:schemeClr val="tx1"/>
                </a:solidFill>
                <a:latin typeface="+mn-lt"/>
                <a:ea typeface="+mn-ea"/>
                <a:cs typeface="+mn-cs"/>
              </a:defRPr>
            </a:lvl3pPr>
            <a:lvl4pPr marL="1371600" indent="0" algn="ctr" rtl="0" eaLnBrk="1" latinLnBrk="0" hangingPunct="1">
              <a:spcBef>
                <a:spcPct val="20000"/>
              </a:spcBef>
              <a:buClr>
                <a:schemeClr val="accent1">
                  <a:tint val="60000"/>
                </a:schemeClr>
              </a:buClr>
              <a:buSzPct val="60000"/>
              <a:buFont typeface="Wingdings"/>
              <a:buNone/>
              <a:defRPr kumimoji="0" sz="1800" kern="1200">
                <a:solidFill>
                  <a:schemeClr val="tx1"/>
                </a:solidFill>
                <a:latin typeface="+mn-lt"/>
                <a:ea typeface="+mn-ea"/>
                <a:cs typeface="+mn-cs"/>
              </a:defRPr>
            </a:lvl4pPr>
            <a:lvl5pPr marL="1828800" indent="0" algn="ctr" rtl="0" eaLnBrk="1" latinLnBrk="0" hangingPunct="1">
              <a:spcBef>
                <a:spcPct val="20000"/>
              </a:spcBef>
              <a:buClr>
                <a:schemeClr val="accent2">
                  <a:tint val="60000"/>
                </a:schemeClr>
              </a:buClr>
              <a:buSzPct val="68000"/>
              <a:buFont typeface="Wingdings 2"/>
              <a:buNone/>
              <a:defRPr kumimoji="0"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0"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0"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0"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0" sz="1400" kern="1200" baseline="0">
                <a:solidFill>
                  <a:schemeClr val="tx2"/>
                </a:solidFill>
                <a:latin typeface="+mn-lt"/>
                <a:ea typeface="+mn-ea"/>
                <a:cs typeface="+mn-cs"/>
              </a:defRPr>
            </a:lvl9pPr>
          </a:lstStyle>
          <a:p>
            <a:r>
              <a:rPr lang="en-US" sz="2000" dirty="0" smtClean="0">
                <a:solidFill>
                  <a:schemeClr val="tx1"/>
                </a:solidFill>
              </a:rPr>
              <a:t>Ms. </a:t>
            </a:r>
            <a:r>
              <a:rPr lang="en-US" sz="2000" dirty="0" err="1" smtClean="0">
                <a:solidFill>
                  <a:schemeClr val="tx1"/>
                </a:solidFill>
              </a:rPr>
              <a:t>Ekta</a:t>
            </a:r>
            <a:r>
              <a:rPr lang="en-US" sz="2000" dirty="0" smtClean="0">
                <a:solidFill>
                  <a:schemeClr val="tx1"/>
                </a:solidFill>
              </a:rPr>
              <a:t> M. Patel</a:t>
            </a:r>
          </a:p>
          <a:p>
            <a:r>
              <a:rPr lang="en-US" dirty="0" smtClean="0">
                <a:solidFill>
                  <a:schemeClr val="tx1"/>
                </a:solidFill>
              </a:rPr>
              <a:t>Asst. Professor</a:t>
            </a:r>
          </a:p>
          <a:p>
            <a:r>
              <a:rPr lang="en-US" dirty="0" err="1" smtClean="0">
                <a:solidFill>
                  <a:schemeClr val="tx1"/>
                </a:solidFill>
              </a:rPr>
              <a:t>Sumandeep</a:t>
            </a:r>
            <a:r>
              <a:rPr lang="en-US" dirty="0" smtClean="0">
                <a:solidFill>
                  <a:schemeClr val="tx1"/>
                </a:solidFill>
              </a:rPr>
              <a:t> Nursing College</a:t>
            </a:r>
          </a:p>
          <a:p>
            <a:r>
              <a:rPr lang="en-US" dirty="0" err="1" smtClean="0">
                <a:solidFill>
                  <a:schemeClr val="tx1"/>
                </a:solidFill>
              </a:rPr>
              <a:t>Sumandeep</a:t>
            </a:r>
            <a:r>
              <a:rPr lang="en-US" dirty="0" smtClean="0">
                <a:solidFill>
                  <a:schemeClr val="tx1"/>
                </a:solidFill>
              </a:rPr>
              <a:t> </a:t>
            </a:r>
            <a:r>
              <a:rPr lang="en-US" dirty="0" err="1" smtClean="0">
                <a:solidFill>
                  <a:schemeClr val="tx1"/>
                </a:solidFill>
              </a:rPr>
              <a:t>Vidyapeeth</a:t>
            </a:r>
            <a:r>
              <a:rPr lang="en-US" dirty="0" smtClean="0">
                <a:solidFill>
                  <a:schemeClr val="tx1"/>
                </a:solidFill>
              </a:rPr>
              <a:t> Deemed To Be University</a:t>
            </a:r>
          </a:p>
          <a:p>
            <a:r>
              <a:rPr lang="en-US" sz="1200" i="1" dirty="0" smtClean="0">
                <a:solidFill>
                  <a:schemeClr val="tx1"/>
                </a:solidFill>
              </a:rPr>
              <a:t>(Accredited ‘A’ Grade By </a:t>
            </a:r>
            <a:r>
              <a:rPr lang="en-US" sz="1200" i="1" dirty="0" err="1" smtClean="0">
                <a:solidFill>
                  <a:schemeClr val="tx1"/>
                </a:solidFill>
              </a:rPr>
              <a:t>Naac</a:t>
            </a:r>
            <a:r>
              <a:rPr lang="en-US" sz="1200" i="1" dirty="0" smtClean="0">
                <a:solidFill>
                  <a:schemeClr val="tx1"/>
                </a:solidFill>
              </a:rPr>
              <a:t> With A </a:t>
            </a:r>
            <a:r>
              <a:rPr lang="en-US" sz="1200" i="1" dirty="0" err="1" smtClean="0">
                <a:solidFill>
                  <a:schemeClr val="tx1"/>
                </a:solidFill>
              </a:rPr>
              <a:t>Cgpa</a:t>
            </a:r>
            <a:r>
              <a:rPr lang="en-US" sz="1200" i="1" dirty="0" smtClean="0">
                <a:solidFill>
                  <a:schemeClr val="tx1"/>
                </a:solidFill>
              </a:rPr>
              <a:t> Of 3.53 Out Of Four Point Scale)</a:t>
            </a:r>
          </a:p>
          <a:p>
            <a:r>
              <a:rPr lang="en-US" sz="1600" i="1" dirty="0" err="1" smtClean="0">
                <a:solidFill>
                  <a:schemeClr val="tx1"/>
                </a:solidFill>
              </a:rPr>
              <a:t>Piparia</a:t>
            </a:r>
            <a:r>
              <a:rPr lang="en-US" sz="1600" i="1" dirty="0" smtClean="0">
                <a:solidFill>
                  <a:schemeClr val="tx1"/>
                </a:solidFill>
              </a:rPr>
              <a:t>, </a:t>
            </a:r>
            <a:r>
              <a:rPr lang="en-US" sz="1600" i="1" dirty="0" err="1" smtClean="0">
                <a:solidFill>
                  <a:schemeClr val="tx1"/>
                </a:solidFill>
              </a:rPr>
              <a:t>Waghodia</a:t>
            </a:r>
            <a:r>
              <a:rPr lang="en-US" sz="1600" i="1" dirty="0" smtClean="0">
                <a:solidFill>
                  <a:schemeClr val="tx1"/>
                </a:solidFill>
              </a:rPr>
              <a:t>, Vadodara, Gujarat</a:t>
            </a:r>
          </a:p>
          <a:p>
            <a:endParaRPr lang="en-US" sz="1600" dirty="0" smtClean="0">
              <a:solidFill>
                <a:schemeClr val="tx1"/>
              </a:solidFill>
            </a:endParaRPr>
          </a:p>
        </p:txBody>
      </p:sp>
      <p:pic>
        <p:nvPicPr>
          <p:cNvPr id="6" name="Picture 5" descr="C:\Users\NIRMAL\Desktop\GNCC\Final Approved University Logo - 01-03-2018.png"/>
          <p:cNvPicPr/>
          <p:nvPr/>
        </p:nvPicPr>
        <p:blipFill>
          <a:blip r:embed="rId2">
            <a:lum bright="-10000" contrast="30000"/>
          </a:blip>
          <a:srcRect/>
          <a:stretch>
            <a:fillRect/>
          </a:stretch>
        </p:blipFill>
        <p:spPr bwMode="auto">
          <a:xfrm>
            <a:off x="533400" y="152400"/>
            <a:ext cx="857250" cy="762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rrowheads="1"/>
          </p:cNvSpPr>
          <p:nvPr>
            <p:ph type="title"/>
          </p:nvPr>
        </p:nvSpPr>
        <p:spPr>
          <a:xfrm>
            <a:off x="457200" y="274638"/>
            <a:ext cx="8229600" cy="1143000"/>
          </a:xfrm>
        </p:spPr>
        <p:txBody>
          <a:bodyPr>
            <a:noAutofit/>
          </a:bodyPr>
          <a:lstStyle/>
          <a:p>
            <a:pPr algn="ctr" eaLnBrk="1" hangingPunct="1">
              <a:defRPr/>
            </a:pPr>
            <a:r>
              <a:rPr lang="en-US" sz="4400" b="1" dirty="0" smtClean="0"/>
              <a:t>Descriptive Epidemiology</a:t>
            </a:r>
          </a:p>
        </p:txBody>
      </p:sp>
      <p:sp>
        <p:nvSpPr>
          <p:cNvPr id="140291" name="Rectangle 3"/>
          <p:cNvSpPr>
            <a:spLocks noGrp="1" noChangeArrowheads="1"/>
          </p:cNvSpPr>
          <p:nvPr>
            <p:ph type="body" idx="1"/>
          </p:nvPr>
        </p:nvSpPr>
        <p:spPr>
          <a:xfrm>
            <a:off x="457200" y="1981200"/>
            <a:ext cx="8229600" cy="4492752"/>
          </a:xfrm>
        </p:spPr>
        <p:txBody>
          <a:bodyPr/>
          <a:lstStyle/>
          <a:p>
            <a:pPr eaLnBrk="1" hangingPunct="1">
              <a:defRPr/>
            </a:pPr>
            <a:r>
              <a:rPr lang="en-US" dirty="0" smtClean="0">
                <a:effectLst/>
              </a:rPr>
              <a:t>Study of the occurrence and distribution of disease</a:t>
            </a:r>
          </a:p>
          <a:p>
            <a:pPr eaLnBrk="1" hangingPunct="1">
              <a:defRPr/>
            </a:pPr>
            <a:r>
              <a:rPr lang="en-US" dirty="0" smtClean="0">
                <a:effectLst/>
              </a:rPr>
              <a:t>Terms:</a:t>
            </a:r>
          </a:p>
          <a:p>
            <a:pPr eaLnBrk="1" hangingPunct="1">
              <a:buFont typeface="Wingdings" pitchFamily="2" charset="2"/>
              <a:buChar char="Ø"/>
              <a:defRPr/>
            </a:pPr>
            <a:r>
              <a:rPr lang="en-US" dirty="0" smtClean="0">
                <a:effectLst/>
              </a:rPr>
              <a:t>		</a:t>
            </a:r>
            <a:r>
              <a:rPr lang="en-US" b="1" i="1" dirty="0" smtClean="0">
                <a:effectLst/>
              </a:rPr>
              <a:t>Time</a:t>
            </a:r>
          </a:p>
          <a:p>
            <a:pPr eaLnBrk="1" hangingPunct="1">
              <a:buFont typeface="Wingdings" pitchFamily="2" charset="2"/>
              <a:buChar char="Ø"/>
              <a:defRPr/>
            </a:pPr>
            <a:r>
              <a:rPr lang="en-US" b="1" i="1" dirty="0" smtClean="0">
                <a:effectLst/>
              </a:rPr>
              <a:t>			Place</a:t>
            </a:r>
          </a:p>
          <a:p>
            <a:pPr eaLnBrk="1" hangingPunct="1">
              <a:buFont typeface="Wingdings" pitchFamily="2" charset="2"/>
              <a:buChar char="Ø"/>
              <a:defRPr/>
            </a:pPr>
            <a:r>
              <a:rPr lang="en-US" b="1" i="1" dirty="0" smtClean="0">
                <a:effectLst/>
              </a:rPr>
              <a:t>				Person</a:t>
            </a:r>
          </a:p>
          <a:p>
            <a:pPr eaLnBrk="1" hangingPunct="1">
              <a:buFont typeface="Wingdings" pitchFamily="2" charset="2"/>
              <a:buChar char="Ø"/>
              <a:defRPr/>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Rot="1" noChangeArrowheads="1"/>
          </p:cNvSpPr>
          <p:nvPr>
            <p:ph type="title"/>
          </p:nvPr>
        </p:nvSpPr>
        <p:spPr>
          <a:xfrm>
            <a:off x="455613" y="425450"/>
            <a:ext cx="8231187" cy="1555750"/>
          </a:xfrm>
        </p:spPr>
        <p:txBody>
          <a:bodyPr>
            <a:normAutofit fontScale="90000"/>
          </a:bodyPr>
          <a:lstStyle/>
          <a:p>
            <a:pPr eaLnBrk="1" hangingPunct="1">
              <a:defRPr/>
            </a:pPr>
            <a:r>
              <a:rPr lang="en-US" altLang="zh-CN" sz="4000" dirty="0" smtClean="0">
                <a:ea typeface="宋体" pitchFamily="2" charset="-122"/>
                <a:sym typeface="Wingdings 2" pitchFamily="18" charset="2"/>
              </a:rPr>
              <a:t>What are the three categories of descriptive epidemiologic clues?</a:t>
            </a:r>
            <a:br>
              <a:rPr lang="en-US" altLang="zh-CN" sz="4000" dirty="0" smtClean="0">
                <a:ea typeface="宋体" pitchFamily="2" charset="-122"/>
                <a:sym typeface="Wingdings 2" pitchFamily="18" charset="2"/>
              </a:rPr>
            </a:br>
            <a:endParaRPr lang="en-US" sz="4000" dirty="0" smtClean="0">
              <a:ea typeface="宋体" pitchFamily="2" charset="-122"/>
              <a:sym typeface="Wingdings 2" pitchFamily="18" charset="2"/>
            </a:endParaRPr>
          </a:p>
        </p:txBody>
      </p:sp>
      <p:sp>
        <p:nvSpPr>
          <p:cNvPr id="235523" name="Rectangle 3"/>
          <p:cNvSpPr>
            <a:spLocks noGrp="1" noChangeArrowheads="1"/>
          </p:cNvSpPr>
          <p:nvPr>
            <p:ph type="body" idx="1"/>
          </p:nvPr>
        </p:nvSpPr>
        <p:spPr>
          <a:xfrm>
            <a:off x="457200" y="2438400"/>
            <a:ext cx="8226425" cy="4040188"/>
          </a:xfrm>
        </p:spPr>
        <p:txBody>
          <a:bodyPr/>
          <a:lstStyle/>
          <a:p>
            <a:pPr lvl="1" eaLnBrk="1" hangingPunct="1">
              <a:defRPr/>
            </a:pPr>
            <a:r>
              <a:rPr lang="en-US" altLang="zh-CN" dirty="0" smtClean="0">
                <a:ea typeface="宋体" pitchFamily="2" charset="-122"/>
                <a:sym typeface="Wingdings 2" pitchFamily="18" charset="2"/>
              </a:rPr>
              <a:t>□  </a:t>
            </a:r>
            <a:r>
              <a:rPr lang="en-US" altLang="zh-CN" b="1" dirty="0" smtClean="0">
                <a:ea typeface="宋体" pitchFamily="2" charset="-122"/>
                <a:sym typeface="Wingdings 2" pitchFamily="18" charset="2"/>
              </a:rPr>
              <a:t>Person:</a:t>
            </a:r>
            <a:r>
              <a:rPr lang="en-US" altLang="zh-CN" dirty="0" smtClean="0">
                <a:ea typeface="宋体" pitchFamily="2" charset="-122"/>
                <a:sym typeface="Wingdings 2" pitchFamily="18" charset="2"/>
              </a:rPr>
              <a:t>  </a:t>
            </a:r>
            <a:r>
              <a:rPr lang="en-US" altLang="zh-CN" i="1" dirty="0" smtClean="0">
                <a:ea typeface="宋体" pitchFamily="2" charset="-122"/>
                <a:sym typeface="Wingdings 2" pitchFamily="18" charset="2"/>
              </a:rPr>
              <a:t>Who</a:t>
            </a:r>
            <a:r>
              <a:rPr lang="en-US" altLang="zh-CN" dirty="0" smtClean="0">
                <a:ea typeface="宋体" pitchFamily="2" charset="-122"/>
                <a:sym typeface="Wingdings 2" pitchFamily="18" charset="2"/>
              </a:rPr>
              <a:t> is getting sick?</a:t>
            </a:r>
          </a:p>
          <a:p>
            <a:pPr lvl="1" eaLnBrk="1" hangingPunct="1">
              <a:defRPr/>
            </a:pPr>
            <a:r>
              <a:rPr lang="en-US" altLang="zh-CN" dirty="0" smtClean="0">
                <a:ea typeface="宋体" pitchFamily="2" charset="-122"/>
                <a:sym typeface="Wingdings 2" pitchFamily="18" charset="2"/>
              </a:rPr>
              <a:t>□  </a:t>
            </a:r>
            <a:r>
              <a:rPr lang="en-US" altLang="zh-CN" b="1" dirty="0" smtClean="0">
                <a:ea typeface="宋体" pitchFamily="2" charset="-122"/>
                <a:sym typeface="Wingdings 2" pitchFamily="18" charset="2"/>
              </a:rPr>
              <a:t>Place:</a:t>
            </a:r>
            <a:r>
              <a:rPr lang="en-US" altLang="zh-CN" dirty="0" smtClean="0">
                <a:ea typeface="宋体" pitchFamily="2" charset="-122"/>
                <a:sym typeface="Wingdings 2" pitchFamily="18" charset="2"/>
              </a:rPr>
              <a:t>     </a:t>
            </a:r>
            <a:r>
              <a:rPr lang="en-US" altLang="zh-CN" i="1" dirty="0" smtClean="0">
                <a:ea typeface="宋体" pitchFamily="2" charset="-122"/>
                <a:sym typeface="Wingdings 2" pitchFamily="18" charset="2"/>
              </a:rPr>
              <a:t>Where</a:t>
            </a:r>
            <a:r>
              <a:rPr lang="en-US" altLang="zh-CN" dirty="0" smtClean="0">
                <a:ea typeface="宋体" pitchFamily="2" charset="-122"/>
                <a:sym typeface="Wingdings 2" pitchFamily="18" charset="2"/>
              </a:rPr>
              <a:t> is the sickness occurring?</a:t>
            </a:r>
          </a:p>
          <a:p>
            <a:pPr lvl="1" eaLnBrk="1" hangingPunct="1">
              <a:defRPr/>
            </a:pPr>
            <a:r>
              <a:rPr lang="en-US" altLang="zh-CN" dirty="0" smtClean="0">
                <a:ea typeface="宋体" pitchFamily="2" charset="-122"/>
                <a:sym typeface="Wingdings 2" pitchFamily="18" charset="2"/>
              </a:rPr>
              <a:t>□  </a:t>
            </a:r>
            <a:r>
              <a:rPr lang="en-US" altLang="zh-CN" b="1" dirty="0" smtClean="0">
                <a:ea typeface="宋体" pitchFamily="2" charset="-122"/>
                <a:sym typeface="Wingdings 2" pitchFamily="18" charset="2"/>
              </a:rPr>
              <a:t>Time:</a:t>
            </a:r>
            <a:r>
              <a:rPr lang="en-US" altLang="zh-CN" dirty="0" smtClean="0">
                <a:ea typeface="宋体" pitchFamily="2" charset="-122"/>
                <a:sym typeface="Wingdings 2" pitchFamily="18" charset="2"/>
              </a:rPr>
              <a:t>     </a:t>
            </a:r>
            <a:r>
              <a:rPr lang="en-US" altLang="zh-CN" i="1" dirty="0" smtClean="0">
                <a:ea typeface="宋体" pitchFamily="2" charset="-122"/>
                <a:sym typeface="Wingdings 2" pitchFamily="18" charset="2"/>
              </a:rPr>
              <a:t>When</a:t>
            </a:r>
            <a:r>
              <a:rPr lang="en-US" altLang="zh-CN" dirty="0" smtClean="0">
                <a:ea typeface="宋体" pitchFamily="2" charset="-122"/>
                <a:sym typeface="Wingdings 2" pitchFamily="18" charset="2"/>
              </a:rPr>
              <a:t> is the sickness occurring? </a:t>
            </a:r>
          </a:p>
          <a:p>
            <a:pPr lvl="1" eaLnBrk="1" hangingPunct="1">
              <a:buFont typeface="Wingdings" pitchFamily="2" charset="2"/>
              <a:buNone/>
              <a:defRPr/>
            </a:pPr>
            <a:endParaRPr lang="en-US" altLang="zh-CN" dirty="0" smtClean="0">
              <a:ea typeface="宋体" pitchFamily="2" charset="-122"/>
              <a:sym typeface="Wingdings 2" pitchFamily="18" charset="2"/>
            </a:endParaRPr>
          </a:p>
          <a:p>
            <a:pPr eaLnBrk="1" hangingPunct="1">
              <a:defRPr/>
            </a:pPr>
            <a:r>
              <a:rPr lang="en-US" altLang="zh-CN" dirty="0" smtClean="0">
                <a:ea typeface="宋体" pitchFamily="2" charset="-122"/>
                <a:sym typeface="Wingdings 2" pitchFamily="18" charset="2"/>
              </a:rPr>
              <a:t>PPT = person, place, time</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rrowheads="1"/>
          </p:cNvSpPr>
          <p:nvPr>
            <p:ph type="title"/>
          </p:nvPr>
        </p:nvSpPr>
        <p:spPr/>
        <p:txBody>
          <a:bodyPr/>
          <a:lstStyle/>
          <a:p>
            <a:pPr algn="ctr" eaLnBrk="1" hangingPunct="1">
              <a:defRPr/>
            </a:pPr>
            <a:r>
              <a:rPr lang="en-US" sz="5000" b="1" dirty="0" smtClean="0"/>
              <a:t>Time</a:t>
            </a:r>
          </a:p>
        </p:txBody>
      </p:sp>
      <p:sp>
        <p:nvSpPr>
          <p:cNvPr id="149507" name="Rectangle 3"/>
          <p:cNvSpPr>
            <a:spLocks noGrp="1" noChangeArrowheads="1"/>
          </p:cNvSpPr>
          <p:nvPr>
            <p:ph type="body" idx="1"/>
          </p:nvPr>
        </p:nvSpPr>
        <p:spPr/>
        <p:txBody>
          <a:bodyPr/>
          <a:lstStyle/>
          <a:p>
            <a:pPr eaLnBrk="1" hangingPunct="1">
              <a:buFont typeface="Wingdings" pitchFamily="2" charset="2"/>
              <a:buChar char="Ø"/>
              <a:defRPr/>
            </a:pPr>
            <a:r>
              <a:rPr lang="en-US" i="1" dirty="0" smtClean="0">
                <a:effectLst/>
                <a:latin typeface="Comic Sans MS" pitchFamily="66" charset="0"/>
              </a:rPr>
              <a:t>Secular</a:t>
            </a:r>
          </a:p>
          <a:p>
            <a:pPr eaLnBrk="1" hangingPunct="1">
              <a:buFont typeface="Wingdings" pitchFamily="2" charset="2"/>
              <a:buChar char="Ø"/>
              <a:defRPr/>
            </a:pPr>
            <a:endParaRPr lang="en-US" i="1" dirty="0" smtClean="0">
              <a:effectLst/>
              <a:latin typeface="Comic Sans MS" pitchFamily="66" charset="0"/>
            </a:endParaRPr>
          </a:p>
          <a:p>
            <a:pPr eaLnBrk="1" hangingPunct="1">
              <a:buFont typeface="Wingdings" pitchFamily="2" charset="2"/>
              <a:buChar char="Ø"/>
              <a:defRPr/>
            </a:pPr>
            <a:r>
              <a:rPr lang="en-US" i="1" dirty="0" smtClean="0">
                <a:effectLst/>
                <a:latin typeface="Comic Sans MS" pitchFamily="66" charset="0"/>
              </a:rPr>
              <a:t>             Periodic</a:t>
            </a:r>
          </a:p>
          <a:p>
            <a:pPr eaLnBrk="1" hangingPunct="1">
              <a:buFont typeface="Wingdings" pitchFamily="2" charset="2"/>
              <a:buChar char="Ø"/>
              <a:defRPr/>
            </a:pPr>
            <a:endParaRPr lang="en-US" i="1" dirty="0" smtClean="0">
              <a:effectLst/>
              <a:latin typeface="Comic Sans MS" pitchFamily="66" charset="0"/>
            </a:endParaRPr>
          </a:p>
          <a:p>
            <a:pPr eaLnBrk="1" hangingPunct="1">
              <a:buFont typeface="Wingdings" pitchFamily="2" charset="2"/>
              <a:buChar char="Ø"/>
              <a:defRPr/>
            </a:pPr>
            <a:r>
              <a:rPr lang="en-US" i="1" dirty="0" smtClean="0">
                <a:effectLst/>
                <a:latin typeface="Comic Sans MS" pitchFamily="66" charset="0"/>
              </a:rPr>
              <a:t>                            Seasonal</a:t>
            </a:r>
          </a:p>
          <a:p>
            <a:pPr eaLnBrk="1" hangingPunct="1">
              <a:buFont typeface="Wingdings" pitchFamily="2" charset="2"/>
              <a:buNone/>
              <a:defRPr/>
            </a:pPr>
            <a:endParaRPr lang="en-US" i="1" dirty="0" smtClean="0">
              <a:effectLst/>
              <a:latin typeface="Comic Sans MS" pitchFamily="66" charset="0"/>
            </a:endParaRPr>
          </a:p>
          <a:p>
            <a:pPr eaLnBrk="1" hangingPunct="1">
              <a:buFont typeface="Wingdings" pitchFamily="2" charset="2"/>
              <a:buChar char="Ø"/>
              <a:defRPr/>
            </a:pPr>
            <a:r>
              <a:rPr lang="en-US" i="1" dirty="0" smtClean="0">
                <a:effectLst/>
                <a:latin typeface="Comic Sans MS" pitchFamily="66" charset="0"/>
              </a:rPr>
              <a:t>                                            Epidemic</a:t>
            </a:r>
          </a:p>
          <a:p>
            <a:pPr eaLnBrk="1" hangingPunct="1">
              <a:buFont typeface="Wingdings" pitchFamily="2" charset="2"/>
              <a:buNone/>
              <a:defRPr/>
            </a:pPr>
            <a:r>
              <a:rPr lang="en-US" i="1"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rrowheads="1"/>
          </p:cNvSpPr>
          <p:nvPr>
            <p:ph type="title"/>
          </p:nvPr>
        </p:nvSpPr>
        <p:spPr/>
        <p:txBody>
          <a:bodyPr/>
          <a:lstStyle/>
          <a:p>
            <a:pPr algn="ctr" eaLnBrk="1" hangingPunct="1">
              <a:defRPr/>
            </a:pPr>
            <a:r>
              <a:rPr lang="en-US" sz="5000" b="1" dirty="0" smtClean="0"/>
              <a:t>Secular Trend</a:t>
            </a:r>
          </a:p>
        </p:txBody>
      </p:sp>
      <p:sp>
        <p:nvSpPr>
          <p:cNvPr id="41987" name="Rectangle 3"/>
          <p:cNvSpPr>
            <a:spLocks noGrp="1" noChangeArrowheads="1"/>
          </p:cNvSpPr>
          <p:nvPr>
            <p:ph type="body" idx="1"/>
          </p:nvPr>
        </p:nvSpPr>
        <p:spPr>
          <a:xfrm>
            <a:off x="685800" y="1600200"/>
            <a:ext cx="8229600" cy="4525963"/>
          </a:xfrm>
        </p:spPr>
        <p:txBody>
          <a:bodyPr/>
          <a:lstStyle/>
          <a:p>
            <a:pPr eaLnBrk="1" hangingPunct="1">
              <a:buFont typeface="Wingdings" pitchFamily="2" charset="2"/>
              <a:buNone/>
            </a:pPr>
            <a:endParaRPr lang="en-US" sz="3600" dirty="0" smtClean="0">
              <a:effectLst/>
            </a:endParaRPr>
          </a:p>
          <a:p>
            <a:pPr eaLnBrk="1" hangingPunct="1">
              <a:buFont typeface="Wingdings" pitchFamily="2" charset="2"/>
              <a:buNone/>
            </a:pPr>
            <a:r>
              <a:rPr lang="en-US" sz="4000" b="1" dirty="0" smtClean="0">
                <a:effectLst/>
              </a:rPr>
              <a:t>The long-time trend of disease occurrence</a:t>
            </a:r>
          </a:p>
          <a:p>
            <a:pPr eaLnBrk="1" hangingPunct="1">
              <a:buFont typeface="Wingdings" pitchFamily="2" charset="2"/>
              <a:buNone/>
            </a:pPr>
            <a:endParaRPr lang="en-US" sz="4000" b="1" dirty="0" smtClean="0">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Rot="1" noChangeArrowheads="1"/>
          </p:cNvSpPr>
          <p:nvPr>
            <p:ph type="title"/>
          </p:nvPr>
        </p:nvSpPr>
        <p:spPr/>
        <p:txBody>
          <a:bodyPr>
            <a:normAutofit fontScale="90000"/>
          </a:bodyPr>
          <a:lstStyle/>
          <a:p>
            <a:pPr eaLnBrk="1" hangingPunct="1">
              <a:defRPr/>
            </a:pPr>
            <a:r>
              <a:rPr lang="en-US" sz="3800" dirty="0" smtClean="0"/>
              <a:t>Tetanus – by year, USA, 1955-2000</a:t>
            </a:r>
          </a:p>
        </p:txBody>
      </p:sp>
      <p:sp>
        <p:nvSpPr>
          <p:cNvPr id="1028" name="Text Box 3"/>
          <p:cNvSpPr txBox="1">
            <a:spLocks noChangeArrowheads="1"/>
          </p:cNvSpPr>
          <p:nvPr/>
        </p:nvSpPr>
        <p:spPr bwMode="auto">
          <a:xfrm>
            <a:off x="0" y="1219200"/>
            <a:ext cx="8826500" cy="517525"/>
          </a:xfrm>
          <a:prstGeom prst="rect">
            <a:avLst/>
          </a:prstGeom>
          <a:noFill/>
          <a:ln w="9525">
            <a:noFill/>
            <a:miter lim="800000"/>
            <a:headEnd/>
            <a:tailEnd/>
          </a:ln>
        </p:spPr>
        <p:txBody>
          <a:bodyPr wrap="none">
            <a:spAutoFit/>
          </a:bodyPr>
          <a:lstStyle/>
          <a:p>
            <a:r>
              <a:rPr lang="en-US" sz="1400" b="1" i="0" dirty="0">
                <a:latin typeface="Times New Roman" pitchFamily="18" charset="0"/>
              </a:rPr>
              <a:t>During 2000, a total of 35 cases of tetanus were reported. The percentage of cases among persons aged 25-59 years</a:t>
            </a:r>
          </a:p>
          <a:p>
            <a:r>
              <a:rPr lang="en-US" sz="1400" b="1" i="0" dirty="0">
                <a:latin typeface="Times New Roman" pitchFamily="18" charset="0"/>
              </a:rPr>
              <a:t>Has increased in the last decade. Note: A tetanus vaccine was first available in 1933.</a:t>
            </a:r>
          </a:p>
        </p:txBody>
      </p:sp>
      <p:graphicFrame>
        <p:nvGraphicFramePr>
          <p:cNvPr id="1026" name="Object 4"/>
          <p:cNvGraphicFramePr>
            <a:graphicFrameLocks noGrp="1" noChangeAspect="1"/>
          </p:cNvGraphicFramePr>
          <p:nvPr>
            <p:ph idx="1"/>
          </p:nvPr>
        </p:nvGraphicFramePr>
        <p:xfrm>
          <a:off x="304800" y="1752600"/>
          <a:ext cx="8458200" cy="4876800"/>
        </p:xfrm>
        <a:graphic>
          <a:graphicData uri="http://schemas.openxmlformats.org/presentationml/2006/ole">
            <mc:AlternateContent xmlns:mc="http://schemas.openxmlformats.org/markup-compatibility/2006">
              <mc:Choice xmlns:v="urn:schemas-microsoft-com:vml" Requires="v">
                <p:oleObj spid="_x0000_s1030" name="Chart" r:id="rId4" imgW="5592600" imgH="5327640" progId="Excel.Sheet.8">
                  <p:embed/>
                </p:oleObj>
              </mc:Choice>
              <mc:Fallback>
                <p:oleObj name="Chart" r:id="rId4" imgW="5592600" imgH="5327640"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752600"/>
                        <a:ext cx="8458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a:xfrm>
            <a:off x="457200" y="274638"/>
            <a:ext cx="8153400" cy="1143000"/>
          </a:xfrm>
        </p:spPr>
        <p:txBody>
          <a:bodyPr anchorCtr="1">
            <a:normAutofit fontScale="90000"/>
          </a:bodyPr>
          <a:lstStyle/>
          <a:p>
            <a:pPr algn="ctr" eaLnBrk="1" hangingPunct="1">
              <a:defRPr/>
            </a:pPr>
            <a:r>
              <a:rPr lang="en-US" sz="4000" b="1" dirty="0" smtClean="0"/>
              <a:t>Possible Reasons for Changes in Trends</a:t>
            </a:r>
          </a:p>
        </p:txBody>
      </p:sp>
      <p:sp>
        <p:nvSpPr>
          <p:cNvPr id="335875" name="Rectangle 3"/>
          <p:cNvSpPr>
            <a:spLocks noGrp="1" noChangeArrowheads="1"/>
          </p:cNvSpPr>
          <p:nvPr>
            <p:ph type="body" idx="1"/>
          </p:nvPr>
        </p:nvSpPr>
        <p:spPr/>
        <p:txBody>
          <a:bodyPr>
            <a:normAutofit fontScale="92500"/>
          </a:bodyPr>
          <a:lstStyle/>
          <a:p>
            <a:pPr marL="533400" indent="-419100" eaLnBrk="1" hangingPunct="1">
              <a:defRPr/>
            </a:pPr>
            <a:r>
              <a:rPr lang="en-US" b="1" u="sng" dirty="0" err="1" smtClean="0"/>
              <a:t>Artifactual</a:t>
            </a:r>
            <a:endParaRPr lang="en-US" b="1" u="sng" dirty="0" smtClean="0"/>
          </a:p>
          <a:p>
            <a:pPr marL="914400" lvl="1" indent="-228600" algn="just" eaLnBrk="1" hangingPunct="1">
              <a:lnSpc>
                <a:spcPct val="150000"/>
              </a:lnSpc>
              <a:defRPr/>
            </a:pPr>
            <a:r>
              <a:rPr lang="en-US" sz="2400" b="1" dirty="0" smtClean="0">
                <a:latin typeface="Times New Roman" pitchFamily="18" charset="0"/>
                <a:cs typeface="Times New Roman" pitchFamily="18" charset="0"/>
              </a:rPr>
              <a:t>Errors in numerator due to</a:t>
            </a:r>
          </a:p>
          <a:p>
            <a:pPr marL="914400" lvl="1" indent="-228600" algn="just" eaLnBrk="1" hangingPunct="1">
              <a:lnSpc>
                <a:spcPct val="150000"/>
              </a:lnSpc>
              <a:defRPr/>
            </a:pPr>
            <a:r>
              <a:rPr lang="en-US" sz="2400" b="1" dirty="0" smtClean="0">
                <a:latin typeface="Times New Roman" pitchFamily="18" charset="0"/>
                <a:cs typeface="Times New Roman" pitchFamily="18" charset="0"/>
              </a:rPr>
              <a:t>Changes in the recognition of disease.</a:t>
            </a:r>
          </a:p>
          <a:p>
            <a:pPr marL="914400" lvl="1" indent="-228600" algn="just" eaLnBrk="1" hangingPunct="1">
              <a:lnSpc>
                <a:spcPct val="150000"/>
              </a:lnSpc>
              <a:defRPr/>
            </a:pPr>
            <a:r>
              <a:rPr lang="en-US" sz="2400" b="1" dirty="0" smtClean="0">
                <a:latin typeface="Times New Roman" pitchFamily="18" charset="0"/>
                <a:cs typeface="Times New Roman" pitchFamily="18" charset="0"/>
              </a:rPr>
              <a:t>Changes in the rules and procedures for classification of causes of death.</a:t>
            </a:r>
          </a:p>
          <a:p>
            <a:pPr marL="914400" lvl="1" indent="-228600" algn="just" eaLnBrk="1" hangingPunct="1">
              <a:lnSpc>
                <a:spcPct val="150000"/>
              </a:lnSpc>
              <a:defRPr/>
            </a:pPr>
            <a:r>
              <a:rPr lang="en-US" sz="2400" b="1" dirty="0" smtClean="0">
                <a:latin typeface="Times New Roman" pitchFamily="18" charset="0"/>
                <a:cs typeface="Times New Roman" pitchFamily="18" charset="0"/>
              </a:rPr>
              <a:t>Changes in the classification code of causes of death.</a:t>
            </a:r>
          </a:p>
          <a:p>
            <a:pPr marL="914400" lvl="1" indent="-228600" algn="just" eaLnBrk="1" hangingPunct="1">
              <a:lnSpc>
                <a:spcPct val="150000"/>
              </a:lnSpc>
              <a:defRPr/>
            </a:pPr>
            <a:r>
              <a:rPr lang="en-US" sz="2400" b="1" dirty="0" smtClean="0">
                <a:latin typeface="Times New Roman" pitchFamily="18" charset="0"/>
                <a:cs typeface="Times New Roman" pitchFamily="18" charset="0"/>
              </a:rPr>
              <a:t>Changes in accuracy of reporting age at death.</a:t>
            </a:r>
          </a:p>
          <a:p>
            <a:pPr marL="914400" lvl="1" indent="-228600" algn="just" eaLnBrk="1" hangingPunct="1">
              <a:lnSpc>
                <a:spcPct val="150000"/>
              </a:lnSpc>
              <a:defRPr/>
            </a:pPr>
            <a:r>
              <a:rPr lang="en-US" sz="2400" b="1" dirty="0" smtClean="0">
                <a:latin typeface="Times New Roman" pitchFamily="18" charset="0"/>
                <a:cs typeface="Times New Roman" pitchFamily="18" charset="0"/>
              </a:rPr>
              <a:t>Errors in the denominator due to error in the enumeration of the population.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nchorCtr="1">
            <a:normAutofit/>
          </a:bodyPr>
          <a:lstStyle/>
          <a:p>
            <a:pPr algn="ctr" eaLnBrk="1" hangingPunct="1">
              <a:defRPr/>
            </a:pPr>
            <a:r>
              <a:rPr lang="en-US" sz="3200" b="1" dirty="0" smtClean="0"/>
              <a:t>Possible Reasons for Changes in Trends (cont.)</a:t>
            </a:r>
          </a:p>
        </p:txBody>
      </p:sp>
      <p:sp>
        <p:nvSpPr>
          <p:cNvPr id="336899" name="Rectangle 3"/>
          <p:cNvSpPr>
            <a:spLocks noGrp="1" noChangeArrowheads="1"/>
          </p:cNvSpPr>
          <p:nvPr>
            <p:ph type="body" idx="1"/>
          </p:nvPr>
        </p:nvSpPr>
        <p:spPr/>
        <p:txBody>
          <a:bodyPr/>
          <a:lstStyle/>
          <a:p>
            <a:pPr marL="609600" indent="-495300" eaLnBrk="1" hangingPunct="1">
              <a:defRPr/>
            </a:pPr>
            <a:r>
              <a:rPr lang="en-US" b="1" u="sng" dirty="0" smtClean="0"/>
              <a:t>Real</a:t>
            </a:r>
          </a:p>
          <a:p>
            <a:pPr marL="1143000" lvl="1" indent="-457200" algn="just" eaLnBrk="1" hangingPunct="1">
              <a:lnSpc>
                <a:spcPct val="150000"/>
              </a:lnSpc>
              <a:defRPr/>
            </a:pPr>
            <a:r>
              <a:rPr lang="en-US" sz="2400" b="1" dirty="0" smtClean="0">
                <a:latin typeface="Times New Roman" pitchFamily="18" charset="0"/>
                <a:cs typeface="Times New Roman" pitchFamily="18" charset="0"/>
              </a:rPr>
              <a:t>Changes in age distribution of the population.</a:t>
            </a:r>
          </a:p>
          <a:p>
            <a:pPr marL="1143000" lvl="1" indent="-457200" algn="just" eaLnBrk="1" hangingPunct="1">
              <a:lnSpc>
                <a:spcPct val="150000"/>
              </a:lnSpc>
              <a:defRPr/>
            </a:pPr>
            <a:r>
              <a:rPr lang="en-US" sz="2400" b="1" dirty="0" smtClean="0">
                <a:latin typeface="Times New Roman" pitchFamily="18" charset="0"/>
                <a:cs typeface="Times New Roman" pitchFamily="18" charset="0"/>
              </a:rPr>
              <a:t>Changes in survivorship.</a:t>
            </a:r>
          </a:p>
          <a:p>
            <a:pPr marL="1143000" lvl="1" indent="-457200" algn="just" eaLnBrk="1" hangingPunct="1">
              <a:lnSpc>
                <a:spcPct val="150000"/>
              </a:lnSpc>
              <a:defRPr/>
            </a:pPr>
            <a:r>
              <a:rPr lang="en-US" sz="2400" b="1" dirty="0" smtClean="0">
                <a:latin typeface="Times New Roman" pitchFamily="18" charset="0"/>
                <a:cs typeface="Times New Roman" pitchFamily="18" charset="0"/>
              </a:rPr>
              <a:t>Changes in incidence of disease resulting from</a:t>
            </a:r>
          </a:p>
          <a:p>
            <a:pPr marL="1636713" lvl="2" indent="-381000" eaLnBrk="1" hangingPunct="1">
              <a:defRPr/>
            </a:pPr>
            <a:r>
              <a:rPr lang="en-US" b="1" dirty="0" smtClean="0"/>
              <a:t>Genetic factors</a:t>
            </a:r>
          </a:p>
          <a:p>
            <a:pPr marL="1636713" lvl="2" indent="-381000" eaLnBrk="1" hangingPunct="1">
              <a:defRPr/>
            </a:pPr>
            <a:r>
              <a:rPr lang="en-US" b="1" dirty="0" smtClean="0"/>
              <a:t>Environmental factors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rrowheads="1"/>
          </p:cNvSpPr>
          <p:nvPr>
            <p:ph type="title"/>
          </p:nvPr>
        </p:nvSpPr>
        <p:spPr/>
        <p:txBody>
          <a:bodyPr/>
          <a:lstStyle/>
          <a:p>
            <a:pPr algn="ctr" eaLnBrk="1" hangingPunct="1">
              <a:defRPr/>
            </a:pPr>
            <a:r>
              <a:rPr lang="en-US" sz="5000" b="1" dirty="0" smtClean="0"/>
              <a:t>Periodic Trend</a:t>
            </a:r>
          </a:p>
        </p:txBody>
      </p:sp>
      <p:sp>
        <p:nvSpPr>
          <p:cNvPr id="46083" name="Rectangle 3"/>
          <p:cNvSpPr>
            <a:spLocks noGrp="1" noChangeArrowheads="1"/>
          </p:cNvSpPr>
          <p:nvPr>
            <p:ph type="body" idx="1"/>
          </p:nvPr>
        </p:nvSpPr>
        <p:spPr>
          <a:xfrm>
            <a:off x="533400" y="1524000"/>
            <a:ext cx="8077200" cy="4524375"/>
          </a:xfrm>
        </p:spPr>
        <p:txBody>
          <a:bodyPr/>
          <a:lstStyle/>
          <a:p>
            <a:pPr eaLnBrk="1" hangingPunct="1">
              <a:buFont typeface="Wingdings" pitchFamily="2" charset="2"/>
              <a:buNone/>
            </a:pPr>
            <a:endParaRPr lang="en-US" sz="3600" dirty="0" smtClean="0">
              <a:effectLst/>
            </a:endParaRPr>
          </a:p>
          <a:p>
            <a:pPr algn="just" eaLnBrk="1" hangingPunct="1">
              <a:buFont typeface="Wingdings" pitchFamily="2" charset="2"/>
              <a:buNone/>
            </a:pPr>
            <a:r>
              <a:rPr lang="en-US" sz="3600" dirty="0" smtClean="0">
                <a:effectLst/>
              </a:rPr>
              <a:t>Temporal interruption of the general trend of secular variation</a:t>
            </a:r>
          </a:p>
          <a:p>
            <a:pPr eaLnBrk="1" hangingPunct="1">
              <a:buFont typeface="Wingdings" pitchFamily="2" charset="2"/>
              <a:buNone/>
            </a:pPr>
            <a:endParaRPr lang="en-US" sz="4000" dirty="0" smtClean="0">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Rot="1" noChangeArrowheads="1"/>
          </p:cNvSpPr>
          <p:nvPr>
            <p:ph type="title"/>
          </p:nvPr>
        </p:nvSpPr>
        <p:spPr/>
        <p:txBody>
          <a:bodyPr>
            <a:normAutofit fontScale="90000"/>
          </a:bodyPr>
          <a:lstStyle/>
          <a:p>
            <a:pPr eaLnBrk="1" hangingPunct="1">
              <a:defRPr/>
            </a:pPr>
            <a:r>
              <a:rPr lang="en-US" sz="3800" dirty="0" smtClean="0"/>
              <a:t>Whooping Cough - Four-monthly admissions, 1954-1973</a:t>
            </a:r>
          </a:p>
        </p:txBody>
      </p:sp>
      <p:sp>
        <p:nvSpPr>
          <p:cNvPr id="330755" name="Rectangle 3"/>
          <p:cNvSpPr>
            <a:spLocks noGrp="1" noChangeArrowheads="1"/>
          </p:cNvSpPr>
          <p:nvPr>
            <p:ph type="body" idx="1"/>
          </p:nvPr>
        </p:nvSpPr>
        <p:spPr/>
        <p:txBody>
          <a:bodyPr/>
          <a:lstStyle/>
          <a:p>
            <a:pPr eaLnBrk="1" hangingPunct="1">
              <a:buFont typeface="Wingdings" pitchFamily="2" charset="2"/>
              <a:buNone/>
              <a:defRPr/>
            </a:pPr>
            <a:endParaRPr lang="en-US" smtClean="0"/>
          </a:p>
        </p:txBody>
      </p:sp>
      <p:pic>
        <p:nvPicPr>
          <p:cNvPr id="47108" name="Picture 4" descr="wcgraph"/>
          <p:cNvPicPr>
            <a:picLocks noChangeAspect="1" noChangeArrowheads="1"/>
          </p:cNvPicPr>
          <p:nvPr/>
        </p:nvPicPr>
        <p:blipFill>
          <a:blip r:embed="rId2" cstate="print"/>
          <a:srcRect/>
          <a:stretch>
            <a:fillRect/>
          </a:stretch>
        </p:blipFill>
        <p:spPr bwMode="auto">
          <a:xfrm>
            <a:off x="533400" y="1676400"/>
            <a:ext cx="8132763"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Rot="1" noChangeArrowheads="1"/>
          </p:cNvSpPr>
          <p:nvPr>
            <p:ph type="title"/>
          </p:nvPr>
        </p:nvSpPr>
        <p:spPr/>
        <p:txBody>
          <a:bodyPr/>
          <a:lstStyle/>
          <a:p>
            <a:pPr algn="ctr" eaLnBrk="1" hangingPunct="1">
              <a:defRPr/>
            </a:pPr>
            <a:r>
              <a:rPr lang="en-US" sz="5400" b="1" dirty="0" smtClean="0"/>
              <a:t>Seasonal</a:t>
            </a:r>
          </a:p>
        </p:txBody>
      </p:sp>
      <p:sp>
        <p:nvSpPr>
          <p:cNvPr id="310275" name="Rectangle 3"/>
          <p:cNvSpPr>
            <a:spLocks noGrp="1" noChangeArrowheads="1"/>
          </p:cNvSpPr>
          <p:nvPr>
            <p:ph type="body" idx="1"/>
          </p:nvPr>
        </p:nvSpPr>
        <p:spPr/>
        <p:txBody>
          <a:bodyPr>
            <a:normAutofit lnSpcReduction="10000"/>
          </a:bodyPr>
          <a:lstStyle/>
          <a:p>
            <a:pPr algn="just" eaLnBrk="1" hangingPunct="1">
              <a:defRPr/>
            </a:pPr>
            <a:r>
              <a:rPr lang="en-US" sz="4000" dirty="0" smtClean="0"/>
              <a:t>A cyclic variation in disease frequency by time of year &amp; season</a:t>
            </a:r>
            <a:r>
              <a:rPr lang="en-US" sz="4000" b="1" dirty="0" smtClean="0"/>
              <a:t>.</a:t>
            </a:r>
          </a:p>
          <a:p>
            <a:pPr eaLnBrk="1" hangingPunct="1">
              <a:buFont typeface="Wingdings" pitchFamily="2" charset="2"/>
              <a:buNone/>
              <a:defRPr/>
            </a:pPr>
            <a:endParaRPr lang="en-US" sz="4000" b="1" dirty="0" smtClean="0"/>
          </a:p>
          <a:p>
            <a:pPr lvl="2" eaLnBrk="1" hangingPunct="1">
              <a:buClr>
                <a:schemeClr val="accent1"/>
              </a:buClr>
              <a:buFont typeface="Wingdings" pitchFamily="2" charset="2"/>
              <a:buChar char="Ø"/>
              <a:defRPr/>
            </a:pPr>
            <a:r>
              <a:rPr lang="en-US" sz="3200" b="1" dirty="0" smtClean="0"/>
              <a:t>Seasonal fluctuations in,</a:t>
            </a:r>
          </a:p>
          <a:p>
            <a:pPr lvl="4" eaLnBrk="1" hangingPunct="1">
              <a:buClr>
                <a:srgbClr val="FF66FF"/>
              </a:buClr>
              <a:buFont typeface="Wingdings" pitchFamily="2" charset="2"/>
              <a:buChar char="v"/>
              <a:defRPr/>
            </a:pPr>
            <a:r>
              <a:rPr lang="en-US" sz="3200" i="1" dirty="0" smtClean="0"/>
              <a:t>Environmental factors</a:t>
            </a:r>
          </a:p>
          <a:p>
            <a:pPr lvl="4" eaLnBrk="1" hangingPunct="1">
              <a:buClr>
                <a:srgbClr val="FF66FF"/>
              </a:buClr>
              <a:buFont typeface="Wingdings" pitchFamily="2" charset="2"/>
              <a:buChar char="v"/>
              <a:defRPr/>
            </a:pPr>
            <a:r>
              <a:rPr lang="en-US" sz="3200" i="1" dirty="0" smtClean="0"/>
              <a:t>Occupational activities</a:t>
            </a:r>
          </a:p>
          <a:p>
            <a:pPr lvl="4" eaLnBrk="1" hangingPunct="1">
              <a:buClr>
                <a:srgbClr val="FF66FF"/>
              </a:buClr>
              <a:buFont typeface="Wingdings" pitchFamily="2" charset="2"/>
              <a:buChar char="v"/>
              <a:defRPr/>
            </a:pPr>
            <a:r>
              <a:rPr lang="en-US" sz="3200" i="1" dirty="0" smtClean="0"/>
              <a:t>Recreational activities</a:t>
            </a:r>
          </a:p>
          <a:p>
            <a:pPr eaLnBrk="1" hangingPunct="1">
              <a:buClr>
                <a:srgbClr val="FF66FF"/>
              </a:buClr>
              <a:buFont typeface="Wingdings" pitchFamily="2" charset="2"/>
              <a:buChar char="v"/>
              <a:defRPr/>
            </a:pPr>
            <a:endParaRPr lang="en-US" b="1" i="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normAutofit/>
          </a:bodyPr>
          <a:lstStyle/>
          <a:p>
            <a:pPr algn="ctr" eaLnBrk="1" hangingPunct="1">
              <a:defRPr/>
            </a:pPr>
            <a:r>
              <a:rPr lang="en-US" sz="4400" b="1" dirty="0" smtClean="0">
                <a:latin typeface="Aharoni" pitchFamily="2" charset="-79"/>
                <a:cs typeface="Aharoni" pitchFamily="2" charset="-79"/>
              </a:rPr>
              <a:t>How we view the world…..</a:t>
            </a:r>
          </a:p>
        </p:txBody>
      </p:sp>
      <p:sp>
        <p:nvSpPr>
          <p:cNvPr id="41987" name="Rectangle 3"/>
          <p:cNvSpPr>
            <a:spLocks noGrp="1" noChangeArrowheads="1"/>
          </p:cNvSpPr>
          <p:nvPr>
            <p:ph type="body" idx="1"/>
          </p:nvPr>
        </p:nvSpPr>
        <p:spPr>
          <a:xfrm>
            <a:off x="4500563" y="1905000"/>
            <a:ext cx="4186237" cy="4221163"/>
          </a:xfrm>
        </p:spPr>
        <p:txBody>
          <a:bodyPr/>
          <a:lstStyle/>
          <a:p>
            <a:pPr eaLnBrk="1" hangingPunct="1">
              <a:defRPr/>
            </a:pPr>
            <a:r>
              <a:rPr lang="en-US" i="1" dirty="0" smtClean="0"/>
              <a:t>Pessimist:</a:t>
            </a:r>
            <a:r>
              <a:rPr lang="en-US" dirty="0" smtClean="0"/>
              <a:t>  The glass is half empty.</a:t>
            </a:r>
          </a:p>
          <a:p>
            <a:pPr eaLnBrk="1" hangingPunct="1">
              <a:defRPr/>
            </a:pPr>
            <a:endParaRPr lang="en-US" i="1" dirty="0" smtClean="0"/>
          </a:p>
          <a:p>
            <a:pPr eaLnBrk="1" hangingPunct="1">
              <a:defRPr/>
            </a:pPr>
            <a:r>
              <a:rPr lang="en-US" i="1" dirty="0" smtClean="0"/>
              <a:t>Optimist</a:t>
            </a:r>
            <a:r>
              <a:rPr lang="en-US" dirty="0" smtClean="0"/>
              <a:t>:  The glass is half full.</a:t>
            </a:r>
          </a:p>
          <a:p>
            <a:pPr eaLnBrk="1" hangingPunct="1">
              <a:defRPr/>
            </a:pPr>
            <a:endParaRPr lang="en-US" i="1" dirty="0" smtClean="0"/>
          </a:p>
          <a:p>
            <a:pPr eaLnBrk="1" hangingPunct="1">
              <a:defRPr/>
            </a:pPr>
            <a:r>
              <a:rPr lang="en-US" i="1" dirty="0" smtClean="0"/>
              <a:t>Epidemiologist</a:t>
            </a:r>
            <a:r>
              <a:rPr lang="en-US" dirty="0" smtClean="0"/>
              <a:t>:  As compared to what?</a:t>
            </a:r>
          </a:p>
        </p:txBody>
      </p:sp>
      <p:sp>
        <p:nvSpPr>
          <p:cNvPr id="11268" name="AutoShape 5"/>
          <p:cNvSpPr>
            <a:spLocks noChangeArrowheads="1"/>
          </p:cNvSpPr>
          <p:nvPr/>
        </p:nvSpPr>
        <p:spPr bwMode="auto">
          <a:xfrm>
            <a:off x="609600" y="2057400"/>
            <a:ext cx="3429000" cy="1981200"/>
          </a:xfrm>
          <a:custGeom>
            <a:avLst/>
            <a:gdLst>
              <a:gd name="T0" fmla="*/ 510205647 w 21600"/>
              <a:gd name="T1" fmla="*/ 90860023 h 21600"/>
              <a:gd name="T2" fmla="*/ 272176856 w 21600"/>
              <a:gd name="T3" fmla="*/ 181720047 h 21600"/>
              <a:gd name="T4" fmla="*/ 34148075 w 21600"/>
              <a:gd name="T5" fmla="*/ 90860023 h 21600"/>
              <a:gd name="T6" fmla="*/ 272176856 w 21600"/>
              <a:gd name="T7" fmla="*/ 0 h 21600"/>
              <a:gd name="T8" fmla="*/ 0 60000 65536"/>
              <a:gd name="T9" fmla="*/ 0 60000 65536"/>
              <a:gd name="T10" fmla="*/ 0 60000 65536"/>
              <a:gd name="T11" fmla="*/ 0 60000 65536"/>
              <a:gd name="T12" fmla="*/ 3155 w 21600"/>
              <a:gd name="T13" fmla="*/ 3155 h 21600"/>
              <a:gd name="T14" fmla="*/ 18445 w 21600"/>
              <a:gd name="T15" fmla="*/ 18445 h 21600"/>
            </a:gdLst>
            <a:ahLst/>
            <a:cxnLst>
              <a:cxn ang="T8">
                <a:pos x="T0" y="T1"/>
              </a:cxn>
              <a:cxn ang="T9">
                <a:pos x="T2" y="T3"/>
              </a:cxn>
              <a:cxn ang="T10">
                <a:pos x="T4" y="T5"/>
              </a:cxn>
              <a:cxn ang="T11">
                <a:pos x="T6" y="T7"/>
              </a:cxn>
            </a:cxnLst>
            <a:rect l="T12" t="T13" r="T14" b="T15"/>
            <a:pathLst>
              <a:path w="21600" h="21600">
                <a:moveTo>
                  <a:pt x="0" y="0"/>
                </a:moveTo>
                <a:lnTo>
                  <a:pt x="2710" y="21600"/>
                </a:lnTo>
                <a:lnTo>
                  <a:pt x="18890" y="21600"/>
                </a:lnTo>
                <a:lnTo>
                  <a:pt x="21600" y="0"/>
                </a:lnTo>
                <a:close/>
              </a:path>
            </a:pathLst>
          </a:custGeom>
          <a:solidFill>
            <a:srgbClr val="C0C0C0"/>
          </a:solidFill>
          <a:ln w="12700">
            <a:solidFill>
              <a:schemeClr val="tx1"/>
            </a:solidFill>
            <a:miter lim="800000"/>
            <a:headEnd/>
            <a:tailEnd/>
          </a:ln>
        </p:spPr>
        <p:txBody>
          <a:bodyPr wrap="none" anchor="ctr"/>
          <a:lstStyle/>
          <a:p>
            <a:endParaRPr lang="en-US"/>
          </a:p>
        </p:txBody>
      </p:sp>
      <p:sp>
        <p:nvSpPr>
          <p:cNvPr id="11269" name="AutoShape 6"/>
          <p:cNvSpPr>
            <a:spLocks noChangeArrowheads="1"/>
          </p:cNvSpPr>
          <p:nvPr/>
        </p:nvSpPr>
        <p:spPr bwMode="auto">
          <a:xfrm>
            <a:off x="1066800" y="4038600"/>
            <a:ext cx="2514600" cy="2057400"/>
          </a:xfrm>
          <a:custGeom>
            <a:avLst/>
            <a:gdLst>
              <a:gd name="T0" fmla="*/ 268061502 w 21600"/>
              <a:gd name="T1" fmla="*/ 97983663 h 21600"/>
              <a:gd name="T2" fmla="*/ 146370680 w 21600"/>
              <a:gd name="T3" fmla="*/ 195967327 h 21600"/>
              <a:gd name="T4" fmla="*/ 24679750 w 21600"/>
              <a:gd name="T5" fmla="*/ 97983663 h 21600"/>
              <a:gd name="T6" fmla="*/ 146370680 w 21600"/>
              <a:gd name="T7" fmla="*/ 0 h 21600"/>
              <a:gd name="T8" fmla="*/ 0 60000 65536"/>
              <a:gd name="T9" fmla="*/ 0 60000 65536"/>
              <a:gd name="T10" fmla="*/ 0 60000 65536"/>
              <a:gd name="T11" fmla="*/ 0 60000 65536"/>
              <a:gd name="T12" fmla="*/ 3621 w 21600"/>
              <a:gd name="T13" fmla="*/ 3621 h 21600"/>
              <a:gd name="T14" fmla="*/ 17979 w 21600"/>
              <a:gd name="T15" fmla="*/ 17979 h 21600"/>
            </a:gdLst>
            <a:ahLst/>
            <a:cxnLst>
              <a:cxn ang="T8">
                <a:pos x="T0" y="T1"/>
              </a:cxn>
              <a:cxn ang="T9">
                <a:pos x="T2" y="T3"/>
              </a:cxn>
              <a:cxn ang="T10">
                <a:pos x="T4" y="T5"/>
              </a:cxn>
              <a:cxn ang="T11">
                <a:pos x="T6" y="T7"/>
              </a:cxn>
            </a:cxnLst>
            <a:rect l="T12" t="T13" r="T14" b="T15"/>
            <a:pathLst>
              <a:path w="21600" h="21600">
                <a:moveTo>
                  <a:pt x="0" y="0"/>
                </a:moveTo>
                <a:lnTo>
                  <a:pt x="3642" y="21600"/>
                </a:lnTo>
                <a:lnTo>
                  <a:pt x="17958" y="21600"/>
                </a:lnTo>
                <a:lnTo>
                  <a:pt x="21600" y="0"/>
                </a:lnTo>
                <a:close/>
              </a:path>
            </a:pathLst>
          </a:custGeom>
          <a:solidFill>
            <a:schemeClr val="accent1"/>
          </a:solidFill>
          <a:ln w="12700">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Rot="1" noChangeArrowheads="1"/>
          </p:cNvSpPr>
          <p:nvPr>
            <p:ph type="title"/>
          </p:nvPr>
        </p:nvSpPr>
        <p:spPr/>
        <p:txBody>
          <a:bodyPr/>
          <a:lstStyle/>
          <a:p>
            <a:pPr eaLnBrk="1" hangingPunct="1">
              <a:defRPr/>
            </a:pPr>
            <a:r>
              <a:rPr lang="en-US" sz="5000" dirty="0" smtClean="0"/>
              <a:t>Seasonal Trend</a:t>
            </a:r>
          </a:p>
        </p:txBody>
      </p:sp>
      <p:sp>
        <p:nvSpPr>
          <p:cNvPr id="331779" name="Rectangle 3"/>
          <p:cNvSpPr>
            <a:spLocks noChangeArrowheads="1"/>
          </p:cNvSpPr>
          <p:nvPr/>
        </p:nvSpPr>
        <p:spPr bwMode="auto">
          <a:xfrm>
            <a:off x="533400" y="1371600"/>
            <a:ext cx="7772400" cy="1143000"/>
          </a:xfrm>
          <a:prstGeom prst="rect">
            <a:avLst/>
          </a:prstGeom>
          <a:noFill/>
          <a:ln w="9525">
            <a:noFill/>
            <a:miter lim="800000"/>
            <a:headEnd/>
            <a:tailEnd/>
          </a:ln>
          <a:effectLst/>
        </p:spPr>
        <p:txBody>
          <a:bodyPr anchor="b"/>
          <a:lstStyle/>
          <a:p>
            <a:pPr algn="ctr">
              <a:defRPr/>
            </a:pPr>
            <a:r>
              <a:rPr lang="en-US" sz="3400" b="1" i="0" dirty="0">
                <a:solidFill>
                  <a:schemeClr val="hlink"/>
                </a:solidFill>
                <a:effectLst>
                  <a:outerShdw blurRad="38100" dist="38100" dir="2700000" algn="tl">
                    <a:srgbClr val="000000"/>
                  </a:outerShdw>
                </a:effectLst>
              </a:rPr>
              <a:t>Pneumonia-Influenza Deaths – By year, 1934-1980</a:t>
            </a:r>
          </a:p>
        </p:txBody>
      </p:sp>
      <p:pic>
        <p:nvPicPr>
          <p:cNvPr id="49156" name="Picture 4" descr="fludeaths"/>
          <p:cNvPicPr>
            <a:picLocks noChangeAspect="1" noChangeArrowheads="1"/>
          </p:cNvPicPr>
          <p:nvPr/>
        </p:nvPicPr>
        <p:blipFill>
          <a:blip r:embed="rId2" cstate="print"/>
          <a:srcRect/>
          <a:stretch>
            <a:fillRect/>
          </a:stretch>
        </p:blipFill>
        <p:spPr bwMode="auto">
          <a:xfrm>
            <a:off x="188913" y="2590800"/>
            <a:ext cx="8726487"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rrowheads="1"/>
          </p:cNvSpPr>
          <p:nvPr>
            <p:ph type="title"/>
          </p:nvPr>
        </p:nvSpPr>
        <p:spPr/>
        <p:txBody>
          <a:bodyPr/>
          <a:lstStyle/>
          <a:p>
            <a:pPr algn="ctr" eaLnBrk="1" hangingPunct="1">
              <a:defRPr/>
            </a:pPr>
            <a:r>
              <a:rPr lang="en-US" sz="5000" b="1" dirty="0" smtClean="0"/>
              <a:t>Epidemic</a:t>
            </a:r>
          </a:p>
        </p:txBody>
      </p:sp>
      <p:sp>
        <p:nvSpPr>
          <p:cNvPr id="160771" name="Rectangle 3"/>
          <p:cNvSpPr>
            <a:spLocks noGrp="1" noChangeArrowheads="1"/>
          </p:cNvSpPr>
          <p:nvPr>
            <p:ph type="body" idx="1"/>
          </p:nvPr>
        </p:nvSpPr>
        <p:spPr/>
        <p:txBody>
          <a:bodyPr/>
          <a:lstStyle/>
          <a:p>
            <a:pPr algn="just" eaLnBrk="1" hangingPunct="1">
              <a:lnSpc>
                <a:spcPct val="150000"/>
              </a:lnSpc>
              <a:spcBef>
                <a:spcPct val="50000"/>
              </a:spcBef>
              <a:buClrTx/>
              <a:buSzTx/>
              <a:buFontTx/>
              <a:buNone/>
              <a:defRPr/>
            </a:pPr>
            <a:r>
              <a:rPr lang="en-US" sz="3600" dirty="0" smtClean="0">
                <a:effectLst/>
              </a:rPr>
              <a:t>An increase in incidence above the expected in a defined geographic area within a defined time period.</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Text Box 2"/>
          <p:cNvSpPr txBox="1">
            <a:spLocks noGrp="1" noChangeArrowheads="1"/>
          </p:cNvSpPr>
          <p:nvPr>
            <p:ph type="title"/>
          </p:nvPr>
        </p:nvSpPr>
        <p:spPr>
          <a:xfrm>
            <a:off x="457200" y="274638"/>
            <a:ext cx="8229600" cy="706437"/>
          </a:xfrm>
        </p:spPr>
        <p:txBody>
          <a:bodyPr>
            <a:normAutofit fontScale="90000"/>
          </a:bodyPr>
          <a:lstStyle/>
          <a:p>
            <a:pPr>
              <a:spcBef>
                <a:spcPct val="50000"/>
              </a:spcBef>
              <a:defRPr/>
            </a:pPr>
            <a:r>
              <a:rPr lang="en-US" sz="4000" dirty="0" smtClean="0">
                <a:effectLst/>
              </a:rPr>
              <a:t>Endemic, Epidemic and Pandemic</a:t>
            </a:r>
            <a:r>
              <a:rPr lang="en-US" sz="4000" dirty="0" smtClean="0"/>
              <a:t> </a:t>
            </a:r>
          </a:p>
        </p:txBody>
      </p:sp>
      <p:sp>
        <p:nvSpPr>
          <p:cNvPr id="51203" name="Text Box 3"/>
          <p:cNvSpPr>
            <a:spLocks noGrp="1" noChangeArrowheads="1"/>
          </p:cNvSpPr>
          <p:nvPr>
            <p:ph type="body" idx="1"/>
          </p:nvPr>
        </p:nvSpPr>
        <p:spPr>
          <a:xfrm>
            <a:off x="457200" y="1447800"/>
            <a:ext cx="8229600" cy="2667000"/>
          </a:xfrm>
          <a:noFill/>
        </p:spPr>
        <p:txBody>
          <a:bodyPr>
            <a:normAutofit fontScale="92500"/>
          </a:bodyPr>
          <a:lstStyle/>
          <a:p>
            <a:pPr eaLnBrk="1" hangingPunct="1">
              <a:lnSpc>
                <a:spcPct val="90000"/>
              </a:lnSpc>
            </a:pPr>
            <a:r>
              <a:rPr lang="en-US" sz="2300" dirty="0" smtClean="0">
                <a:solidFill>
                  <a:srgbClr val="00CC99"/>
                </a:solidFill>
                <a:effectLst/>
              </a:rPr>
              <a:t>Endemic </a:t>
            </a:r>
            <a:r>
              <a:rPr lang="en-US" sz="2300" dirty="0" smtClean="0">
                <a:effectLst/>
              </a:rPr>
              <a:t>- The habitual presence (or usual occurrence) of a 			disease within a given geographic area</a:t>
            </a:r>
          </a:p>
          <a:p>
            <a:pPr eaLnBrk="1" hangingPunct="1">
              <a:lnSpc>
                <a:spcPct val="90000"/>
              </a:lnSpc>
            </a:pPr>
            <a:r>
              <a:rPr lang="en-US" sz="2300" dirty="0" smtClean="0">
                <a:solidFill>
                  <a:srgbClr val="00CC99"/>
                </a:solidFill>
                <a:effectLst/>
              </a:rPr>
              <a:t>Epidemic </a:t>
            </a:r>
            <a:r>
              <a:rPr lang="en-US" sz="2300" dirty="0" smtClean="0">
                <a:effectLst/>
              </a:rPr>
              <a:t>- The occurrence of an infectious disease clearly in 			excess of normal expectancy, and generated 			from a common or propagated source</a:t>
            </a:r>
          </a:p>
          <a:p>
            <a:pPr eaLnBrk="1" hangingPunct="1">
              <a:lnSpc>
                <a:spcPct val="90000"/>
              </a:lnSpc>
            </a:pPr>
            <a:r>
              <a:rPr lang="en-US" sz="2300" dirty="0" smtClean="0">
                <a:solidFill>
                  <a:srgbClr val="00CC99"/>
                </a:solidFill>
                <a:effectLst/>
              </a:rPr>
              <a:t>Pandemic </a:t>
            </a:r>
            <a:r>
              <a:rPr lang="en-US" sz="2300" dirty="0" smtClean="0">
                <a:effectLst/>
              </a:rPr>
              <a:t>- A worldwide epidemic affecting an exceptionally 			high proportion of the global population</a:t>
            </a:r>
          </a:p>
        </p:txBody>
      </p:sp>
      <p:sp>
        <p:nvSpPr>
          <p:cNvPr id="51204" name="Line 4"/>
          <p:cNvSpPr>
            <a:spLocks noChangeShapeType="1"/>
          </p:cNvSpPr>
          <p:nvPr/>
        </p:nvSpPr>
        <p:spPr bwMode="auto">
          <a:xfrm>
            <a:off x="1660525" y="3860800"/>
            <a:ext cx="0" cy="2360613"/>
          </a:xfrm>
          <a:prstGeom prst="line">
            <a:avLst/>
          </a:prstGeom>
          <a:noFill/>
          <a:ln w="19050" cap="sq">
            <a:solidFill>
              <a:schemeClr val="tx1"/>
            </a:solidFill>
            <a:round/>
            <a:headEnd type="none" w="sm" len="sm"/>
            <a:tailEnd type="none" w="sm" len="sm"/>
          </a:ln>
        </p:spPr>
        <p:txBody>
          <a:bodyPr wrap="none" anchor="ctr"/>
          <a:lstStyle/>
          <a:p>
            <a:endParaRPr lang="en-US"/>
          </a:p>
        </p:txBody>
      </p:sp>
      <p:sp>
        <p:nvSpPr>
          <p:cNvPr id="51205" name="Line 5"/>
          <p:cNvSpPr>
            <a:spLocks noChangeShapeType="1"/>
          </p:cNvSpPr>
          <p:nvPr/>
        </p:nvSpPr>
        <p:spPr bwMode="auto">
          <a:xfrm>
            <a:off x="1647825" y="6221413"/>
            <a:ext cx="6894513" cy="25400"/>
          </a:xfrm>
          <a:prstGeom prst="line">
            <a:avLst/>
          </a:prstGeom>
          <a:noFill/>
          <a:ln w="19050" cap="sq">
            <a:solidFill>
              <a:schemeClr val="tx1"/>
            </a:solidFill>
            <a:round/>
            <a:headEnd type="none" w="sm" len="sm"/>
            <a:tailEnd type="triangle" w="sm" len="sm"/>
          </a:ln>
        </p:spPr>
        <p:txBody>
          <a:bodyPr wrap="none" anchor="ctr"/>
          <a:lstStyle/>
          <a:p>
            <a:endParaRPr lang="en-US"/>
          </a:p>
        </p:txBody>
      </p:sp>
      <p:sp>
        <p:nvSpPr>
          <p:cNvPr id="51206" name="Freeform 6"/>
          <p:cNvSpPr>
            <a:spLocks/>
          </p:cNvSpPr>
          <p:nvPr/>
        </p:nvSpPr>
        <p:spPr bwMode="auto">
          <a:xfrm>
            <a:off x="1922463" y="4048125"/>
            <a:ext cx="6002337" cy="1878013"/>
          </a:xfrm>
          <a:custGeom>
            <a:avLst/>
            <a:gdLst>
              <a:gd name="T0" fmla="*/ 0 w 3879"/>
              <a:gd name="T1" fmla="*/ 1039 h 1183"/>
              <a:gd name="T2" fmla="*/ 126 w 3879"/>
              <a:gd name="T3" fmla="*/ 905 h 1183"/>
              <a:gd name="T4" fmla="*/ 244 w 3879"/>
              <a:gd name="T5" fmla="*/ 913 h 1183"/>
              <a:gd name="T6" fmla="*/ 275 w 3879"/>
              <a:gd name="T7" fmla="*/ 991 h 1183"/>
              <a:gd name="T8" fmla="*/ 378 w 3879"/>
              <a:gd name="T9" fmla="*/ 1110 h 1183"/>
              <a:gd name="T10" fmla="*/ 535 w 3879"/>
              <a:gd name="T11" fmla="*/ 1094 h 1183"/>
              <a:gd name="T12" fmla="*/ 810 w 3879"/>
              <a:gd name="T13" fmla="*/ 881 h 1183"/>
              <a:gd name="T14" fmla="*/ 873 w 3879"/>
              <a:gd name="T15" fmla="*/ 889 h 1183"/>
              <a:gd name="T16" fmla="*/ 913 w 3879"/>
              <a:gd name="T17" fmla="*/ 936 h 1183"/>
              <a:gd name="T18" fmla="*/ 983 w 3879"/>
              <a:gd name="T19" fmla="*/ 1031 h 1183"/>
              <a:gd name="T20" fmla="*/ 1196 w 3879"/>
              <a:gd name="T21" fmla="*/ 1157 h 1183"/>
              <a:gd name="T22" fmla="*/ 1298 w 3879"/>
              <a:gd name="T23" fmla="*/ 1149 h 1183"/>
              <a:gd name="T24" fmla="*/ 1345 w 3879"/>
              <a:gd name="T25" fmla="*/ 1117 h 1183"/>
              <a:gd name="T26" fmla="*/ 1534 w 3879"/>
              <a:gd name="T27" fmla="*/ 913 h 1183"/>
              <a:gd name="T28" fmla="*/ 1707 w 3879"/>
              <a:gd name="T29" fmla="*/ 976 h 1183"/>
              <a:gd name="T30" fmla="*/ 1849 w 3879"/>
              <a:gd name="T31" fmla="*/ 1149 h 1183"/>
              <a:gd name="T32" fmla="*/ 1991 w 3879"/>
              <a:gd name="T33" fmla="*/ 1157 h 1183"/>
              <a:gd name="T34" fmla="*/ 2101 w 3879"/>
              <a:gd name="T35" fmla="*/ 1141 h 1183"/>
              <a:gd name="T36" fmla="*/ 2290 w 3879"/>
              <a:gd name="T37" fmla="*/ 999 h 1183"/>
              <a:gd name="T38" fmla="*/ 2368 w 3879"/>
              <a:gd name="T39" fmla="*/ 905 h 1183"/>
              <a:gd name="T40" fmla="*/ 2431 w 3879"/>
              <a:gd name="T41" fmla="*/ 795 h 1183"/>
              <a:gd name="T42" fmla="*/ 2486 w 3879"/>
              <a:gd name="T43" fmla="*/ 685 h 1183"/>
              <a:gd name="T44" fmla="*/ 2541 w 3879"/>
              <a:gd name="T45" fmla="*/ 559 h 1183"/>
              <a:gd name="T46" fmla="*/ 2604 w 3879"/>
              <a:gd name="T47" fmla="*/ 362 h 1183"/>
              <a:gd name="T48" fmla="*/ 2636 w 3879"/>
              <a:gd name="T49" fmla="*/ 212 h 1183"/>
              <a:gd name="T50" fmla="*/ 2730 w 3879"/>
              <a:gd name="T51" fmla="*/ 0 h 1183"/>
              <a:gd name="T52" fmla="*/ 2872 w 3879"/>
              <a:gd name="T53" fmla="*/ 31 h 1183"/>
              <a:gd name="T54" fmla="*/ 2974 w 3879"/>
              <a:gd name="T55" fmla="*/ 134 h 1183"/>
              <a:gd name="T56" fmla="*/ 3006 w 3879"/>
              <a:gd name="T57" fmla="*/ 181 h 1183"/>
              <a:gd name="T58" fmla="*/ 3021 w 3879"/>
              <a:gd name="T59" fmla="*/ 205 h 1183"/>
              <a:gd name="T60" fmla="*/ 3029 w 3879"/>
              <a:gd name="T61" fmla="*/ 236 h 1183"/>
              <a:gd name="T62" fmla="*/ 3061 w 3879"/>
              <a:gd name="T63" fmla="*/ 299 h 1183"/>
              <a:gd name="T64" fmla="*/ 3108 w 3879"/>
              <a:gd name="T65" fmla="*/ 464 h 1183"/>
              <a:gd name="T66" fmla="*/ 3131 w 3879"/>
              <a:gd name="T67" fmla="*/ 574 h 1183"/>
              <a:gd name="T68" fmla="*/ 3202 w 3879"/>
              <a:gd name="T69" fmla="*/ 944 h 1183"/>
              <a:gd name="T70" fmla="*/ 3257 w 3879"/>
              <a:gd name="T71" fmla="*/ 1047 h 1183"/>
              <a:gd name="T72" fmla="*/ 3485 w 3879"/>
              <a:gd name="T73" fmla="*/ 1094 h 1183"/>
              <a:gd name="T74" fmla="*/ 3879 w 3879"/>
              <a:gd name="T75" fmla="*/ 1086 h 118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879"/>
              <a:gd name="T115" fmla="*/ 0 h 1183"/>
              <a:gd name="T116" fmla="*/ 3879 w 3879"/>
              <a:gd name="T117" fmla="*/ 1183 h 118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879" h="1183">
                <a:moveTo>
                  <a:pt x="0" y="1039"/>
                </a:moveTo>
                <a:cubicBezTo>
                  <a:pt x="37" y="982"/>
                  <a:pt x="68" y="944"/>
                  <a:pt x="126" y="905"/>
                </a:cubicBezTo>
                <a:cubicBezTo>
                  <a:pt x="165" y="908"/>
                  <a:pt x="206" y="904"/>
                  <a:pt x="244" y="913"/>
                </a:cubicBezTo>
                <a:cubicBezTo>
                  <a:pt x="264" y="918"/>
                  <a:pt x="271" y="978"/>
                  <a:pt x="275" y="991"/>
                </a:cubicBezTo>
                <a:cubicBezTo>
                  <a:pt x="292" y="1046"/>
                  <a:pt x="321" y="1091"/>
                  <a:pt x="378" y="1110"/>
                </a:cubicBezTo>
                <a:cubicBezTo>
                  <a:pt x="424" y="1107"/>
                  <a:pt x="487" y="1115"/>
                  <a:pt x="535" y="1094"/>
                </a:cubicBezTo>
                <a:cubicBezTo>
                  <a:pt x="647" y="1045"/>
                  <a:pt x="696" y="921"/>
                  <a:pt x="810" y="881"/>
                </a:cubicBezTo>
                <a:cubicBezTo>
                  <a:pt x="831" y="884"/>
                  <a:pt x="853" y="882"/>
                  <a:pt x="873" y="889"/>
                </a:cubicBezTo>
                <a:cubicBezTo>
                  <a:pt x="885" y="893"/>
                  <a:pt x="906" y="925"/>
                  <a:pt x="913" y="936"/>
                </a:cubicBezTo>
                <a:cubicBezTo>
                  <a:pt x="935" y="970"/>
                  <a:pt x="957" y="1001"/>
                  <a:pt x="983" y="1031"/>
                </a:cubicBezTo>
                <a:cubicBezTo>
                  <a:pt x="1043" y="1098"/>
                  <a:pt x="1106" y="1142"/>
                  <a:pt x="1196" y="1157"/>
                </a:cubicBezTo>
                <a:cubicBezTo>
                  <a:pt x="1230" y="1154"/>
                  <a:pt x="1265" y="1158"/>
                  <a:pt x="1298" y="1149"/>
                </a:cubicBezTo>
                <a:cubicBezTo>
                  <a:pt x="1316" y="1144"/>
                  <a:pt x="1329" y="1128"/>
                  <a:pt x="1345" y="1117"/>
                </a:cubicBezTo>
                <a:cubicBezTo>
                  <a:pt x="1424" y="1062"/>
                  <a:pt x="1456" y="968"/>
                  <a:pt x="1534" y="913"/>
                </a:cubicBezTo>
                <a:cubicBezTo>
                  <a:pt x="1599" y="921"/>
                  <a:pt x="1653" y="939"/>
                  <a:pt x="1707" y="976"/>
                </a:cubicBezTo>
                <a:cubicBezTo>
                  <a:pt x="1740" y="1039"/>
                  <a:pt x="1799" y="1099"/>
                  <a:pt x="1849" y="1149"/>
                </a:cubicBezTo>
                <a:cubicBezTo>
                  <a:pt x="1883" y="1183"/>
                  <a:pt x="1944" y="1154"/>
                  <a:pt x="1991" y="1157"/>
                </a:cubicBezTo>
                <a:cubicBezTo>
                  <a:pt x="1996" y="1157"/>
                  <a:pt x="2076" y="1156"/>
                  <a:pt x="2101" y="1141"/>
                </a:cubicBezTo>
                <a:cubicBezTo>
                  <a:pt x="2167" y="1103"/>
                  <a:pt x="2240" y="1058"/>
                  <a:pt x="2290" y="999"/>
                </a:cubicBezTo>
                <a:cubicBezTo>
                  <a:pt x="2387" y="884"/>
                  <a:pt x="2311" y="964"/>
                  <a:pt x="2368" y="905"/>
                </a:cubicBezTo>
                <a:cubicBezTo>
                  <a:pt x="2382" y="863"/>
                  <a:pt x="2410" y="832"/>
                  <a:pt x="2431" y="795"/>
                </a:cubicBezTo>
                <a:cubicBezTo>
                  <a:pt x="2451" y="760"/>
                  <a:pt x="2463" y="718"/>
                  <a:pt x="2486" y="685"/>
                </a:cubicBezTo>
                <a:cubicBezTo>
                  <a:pt x="2501" y="641"/>
                  <a:pt x="2523" y="601"/>
                  <a:pt x="2541" y="559"/>
                </a:cubicBezTo>
                <a:cubicBezTo>
                  <a:pt x="2568" y="498"/>
                  <a:pt x="2585" y="426"/>
                  <a:pt x="2604" y="362"/>
                </a:cubicBezTo>
                <a:cubicBezTo>
                  <a:pt x="2619" y="313"/>
                  <a:pt x="2620" y="261"/>
                  <a:pt x="2636" y="212"/>
                </a:cubicBezTo>
                <a:cubicBezTo>
                  <a:pt x="2650" y="119"/>
                  <a:pt x="2664" y="69"/>
                  <a:pt x="2730" y="0"/>
                </a:cubicBezTo>
                <a:cubicBezTo>
                  <a:pt x="2850" y="10"/>
                  <a:pt x="2796" y="9"/>
                  <a:pt x="2872" y="31"/>
                </a:cubicBezTo>
                <a:cubicBezTo>
                  <a:pt x="2911" y="58"/>
                  <a:pt x="2944" y="97"/>
                  <a:pt x="2974" y="134"/>
                </a:cubicBezTo>
                <a:cubicBezTo>
                  <a:pt x="2986" y="149"/>
                  <a:pt x="2996" y="165"/>
                  <a:pt x="3006" y="181"/>
                </a:cubicBezTo>
                <a:cubicBezTo>
                  <a:pt x="3011" y="189"/>
                  <a:pt x="3021" y="205"/>
                  <a:pt x="3021" y="205"/>
                </a:cubicBezTo>
                <a:cubicBezTo>
                  <a:pt x="3024" y="215"/>
                  <a:pt x="3025" y="226"/>
                  <a:pt x="3029" y="236"/>
                </a:cubicBezTo>
                <a:cubicBezTo>
                  <a:pt x="3038" y="258"/>
                  <a:pt x="3061" y="299"/>
                  <a:pt x="3061" y="299"/>
                </a:cubicBezTo>
                <a:cubicBezTo>
                  <a:pt x="3074" y="354"/>
                  <a:pt x="3097" y="409"/>
                  <a:pt x="3108" y="464"/>
                </a:cubicBezTo>
                <a:cubicBezTo>
                  <a:pt x="3115" y="501"/>
                  <a:pt x="3120" y="538"/>
                  <a:pt x="3131" y="574"/>
                </a:cubicBezTo>
                <a:cubicBezTo>
                  <a:pt x="3149" y="697"/>
                  <a:pt x="3162" y="826"/>
                  <a:pt x="3202" y="944"/>
                </a:cubicBezTo>
                <a:cubicBezTo>
                  <a:pt x="3211" y="971"/>
                  <a:pt x="3232" y="1032"/>
                  <a:pt x="3257" y="1047"/>
                </a:cubicBezTo>
                <a:cubicBezTo>
                  <a:pt x="3313" y="1082"/>
                  <a:pt x="3419" y="1088"/>
                  <a:pt x="3485" y="1094"/>
                </a:cubicBezTo>
                <a:cubicBezTo>
                  <a:pt x="3874" y="1086"/>
                  <a:pt x="3742" y="1086"/>
                  <a:pt x="3879" y="1086"/>
                </a:cubicBezTo>
              </a:path>
            </a:pathLst>
          </a:custGeom>
          <a:noFill/>
          <a:ln w="38100" cap="sq" cmpd="sng">
            <a:solidFill>
              <a:srgbClr val="FFFF00"/>
            </a:solidFill>
            <a:prstDash val="solid"/>
            <a:round/>
            <a:headEnd type="none" w="sm" len="sm"/>
            <a:tailEnd type="none" w="sm" len="sm"/>
          </a:ln>
        </p:spPr>
        <p:txBody>
          <a:bodyPr wrap="none" anchor="ctr"/>
          <a:lstStyle/>
          <a:p>
            <a:endParaRPr lang="en-US"/>
          </a:p>
        </p:txBody>
      </p:sp>
      <p:sp>
        <p:nvSpPr>
          <p:cNvPr id="51207" name="Text Box 7"/>
          <p:cNvSpPr txBox="1">
            <a:spLocks noChangeArrowheads="1"/>
          </p:cNvSpPr>
          <p:nvPr/>
        </p:nvSpPr>
        <p:spPr bwMode="auto">
          <a:xfrm>
            <a:off x="276225" y="4384675"/>
            <a:ext cx="1235075" cy="1190625"/>
          </a:xfrm>
          <a:prstGeom prst="rect">
            <a:avLst/>
          </a:prstGeom>
          <a:noFill/>
          <a:ln w="12700" cap="sq">
            <a:noFill/>
            <a:miter lim="800000"/>
            <a:headEnd type="none" w="sm" len="sm"/>
            <a:tailEnd type="none" w="sm" len="sm"/>
          </a:ln>
        </p:spPr>
        <p:txBody>
          <a:bodyPr>
            <a:spAutoFit/>
          </a:bodyPr>
          <a:lstStyle/>
          <a:p>
            <a:pPr eaLnBrk="0" hangingPunct="0"/>
            <a:r>
              <a:rPr lang="en-US" sz="1800" i="0" dirty="0">
                <a:latin typeface="Arial" charset="0"/>
              </a:rPr>
              <a:t>Number of Cases</a:t>
            </a:r>
          </a:p>
          <a:p>
            <a:pPr eaLnBrk="0" hangingPunct="0"/>
            <a:r>
              <a:rPr lang="en-US" sz="1800" i="0" dirty="0">
                <a:latin typeface="Arial" charset="0"/>
              </a:rPr>
              <a:t>of Disease</a:t>
            </a:r>
          </a:p>
        </p:txBody>
      </p:sp>
      <p:sp>
        <p:nvSpPr>
          <p:cNvPr id="51208" name="Text Box 8"/>
          <p:cNvSpPr txBox="1">
            <a:spLocks noChangeArrowheads="1"/>
          </p:cNvSpPr>
          <p:nvPr/>
        </p:nvSpPr>
        <p:spPr bwMode="auto">
          <a:xfrm>
            <a:off x="4162425" y="6329363"/>
            <a:ext cx="2309813" cy="366712"/>
          </a:xfrm>
          <a:prstGeom prst="rect">
            <a:avLst/>
          </a:prstGeom>
          <a:noFill/>
          <a:ln w="12700" cap="sq">
            <a:noFill/>
            <a:miter lim="800000"/>
            <a:headEnd type="none" w="sm" len="sm"/>
            <a:tailEnd type="none" w="sm" len="sm"/>
          </a:ln>
        </p:spPr>
        <p:txBody>
          <a:bodyPr>
            <a:spAutoFit/>
          </a:bodyPr>
          <a:lstStyle/>
          <a:p>
            <a:pPr eaLnBrk="0" hangingPunct="0">
              <a:spcBef>
                <a:spcPct val="50000"/>
              </a:spcBef>
            </a:pPr>
            <a:r>
              <a:rPr lang="en-US" sz="1800" i="0">
                <a:latin typeface="Arial" charset="0"/>
              </a:rPr>
              <a:t>Time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Rot="1" noChangeArrowheads="1"/>
          </p:cNvSpPr>
          <p:nvPr>
            <p:ph type="title"/>
          </p:nvPr>
        </p:nvSpPr>
        <p:spPr/>
        <p:txBody>
          <a:bodyPr/>
          <a:lstStyle/>
          <a:p>
            <a:pPr algn="ctr" eaLnBrk="1" hangingPunct="1">
              <a:defRPr/>
            </a:pPr>
            <a:r>
              <a:rPr lang="en-US" sz="4000" b="1" dirty="0" smtClean="0"/>
              <a:t>Time clustering</a:t>
            </a:r>
            <a:br>
              <a:rPr lang="en-US" sz="4000" b="1" dirty="0" smtClean="0"/>
            </a:br>
            <a:r>
              <a:rPr lang="en-US" sz="2800" b="1" dirty="0" smtClean="0"/>
              <a:t>Time Place Cluster/disease cluster</a:t>
            </a:r>
          </a:p>
        </p:txBody>
      </p:sp>
      <p:sp>
        <p:nvSpPr>
          <p:cNvPr id="311299" name="Rectangle 3"/>
          <p:cNvSpPr>
            <a:spLocks noGrp="1" noChangeArrowheads="1"/>
          </p:cNvSpPr>
          <p:nvPr>
            <p:ph type="body" idx="1"/>
          </p:nvPr>
        </p:nvSpPr>
        <p:spPr/>
        <p:txBody>
          <a:bodyPr/>
          <a:lstStyle/>
          <a:p>
            <a:pPr eaLnBrk="1" hangingPunct="1">
              <a:defRPr/>
            </a:pPr>
            <a:r>
              <a:rPr lang="en-US" sz="4000" dirty="0" smtClean="0"/>
              <a:t>A group of cases occur close together &amp; have a well aligned distribution pattern.</a:t>
            </a:r>
            <a:r>
              <a:rPr lang="en-US" dirty="0" smtClean="0"/>
              <a:t> {</a:t>
            </a:r>
            <a:r>
              <a:rPr lang="en-US" i="1" dirty="0" smtClean="0"/>
              <a:t>in terms of</a:t>
            </a:r>
            <a:r>
              <a:rPr lang="en-US" dirty="0" smtClean="0"/>
              <a:t> </a:t>
            </a:r>
            <a:r>
              <a:rPr lang="en-US" i="1" dirty="0" smtClean="0"/>
              <a:t>time and place</a:t>
            </a:r>
            <a:r>
              <a:rPr lang="en-US" dirty="0" smtClean="0"/>
              <a:t>}</a:t>
            </a:r>
          </a:p>
          <a:p>
            <a:pPr eaLnBrk="1" hangingPunct="1">
              <a:buFont typeface="Wingdings" pitchFamily="2" charset="2"/>
              <a:buNone/>
              <a:defRPr/>
            </a:pPr>
            <a:endParaRPr lang="en-US" dirty="0" smtClean="0"/>
          </a:p>
          <a:p>
            <a:pPr eaLnBrk="1" hangingPunct="1">
              <a:defRPr/>
            </a:pPr>
            <a:r>
              <a:rPr lang="en-US" dirty="0" smtClean="0"/>
              <a:t>Cluster analysis-used for rare or special disease events.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Rot="1" noChangeArrowheads="1"/>
          </p:cNvSpPr>
          <p:nvPr>
            <p:ph type="title"/>
          </p:nvPr>
        </p:nvSpPr>
        <p:spPr>
          <a:xfrm>
            <a:off x="609600" y="457200"/>
            <a:ext cx="8305800" cy="1447800"/>
          </a:xfrm>
        </p:spPr>
        <p:txBody>
          <a:bodyPr>
            <a:normAutofit fontScale="90000"/>
          </a:bodyPr>
          <a:lstStyle/>
          <a:p>
            <a:pPr eaLnBrk="1" hangingPunct="1">
              <a:defRPr/>
            </a:pPr>
            <a:r>
              <a:rPr lang="en-US" sz="3200" dirty="0" smtClean="0"/>
              <a:t>Time/Place clustering analysis using the Poisson model</a:t>
            </a:r>
            <a:br>
              <a:rPr lang="en-US" sz="3200" dirty="0" smtClean="0"/>
            </a:br>
            <a:r>
              <a:rPr lang="en-US" sz="2400" dirty="0" smtClean="0"/>
              <a:t>{Poisson spatial/nearest neighbor distribution}</a:t>
            </a:r>
            <a:br>
              <a:rPr lang="en-US" sz="2400" dirty="0" smtClean="0"/>
            </a:br>
            <a:endParaRPr lang="en-US" sz="2400" dirty="0" smtClean="0"/>
          </a:p>
        </p:txBody>
      </p:sp>
      <p:sp>
        <p:nvSpPr>
          <p:cNvPr id="312323" name="Rectangle 3"/>
          <p:cNvSpPr>
            <a:spLocks noGrp="1" noChangeArrowheads="1"/>
          </p:cNvSpPr>
          <p:nvPr>
            <p:ph type="body" idx="1"/>
          </p:nvPr>
        </p:nvSpPr>
        <p:spPr/>
        <p:txBody>
          <a:bodyPr>
            <a:normAutofit lnSpcReduction="10000"/>
          </a:bodyPr>
          <a:lstStyle/>
          <a:p>
            <a:pPr eaLnBrk="1" hangingPunct="1">
              <a:lnSpc>
                <a:spcPct val="90000"/>
              </a:lnSpc>
              <a:buFont typeface="Wingdings" pitchFamily="2" charset="2"/>
              <a:buNone/>
              <a:defRPr/>
            </a:pPr>
            <a:endParaRPr lang="en-US" sz="2400" b="1" dirty="0" smtClean="0"/>
          </a:p>
          <a:p>
            <a:pPr eaLnBrk="1" hangingPunct="1">
              <a:lnSpc>
                <a:spcPct val="90000"/>
              </a:lnSpc>
              <a:defRPr/>
            </a:pPr>
            <a:r>
              <a:rPr lang="en-US" sz="2000" b="1" dirty="0" smtClean="0"/>
              <a:t>Poisson probability distribution is an inferential statistics probability measure.</a:t>
            </a:r>
          </a:p>
          <a:p>
            <a:pPr eaLnBrk="1" hangingPunct="1">
              <a:lnSpc>
                <a:spcPct val="90000"/>
              </a:lnSpc>
              <a:buFont typeface="Wingdings" pitchFamily="2" charset="2"/>
              <a:buNone/>
              <a:defRPr/>
            </a:pPr>
            <a:endParaRPr lang="en-US" sz="2000" b="1" dirty="0" smtClean="0"/>
          </a:p>
          <a:p>
            <a:pPr eaLnBrk="1" hangingPunct="1">
              <a:lnSpc>
                <a:spcPct val="90000"/>
              </a:lnSpc>
              <a:defRPr/>
            </a:pPr>
            <a:r>
              <a:rPr lang="en-US" sz="2000" b="1" dirty="0" smtClean="0"/>
              <a:t>Describes objects/events as they are distributed geographically.</a:t>
            </a:r>
          </a:p>
          <a:p>
            <a:pPr eaLnBrk="1" hangingPunct="1">
              <a:lnSpc>
                <a:spcPct val="90000"/>
              </a:lnSpc>
              <a:buFont typeface="Wingdings" pitchFamily="2" charset="2"/>
              <a:buNone/>
              <a:defRPr/>
            </a:pPr>
            <a:endParaRPr lang="en-US" sz="2000" b="1" dirty="0" smtClean="0"/>
          </a:p>
          <a:p>
            <a:pPr eaLnBrk="1" hangingPunct="1">
              <a:lnSpc>
                <a:spcPct val="90000"/>
              </a:lnSpc>
              <a:defRPr/>
            </a:pPr>
            <a:r>
              <a:rPr lang="en-US" sz="2000" b="1" dirty="0" smtClean="0"/>
              <a:t>Geographical area divided into a series of equal square areas.</a:t>
            </a:r>
          </a:p>
          <a:p>
            <a:pPr eaLnBrk="1" hangingPunct="1">
              <a:lnSpc>
                <a:spcPct val="90000"/>
              </a:lnSpc>
              <a:buFont typeface="Wingdings" pitchFamily="2" charset="2"/>
              <a:buNone/>
              <a:defRPr/>
            </a:pPr>
            <a:endParaRPr lang="en-US" sz="2000" b="1" dirty="0" smtClean="0"/>
          </a:p>
          <a:p>
            <a:pPr eaLnBrk="1" hangingPunct="1">
              <a:lnSpc>
                <a:spcPct val="90000"/>
              </a:lnSpc>
              <a:defRPr/>
            </a:pPr>
            <a:r>
              <a:rPr lang="en-US" sz="2000" b="1" dirty="0" smtClean="0"/>
              <a:t>Randomization i.e. each case has equal probability of falling into each square.</a:t>
            </a:r>
          </a:p>
          <a:p>
            <a:pPr eaLnBrk="1" hangingPunct="1">
              <a:lnSpc>
                <a:spcPct val="90000"/>
              </a:lnSpc>
              <a:buFont typeface="Wingdings" pitchFamily="2" charset="2"/>
              <a:buNone/>
              <a:defRPr/>
            </a:pPr>
            <a:endParaRPr lang="en-US" sz="2000" b="1" dirty="0" smtClean="0"/>
          </a:p>
          <a:p>
            <a:pPr eaLnBrk="1" hangingPunct="1">
              <a:lnSpc>
                <a:spcPct val="90000"/>
              </a:lnSpc>
              <a:defRPr/>
            </a:pPr>
            <a:r>
              <a:rPr lang="en-US" sz="2000" b="1" dirty="0" smtClean="0"/>
              <a:t>If clustering occurs, probability of cause-effect relationship goes up &amp; vice versa.</a:t>
            </a:r>
          </a:p>
          <a:p>
            <a:pPr eaLnBrk="1" hangingPunct="1">
              <a:lnSpc>
                <a:spcPct val="90000"/>
              </a:lnSpc>
              <a:defRPr/>
            </a:pPr>
            <a:endParaRPr lang="en-US" sz="2000" b="1" dirty="0" smtClean="0"/>
          </a:p>
          <a:p>
            <a:pPr eaLnBrk="1" hangingPunct="1">
              <a:lnSpc>
                <a:spcPct val="90000"/>
              </a:lnSpc>
              <a:defRPr/>
            </a:pPr>
            <a:endParaRPr lang="en-US" sz="20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rrowheads="1"/>
          </p:cNvSpPr>
          <p:nvPr>
            <p:ph type="title"/>
          </p:nvPr>
        </p:nvSpPr>
        <p:spPr/>
        <p:txBody>
          <a:bodyPr/>
          <a:lstStyle/>
          <a:p>
            <a:pPr eaLnBrk="1" hangingPunct="1">
              <a:defRPr/>
            </a:pPr>
            <a:r>
              <a:rPr lang="en-US" sz="5000" dirty="0" smtClean="0"/>
              <a:t>Place</a:t>
            </a:r>
          </a:p>
        </p:txBody>
      </p:sp>
      <p:sp>
        <p:nvSpPr>
          <p:cNvPr id="163843" name="Rectangle 3"/>
          <p:cNvSpPr>
            <a:spLocks noGrp="1" noChangeArrowheads="1"/>
          </p:cNvSpPr>
          <p:nvPr>
            <p:ph type="body" idx="1"/>
          </p:nvPr>
        </p:nvSpPr>
        <p:spPr>
          <a:xfrm>
            <a:off x="460375" y="2444750"/>
            <a:ext cx="2719388" cy="3678238"/>
          </a:xfrm>
        </p:spPr>
        <p:txBody>
          <a:bodyPr>
            <a:normAutofit fontScale="92500"/>
          </a:bodyPr>
          <a:lstStyle/>
          <a:p>
            <a:pPr eaLnBrk="1" hangingPunct="1">
              <a:lnSpc>
                <a:spcPct val="90000"/>
              </a:lnSpc>
              <a:defRPr/>
            </a:pPr>
            <a:r>
              <a:rPr lang="en-US" sz="2400" dirty="0" smtClean="0">
                <a:effectLst/>
              </a:rPr>
              <a:t>Diagnosis is Made</a:t>
            </a:r>
          </a:p>
          <a:p>
            <a:pPr eaLnBrk="1" hangingPunct="1">
              <a:lnSpc>
                <a:spcPct val="90000"/>
              </a:lnSpc>
              <a:buFont typeface="Wingdings" pitchFamily="2" charset="2"/>
              <a:buNone/>
              <a:defRPr/>
            </a:pPr>
            <a:endParaRPr lang="en-US" sz="2400" dirty="0" smtClean="0">
              <a:effectLst/>
            </a:endParaRPr>
          </a:p>
          <a:p>
            <a:pPr eaLnBrk="1" hangingPunct="1">
              <a:lnSpc>
                <a:spcPct val="90000"/>
              </a:lnSpc>
              <a:defRPr/>
            </a:pPr>
            <a:endParaRPr lang="en-US" sz="2400" dirty="0" smtClean="0">
              <a:effectLst/>
            </a:endParaRPr>
          </a:p>
          <a:p>
            <a:pPr eaLnBrk="1" hangingPunct="1">
              <a:lnSpc>
                <a:spcPct val="90000"/>
              </a:lnSpc>
              <a:defRPr/>
            </a:pPr>
            <a:r>
              <a:rPr lang="en-US" sz="2400" dirty="0" smtClean="0">
                <a:effectLst/>
              </a:rPr>
              <a:t>Contact occurred between agent and host</a:t>
            </a:r>
          </a:p>
          <a:p>
            <a:pPr eaLnBrk="1" hangingPunct="1">
              <a:lnSpc>
                <a:spcPct val="90000"/>
              </a:lnSpc>
              <a:buFont typeface="Wingdings" pitchFamily="2" charset="2"/>
              <a:buNone/>
              <a:defRPr/>
            </a:pPr>
            <a:endParaRPr lang="en-US" sz="2400" dirty="0" smtClean="0">
              <a:effectLst/>
            </a:endParaRPr>
          </a:p>
          <a:p>
            <a:pPr eaLnBrk="1" hangingPunct="1">
              <a:lnSpc>
                <a:spcPct val="90000"/>
              </a:lnSpc>
              <a:defRPr/>
            </a:pPr>
            <a:r>
              <a:rPr lang="en-US" sz="2400" dirty="0" smtClean="0">
                <a:effectLst/>
              </a:rPr>
              <a:t>Source became infected</a:t>
            </a:r>
          </a:p>
          <a:p>
            <a:pPr eaLnBrk="1" hangingPunct="1">
              <a:lnSpc>
                <a:spcPct val="90000"/>
              </a:lnSpc>
              <a:defRPr/>
            </a:pPr>
            <a:endParaRPr lang="en-US" sz="2400" dirty="0" smtClean="0"/>
          </a:p>
        </p:txBody>
      </p:sp>
      <p:sp>
        <p:nvSpPr>
          <p:cNvPr id="54276" name="Text Box 4"/>
          <p:cNvSpPr txBox="1">
            <a:spLocks noChangeArrowheads="1"/>
          </p:cNvSpPr>
          <p:nvPr/>
        </p:nvSpPr>
        <p:spPr bwMode="auto">
          <a:xfrm>
            <a:off x="228600" y="1600200"/>
            <a:ext cx="8534400" cy="457200"/>
          </a:xfrm>
          <a:prstGeom prst="rect">
            <a:avLst/>
          </a:prstGeom>
          <a:noFill/>
          <a:ln w="9525">
            <a:noFill/>
            <a:miter lim="800000"/>
            <a:headEnd/>
            <a:tailEnd/>
          </a:ln>
        </p:spPr>
        <p:txBody>
          <a:bodyPr>
            <a:spAutoFit/>
          </a:bodyPr>
          <a:lstStyle/>
          <a:p>
            <a:pPr>
              <a:spcBef>
                <a:spcPct val="50000"/>
              </a:spcBef>
            </a:pPr>
            <a:r>
              <a:rPr lang="en-US" sz="2400" b="1" i="0">
                <a:latin typeface="Times New Roman" pitchFamily="18" charset="0"/>
              </a:rPr>
              <a:t>Geographic Area		Example                     Action Level</a:t>
            </a:r>
          </a:p>
        </p:txBody>
      </p:sp>
      <p:sp>
        <p:nvSpPr>
          <p:cNvPr id="54277" name="Text Box 5"/>
          <p:cNvSpPr txBox="1">
            <a:spLocks noChangeArrowheads="1"/>
          </p:cNvSpPr>
          <p:nvPr/>
        </p:nvSpPr>
        <p:spPr bwMode="auto">
          <a:xfrm>
            <a:off x="3505200" y="2362200"/>
            <a:ext cx="2895600" cy="3013075"/>
          </a:xfrm>
          <a:prstGeom prst="rect">
            <a:avLst/>
          </a:prstGeom>
          <a:noFill/>
          <a:ln w="9525">
            <a:noFill/>
            <a:miter lim="800000"/>
            <a:headEnd/>
            <a:tailEnd/>
          </a:ln>
        </p:spPr>
        <p:txBody>
          <a:bodyPr>
            <a:spAutoFit/>
          </a:bodyPr>
          <a:lstStyle/>
          <a:p>
            <a:pPr>
              <a:spcBef>
                <a:spcPct val="50000"/>
              </a:spcBef>
            </a:pPr>
            <a:r>
              <a:rPr lang="en-US" sz="2400" i="0">
                <a:latin typeface="Times New Roman" pitchFamily="18" charset="0"/>
              </a:rPr>
              <a:t>Home – Patient ill</a:t>
            </a:r>
          </a:p>
          <a:p>
            <a:pPr>
              <a:spcBef>
                <a:spcPct val="50000"/>
              </a:spcBef>
            </a:pPr>
            <a:endParaRPr lang="en-US" sz="2400" i="0">
              <a:latin typeface="Times New Roman" pitchFamily="18" charset="0"/>
            </a:endParaRPr>
          </a:p>
          <a:p>
            <a:pPr>
              <a:spcBef>
                <a:spcPct val="50000"/>
              </a:spcBef>
            </a:pPr>
            <a:r>
              <a:rPr lang="en-US" sz="2400" i="0">
                <a:latin typeface="Times New Roman" pitchFamily="18" charset="0"/>
              </a:rPr>
              <a:t>Restaurant – Food Eaten</a:t>
            </a:r>
          </a:p>
          <a:p>
            <a:pPr>
              <a:spcBef>
                <a:spcPct val="50000"/>
              </a:spcBef>
            </a:pPr>
            <a:endParaRPr lang="en-US" sz="2400" i="0">
              <a:latin typeface="Times New Roman" pitchFamily="18" charset="0"/>
            </a:endParaRPr>
          </a:p>
          <a:p>
            <a:pPr>
              <a:spcBef>
                <a:spcPct val="50000"/>
              </a:spcBef>
            </a:pPr>
            <a:r>
              <a:rPr lang="en-US" sz="2400" i="0">
                <a:latin typeface="Times New Roman" pitchFamily="18" charset="0"/>
              </a:rPr>
              <a:t>Farm – Eggs Infected</a:t>
            </a:r>
          </a:p>
        </p:txBody>
      </p:sp>
      <p:sp>
        <p:nvSpPr>
          <p:cNvPr id="54278" name="Text Box 6"/>
          <p:cNvSpPr txBox="1">
            <a:spLocks noChangeArrowheads="1"/>
          </p:cNvSpPr>
          <p:nvPr/>
        </p:nvSpPr>
        <p:spPr bwMode="auto">
          <a:xfrm>
            <a:off x="6629400" y="2209800"/>
            <a:ext cx="2514600" cy="3195638"/>
          </a:xfrm>
          <a:prstGeom prst="rect">
            <a:avLst/>
          </a:prstGeom>
          <a:noFill/>
          <a:ln w="9525">
            <a:noFill/>
            <a:miter lim="800000"/>
            <a:headEnd/>
            <a:tailEnd/>
          </a:ln>
        </p:spPr>
        <p:txBody>
          <a:bodyPr>
            <a:spAutoFit/>
          </a:bodyPr>
          <a:lstStyle/>
          <a:p>
            <a:pPr>
              <a:spcBef>
                <a:spcPct val="50000"/>
              </a:spcBef>
            </a:pPr>
            <a:r>
              <a:rPr lang="en-US" sz="2400" i="0">
                <a:latin typeface="Times New Roman" pitchFamily="18" charset="0"/>
              </a:rPr>
              <a:t>Investigation</a:t>
            </a:r>
          </a:p>
          <a:p>
            <a:pPr>
              <a:spcBef>
                <a:spcPct val="50000"/>
              </a:spcBef>
            </a:pPr>
            <a:endParaRPr lang="en-US" sz="2400" i="0">
              <a:latin typeface="Times New Roman" pitchFamily="18" charset="0"/>
            </a:endParaRPr>
          </a:p>
          <a:p>
            <a:pPr>
              <a:spcBef>
                <a:spcPct val="50000"/>
              </a:spcBef>
            </a:pPr>
            <a:r>
              <a:rPr lang="en-US" sz="2400" i="0">
                <a:latin typeface="Times New Roman" pitchFamily="18" charset="0"/>
              </a:rPr>
              <a:t>    Control</a:t>
            </a:r>
          </a:p>
          <a:p>
            <a:pPr>
              <a:spcBef>
                <a:spcPct val="50000"/>
              </a:spcBef>
            </a:pPr>
            <a:endParaRPr lang="en-US" sz="2400" i="0">
              <a:latin typeface="Times New Roman" pitchFamily="18" charset="0"/>
            </a:endParaRPr>
          </a:p>
          <a:p>
            <a:pPr>
              <a:spcBef>
                <a:spcPct val="50000"/>
              </a:spcBef>
            </a:pPr>
            <a:endParaRPr lang="en-US" sz="2400" i="0">
              <a:latin typeface="Times New Roman" pitchFamily="18" charset="0"/>
            </a:endParaRPr>
          </a:p>
          <a:p>
            <a:pPr>
              <a:spcBef>
                <a:spcPct val="50000"/>
              </a:spcBef>
            </a:pPr>
            <a:r>
              <a:rPr lang="en-US" sz="2400" i="0">
                <a:latin typeface="Times New Roman" pitchFamily="18" charset="0"/>
              </a:rPr>
              <a:t>   Prevention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rrowheads="1"/>
          </p:cNvSpPr>
          <p:nvPr>
            <p:ph type="title"/>
          </p:nvPr>
        </p:nvSpPr>
        <p:spPr/>
        <p:txBody>
          <a:bodyPr/>
          <a:lstStyle/>
          <a:p>
            <a:pPr eaLnBrk="1" hangingPunct="1">
              <a:defRPr/>
            </a:pPr>
            <a:endParaRPr lang="en-US" dirty="0" smtClean="0"/>
          </a:p>
        </p:txBody>
      </p:sp>
      <p:sp>
        <p:nvSpPr>
          <p:cNvPr id="165891" name="Rectangle 3"/>
          <p:cNvSpPr>
            <a:spLocks noGrp="1" noChangeArrowheads="1"/>
          </p:cNvSpPr>
          <p:nvPr>
            <p:ph type="body" idx="1"/>
          </p:nvPr>
        </p:nvSpPr>
        <p:spPr/>
        <p:txBody>
          <a:bodyPr/>
          <a:lstStyle/>
          <a:p>
            <a:pPr eaLnBrk="1" hangingPunct="1">
              <a:defRPr/>
            </a:pPr>
            <a:endParaRPr lang="en-US" smtClean="0"/>
          </a:p>
        </p:txBody>
      </p:sp>
      <p:pic>
        <p:nvPicPr>
          <p:cNvPr id="55300" name="Picture 4"/>
          <p:cNvPicPr>
            <a:picLocks noChangeAspect="1" noChangeArrowheads="1"/>
          </p:cNvPicPr>
          <p:nvPr/>
        </p:nvPicPr>
        <p:blipFill>
          <a:blip r:embed="rId2" cstate="print"/>
          <a:srcRect/>
          <a:stretch>
            <a:fillRect/>
          </a:stretch>
        </p:blipFill>
        <p:spPr bwMode="auto">
          <a:xfrm>
            <a:off x="457200" y="304800"/>
            <a:ext cx="8229600"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rrowheads="1"/>
          </p:cNvSpPr>
          <p:nvPr>
            <p:ph type="title"/>
          </p:nvPr>
        </p:nvSpPr>
        <p:spPr/>
        <p:txBody>
          <a:bodyPr/>
          <a:lstStyle/>
          <a:p>
            <a:pPr eaLnBrk="1" hangingPunct="1">
              <a:defRPr/>
            </a:pPr>
            <a:r>
              <a:rPr lang="en-US" sz="5000" dirty="0" smtClean="0"/>
              <a:t>Person</a:t>
            </a:r>
          </a:p>
        </p:txBody>
      </p:sp>
      <p:sp>
        <p:nvSpPr>
          <p:cNvPr id="166915" name="Rectangle 3"/>
          <p:cNvSpPr>
            <a:spLocks noGrp="1" noChangeArrowheads="1"/>
          </p:cNvSpPr>
          <p:nvPr>
            <p:ph type="body" idx="1"/>
          </p:nvPr>
        </p:nvSpPr>
        <p:spPr>
          <a:xfrm>
            <a:off x="685800" y="1524000"/>
            <a:ext cx="8458200" cy="4525963"/>
          </a:xfrm>
        </p:spPr>
        <p:txBody>
          <a:bodyPr>
            <a:normAutofit fontScale="92500"/>
          </a:bodyPr>
          <a:lstStyle/>
          <a:p>
            <a:pPr eaLnBrk="1" hangingPunct="1">
              <a:buFont typeface="Wingdings" pitchFamily="2" charset="2"/>
              <a:buNone/>
              <a:defRPr/>
            </a:pPr>
            <a:r>
              <a:rPr lang="en-US" sz="2800" b="1" dirty="0" smtClean="0">
                <a:effectLst/>
              </a:rPr>
              <a:t>Age					Hobbies</a:t>
            </a:r>
          </a:p>
          <a:p>
            <a:pPr eaLnBrk="1" hangingPunct="1">
              <a:buFont typeface="Wingdings" pitchFamily="2" charset="2"/>
              <a:buNone/>
              <a:defRPr/>
            </a:pPr>
            <a:r>
              <a:rPr lang="en-US" sz="2800" b="1" dirty="0" smtClean="0">
                <a:effectLst/>
              </a:rPr>
              <a:t>Sex					Pets</a:t>
            </a:r>
          </a:p>
          <a:p>
            <a:pPr eaLnBrk="1" hangingPunct="1">
              <a:buFont typeface="Wingdings" pitchFamily="2" charset="2"/>
              <a:buNone/>
              <a:defRPr/>
            </a:pPr>
            <a:r>
              <a:rPr lang="en-US" sz="2800" b="1" dirty="0" smtClean="0">
                <a:effectLst/>
              </a:rPr>
              <a:t>Occupation			Travel</a:t>
            </a:r>
          </a:p>
          <a:p>
            <a:pPr eaLnBrk="1" hangingPunct="1">
              <a:buFont typeface="Wingdings" pitchFamily="2" charset="2"/>
              <a:buNone/>
              <a:defRPr/>
            </a:pPr>
            <a:r>
              <a:rPr lang="en-US" sz="2800" b="1" dirty="0" smtClean="0">
                <a:effectLst/>
              </a:rPr>
              <a:t>Immunization status		Personal Habits</a:t>
            </a:r>
          </a:p>
          <a:p>
            <a:pPr eaLnBrk="1" hangingPunct="1">
              <a:buFont typeface="Wingdings" pitchFamily="2" charset="2"/>
              <a:buNone/>
              <a:defRPr/>
            </a:pPr>
            <a:r>
              <a:rPr lang="en-US" sz="2800" b="1" dirty="0" smtClean="0">
                <a:effectLst/>
              </a:rPr>
              <a:t>Underlying disease	           Stress</a:t>
            </a:r>
          </a:p>
          <a:p>
            <a:pPr eaLnBrk="1" hangingPunct="1">
              <a:buFont typeface="Wingdings" pitchFamily="2" charset="2"/>
              <a:buNone/>
              <a:defRPr/>
            </a:pPr>
            <a:r>
              <a:rPr lang="en-US" sz="2800" b="1" dirty="0" smtClean="0">
                <a:effectLst/>
              </a:rPr>
              <a:t>Medication			Family unit</a:t>
            </a:r>
          </a:p>
          <a:p>
            <a:pPr eaLnBrk="1" hangingPunct="1">
              <a:buFont typeface="Wingdings" pitchFamily="2" charset="2"/>
              <a:buNone/>
              <a:defRPr/>
            </a:pPr>
            <a:r>
              <a:rPr lang="en-US" sz="2800" b="1" dirty="0" smtClean="0">
                <a:effectLst/>
              </a:rPr>
              <a:t>Nutritional status		School</a:t>
            </a:r>
          </a:p>
          <a:p>
            <a:pPr eaLnBrk="1" hangingPunct="1">
              <a:buFont typeface="Wingdings" pitchFamily="2" charset="2"/>
              <a:buNone/>
              <a:defRPr/>
            </a:pPr>
            <a:r>
              <a:rPr lang="en-US" sz="2800" b="1" dirty="0" smtClean="0">
                <a:effectLst/>
              </a:rPr>
              <a:t>Socioeconomic factors	Genetics</a:t>
            </a:r>
          </a:p>
          <a:p>
            <a:pPr eaLnBrk="1" hangingPunct="1">
              <a:buFont typeface="Wingdings" pitchFamily="2" charset="2"/>
              <a:buNone/>
              <a:defRPr/>
            </a:pPr>
            <a:r>
              <a:rPr lang="en-US" sz="2800" b="1" dirty="0" smtClean="0">
                <a:effectLst/>
              </a:rPr>
              <a:t>Crowding				Religion</a:t>
            </a:r>
          </a:p>
          <a:p>
            <a:pPr eaLnBrk="1" hangingPunct="1">
              <a:defRPr/>
            </a:pPr>
            <a:endParaRPr lang="en-US" sz="2800" b="1"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sz="4900" b="1" dirty="0" smtClean="0">
                <a:latin typeface="Aharoni" pitchFamily="2" charset="-79"/>
                <a:cs typeface="Aharoni" pitchFamily="2" charset="-79"/>
              </a:rPr>
              <a:t>Ecological Studies</a:t>
            </a:r>
            <a:r>
              <a:rPr lang="en-US" dirty="0" smtClean="0"/>
              <a:t/>
            </a:r>
            <a:br>
              <a:rPr lang="en-US" dirty="0" smtClean="0"/>
            </a:br>
            <a:endParaRPr lang="en-US" dirty="0"/>
          </a:p>
        </p:txBody>
      </p:sp>
      <p:sp>
        <p:nvSpPr>
          <p:cNvPr id="3" name="Content Placeholder 2"/>
          <p:cNvSpPr>
            <a:spLocks noGrp="1"/>
          </p:cNvSpPr>
          <p:nvPr>
            <p:ph sz="quarter" idx="1"/>
          </p:nvPr>
        </p:nvSpPr>
        <p:spPr>
          <a:xfrm>
            <a:off x="228600" y="1600200"/>
            <a:ext cx="8458200" cy="4873752"/>
          </a:xfrm>
        </p:spPr>
        <p:txBody>
          <a:bodyPr>
            <a:normAutofit fontScale="85000" lnSpcReduction="20000"/>
          </a:bodyPr>
          <a:lstStyle/>
          <a:p>
            <a:pPr algn="just"/>
            <a:r>
              <a:rPr lang="en-US" sz="2800" dirty="0" smtClean="0"/>
              <a:t>unit of analysis is a population rather than an individual.</a:t>
            </a:r>
          </a:p>
          <a:p>
            <a:pPr algn="just"/>
            <a:endParaRPr lang="en-US" sz="2800" dirty="0" smtClean="0"/>
          </a:p>
          <a:p>
            <a:pPr algn="just"/>
            <a:r>
              <a:rPr lang="en-US" sz="2800" dirty="0" smtClean="0"/>
              <a:t>An ecological study is normally regarded as inferior to non-ecological designs such as </a:t>
            </a:r>
            <a:r>
              <a:rPr lang="en-US" sz="2800" u="sng" dirty="0" smtClean="0">
                <a:hlinkClick r:id="rId2" tooltip="Cohort study"/>
              </a:rPr>
              <a:t>cohort</a:t>
            </a:r>
            <a:r>
              <a:rPr lang="en-US" sz="2800" dirty="0" smtClean="0"/>
              <a:t> and </a:t>
            </a:r>
            <a:r>
              <a:rPr lang="en-US" sz="2800" u="sng" dirty="0" smtClean="0">
                <a:hlinkClick r:id="rId3" tooltip="Case-control study"/>
              </a:rPr>
              <a:t>case-control</a:t>
            </a:r>
            <a:r>
              <a:rPr lang="en-US" sz="2800" dirty="0" smtClean="0"/>
              <a:t> studies because it is susceptible to the </a:t>
            </a:r>
            <a:r>
              <a:rPr lang="en-US" sz="2800" u="sng" dirty="0" smtClean="0">
                <a:hlinkClick r:id="rId4" tooltip="Ecological fallacy"/>
              </a:rPr>
              <a:t>ecological fallacy</a:t>
            </a:r>
            <a:r>
              <a:rPr lang="en-US" sz="2800" dirty="0" smtClean="0"/>
              <a:t>.</a:t>
            </a:r>
          </a:p>
          <a:p>
            <a:pPr algn="just"/>
            <a:endParaRPr lang="en-US" sz="2800" dirty="0" smtClean="0"/>
          </a:p>
          <a:p>
            <a:pPr algn="just"/>
            <a:r>
              <a:rPr lang="en-US" sz="2800" dirty="0" smtClean="0"/>
              <a:t>Ecological studies can be easily confused with cohort studies, especially if different cohorts are located in different places. The difference is that in the case of ecological studies there is no information available about the individual members of the populations compared whereas in a cohort study the data pair exposure/health is known for each individual.</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b="1" dirty="0" smtClean="0">
                <a:latin typeface="Aharoni" pitchFamily="2" charset="-79"/>
                <a:cs typeface="Aharoni" pitchFamily="2" charset="-79"/>
              </a:rPr>
              <a:t>ADVANTAGES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lvl="1"/>
            <a:r>
              <a:rPr lang="en-US" sz="2400" dirty="0" smtClean="0"/>
              <a:t>We can generate hypotheses for case-control studies and environmental studies.</a:t>
            </a:r>
          </a:p>
          <a:p>
            <a:pPr lvl="1">
              <a:buNone/>
            </a:pPr>
            <a:endParaRPr lang="en-US" sz="2000" dirty="0" smtClean="0"/>
          </a:p>
          <a:p>
            <a:pPr lvl="1"/>
            <a:r>
              <a:rPr lang="en-US" sz="2400" dirty="0" smtClean="0"/>
              <a:t>We can target high-risk populations, time-periods, or geographic regions for future studies</a:t>
            </a:r>
            <a:endParaRPr lang="en-US" sz="200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latin typeface="Aharoni" pitchFamily="2" charset="-79"/>
                <a:cs typeface="Aharoni" pitchFamily="2" charset="-79"/>
              </a:rPr>
              <a:t>EPIDEMIOLOGY</a:t>
            </a:r>
            <a:endParaRPr lang="en-US" sz="5400" b="1"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endParaRPr lang="en-US" dirty="0"/>
          </a:p>
        </p:txBody>
      </p:sp>
      <p:sp>
        <p:nvSpPr>
          <p:cNvPr id="4" name="Oval 3"/>
          <p:cNvSpPr/>
          <p:nvPr/>
        </p:nvSpPr>
        <p:spPr>
          <a:xfrm>
            <a:off x="228600" y="3276600"/>
            <a:ext cx="2895600" cy="9906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EPIDEMIOLOGY</a:t>
            </a:r>
            <a:endParaRPr lang="en-US" sz="1600" b="1" dirty="0">
              <a:solidFill>
                <a:schemeClr val="tx1"/>
              </a:solidFill>
            </a:endParaRPr>
          </a:p>
        </p:txBody>
      </p:sp>
      <p:sp>
        <p:nvSpPr>
          <p:cNvPr id="5" name="Rectangle 4"/>
          <p:cNvSpPr/>
          <p:nvPr/>
        </p:nvSpPr>
        <p:spPr>
          <a:xfrm>
            <a:off x="3200400" y="2286000"/>
            <a:ext cx="1828800" cy="10668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Distribution</a:t>
            </a:r>
            <a:endParaRPr lang="en-US" b="1" dirty="0">
              <a:solidFill>
                <a:schemeClr val="tx1"/>
              </a:solidFill>
            </a:endParaRPr>
          </a:p>
        </p:txBody>
      </p:sp>
      <p:sp>
        <p:nvSpPr>
          <p:cNvPr id="6" name="Rectangle 5"/>
          <p:cNvSpPr/>
          <p:nvPr/>
        </p:nvSpPr>
        <p:spPr>
          <a:xfrm>
            <a:off x="3200400" y="4267200"/>
            <a:ext cx="1981200" cy="10668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Determinants</a:t>
            </a:r>
            <a:endParaRPr lang="en-US" b="1" dirty="0">
              <a:solidFill>
                <a:schemeClr val="tx1"/>
              </a:solidFill>
            </a:endParaRPr>
          </a:p>
        </p:txBody>
      </p:sp>
      <p:cxnSp>
        <p:nvCxnSpPr>
          <p:cNvPr id="8" name="Straight Arrow Connector 7"/>
          <p:cNvCxnSpPr/>
          <p:nvPr/>
        </p:nvCxnSpPr>
        <p:spPr>
          <a:xfrm flipV="1">
            <a:off x="2133600" y="2743200"/>
            <a:ext cx="9906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209800" y="4343400"/>
            <a:ext cx="914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7239000" y="3048000"/>
            <a:ext cx="1752600" cy="15240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Specified human population</a:t>
            </a:r>
            <a:endParaRPr lang="en-US" b="1" dirty="0">
              <a:solidFill>
                <a:schemeClr val="tx1"/>
              </a:solidFill>
            </a:endParaRPr>
          </a:p>
        </p:txBody>
      </p:sp>
      <p:sp>
        <p:nvSpPr>
          <p:cNvPr id="12" name="Rounded Rectangle 11"/>
          <p:cNvSpPr/>
          <p:nvPr/>
        </p:nvSpPr>
        <p:spPr>
          <a:xfrm>
            <a:off x="5410200" y="3048000"/>
            <a:ext cx="1295400" cy="14478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Health related events</a:t>
            </a:r>
            <a:endParaRPr lang="en-US" b="1" dirty="0">
              <a:solidFill>
                <a:schemeClr val="tx1"/>
              </a:solidFill>
            </a:endParaRPr>
          </a:p>
        </p:txBody>
      </p:sp>
      <p:cxnSp>
        <p:nvCxnSpPr>
          <p:cNvPr id="14" name="Straight Arrow Connector 13"/>
          <p:cNvCxnSpPr/>
          <p:nvPr/>
        </p:nvCxnSpPr>
        <p:spPr>
          <a:xfrm>
            <a:off x="5105400" y="2743200"/>
            <a:ext cx="381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5219700" y="4457700"/>
            <a:ext cx="304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781800" y="3733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1028700" y="48387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Flowchart: Alternate Process 20"/>
          <p:cNvSpPr/>
          <p:nvPr/>
        </p:nvSpPr>
        <p:spPr>
          <a:xfrm>
            <a:off x="762000" y="5486400"/>
            <a:ext cx="2286000" cy="914400"/>
          </a:xfrm>
          <a:prstGeom prst="flowChartAlternateProcess">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Control of Health problems</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300" b="1" dirty="0" smtClean="0">
                <a:latin typeface="Aharoni" pitchFamily="2" charset="-79"/>
                <a:cs typeface="Aharoni" pitchFamily="2" charset="-79"/>
              </a:rPr>
              <a:t>LIMITATIONS</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153400" cy="4873752"/>
          </a:xfrm>
        </p:spPr>
        <p:txBody>
          <a:bodyPr/>
          <a:lstStyle/>
          <a:p>
            <a:pPr lvl="1"/>
            <a:r>
              <a:rPr lang="en-US" sz="2400" dirty="0" smtClean="0"/>
              <a:t>Because data are for groups, we cannot link disease and exposure in individual.</a:t>
            </a:r>
          </a:p>
          <a:p>
            <a:pPr lvl="1"/>
            <a:endParaRPr lang="en-US" sz="2000" dirty="0" smtClean="0"/>
          </a:p>
          <a:p>
            <a:pPr lvl="1"/>
            <a:r>
              <a:rPr lang="en-US" sz="2400" dirty="0" smtClean="0"/>
              <a:t>We cannot control for potential confounders.</a:t>
            </a:r>
          </a:p>
          <a:p>
            <a:pPr lvl="1"/>
            <a:endParaRPr lang="en-US" sz="2000" dirty="0" smtClean="0"/>
          </a:p>
          <a:p>
            <a:pPr lvl="1"/>
            <a:r>
              <a:rPr lang="en-US" sz="2400" dirty="0" smtClean="0"/>
              <a:t>Data represent average exposures rather than individual exposures, so we cannot determine a dose-response relationship.</a:t>
            </a:r>
          </a:p>
          <a:p>
            <a:pPr lvl="1">
              <a:buNone/>
            </a:pPr>
            <a:endParaRPr lang="en-US" sz="2000" dirty="0" smtClean="0"/>
          </a:p>
          <a:p>
            <a:pPr lvl="1"/>
            <a:r>
              <a:rPr lang="en-US" sz="2400" dirty="0" smtClean="0"/>
              <a:t>Caution must be taken to avoid drawing inappropriate conclusions, or </a:t>
            </a:r>
            <a:r>
              <a:rPr lang="en-US" sz="2400" i="1" dirty="0" smtClean="0"/>
              <a:t>ecological fallacy.</a:t>
            </a:r>
            <a:endParaRPr lang="en-US" sz="2000"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latin typeface="Aharoni" pitchFamily="2" charset="-79"/>
                <a:cs typeface="Aharoni" pitchFamily="2" charset="-79"/>
              </a:rPr>
              <a:t>CASE REPORTS OR CASE SERIES</a:t>
            </a:r>
            <a:endParaRPr lang="en-US" sz="3600"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pPr algn="just"/>
            <a:r>
              <a:rPr lang="yo-NG" b="1" dirty="0" smtClean="0"/>
              <a:t>Case reports</a:t>
            </a:r>
            <a:r>
              <a:rPr lang="yo-NG" dirty="0" smtClean="0"/>
              <a:t>:documents unusual medical occurrence and can represent the first clues to the formulation of hypothesis</a:t>
            </a:r>
            <a:r>
              <a:rPr lang="en-US" dirty="0" smtClean="0"/>
              <a:t>, generally report a new or unique findings and previous undescribed disease. </a:t>
            </a:r>
          </a:p>
          <a:p>
            <a:pPr algn="just">
              <a:buNone/>
            </a:pPr>
            <a:endParaRPr lang="en-US" dirty="0" smtClean="0"/>
          </a:p>
          <a:p>
            <a:pPr algn="just"/>
            <a:r>
              <a:rPr lang="yo-NG" b="1" dirty="0" smtClean="0"/>
              <a:t>Case series</a:t>
            </a:r>
            <a:r>
              <a:rPr lang="yo-NG" dirty="0" smtClean="0"/>
              <a:t>: collection of individual case reports which may occur within a fairly short time</a:t>
            </a:r>
            <a:r>
              <a:rPr lang="en-US" dirty="0" smtClean="0"/>
              <a:t>, and experience of a group of patients with similar diagnosis.</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300" b="1" dirty="0" smtClean="0">
                <a:latin typeface="Aharoni" pitchFamily="2" charset="-79"/>
                <a:cs typeface="Aharoni" pitchFamily="2" charset="-79"/>
              </a:rPr>
              <a:t>Advantages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lvl="2" algn="just"/>
            <a:r>
              <a:rPr lang="en-US" sz="2400" dirty="0" smtClean="0"/>
              <a:t>Useful for hypothesis generation.</a:t>
            </a:r>
          </a:p>
          <a:p>
            <a:pPr lvl="2" algn="just"/>
            <a:endParaRPr lang="en-US" dirty="0" smtClean="0"/>
          </a:p>
          <a:p>
            <a:pPr lvl="2" algn="just"/>
            <a:r>
              <a:rPr lang="en-US" sz="2400" dirty="0" smtClean="0"/>
              <a:t>Informative for very rare disease with few established risk factors.</a:t>
            </a:r>
          </a:p>
          <a:p>
            <a:pPr lvl="2" algn="just"/>
            <a:endParaRPr lang="en-US" dirty="0" smtClean="0"/>
          </a:p>
          <a:p>
            <a:pPr lvl="2" algn="just"/>
            <a:r>
              <a:rPr lang="en-US" sz="2400" dirty="0" smtClean="0"/>
              <a:t>Usually of short duration. </a:t>
            </a:r>
            <a:endParaRPr lang="en-US" dirty="0" smtClean="0"/>
          </a:p>
          <a:p>
            <a:pPr algn="just"/>
            <a:endParaRPr lang="en-US" sz="3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900" b="1" dirty="0" smtClean="0">
                <a:latin typeface="Aharoni" pitchFamily="2" charset="-79"/>
                <a:cs typeface="Aharoni" pitchFamily="2" charset="-79"/>
              </a:rPr>
              <a:t>Disadvantages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lvl="2" algn="just"/>
            <a:r>
              <a:rPr lang="en-US" sz="2800" dirty="0" smtClean="0"/>
              <a:t>Cannot study cause and effect relationships.</a:t>
            </a:r>
          </a:p>
          <a:p>
            <a:pPr lvl="2" algn="just">
              <a:buNone/>
            </a:pPr>
            <a:endParaRPr lang="en-US" sz="2000" dirty="0" smtClean="0"/>
          </a:p>
          <a:p>
            <a:pPr lvl="2" algn="just"/>
            <a:r>
              <a:rPr lang="en-US" sz="2800" dirty="0" smtClean="0"/>
              <a:t>Cannot assess disease frequency.</a:t>
            </a:r>
            <a:endParaRPr lang="en-US" sz="2000" dirty="0" smtClean="0"/>
          </a:p>
          <a:p>
            <a:pPr algn="just">
              <a:buNone/>
            </a:pPr>
            <a:r>
              <a:rPr lang="en-US" sz="3600" dirty="0" smtClean="0"/>
              <a:t> </a:t>
            </a:r>
            <a:endParaRPr lang="en-US" sz="2800"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dirty="0" smtClean="0">
                <a:latin typeface="Aharoni" pitchFamily="2" charset="-79"/>
                <a:cs typeface="Aharoni" pitchFamily="2" charset="-79"/>
              </a:rPr>
              <a:t>CROSS SECTIONAL STUDY</a:t>
            </a:r>
            <a:endParaRPr lang="en-US" sz="4400"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pPr algn="just"/>
            <a:r>
              <a:rPr lang="en-US" dirty="0" smtClean="0"/>
              <a:t>The data is collected from a cross section of a population at a one point in time. The results of the study are applied on the whole population.</a:t>
            </a:r>
          </a:p>
          <a:p>
            <a:pPr algn="just">
              <a:buNone/>
            </a:pPr>
            <a:endParaRPr lang="en-US" dirty="0" smtClean="0"/>
          </a:p>
          <a:p>
            <a:pPr algn="just"/>
            <a:r>
              <a:rPr lang="en-US" dirty="0" smtClean="0"/>
              <a:t>The cross section of the population is sampled carefully so that it is representative of the whole population. Cross section study is like a snapshot and provides information about the prevalence of a disease. It is also called as prevalence study.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nSpc>
                <a:spcPct val="150000"/>
              </a:lnSpc>
            </a:pPr>
            <a:r>
              <a:rPr lang="en-US" dirty="0" smtClean="0"/>
              <a:t>Cross Sectional studies are useful :</a:t>
            </a:r>
          </a:p>
          <a:p>
            <a:pPr lvl="1">
              <a:lnSpc>
                <a:spcPct val="150000"/>
              </a:lnSpc>
            </a:pPr>
            <a:r>
              <a:rPr lang="en-US" dirty="0" smtClean="0"/>
              <a:t> detailed community assessment.</a:t>
            </a:r>
          </a:p>
          <a:p>
            <a:pPr lvl="1">
              <a:lnSpc>
                <a:spcPct val="150000"/>
              </a:lnSpc>
            </a:pPr>
            <a:r>
              <a:rPr lang="en-US" dirty="0" smtClean="0"/>
              <a:t> study of morbidity.</a:t>
            </a:r>
          </a:p>
          <a:p>
            <a:pPr lvl="1">
              <a:lnSpc>
                <a:spcPct val="150000"/>
              </a:lnSpc>
            </a:pPr>
            <a:r>
              <a:rPr lang="en-US" dirty="0" smtClean="0"/>
              <a:t>underlying factors especially chronic diseases.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a:r>
              <a:rPr lang="en-US" sz="4000" b="1" dirty="0" smtClean="0">
                <a:latin typeface="Aharoni" pitchFamily="2" charset="-79"/>
                <a:cs typeface="Aharoni" pitchFamily="2" charset="-79"/>
              </a:rPr>
              <a:t>TYPES OF PREVALANCE STUDY</a:t>
            </a:r>
            <a:endParaRPr lang="en-US" sz="4000"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r>
              <a:rPr lang="en-US" b="1" dirty="0" smtClean="0"/>
              <a:t>POINT PREVALANCE STUDY </a:t>
            </a:r>
            <a:endParaRPr lang="en-US" dirty="0" smtClean="0"/>
          </a:p>
          <a:p>
            <a:pPr>
              <a:buNone/>
            </a:pPr>
            <a:endParaRPr lang="en-US" dirty="0" smtClean="0"/>
          </a:p>
          <a:p>
            <a:pPr>
              <a:buNone/>
            </a:pPr>
            <a:r>
              <a:rPr lang="en-US" dirty="0" smtClean="0"/>
              <a:t>         </a:t>
            </a:r>
            <a:r>
              <a:rPr lang="en-US" u="sng" dirty="0" smtClean="0"/>
              <a:t>Number of all current (new + old) cases</a:t>
            </a:r>
            <a:endParaRPr lang="en-US" dirty="0" smtClean="0"/>
          </a:p>
          <a:p>
            <a:pPr>
              <a:buNone/>
            </a:pPr>
            <a:r>
              <a:rPr lang="en-US" dirty="0" smtClean="0"/>
              <a:t>          Exposed population at same point in time</a:t>
            </a:r>
          </a:p>
          <a:p>
            <a:pPr>
              <a:buNone/>
            </a:pPr>
            <a:endParaRPr lang="en-US" dirty="0" smtClean="0"/>
          </a:p>
          <a:p>
            <a:r>
              <a:rPr lang="en-US" b="1" dirty="0" smtClean="0"/>
              <a:t>PERIOD PREVALANCE STUDY</a:t>
            </a:r>
            <a:endParaRPr lang="en-US" dirty="0" smtClean="0"/>
          </a:p>
          <a:p>
            <a:pPr>
              <a:buNone/>
            </a:pPr>
            <a:endParaRPr lang="en-US" dirty="0" smtClean="0"/>
          </a:p>
          <a:p>
            <a:pPr>
              <a:buNone/>
            </a:pPr>
            <a:r>
              <a:rPr lang="en-US" dirty="0" smtClean="0"/>
              <a:t>          </a:t>
            </a:r>
            <a:r>
              <a:rPr lang="en-US" u="sng" dirty="0" smtClean="0"/>
              <a:t>Number of all existing (new + old) cases</a:t>
            </a:r>
            <a:endParaRPr lang="en-US" dirty="0" smtClean="0"/>
          </a:p>
          <a:p>
            <a:pPr>
              <a:buNone/>
            </a:pPr>
            <a:r>
              <a:rPr lang="en-US" b="1" dirty="0" smtClean="0"/>
              <a:t>          </a:t>
            </a:r>
            <a:r>
              <a:rPr lang="en-US" dirty="0" smtClean="0"/>
              <a:t>Estimated mid-interval pop.</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848600" cy="6016752"/>
          </a:xfrm>
        </p:spPr>
        <p:txBody>
          <a:bodyPr/>
          <a:lstStyle/>
          <a:p>
            <a:pPr>
              <a:buNone/>
            </a:pPr>
            <a:r>
              <a:rPr lang="en-US" b="1" dirty="0" smtClean="0"/>
              <a:t>Advantage</a:t>
            </a:r>
          </a:p>
          <a:p>
            <a:pPr>
              <a:buNone/>
            </a:pPr>
            <a:endParaRPr lang="en-US" dirty="0" smtClean="0"/>
          </a:p>
          <a:p>
            <a:pPr lvl="0"/>
            <a:r>
              <a:rPr lang="en-US" dirty="0" smtClean="0"/>
              <a:t>Best for determining the status (prevalence).</a:t>
            </a:r>
          </a:p>
          <a:p>
            <a:pPr lvl="0"/>
            <a:r>
              <a:rPr lang="en-US" dirty="0" smtClean="0"/>
              <a:t>Quick method.</a:t>
            </a:r>
          </a:p>
          <a:p>
            <a:pPr lvl="0"/>
            <a:r>
              <a:rPr lang="en-US" dirty="0" smtClean="0"/>
              <a:t>Relatively inexpensive. </a:t>
            </a:r>
          </a:p>
          <a:p>
            <a:pPr>
              <a:buNone/>
            </a:pPr>
            <a:endParaRPr lang="en-US" dirty="0" smtClean="0"/>
          </a:p>
          <a:p>
            <a:pPr>
              <a:buNone/>
            </a:pPr>
            <a:r>
              <a:rPr lang="en-US" b="1" dirty="0" smtClean="0"/>
              <a:t>Disadvantage</a:t>
            </a:r>
          </a:p>
          <a:p>
            <a:pPr>
              <a:buNone/>
            </a:pPr>
            <a:endParaRPr lang="en-US" dirty="0" smtClean="0"/>
          </a:p>
          <a:p>
            <a:pPr lvl="0" algn="just"/>
            <a:r>
              <a:rPr lang="en-US" dirty="0" smtClean="0"/>
              <a:t>Only a snapshot at a time leading to a misinformation.</a:t>
            </a:r>
          </a:p>
          <a:p>
            <a:pPr lvl="0" algn="just"/>
            <a:r>
              <a:rPr lang="en-US" dirty="0" smtClean="0"/>
              <a:t>Response rate may be low ,with result not representative of the population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Aharoni" pitchFamily="2" charset="-79"/>
                <a:cs typeface="Aharoni" pitchFamily="2" charset="-79"/>
              </a:rPr>
              <a:t>LONGITUDINAL STUDIES</a:t>
            </a:r>
            <a:endParaRPr lang="en-US" sz="4400" dirty="0">
              <a:latin typeface="Aharoni" pitchFamily="2" charset="-79"/>
              <a:cs typeface="Aharoni" pitchFamily="2" charset="-79"/>
            </a:endParaRPr>
          </a:p>
        </p:txBody>
      </p:sp>
      <p:sp>
        <p:nvSpPr>
          <p:cNvPr id="3" name="Content Placeholder 2"/>
          <p:cNvSpPr>
            <a:spLocks noGrp="1"/>
          </p:cNvSpPr>
          <p:nvPr>
            <p:ph sz="quarter" idx="1"/>
          </p:nvPr>
        </p:nvSpPr>
        <p:spPr>
          <a:xfrm>
            <a:off x="457200" y="1600200"/>
            <a:ext cx="8077200" cy="4873752"/>
          </a:xfrm>
        </p:spPr>
        <p:txBody>
          <a:bodyPr/>
          <a:lstStyle/>
          <a:p>
            <a:pPr algn="just"/>
            <a:r>
              <a:rPr lang="en-US" dirty="0" smtClean="0"/>
              <a:t>The data is collected from the same population repeatedly over a continuous period of time by follow up of contacts &amp; their examination. </a:t>
            </a:r>
          </a:p>
          <a:p>
            <a:pPr algn="just">
              <a:buNone/>
            </a:pPr>
            <a:endParaRPr lang="en-US" dirty="0" smtClean="0"/>
          </a:p>
          <a:p>
            <a:pPr algn="just"/>
            <a:r>
              <a:rPr lang="en-US" dirty="0" smtClean="0"/>
              <a:t>Longitudinal studies are useful for studying the natural history of diseases, finding out incidence rate of diseases &amp; identifying risk factors of diseases. It is more expensive &amp; time consuming studies.</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Aharoni" pitchFamily="2" charset="-79"/>
                <a:cs typeface="Aharoni" pitchFamily="2" charset="-79"/>
              </a:rPr>
              <a:t>ANALYTICAL METHOD</a:t>
            </a:r>
            <a:endParaRPr lang="en-US" sz="4800"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pPr algn="just">
              <a:lnSpc>
                <a:spcPct val="150000"/>
              </a:lnSpc>
            </a:pPr>
            <a:r>
              <a:rPr lang="en-US" dirty="0" smtClean="0">
                <a:latin typeface="Times New Roman" pitchFamily="18" charset="0"/>
              </a:rPr>
              <a:t> Analytical Method further studies to determine the validity of a hypothesis concerning the occurrence of disease.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latin typeface="Aharoni" pitchFamily="2" charset="-79"/>
                <a:cs typeface="Aharoni" pitchFamily="2" charset="-79"/>
              </a:rPr>
              <a:t>KEY TERMS</a:t>
            </a:r>
            <a:endParaRPr lang="en-US" sz="5400"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lnSpcReduction="10000"/>
          </a:bodyPr>
          <a:lstStyle/>
          <a:p>
            <a:r>
              <a:rPr lang="yo-NG" b="1" dirty="0" smtClean="0"/>
              <a:t>Distribution</a:t>
            </a:r>
            <a:endParaRPr lang="en-US" b="1" dirty="0" smtClean="0"/>
          </a:p>
          <a:p>
            <a:pPr>
              <a:buNone/>
            </a:pPr>
            <a:endParaRPr lang="en-US" b="1" dirty="0" smtClean="0"/>
          </a:p>
          <a:p>
            <a:r>
              <a:rPr lang="yo-NG" b="1" dirty="0" smtClean="0"/>
              <a:t>Determinants</a:t>
            </a:r>
            <a:endParaRPr lang="en-US" b="1" dirty="0" smtClean="0"/>
          </a:p>
          <a:p>
            <a:endParaRPr lang="en-US" b="1" dirty="0" smtClean="0"/>
          </a:p>
          <a:p>
            <a:r>
              <a:rPr lang="yo-NG" b="1" dirty="0" smtClean="0"/>
              <a:t>Human population</a:t>
            </a:r>
            <a:endParaRPr lang="en-US" b="1" dirty="0" smtClean="0"/>
          </a:p>
          <a:p>
            <a:endParaRPr lang="en-US" b="1" dirty="0" smtClean="0"/>
          </a:p>
          <a:p>
            <a:r>
              <a:rPr lang="yo-NG" b="1" dirty="0" smtClean="0"/>
              <a:t>Health related states</a:t>
            </a:r>
            <a:endParaRPr lang="en-US" b="1" dirty="0" smtClean="0"/>
          </a:p>
          <a:p>
            <a:endParaRPr lang="en-US" b="1" dirty="0" smtClean="0"/>
          </a:p>
          <a:p>
            <a:r>
              <a:rPr lang="yo-NG" b="1" dirty="0" smtClean="0"/>
              <a:t>Health related events</a:t>
            </a:r>
            <a:endParaRPr lang="en-US" b="1" dirty="0" smtClean="0"/>
          </a:p>
          <a:p>
            <a:pPr>
              <a:buNone/>
            </a:pPr>
            <a:endParaRPr lang="en-US" b="1" dirty="0" smtClean="0"/>
          </a:p>
          <a:p>
            <a:r>
              <a:rPr lang="yo-NG" b="1" dirty="0" smtClean="0"/>
              <a:t>Application</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lstStyle/>
          <a:p>
            <a:pPr algn="ctr"/>
            <a:r>
              <a:rPr lang="en-US" sz="5400" b="1" dirty="0" smtClean="0">
                <a:latin typeface="Aharoni" pitchFamily="2" charset="-79"/>
                <a:cs typeface="Aharoni" pitchFamily="2" charset="-79"/>
              </a:rPr>
              <a:t>Case Control Study</a:t>
            </a:r>
            <a:endParaRPr lang="en-US" dirty="0"/>
          </a:p>
        </p:txBody>
      </p:sp>
      <p:sp>
        <p:nvSpPr>
          <p:cNvPr id="3" name="Content Placeholder 2"/>
          <p:cNvSpPr>
            <a:spLocks noGrp="1"/>
          </p:cNvSpPr>
          <p:nvPr>
            <p:ph sz="quarter" idx="1"/>
          </p:nvPr>
        </p:nvSpPr>
        <p:spPr/>
        <p:txBody>
          <a:bodyPr/>
          <a:lstStyle/>
          <a:p>
            <a:endParaRPr lang="en-US"/>
          </a:p>
        </p:txBody>
      </p:sp>
      <p:pic>
        <p:nvPicPr>
          <p:cNvPr id="4" name="Picture 3"/>
          <p:cNvPicPr/>
          <p:nvPr/>
        </p:nvPicPr>
        <p:blipFill>
          <a:blip r:embed="rId2" cstate="print"/>
          <a:srcRect/>
          <a:stretch>
            <a:fillRect/>
          </a:stretch>
        </p:blipFill>
        <p:spPr bwMode="auto">
          <a:xfrm>
            <a:off x="304800" y="1143000"/>
            <a:ext cx="8382000"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7467600" cy="808038"/>
          </a:xfrm>
        </p:spPr>
        <p:txBody>
          <a:bodyPr>
            <a:normAutofit fontScale="90000"/>
          </a:bodyPr>
          <a:lstStyle/>
          <a:p>
            <a:pPr algn="ctr"/>
            <a:r>
              <a:rPr lang="yo-NG" sz="4900" b="1" dirty="0" smtClean="0">
                <a:latin typeface="Aharoni" pitchFamily="2" charset="-79"/>
                <a:cs typeface="Aharoni" pitchFamily="2" charset="-79"/>
              </a:rPr>
              <a:t>Advantages of case control</a:t>
            </a:r>
            <a:r>
              <a:rPr lang="en-US" sz="4900" b="1" dirty="0" smtClean="0">
                <a:latin typeface="Aharoni" pitchFamily="2" charset="-79"/>
                <a:cs typeface="Aharoni" pitchFamily="2" charset="-79"/>
              </a:rPr>
              <a:t/>
            </a:r>
            <a:br>
              <a:rPr lang="en-US" sz="4900" b="1" dirty="0" smtClean="0">
                <a:latin typeface="Aharoni" pitchFamily="2" charset="-79"/>
                <a:cs typeface="Aharoni" pitchFamily="2" charset="-79"/>
              </a:rPr>
            </a:br>
            <a:r>
              <a:rPr lang="en-US" dirty="0" smtClean="0"/>
              <a:t> </a:t>
            </a:r>
            <a:br>
              <a:rPr lang="en-US" dirty="0" smtClean="0"/>
            </a:br>
            <a:endParaRPr lang="en-US" dirty="0"/>
          </a:p>
        </p:txBody>
      </p:sp>
      <p:sp>
        <p:nvSpPr>
          <p:cNvPr id="3" name="Content Placeholder 2"/>
          <p:cNvSpPr>
            <a:spLocks noGrp="1"/>
          </p:cNvSpPr>
          <p:nvPr>
            <p:ph sz="quarter" idx="1"/>
          </p:nvPr>
        </p:nvSpPr>
        <p:spPr>
          <a:xfrm>
            <a:off x="457200" y="1295400"/>
            <a:ext cx="8229600" cy="5178552"/>
          </a:xfrm>
        </p:spPr>
        <p:txBody>
          <a:bodyPr/>
          <a:lstStyle/>
          <a:p>
            <a:pPr lvl="0" algn="just"/>
            <a:r>
              <a:rPr lang="yo-NG" dirty="0" smtClean="0"/>
              <a:t>It is relatively easy to carry out </a:t>
            </a:r>
            <a:r>
              <a:rPr lang="en-US" dirty="0" smtClean="0"/>
              <a:t>because</a:t>
            </a:r>
            <a:r>
              <a:rPr lang="yo-NG" dirty="0" smtClean="0"/>
              <a:t> we go back to existing records in the hospital</a:t>
            </a:r>
            <a:r>
              <a:rPr lang="en-US" dirty="0" smtClean="0"/>
              <a:t>.</a:t>
            </a:r>
          </a:p>
          <a:p>
            <a:pPr lvl="0" algn="just"/>
            <a:endParaRPr lang="en-US" dirty="0" smtClean="0"/>
          </a:p>
          <a:p>
            <a:pPr lvl="0" algn="just"/>
            <a:r>
              <a:rPr lang="yo-NG" dirty="0" smtClean="0"/>
              <a:t>It is also rapid and inexpensive</a:t>
            </a:r>
            <a:r>
              <a:rPr lang="en-US" dirty="0" smtClean="0"/>
              <a:t>.</a:t>
            </a:r>
          </a:p>
          <a:p>
            <a:pPr lvl="0" algn="just"/>
            <a:endParaRPr lang="en-US" dirty="0" smtClean="0"/>
          </a:p>
          <a:p>
            <a:pPr lvl="0" algn="just"/>
            <a:r>
              <a:rPr lang="yo-NG" dirty="0" smtClean="0"/>
              <a:t>It requires comparatively few subjects</a:t>
            </a:r>
            <a:r>
              <a:rPr lang="en-US" dirty="0" smtClean="0"/>
              <a:t>.</a:t>
            </a:r>
          </a:p>
          <a:p>
            <a:pPr lvl="0" algn="just"/>
            <a:endParaRPr lang="en-US" dirty="0" smtClean="0"/>
          </a:p>
          <a:p>
            <a:pPr lvl="0" algn="just"/>
            <a:r>
              <a:rPr lang="yo-NG" dirty="0" smtClean="0"/>
              <a:t>It can assist one in studying different etiological factors</a:t>
            </a:r>
            <a:r>
              <a:rPr lang="en-US" dirty="0" smtClean="0"/>
              <a:t>.</a:t>
            </a:r>
          </a:p>
          <a:p>
            <a:pPr lvl="0" algn="just"/>
            <a:endParaRPr lang="en-US" dirty="0" smtClean="0"/>
          </a:p>
          <a:p>
            <a:pPr lvl="0" algn="just"/>
            <a:r>
              <a:rPr lang="yo-NG" dirty="0" smtClean="0"/>
              <a:t>One does not need an ethical clearance</a:t>
            </a:r>
            <a:r>
              <a:rPr lang="en-US" dirty="0" smtClean="0"/>
              <a:t>.</a:t>
            </a:r>
          </a:p>
          <a:p>
            <a:pPr algn="just"/>
            <a:r>
              <a:rPr lang="yo-NG" dirty="0" smtClean="0"/>
              <a:t>There is no risk to the subject</a:t>
            </a:r>
            <a:r>
              <a:rPr lang="en-US" dirty="0" smtClean="0"/>
              <a:t>.</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7467600" cy="1143000"/>
          </a:xfrm>
        </p:spPr>
        <p:txBody>
          <a:bodyPr>
            <a:noAutofit/>
          </a:bodyPr>
          <a:lstStyle/>
          <a:p>
            <a:pPr algn="ctr"/>
            <a:r>
              <a:rPr lang="yo-NG" sz="3600" b="1" dirty="0" smtClean="0">
                <a:latin typeface="Aharoni" pitchFamily="2" charset="-79"/>
                <a:cs typeface="Aharoni" pitchFamily="2" charset="-79"/>
              </a:rPr>
              <a:t>Disadvantages of case control</a:t>
            </a:r>
            <a:r>
              <a:rPr lang="en-US" sz="3600" dirty="0" smtClean="0">
                <a:latin typeface="Aharoni" pitchFamily="2" charset="-79"/>
                <a:cs typeface="Aharoni" pitchFamily="2" charset="-79"/>
              </a:rPr>
              <a:t/>
            </a:r>
            <a:br>
              <a:rPr lang="en-US" sz="3600" dirty="0" smtClean="0">
                <a:latin typeface="Aharoni" pitchFamily="2" charset="-79"/>
                <a:cs typeface="Aharoni" pitchFamily="2" charset="-79"/>
              </a:rPr>
            </a:br>
            <a:r>
              <a:rPr lang="en-US" sz="3600" b="1" dirty="0" smtClean="0">
                <a:latin typeface="Aharoni" pitchFamily="2" charset="-79"/>
                <a:cs typeface="Aharoni" pitchFamily="2" charset="-79"/>
              </a:rPr>
              <a:t> </a:t>
            </a:r>
            <a:r>
              <a:rPr lang="en-US" sz="3600" dirty="0" smtClean="0">
                <a:latin typeface="Aharoni" pitchFamily="2" charset="-79"/>
                <a:cs typeface="Aharoni" pitchFamily="2" charset="-79"/>
              </a:rPr>
              <a:t/>
            </a:r>
            <a:br>
              <a:rPr lang="en-US" sz="3600" dirty="0" smtClean="0">
                <a:latin typeface="Aharoni" pitchFamily="2" charset="-79"/>
                <a:cs typeface="Aharoni" pitchFamily="2" charset="-79"/>
              </a:rPr>
            </a:br>
            <a:endParaRPr lang="en-US" sz="3600"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pPr lvl="0"/>
            <a:r>
              <a:rPr lang="yo-NG" dirty="0" smtClean="0"/>
              <a:t>It introduces bias</a:t>
            </a:r>
            <a:r>
              <a:rPr lang="en-US" dirty="0" smtClean="0"/>
              <a:t>.</a:t>
            </a:r>
          </a:p>
          <a:p>
            <a:pPr lvl="0"/>
            <a:endParaRPr lang="en-US" dirty="0" smtClean="0"/>
          </a:p>
          <a:p>
            <a:pPr lvl="0"/>
            <a:r>
              <a:rPr lang="yo-NG" dirty="0" smtClean="0"/>
              <a:t>To select an appropriate control could be difficult</a:t>
            </a:r>
            <a:r>
              <a:rPr lang="en-US" dirty="0" smtClean="0"/>
              <a:t>.</a:t>
            </a:r>
            <a:r>
              <a:rPr lang="yo-NG" dirty="0" smtClean="0"/>
              <a:t> </a:t>
            </a:r>
            <a:endParaRPr lang="en-US" dirty="0" smtClean="0"/>
          </a:p>
          <a:p>
            <a:pPr lvl="0">
              <a:buNone/>
            </a:pPr>
            <a:endParaRPr lang="en-US" dirty="0" smtClean="0"/>
          </a:p>
          <a:p>
            <a:pPr lvl="0"/>
            <a:r>
              <a:rPr lang="yo-NG" dirty="0" smtClean="0"/>
              <a:t>It may be difficult to distinguish between the cause of a disease and an associated factor </a:t>
            </a:r>
            <a:r>
              <a:rPr lang="en-US" dirty="0" smtClean="0"/>
              <a:t>.</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latin typeface="Aharoni" pitchFamily="2" charset="-79"/>
                <a:cs typeface="Aharoni" pitchFamily="2" charset="-79"/>
              </a:rPr>
              <a:t>Cohort Study</a:t>
            </a:r>
            <a:endParaRPr lang="en-US" sz="5400"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pPr algn="just">
              <a:lnSpc>
                <a:spcPct val="150000"/>
              </a:lnSpc>
            </a:pPr>
            <a:r>
              <a:rPr lang="en-US" dirty="0" smtClean="0"/>
              <a:t>A cohort is a specific group of people, at a certain time, sharing common characteristics or experience.</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4" name="Picture 3"/>
          <p:cNvPicPr/>
          <p:nvPr/>
        </p:nvPicPr>
        <p:blipFill>
          <a:blip r:embed="rId2" cstate="print"/>
          <a:srcRect/>
          <a:stretch>
            <a:fillRect/>
          </a:stretch>
        </p:blipFill>
        <p:spPr bwMode="auto">
          <a:xfrm>
            <a:off x="228600" y="228600"/>
            <a:ext cx="8534400" cy="662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t>Cohort studies can be designed in three different ways. These are:</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lvl="0"/>
            <a:r>
              <a:rPr lang="en-US" dirty="0" smtClean="0"/>
              <a:t>Prospective cohort</a:t>
            </a:r>
          </a:p>
          <a:p>
            <a:pPr lvl="0"/>
            <a:endParaRPr lang="en-US" dirty="0" smtClean="0"/>
          </a:p>
          <a:p>
            <a:pPr lvl="0"/>
            <a:r>
              <a:rPr lang="en-US" dirty="0" smtClean="0"/>
              <a:t>Retrospective cohort</a:t>
            </a:r>
          </a:p>
          <a:p>
            <a:pPr lvl="0">
              <a:buNone/>
            </a:pPr>
            <a:endParaRPr lang="en-US" dirty="0" smtClean="0"/>
          </a:p>
          <a:p>
            <a:pPr lvl="0"/>
            <a:r>
              <a:rPr lang="en-US" dirty="0" smtClean="0"/>
              <a:t>A combination of  both</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Aharoni" pitchFamily="2" charset="-79"/>
                <a:cs typeface="Aharoni" pitchFamily="2" charset="-79"/>
              </a:rPr>
              <a:t>Experimental Method</a:t>
            </a:r>
            <a:endParaRPr lang="en-US" sz="4800"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pPr lvl="0" algn="just"/>
            <a:r>
              <a:rPr lang="en-US" dirty="0" smtClean="0"/>
              <a:t>Experimental studies are studies in which 1 group is deliberately subjected to an experience compared with a control group with no similar experience</a:t>
            </a:r>
          </a:p>
          <a:p>
            <a:pPr algn="just">
              <a:buNone/>
            </a:pPr>
            <a:r>
              <a:rPr lang="en-US" dirty="0" smtClean="0"/>
              <a:t> </a:t>
            </a:r>
          </a:p>
          <a:p>
            <a:pPr lvl="0" algn="just"/>
            <a:r>
              <a:rPr lang="en-US" dirty="0" smtClean="0"/>
              <a:t>It can be controlled or uncontrolled.</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latin typeface="Aharoni" pitchFamily="2" charset="-79"/>
                <a:cs typeface="Aharoni" pitchFamily="2" charset="-79"/>
              </a:rPr>
              <a:t>UNCONTROLLED EXPERIMENTAL STUDIES:</a:t>
            </a:r>
            <a:endParaRPr lang="en-US" sz="3600"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pPr marL="274320" lvl="1">
              <a:spcBef>
                <a:spcPts val="600"/>
              </a:spcBef>
              <a:buSzPct val="70000"/>
              <a:buFont typeface="Wingdings"/>
              <a:buChar char=""/>
            </a:pPr>
            <a:r>
              <a:rPr lang="en-US" sz="2400" dirty="0" smtClean="0"/>
              <a:t>Intervention is not compared with a control. </a:t>
            </a:r>
          </a:p>
          <a:p>
            <a:pPr marL="274320" lvl="1">
              <a:spcBef>
                <a:spcPts val="600"/>
              </a:spcBef>
              <a:buSzPct val="70000"/>
              <a:buNone/>
            </a:pPr>
            <a:endParaRPr lang="en-US" sz="2400" dirty="0" smtClean="0"/>
          </a:p>
          <a:p>
            <a:pPr marL="274320" lvl="1">
              <a:spcBef>
                <a:spcPts val="600"/>
              </a:spcBef>
              <a:buSzPct val="70000"/>
              <a:buFont typeface="Wingdings"/>
              <a:buChar char=""/>
            </a:pPr>
            <a:r>
              <a:rPr lang="en-US" sz="2400" dirty="0" smtClean="0"/>
              <a:t>The aim is to confirm that the Intervention made a difference.</a:t>
            </a:r>
            <a:endParaRPr lang="en-US" sz="1800"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latin typeface="Aharoni" pitchFamily="2" charset="-79"/>
                <a:cs typeface="Aharoni" pitchFamily="2" charset="-79"/>
              </a:rPr>
              <a:t>CONTROLLED EXPERIMENTAL STUDIES</a:t>
            </a:r>
            <a:endParaRPr lang="en-US" sz="3600" dirty="0">
              <a:latin typeface="Aharoni" pitchFamily="2" charset="-79"/>
              <a:cs typeface="Aharoni" pitchFamily="2" charset="-79"/>
            </a:endParaRPr>
          </a:p>
        </p:txBody>
      </p:sp>
      <p:sp>
        <p:nvSpPr>
          <p:cNvPr id="3" name="Content Placeholder 2"/>
          <p:cNvSpPr>
            <a:spLocks noGrp="1"/>
          </p:cNvSpPr>
          <p:nvPr>
            <p:ph sz="quarter" idx="1"/>
          </p:nvPr>
        </p:nvSpPr>
        <p:spPr>
          <a:xfrm>
            <a:off x="457200" y="1600200"/>
            <a:ext cx="8153400" cy="4873752"/>
          </a:xfrm>
        </p:spPr>
        <p:txBody>
          <a:bodyPr/>
          <a:lstStyle/>
          <a:p>
            <a:pPr lvl="1">
              <a:buNone/>
            </a:pPr>
            <a:r>
              <a:rPr lang="en-US" sz="2400" dirty="0" smtClean="0"/>
              <a:t>In this study, a drug or procedure is compared to:</a:t>
            </a:r>
            <a:endParaRPr lang="en-US" sz="1800" dirty="0" smtClean="0"/>
          </a:p>
          <a:p>
            <a:pPr lvl="2"/>
            <a:r>
              <a:rPr lang="en-US" dirty="0" smtClean="0"/>
              <a:t>Another drug</a:t>
            </a:r>
            <a:endParaRPr lang="en-US" sz="1400" dirty="0" smtClean="0"/>
          </a:p>
          <a:p>
            <a:pPr lvl="2"/>
            <a:r>
              <a:rPr lang="en-US" dirty="0" smtClean="0"/>
              <a:t>Procedure</a:t>
            </a:r>
            <a:endParaRPr lang="en-US" sz="1400" dirty="0" smtClean="0"/>
          </a:p>
          <a:p>
            <a:pPr lvl="2"/>
            <a:r>
              <a:rPr lang="en-US" dirty="0" smtClean="0"/>
              <a:t>Placebo</a:t>
            </a:r>
            <a:endParaRPr lang="en-US" sz="1400" dirty="0" smtClean="0"/>
          </a:p>
          <a:p>
            <a:pPr lvl="2"/>
            <a:r>
              <a:rPr lang="en-US" dirty="0" smtClean="0"/>
              <a:t>Previously accepted treatment.</a:t>
            </a:r>
            <a:endParaRPr lang="en-US" sz="1400" dirty="0" smtClean="0"/>
          </a:p>
          <a:p>
            <a:r>
              <a:rPr lang="en-US" dirty="0" smtClean="0"/>
              <a:t>The aim is to prove the difference due to treatment.</a:t>
            </a:r>
          </a:p>
          <a:p>
            <a:pPr>
              <a:buNone/>
            </a:pPr>
            <a:endParaRPr lang="en-US" sz="1800" b="1" dirty="0" smtClean="0"/>
          </a:p>
          <a:p>
            <a:pPr>
              <a:buNone/>
            </a:pPr>
            <a:r>
              <a:rPr lang="en-US" sz="1800" b="1" dirty="0" smtClean="0"/>
              <a:t>STUDY POPULATION</a:t>
            </a:r>
            <a:endParaRPr lang="en-US" sz="1800" dirty="0" smtClean="0"/>
          </a:p>
          <a:p>
            <a:pPr lvl="0"/>
            <a:r>
              <a:rPr lang="en-US" sz="1800" dirty="0" smtClean="0"/>
              <a:t>Clinical trials</a:t>
            </a:r>
          </a:p>
          <a:p>
            <a:pPr lvl="0"/>
            <a:r>
              <a:rPr lang="en-US" sz="1800" dirty="0" smtClean="0"/>
              <a:t>Field trials</a:t>
            </a:r>
          </a:p>
          <a:p>
            <a:pPr lvl="0"/>
            <a:r>
              <a:rPr lang="en-US" sz="1800" dirty="0" smtClean="0"/>
              <a:t>Community trials</a:t>
            </a:r>
          </a:p>
          <a:p>
            <a:endParaRPr lang="en-US" sz="1800" dirty="0" smtClean="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077200" cy="6169152"/>
          </a:xfrm>
        </p:spPr>
        <p:txBody>
          <a:bodyPr/>
          <a:lstStyle/>
          <a:p>
            <a:pPr>
              <a:buNone/>
            </a:pPr>
            <a:r>
              <a:rPr lang="en-US" b="1" dirty="0" smtClean="0"/>
              <a:t>Advantages </a:t>
            </a:r>
            <a:endParaRPr lang="en-US" dirty="0" smtClean="0"/>
          </a:p>
          <a:p>
            <a:pPr lvl="0"/>
            <a:r>
              <a:rPr lang="en-US" dirty="0" smtClean="0"/>
              <a:t>Best study type</a:t>
            </a:r>
          </a:p>
          <a:p>
            <a:pPr lvl="0"/>
            <a:r>
              <a:rPr lang="en-US" dirty="0" smtClean="0"/>
              <a:t>Greatest prove of causality</a:t>
            </a:r>
          </a:p>
          <a:p>
            <a:pPr lvl="0"/>
            <a:r>
              <a:rPr lang="en-US" dirty="0" smtClean="0"/>
              <a:t>Gold standard for other design</a:t>
            </a:r>
          </a:p>
          <a:p>
            <a:pPr lvl="0"/>
            <a:r>
              <a:rPr lang="en-US" dirty="0" smtClean="0"/>
              <a:t>Least bias</a:t>
            </a:r>
          </a:p>
          <a:p>
            <a:pPr lvl="0"/>
            <a:r>
              <a:rPr lang="en-US" dirty="0" smtClean="0"/>
              <a:t>Proves best treatment or procedure efficacy </a:t>
            </a:r>
          </a:p>
          <a:p>
            <a:pPr>
              <a:buNone/>
            </a:pPr>
            <a:endParaRPr lang="en-US" dirty="0" smtClean="0"/>
          </a:p>
          <a:p>
            <a:r>
              <a:rPr lang="en-US" b="1" dirty="0" smtClean="0"/>
              <a:t>Disadv</a:t>
            </a:r>
            <a:r>
              <a:rPr lang="en-GB" b="1" dirty="0" smtClean="0"/>
              <a:t>antages</a:t>
            </a:r>
            <a:endParaRPr lang="en-US" dirty="0" smtClean="0"/>
          </a:p>
          <a:p>
            <a:pPr lvl="0"/>
            <a:r>
              <a:rPr lang="en-US" dirty="0" smtClean="0"/>
              <a:t>Greatest expense. </a:t>
            </a:r>
          </a:p>
          <a:p>
            <a:pPr lvl="0"/>
            <a:r>
              <a:rPr lang="en-US" dirty="0" smtClean="0"/>
              <a:t>Long duration.</a:t>
            </a:r>
          </a:p>
          <a:p>
            <a:pPr lvl="0"/>
            <a:r>
              <a:rPr lang="en-US" dirty="0" smtClean="0"/>
              <a:t>Unproven facts adopted by community can hinder study acceptance.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391400" cy="808038"/>
          </a:xfrm>
        </p:spPr>
        <p:txBody>
          <a:bodyPr>
            <a:noAutofit/>
          </a:bodyPr>
          <a:lstStyle/>
          <a:p>
            <a:pPr algn="ctr"/>
            <a:r>
              <a:rPr lang="en-US" sz="4000" b="1" dirty="0" smtClean="0">
                <a:latin typeface="Aharoni" pitchFamily="2" charset="-79"/>
                <a:cs typeface="Aharoni" pitchFamily="2" charset="-79"/>
              </a:rPr>
              <a:t/>
            </a:r>
            <a:br>
              <a:rPr lang="en-US" sz="4000" b="1" dirty="0" smtClean="0">
                <a:latin typeface="Aharoni" pitchFamily="2" charset="-79"/>
                <a:cs typeface="Aharoni" pitchFamily="2" charset="-79"/>
              </a:rPr>
            </a:br>
            <a:r>
              <a:rPr lang="en-US" sz="4000" b="1" dirty="0" smtClean="0">
                <a:latin typeface="Aharoni" pitchFamily="2" charset="-79"/>
                <a:cs typeface="Aharoni" pitchFamily="2" charset="-79"/>
              </a:rPr>
              <a:t/>
            </a:r>
            <a:br>
              <a:rPr lang="en-US" sz="4000" b="1" dirty="0" smtClean="0">
                <a:latin typeface="Aharoni" pitchFamily="2" charset="-79"/>
                <a:cs typeface="Aharoni" pitchFamily="2" charset="-79"/>
              </a:rPr>
            </a:br>
            <a:r>
              <a:rPr lang="en-US" sz="4400" b="1" dirty="0" smtClean="0">
                <a:latin typeface="Aharoni" pitchFamily="2" charset="-79"/>
                <a:cs typeface="Aharoni" pitchFamily="2" charset="-79"/>
              </a:rPr>
              <a:t>Epidemiologic method</a:t>
            </a:r>
            <a:r>
              <a:rPr lang="en-US" sz="4400" dirty="0" smtClean="0">
                <a:latin typeface="Aharoni" pitchFamily="2" charset="-79"/>
                <a:cs typeface="Aharoni" pitchFamily="2" charset="-79"/>
              </a:rPr>
              <a:t/>
            </a:r>
            <a:br>
              <a:rPr lang="en-US" sz="4400" dirty="0" smtClean="0">
                <a:latin typeface="Aharoni" pitchFamily="2" charset="-79"/>
                <a:cs typeface="Aharoni" pitchFamily="2" charset="-79"/>
              </a:rPr>
            </a:br>
            <a:endParaRPr lang="en-US" sz="4000" dirty="0">
              <a:latin typeface="Aharoni" pitchFamily="2" charset="-79"/>
              <a:cs typeface="Aharoni" pitchFamily="2" charset="-79"/>
            </a:endParaRPr>
          </a:p>
        </p:txBody>
      </p:sp>
      <p:sp>
        <p:nvSpPr>
          <p:cNvPr id="3" name="Content Placeholder 2"/>
          <p:cNvSpPr>
            <a:spLocks noGrp="1"/>
          </p:cNvSpPr>
          <p:nvPr>
            <p:ph sz="quarter" idx="1"/>
          </p:nvPr>
        </p:nvSpPr>
        <p:spPr>
          <a:xfrm>
            <a:off x="457200" y="1295400"/>
            <a:ext cx="7467600" cy="5178552"/>
          </a:xfrm>
        </p:spPr>
        <p:txBody>
          <a:bodyPr/>
          <a:lstStyle/>
          <a:p>
            <a:r>
              <a:rPr lang="en-US" dirty="0" smtClean="0"/>
              <a:t>It was initially used </a:t>
            </a:r>
            <a:r>
              <a:rPr lang="en-US" b="1" dirty="0" smtClean="0"/>
              <a:t>to investigate, control, and prevent epidemics </a:t>
            </a:r>
            <a:r>
              <a:rPr lang="en-US" dirty="0" smtClean="0"/>
              <a:t>of infectious disease. </a:t>
            </a:r>
          </a:p>
          <a:p>
            <a:pPr>
              <a:buNone/>
            </a:pPr>
            <a:endParaRPr lang="en-US" dirty="0" smtClean="0"/>
          </a:p>
          <a:p>
            <a:r>
              <a:rPr lang="en-US" dirty="0" smtClean="0"/>
              <a:t>Today, it is also applied to the study of </a:t>
            </a:r>
            <a:r>
              <a:rPr lang="en-US" b="1" dirty="0" smtClean="0"/>
              <a:t>injuries, chronic disease, and social problems.</a:t>
            </a:r>
          </a:p>
          <a:p>
            <a:endParaRPr lang="en-US" dirty="0" smtClean="0"/>
          </a:p>
          <a:p>
            <a:pPr lvl="0"/>
            <a:r>
              <a:rPr lang="en-US" b="1" dirty="0" smtClean="0"/>
              <a:t>Study Design is based on </a:t>
            </a:r>
            <a:endParaRPr lang="en-US" sz="1800" b="1" dirty="0" smtClean="0"/>
          </a:p>
          <a:p>
            <a:pPr lvl="1"/>
            <a:r>
              <a:rPr lang="en-US" sz="2400" dirty="0" smtClean="0"/>
              <a:t>Objectives of the study</a:t>
            </a:r>
            <a:endParaRPr lang="en-US" sz="1800" dirty="0" smtClean="0"/>
          </a:p>
          <a:p>
            <a:pPr lvl="1"/>
            <a:r>
              <a:rPr lang="en-US" sz="2400" dirty="0" smtClean="0"/>
              <a:t> Resources available</a:t>
            </a:r>
            <a:endParaRPr lang="en-US" sz="1800" dirty="0" smtClean="0"/>
          </a:p>
          <a:p>
            <a:pPr lvl="1"/>
            <a:r>
              <a:rPr lang="en-US" sz="2400" dirty="0" smtClean="0"/>
              <a:t> Ethical considerations</a:t>
            </a:r>
            <a:endParaRPr lang="en-US" sz="18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0"/>
            <a:ext cx="7467600" cy="1143000"/>
          </a:xfrm>
        </p:spPr>
        <p:txBody>
          <a:bodyPr>
            <a:normAutofit/>
          </a:bodyPr>
          <a:lstStyle/>
          <a:p>
            <a:pPr algn="ctr"/>
            <a:r>
              <a:rPr lang="en-US" sz="4400" b="1" dirty="0" smtClean="0"/>
              <a:t>SUMMARY</a:t>
            </a:r>
            <a:endParaRPr lang="en-US" sz="4400"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533400" y="381000"/>
            <a:ext cx="7467600" cy="6019799"/>
          </a:xfrm>
          <a:prstGeom prst="rect">
            <a:avLst/>
          </a:prstGeom>
          <a:noFill/>
          <a:ln w="9525">
            <a:noFill/>
            <a:miter lim="800000"/>
            <a:headEnd/>
            <a:tailEnd/>
          </a:ln>
          <a:effec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1027" name="Picture 3"/>
          <p:cNvPicPr>
            <a:picLocks noChangeAspect="1" noChangeArrowheads="1"/>
          </p:cNvPicPr>
          <p:nvPr/>
        </p:nvPicPr>
        <p:blipFill>
          <a:blip r:embed="rId2"/>
          <a:srcRect/>
          <a:stretch>
            <a:fillRect/>
          </a:stretch>
        </p:blipFill>
        <p:spPr bwMode="auto">
          <a:xfrm>
            <a:off x="457200" y="381000"/>
            <a:ext cx="7467600" cy="60960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914400"/>
          </a:xfrm>
        </p:spPr>
        <p:txBody>
          <a:bodyPr>
            <a:normAutofit/>
          </a:bodyPr>
          <a:lstStyle/>
          <a:p>
            <a:pPr algn="ctr"/>
            <a:r>
              <a:rPr lang="en-US" sz="4000" dirty="0" smtClean="0">
                <a:latin typeface="Aharoni" pitchFamily="2" charset="-79"/>
                <a:cs typeface="Aharoni" pitchFamily="2" charset="-79"/>
              </a:rPr>
              <a:t>Epidemiological study design</a:t>
            </a:r>
            <a:endParaRPr lang="en-US" sz="4000" dirty="0">
              <a:latin typeface="Aharoni" pitchFamily="2" charset="-79"/>
              <a:cs typeface="Aharoni" pitchFamily="2" charset="-79"/>
            </a:endParaRPr>
          </a:p>
        </p:txBody>
      </p:sp>
      <p:sp>
        <p:nvSpPr>
          <p:cNvPr id="4" name="Rectangle 3"/>
          <p:cNvSpPr/>
          <p:nvPr/>
        </p:nvSpPr>
        <p:spPr>
          <a:xfrm>
            <a:off x="2895600" y="990600"/>
            <a:ext cx="3581400" cy="381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EPIDEMIOLOGIC STUDY</a:t>
            </a:r>
            <a:endParaRPr lang="en-US" b="1" dirty="0">
              <a:solidFill>
                <a:schemeClr val="tx1"/>
              </a:solidFill>
            </a:endParaRPr>
          </a:p>
        </p:txBody>
      </p:sp>
      <p:sp>
        <p:nvSpPr>
          <p:cNvPr id="5" name="Rectangle 4"/>
          <p:cNvSpPr/>
          <p:nvPr/>
        </p:nvSpPr>
        <p:spPr>
          <a:xfrm>
            <a:off x="6248400" y="1752600"/>
            <a:ext cx="24384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EXPERIMENTAL</a:t>
            </a:r>
            <a:endParaRPr lang="en-US" b="1" dirty="0">
              <a:solidFill>
                <a:schemeClr val="tx1"/>
              </a:solidFill>
            </a:endParaRPr>
          </a:p>
        </p:txBody>
      </p:sp>
      <p:sp>
        <p:nvSpPr>
          <p:cNvPr id="6" name="Rectangle 5"/>
          <p:cNvSpPr/>
          <p:nvPr/>
        </p:nvSpPr>
        <p:spPr>
          <a:xfrm>
            <a:off x="3733800" y="2819400"/>
            <a:ext cx="20574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ANALYTICAL</a:t>
            </a:r>
            <a:endParaRPr lang="en-US" dirty="0">
              <a:solidFill>
                <a:schemeClr val="tx1"/>
              </a:solidFill>
            </a:endParaRPr>
          </a:p>
        </p:txBody>
      </p:sp>
      <p:sp>
        <p:nvSpPr>
          <p:cNvPr id="7" name="Rectangle 6"/>
          <p:cNvSpPr/>
          <p:nvPr/>
        </p:nvSpPr>
        <p:spPr>
          <a:xfrm>
            <a:off x="533400" y="2819400"/>
            <a:ext cx="20574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DESCRIPTIVE</a:t>
            </a:r>
            <a:endParaRPr lang="en-US" dirty="0">
              <a:solidFill>
                <a:schemeClr val="tx1"/>
              </a:solidFill>
            </a:endParaRPr>
          </a:p>
        </p:txBody>
      </p:sp>
      <p:sp>
        <p:nvSpPr>
          <p:cNvPr id="8" name="Rectangle 7"/>
          <p:cNvSpPr/>
          <p:nvPr/>
        </p:nvSpPr>
        <p:spPr>
          <a:xfrm>
            <a:off x="1066800" y="1752600"/>
            <a:ext cx="26670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OBSERVATIONAL</a:t>
            </a:r>
            <a:endParaRPr lang="en-US" b="1" dirty="0">
              <a:solidFill>
                <a:schemeClr val="tx1"/>
              </a:solidFill>
            </a:endParaRPr>
          </a:p>
        </p:txBody>
      </p:sp>
      <p:cxnSp>
        <p:nvCxnSpPr>
          <p:cNvPr id="11" name="Straight Arrow Connector 10"/>
          <p:cNvCxnSpPr/>
          <p:nvPr/>
        </p:nvCxnSpPr>
        <p:spPr>
          <a:xfrm>
            <a:off x="6553200" y="1143000"/>
            <a:ext cx="7620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flipV="1">
            <a:off x="2286000" y="12192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810000" y="2057400"/>
            <a:ext cx="9144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flipV="1">
            <a:off x="1600200" y="2286000"/>
            <a:ext cx="6858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914400" y="4876800"/>
            <a:ext cx="3200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676400" y="3581400"/>
            <a:ext cx="1752600" cy="4572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ECOLOGIC</a:t>
            </a:r>
            <a:endParaRPr lang="en-US" sz="1400" b="1" dirty="0">
              <a:solidFill>
                <a:schemeClr val="tx1"/>
              </a:solidFill>
            </a:endParaRPr>
          </a:p>
        </p:txBody>
      </p:sp>
      <p:sp>
        <p:nvSpPr>
          <p:cNvPr id="21" name="Rectangle 20"/>
          <p:cNvSpPr/>
          <p:nvPr/>
        </p:nvSpPr>
        <p:spPr>
          <a:xfrm>
            <a:off x="1676400" y="4114800"/>
            <a:ext cx="1752600" cy="4572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CASE REPORT</a:t>
            </a:r>
            <a:endParaRPr lang="en-US" sz="1400" b="1" dirty="0">
              <a:solidFill>
                <a:schemeClr val="tx1"/>
              </a:solidFill>
            </a:endParaRPr>
          </a:p>
        </p:txBody>
      </p:sp>
      <p:sp>
        <p:nvSpPr>
          <p:cNvPr id="22" name="Rectangle 21"/>
          <p:cNvSpPr/>
          <p:nvPr/>
        </p:nvSpPr>
        <p:spPr>
          <a:xfrm>
            <a:off x="1676400" y="4800600"/>
            <a:ext cx="1752600" cy="4572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CASE SERIES</a:t>
            </a:r>
            <a:endParaRPr lang="en-US" sz="1400" b="1" dirty="0">
              <a:solidFill>
                <a:schemeClr val="tx1"/>
              </a:solidFill>
            </a:endParaRPr>
          </a:p>
        </p:txBody>
      </p:sp>
      <p:sp>
        <p:nvSpPr>
          <p:cNvPr id="23" name="Rectangle 22"/>
          <p:cNvSpPr/>
          <p:nvPr/>
        </p:nvSpPr>
        <p:spPr>
          <a:xfrm>
            <a:off x="1676400" y="5410200"/>
            <a:ext cx="1752600" cy="4572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CROSS SECTIONAL</a:t>
            </a:r>
            <a:endParaRPr lang="en-US" sz="1400" b="1" dirty="0">
              <a:solidFill>
                <a:schemeClr val="tx1"/>
              </a:solidFill>
            </a:endParaRPr>
          </a:p>
        </p:txBody>
      </p:sp>
      <p:sp>
        <p:nvSpPr>
          <p:cNvPr id="24" name="Rectangle 23"/>
          <p:cNvSpPr/>
          <p:nvPr/>
        </p:nvSpPr>
        <p:spPr>
          <a:xfrm>
            <a:off x="1676400" y="6019800"/>
            <a:ext cx="1752600" cy="4572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LONGITUDINAL</a:t>
            </a:r>
            <a:endParaRPr lang="en-US" sz="1400" b="1" dirty="0">
              <a:solidFill>
                <a:schemeClr val="tx1"/>
              </a:solidFill>
            </a:endParaRPr>
          </a:p>
        </p:txBody>
      </p:sp>
      <p:cxnSp>
        <p:nvCxnSpPr>
          <p:cNvPr id="26" name="Straight Arrow Connector 25"/>
          <p:cNvCxnSpPr/>
          <p:nvPr/>
        </p:nvCxnSpPr>
        <p:spPr>
          <a:xfrm>
            <a:off x="685800" y="37338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685800" y="50292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85800" y="56388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685800" y="62484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85800" y="43434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858294" y="4533900"/>
            <a:ext cx="2513806" cy="794"/>
          </a:xfrm>
          <a:prstGeom prst="line">
            <a:avLst/>
          </a:prstGeom>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4648200" y="3962400"/>
            <a:ext cx="16764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CASE CONTROL</a:t>
            </a:r>
            <a:endParaRPr lang="en-US" sz="1600" b="1" dirty="0">
              <a:solidFill>
                <a:schemeClr val="tx1"/>
              </a:solidFill>
            </a:endParaRPr>
          </a:p>
        </p:txBody>
      </p:sp>
      <p:sp>
        <p:nvSpPr>
          <p:cNvPr id="35" name="Rounded Rectangle 34"/>
          <p:cNvSpPr/>
          <p:nvPr/>
        </p:nvSpPr>
        <p:spPr>
          <a:xfrm>
            <a:off x="4648200" y="5029200"/>
            <a:ext cx="16764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COHORT</a:t>
            </a:r>
            <a:endParaRPr lang="en-US" sz="1600" b="1" dirty="0">
              <a:solidFill>
                <a:schemeClr val="tx1"/>
              </a:solidFill>
            </a:endParaRPr>
          </a:p>
        </p:txBody>
      </p:sp>
      <p:cxnSp>
        <p:nvCxnSpPr>
          <p:cNvPr id="40" name="Straight Connector 39"/>
          <p:cNvCxnSpPr>
            <a:endCxn id="34" idx="1"/>
          </p:cNvCxnSpPr>
          <p:nvPr/>
        </p:nvCxnSpPr>
        <p:spPr>
          <a:xfrm>
            <a:off x="4114800" y="42672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114800" y="53340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5106194" y="3504406"/>
            <a:ext cx="2590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6858000" y="2743200"/>
            <a:ext cx="1981200" cy="6096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UNCONTROLLED</a:t>
            </a:r>
            <a:endParaRPr lang="en-US" sz="1400" b="1" dirty="0">
              <a:solidFill>
                <a:schemeClr val="tx1"/>
              </a:solidFill>
            </a:endParaRPr>
          </a:p>
        </p:txBody>
      </p:sp>
      <p:sp>
        <p:nvSpPr>
          <p:cNvPr id="45" name="Rounded Rectangle 44"/>
          <p:cNvSpPr/>
          <p:nvPr/>
        </p:nvSpPr>
        <p:spPr>
          <a:xfrm>
            <a:off x="6858000" y="3810000"/>
            <a:ext cx="1981200" cy="6096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CONTROLLED</a:t>
            </a:r>
            <a:endParaRPr lang="en-US" sz="1400" b="1" dirty="0">
              <a:solidFill>
                <a:schemeClr val="tx1"/>
              </a:solidFill>
            </a:endParaRPr>
          </a:p>
        </p:txBody>
      </p:sp>
      <p:cxnSp>
        <p:nvCxnSpPr>
          <p:cNvPr id="47" name="Straight Connector 46"/>
          <p:cNvCxnSpPr>
            <a:endCxn id="44" idx="1"/>
          </p:cNvCxnSpPr>
          <p:nvPr/>
        </p:nvCxnSpPr>
        <p:spPr>
          <a:xfrm>
            <a:off x="6400800" y="30480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400800" y="4114800"/>
            <a:ext cx="4572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sz="4400" b="1" dirty="0" smtClean="0">
                <a:latin typeface="Aharoni" pitchFamily="2" charset="-79"/>
                <a:cs typeface="Aharoni" pitchFamily="2" charset="-79"/>
              </a:rPr>
              <a:t>Descriptive Studies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latin typeface="Arial" charset="0"/>
              </a:rPr>
              <a:t>Study of the occurrence and distribution of disease.</a:t>
            </a:r>
          </a:p>
          <a:p>
            <a:endParaRPr lang="en-US" dirty="0"/>
          </a:p>
        </p:txBody>
      </p:sp>
      <p:sp>
        <p:nvSpPr>
          <p:cNvPr id="44034" name="AutoShape 2" descr="data:image/jpeg;base64,/9j/4AAQSkZJRgABAQAAAQABAAD/2wCEAAkGBhASDxQUDxQVFBUUFR0QFxcVFBsYFxYXFxYVFhoXExIYICYgFxkjGhwXHzAhIycrOCwtGB4xNTAqNSYvLCkBCQoKBQUFDQUFDSkYEhgpKSkpKSkpKSkpKSkpKSkpKSkpKSkpKSkpKSkpKSkpKSkpKSkpKSkpKSkpKSkpKSkpKf/AABEIAIQBfgMBIgACEQEDEQH/xAAcAAADAAMBAQEAAAAAAAAAAAAABQYBBAcDAgj/xABNEAACAQMBAwYGDA0DBAMBAAABAgMABBEFBhIhExYxQVTSBxQiU5OUFRcyMzZRYXN0srTRIzQ1QlJVcXKBkZKxswh10yQlYsFDgqFj/8QAFAEBAAAAAAAAAAAAAAAAAAAAAP/EABQRAQAAAAAAAAAAAAAAAAAAAAD/2gAMAwEAAhEDEQA/AOmbN7N2TWVsWtoCTBGSTChJJjUkk4pjzXsey2/oI+7Rsv8AiFr9Hi/xrTSgV817Hstv6CPu0c17Hstv6CPu00ooFfNex7Lb+gj7tHNex7Lb+gj7tNKKCe1HTNOhaISW1solcxBjFEoBEckvEkfEhrRhOnNnNlACJEhwYos5kkZM43erBP8AA/FTLa7ZRL+GOORygSUTZXOSAroycCODI7KfkJpdpvg7hiSDeKvJByASVo/wgEIIYBs5AfefhnhvHpPGgzoMVjcsw8RhjBUTxMYoWWaB87kqlR5OcZ3WwRkfHwc817Hstv6CPu1qbM7PS226JHRligjs4giMPwcWcM5ZjliMcB0Y688H9Ar5r2PZbf0Efdo5r2PZbf0EfdppRQK+a9j2W39BH3aOa9j2W39BH3aaUUCvmvY9lt/QR92jmvY9lt/QR92mlFAr5r2PZbf0Efdo5r2PZbf0EfdppRQK+a9j2W39BH3aOa9j2W39BH3aaUUCvmvY9lt/QR92jmvY9lt/QR92mlFBPyadpasym3t8o6RMPF04NKUVPzeIJZePV/CtC4k0xbcSrZJIWjimWNLaLlCtw4jjA3sLnePEb3DFeOq+D0y6ul+sxXd5JWjyQrrGzsQ270+WIXGcjKHI6CNe62HlFnuJGszNDaxSRSXEgVjby8pIFkIbcU9ACgfs4AENt7vSUKLPaJAzIsrCW0QCIPIYl5aRQUXLjGd4gZBJwc0xsNN06ZmCWceFLLvNaqqko5RgrFePlA/ypLc7IXM80dzIiI0cUKrAbmSRd+C5llIkl3QJAyFCCynDqCQd3JcbMWNzDLMssKrGXkdZRdNIX3pndf8Ap2XEPksSd0nooN/mvY9lt/QR92jmvY9lt/QR92mlFAr5r2PZbf0Efdo5r2PZbf0EfdppRQK+a9j2W39BH3aOa9j2W39BH3aaUUCvmvY9lt/QR92jmvY9lt/QR92mlFAr5r2PZbf0Efdo5r2PZbf0EfdppRQK+a9j2W39BH3aOa9j2W39BH3aaUUCvmvY9lt/QR92tO40/SkaRXhtVMUQuHzAnkxkuA5O7jGUf+mqCojbrY+7u7mGS2kWMRRtvAnhIxdV3GGDw5J7jB6mI/aA3pRo6xGTkIGUb/BLUMx5KUQuFQJliJCFwB0nhXwkujYBkghhJjefdntORfk4iA7lJEBCjIPR0ceil0+x9wsUhAeQs1y5RJt04l1BLhBCWKiNjGDk5GGxx66+df0C5vLaTFqUdbfkYluZkZycsjhpYpGwXieRd4t0kE0FXzXsey2/oI+7RzXsey2/oI+7TMVmgV817Hstv6CPu0c17Hstv6CPu00ooFfNex7Lb+gj7tRfhX0K1jsozHBCh5dRlYkBxycvDIHyCukVC+GD8Qj+kL/jmoKDQ72OLTbeSZ1jRbeIs7sFVRyaDLM3Aca+Ofeldvs/Wou9U/tN8Gh9Gt/7wVcC2T9Ff6RQJ+feldvs/Wou9Rz70rt9n61F3qceLJ+iv9Io8WT9Ff6RQJ+feldvs/Wou9Rz70rt9n61F3qceLJ+iv8ASKPFk/RX+kUCfn3pXb7P1qLvUc+9K7fZ+tRd6nHiyfor/SKPFk/RX+kUCfn3pXb7P1qLvUc+9K7fZ+tRd6nHiyfor/SKPFk/RX+kUCfn3pXb7P1qLvUc+9K7fZ+tRd6nHiyfor/SKPFk/RX+kUCfn3pXb7P1qLvV6Qbaaa7qkd7au7sEVVuYizMxwFVQ2SSeGBTTxZP0V/pFTu3EKiG3IUA+P2nQB2uGgp6KwKzQFeE99Ehw7opxnDMAcfHgmveo260G1udbl8agim3LCDd5WNZAu9cXmcBgQCcDj8lBT+y1v56L0i/fR7LW/novSL99LeYeldgs/VYu7RzD0rsFn6rF3aBl7LW/novSL99Hstb+ei9Iv30t5h6V2Cz9Vi7tHMPSuwWfqsXdoGXstb+ei9Iv30ey1v56L0i/fS3mHpXYLP1WLu0cw9K7BZ+qxd2gZey1v56L0i/fR7LW/novSL99LDsHpXYLP1WLu1x/b7waxaY5mghMtpIct+D5RrVkyVyWJLRHOSCVyUClwDxDufsvb+ei9Iv30ey1v56L0i/fXFdAisI50L2trLEwwweBZGO9lk5LyBvO7EhcA8q3kxIkSCQ9Ss9kNHljWSKysnRhkMttCQergwXB/aKBx7LW/novSL99Hstb+ei9Iv30t5h6V2Cz9Vi7tHMPSuwWfqsXdoG8F3G+eTdWx07rA4z8eK9q55pekW9ttOyW0UcKNpQkKxIEUt43u726oAzgAfwrodAVgms1r6h7zJ+431TQfHstb+ei9Iv30ey1v56L0i/fUpsXsXpsmmWTyWVq7vawuzNbRFmYwoSWYrkknJyac8w9K7BZ+qxd2gZey1v56L0i/fR7LW/novSL99LeYeldgs/VYu7RzD0rsFn6rF3aBl7LW/novSL99Hstb+ei9Iv30t5h6V2Cz9Vi7tHMPSuwWfqsXdoGXstb+ei9Iv30ey1v56L0i/fS3mHpXYLP1WLu0cw9K7BZ+qxd2gZey1v56L0i/fR7LW/novSL99LeYeldgs/VYu7RzD0rsFn6rF3aBl7LW/novSL99Hstb+ei9Iv30t5h6V2Cz9Vi7tHMPSuwWfqsXdoGXstb+ei9Iv31H+F1wdPiIIIM6kEdBBjm4g021HYbSxDIRY2gIRiCLWLgQp6PJqN2k+DWmfN232RqB1tN8Gh9Gt/7wVeCoPab4ND6Nb/3gq8FBmiiigT7R7VW9kimYszyHcihiUvNM2PcxRDiT8pwBkZIzSU7c3iMWn0q6jgXJaQSROyoM+UYEbJ4cSASRxxnHHxv7Ga41a5VJOQmis4xaymNZVjWWWTlpBExwXYxiPjjgPl41V5DK5i5KYR7kgaQbityqAEFOJ/B5ODvDoxQe2n38c8SSwsHjkUSIw6CpGQeP/utipXYZFSTUI4t3ko75wgVshS0MEkigdCgSs5wDwJYYGKVbT3bXV8bd/GfFIWjtpktlfM01yu+FmkXBSCOPdZip48qAfioL7NZqE1nwfWMCo9ik9pMZEhSW032KlnXBni3t2SIEAtvg8Ko9k9dN3aJKyhJMtFKgYHcljYxyLkE8N4Ej4wQeugcUUUu1/XobO3ee4JCJjgoLMzEgKqKOliSAP29VAxqb2694t/p9n9rhpfJtjqgj5YaTJyQJO740njO4Bkv4tu4z1BA+Seqsa3r0N5YWs0BO62oWqkMu66Mt7ErJIh9ywIIx/6NBaCs1gVmgKm7X8t3H0C3+0XtUlQOs2V++us9hPHGY7KHfjljLRzK1xd8GZTvIVwSCPj+LpC+opJLtRDbLbpqMkVvNMp4bx5Mum5vBZWAA4suN7Gc9eDTpWB6ONBmiiigKKKKAryubZJEZJFDo4KsrAFWBGCGB4EV60UHA9oNkzpmqLFEreKXJZoc77BJJF3Ht1VeJLBVG6N1pF3EMgXfNXHg610cq8O+GSQcqrGTe8vIjKxkKEZPJxvqVRmDrEm7GSKTbrZNNRsJLdjusfLjbGdyRfct/dT8jGuN7OaoeTjYsVmhcb6ZIcPCVVlEbNnedQIwF3WfIhjEcayOwfoSivCyvEljV4yCrDIwQfkIJUkZByDx6Qa96CHHwqP+0D7YauKhx8Kj/tA+2GrigK19Q95k/cb6prYrX1D3mT9xvqmgVbB/kmw+hwf4I61PCPqctvp7SwStE6yxAFQp3t6VUKsGBGCGP8hW3sH+SbD6HB/gjpH4YPGPY78EqNHy0XLb2d5U5WPDR9Wd7AJ+I8KC5FFYFZoCiiigKKKKAooooCiiig1dU/F5fm2+qa5ltJ8GtM+btvsjV03VPxeX5tvqmuZbSfBrTPm7b7I1A62m+DQ+jW/94KvBUHtN8Gh9Gt/7wVeCgzRRmigQ7SbMm4eKaCVoLmDPJSDLLusVLxyxZAdG3Rnr6xxqD0jxyfULm3t49Ls7iHAubq3iLzPyw3ybcMBxBGH5QnBYdY40urwyajqL2bO0dpaoj3Co2DctMCViYjisQUHeGfKzj5a2rjwW6SykLaxxN0rJDmORGByGjkU5VgcH++RwoHehaJFaQLDDvbqksS7bzszsWZnc8WYsSSaQ6neex13NcShvFboI0kqqX8XmjTk9+VRx5Jo1jGRndZeOA2a2ti9TlZbi3uZBLPaTGBnwAZEYCSKRlAABKNg460bp6TnaLaOdJ47WxiWa4kG+xdsRW8XRyk+PKOTkKo6cNxGOIJrTbZIY3CXY1adziKK1hTeBx0OYiVRess5HBTjOMVR7I6CbS0WNyrSlmmmdQAHllcyORwHDJwMj3KqOqo3RLLUNFSeS4WC4tpZ3u5jbq6SQFwu86RkbrxKF9yMEdRPRXSIpVZQykMrAMCDkEEZBBHSCKD7qL2qBOtaSrDMf/UPgjK8qsI5M8fzwN4j+NUuta3DawmWdsKMAADLOx4KkaDizseAAqF25j1O+09t3TwhVhPCfG8XUTI3kyLCqbok3cndEp91jieFBe6objcXxXkt7fXe5UtuiPeG/uhBkvu5AzgZPHoweb6wANUvFj3dzxzS3fB/+Y3C9K9AJQAnhxwtbem2es3YguLXVIGg5Mpv+LEM+QFYy25YryqMD1rxBB4eTW1e7LixsooxK8xfVLadpJAOUZnu4MmRh7s56/ix8VBfCs1gVmgKm7X8t3H0C3+0XtUlTdr+W7j6Bb/aL2gfXlnHLG0cyK6ON1lYBlYHqKngan9R0G6t7aGPRmhhWAk8jKpKSqW3inK8WjOd7jx911VTUUHM9D8LV3LfyWkumTB41JIhdWYFSASxl5NeTJzht7j5PTmrmw1eWRZGe0uIdwZCyGHekOCcJycrDPADyio4j5camtWlyL20ngZuTUvDcRlwEMTqSsm63DeSRV9zxIYjop8KCYttpr97lUOmTpCzAGV54AVBHFmiV24A54Bjw/lXtqGsakkrLDYLKgOFc3iJvD49woSv86oaKBJfXuoC3jeC2haUrmSJ7grusV9zG4jIfDdZK8B8tRVt4SdVXV4bS9sY4Y5WEe8GY8WBIdLgkIw4Y3cZJBGc8K6hS3aDQory3eGXIDcVZeDxuOKyRt+a6niDQMq4lt7oBg1k8mDyN5E82MkgSkCCURxY8tn3ospH5b726GRWJrrmk6nDJykUchke2YQS7wIfe3FOWBAzvA53hwPHHQaivDTbDkLOXrjugnCMyMyyxurKFBBYEDBQEb3AEjpAOPBxqCvbvGCDyb9IdWBBUHCsrFWCnyfwaqilSiAiPeNdXOPBPIvlgEEtDG/AochcpkmNRv4xuB+CjcKRhuTeRuj0EOPhUf9oH2w1cVDj4VH/aB9sNXFAVr6h7zJ+431TWxWvqHvMn7jfVNAq2D/JNh9Dg/wAEdJ/C7fcnpZXBPKzRQ8FJABlVySR7kYU8T14HXTjYP8k2H0OD/BHS/wAKiE6VLht3DxMf/ICeLKn5DQVgrNYFZoCiiigKKKKArXvb+KFN+eRI0yF3nYKuWIAG8eGSSBRf38UETyzOEjQbzMxwAB8dQ/NZ9XdrjUd5bbdZbS2I3SoZSvjM6nOZSCSqn3Ixwzmg6BRU/sFcltOgVzmSFTaS9AIkgJibh1DK5GQMgqcDNUFBq6p+Ly/Nt9U1zLaT4NaZ83bfZGrpuqfi8vzbfVNcy2k+DWmfN232RqB1tN8Gh9Gt/wC8FN9sNUlDQWlvviS7MgMicGihiUNK6HoEhyiJnhvOCejFKNpvg0Po1v8A3gp5tPpMzPBc2oDT2rMQhbdE0Ui4lhyTugthCGPQUHy0E1zS/BQS2p1WK4uGUNI90xeHdUkPeRSOUdRujKY453eGasNl9SmntVa5QJMrPDKq+55SJ2jYp/4krvD5CKi7LbS7N6+4t7M0iEpYSWKwC2JYKsk18emPKyDeG9nJ4ZGKt9ndMe3tlSVw8hZ5ZGAIUySyNI+4DxChmIA+ICgQ7LPnWNW8kLhrYcPzvwDHePynOP8A6irGonY78saz87b/AGaragldn/yvqf7Lb/C9Y2YtB7KatLk7zS28WCeAWOziYYHUcyNn+Hy5zs/+V9T/AGW3+F69tmvx7VPpMX2G1oKGWMMpVgCCN0gjIIPAgg9IxU94Nz/2axz2ZPqiqM1I7F3yw7PW0rnCxWQlJwTgJGWJwOJ4DooCzhN9qcsky5gsJBFbjeyrXG7mWZk6CyBgin807/X7n32SujPdahPvOUFwLOMFgUC26AMUUdGZXlOesbvRivTwd2pTSrXeJZpIhcuSOJef8M2ckknLkZPTjNTuxm1UdlZiLUILq1dWaSaSS2fkWkmkeRis8QZd3LADexjyRxwaB3sZvR3Oo2+QY4roSxjGN0XMa3Dr+zfZiP3j1YA99uveLf6fZ/a4aW+D/Wbe4lvriOaJjPdYVVkBYRRItvEXj6VL7jsM9IK0y2694t/p9n9rhoKMVmsCs0BU3a/lu4+gW/2i9qkrmG2vhDg0rV3aaOSQy2UKoE3ceTcXZJZmPDpHUf4UHT6K4pd/6lYhjkbJ26c78wXHRjG6jZ6/irzg/wBS43hyliQvWVuN4/wUxgHj8tB2PV9LjubeSCZd5JUMbD5GGMj4iOkHqIBrV2Uiuks4kvQvLIvJsVOQwQ7qufiLKASPjJqK2f8AD7pdwxWfftT1GQbyHh+mmcHp6R8XHqp3bSwjUVvLaeF7a8QW0pEwKtcIQIGTpG8VDx7oIyd3gTQWFFaWpa1bW671zNFCOjMkioM8TgbxGTwP8jXPNc/1BabDIFgWW56csg3FBBxgF8FvjyBjo4nqDqFFcbk/1J226d20lJxwBkUAnqyQDgfwNT2of6j75i3IW0EakYXeLyMpxxO8CoPH/wAf50Ff4TtM1KDUYr7T54beMxpBMZZlijZleVgZ1fAkXdYKMZbgcAdNLdvfCJYajFBb2xaXF3FvsYJTERiRd3ClXYvkgKCC3RkDjXPbaPU9oLstJNCWjGcSyLEiLnOEiXyiM4BIB6Rk8RVjthpWrR6cq3T6atpbyJIY7XeVsb24QqeTvDDtkBgTk8cmgsvBzGRdEswJaKQ431bgJYkBUwjcfAXcLcAvJrHEN2Jyej1ybZW/CXsbY3y7qxYCNgeWCxK5mVgi4B3Q3FfJ5CDeIkZ+s0EOPhUf9oH2w1cVDj4VH/aB9sNXFAVr6h7zJ+431TWxWvqHvMn7jfVNAq2D/JNh9Dg/wR0n8LmmxyaaXfezDLFKm6SBvcqieWo4EYY9PR8YpxsH+SbD6HB/gjpR4WRP7GtyRj3N+Plt8NvFOWixyRBwGzjp6qCzFZrArNAUUUUBWHcAEk4A4knq/aazUPfStq1wYIWI0+IkXEigjxpxkCCGToaJSDvkdON3iCaD4tIRrUqzyg+x8Mm9BGVZTdSLw5aYHgYQc7i48o5Lfo1d4rAFZoJLZXMOpajbE+SZE1CPJ8rFwrCQYwOCyRnoz7sAnNVtSW0BMOr6fOMBZhLp8pxxYsvLQjPyPG+Pi3m+Oq2g1dU/F5fm2+qa5ltJ8GtM+btvsjV03VPxeX5tvqmuZbSfBrTPm7b7I1A62m+DQ+jW/wDeCqPavXWtbfMQVp5XW3t0Y4V5pDhQxyMKOLHj0KevFTm03waH0a3/ALwVubUFm1jSI+G4HuZ2U7vFo7cKhGeJYGQnA+U/m5AaabC38X/VR6hLJfbih+VVDbShCzCERhQ0aFmIDBsjJOM9FTs1rq3lpHOqsm+CGRgcpIjFJEOQMlXDLnHHFNKkdgmxLqUYB3U1CRly2R+ESKRgoJyPLLN8WX4UCS31zxDWr8TwXLm8aKWDkYTJyiwwBZCN0/mkjNP38IKKCWstRAAyT4k/ADro1G0V9dtGbOY7O4df2mW1j4/H5Lt/+Vs6RtXHc3N9bouDZusZPHyt+PezggYwwdeBPuQeugV7B6h41dXt2kcqQz8hyTSxlOUCRMpZAelc9daNreagNY1OOw8UdQbeZxM0qMryWyIFDIpB8mLe6PzxxzkCg8Hdyj6PYlCGAtY0yP0kQIw/aGUj+Fa2wsGZdRmOSZr6RQxHukhVIlCt+cqkMvScFSOHGg++W13zWnenuP8Aiqf0W8EmxzMoIxp08XH44o5oieHUSpI+Suk1zaKExaRrkJ3sxPeHDdSywGdcdWCH3uH6Xx5oOgab7xH82v1RU/4TNYmttLmkt23JCUhV+tOVkWMsPlAJqg033iL5tfqiku3iBraEMAQb60BBGQQbyDII6xQSeu7L2TclptpZQXNzDArNNMTGIEyVV5p4hyjOzFmEakdbcOFLdLS+gWSzvpFlMGo6fLGVeRwqTXKeQrykvurucAejjxORVvsyo9lNVOOPKW4z14FpHwz/ABP8zXtt17xb/T7P7XDQUYrNYFZoCuN+EnQ7K62gjXUHmWJLBXAgjkd3bxmYAERxuQmCcnA/NGeNdkqYt4VOvTMQN5dPhUNjiA1zdlgD8RKr/SKCdtvBzoiwB49Nnl3pDHuusiy8M+URM6bseBkEnrA6Tit612F0mZdyTSjCIgTl41BJIUld+GRmlOD/AOQ4EA54Vd0UHDdb2M2ZlAAa40+R33QZIbhEVz+Y/LJyY6D0OOjpNKNW/wBPepRZ8VminXgcZaJiQCc7rZXgeA8rr6q/RNTu0+ylpMskzws0wjID27tFO+6DuoJUK73HGAxIyBkcKDhWyfgUvr9eVmnjiTfaJixMsoaNnjZdwcODL1t0EEZroWzngl2eWZoeUF3cRjMiPOCVxhWzDHjdG8RwbOCRxo2K8DssMsst7cSFJxvNbxzSjLE7wE86spl3MkdHEkno4Hpmn6ZDAgS3jSJB+bGoVegDOB14A4/JQR2gWOnMSkOjPEoCxl5bOKPeBIPlGRt9wpUEnB4gHia+Np4NLMki3OkyykY3pY7De3gACCtxH5RAAA4Hqx8lXuKMUHG9W8FOzzwC7M01lHN5Kco3Jor+Vw5OdN8HKsd3IyBw4caktqdG2asI1e2kfUJHJUR+NKEThnlHaFAeBwAM8cn4uH6LurSORd2VFdTxKuoYcOjgeFTu0ng2069h5KSFY8NvB4USNwcEe6C8Rx6Dw4Cg4zsBqhngGATJBuBt0MrFV3YUffTeYsseE3hh90cnCu/I8g/QWkXolgR94MSMMQu7h18l1KEsUIcMpUklSCCciuPbVbF2ulXVqLQMkdwkkL70jHfkTDoSelWwWAMYL9UYDkMLzwZXJa2lUjHJzFAvxAKgxhSY0Axjk4iVQAKSzBmIeA+FR/2gfbDVxUOPhUf9oH2w1cUBWvqHvMn7jfVNbFa+oe8yfuN9U0CrYP8AJNh9Dg/wR0p8LOpRx6ayPvb0zxxphGIyJoj5TAYTh+kRnqzTbYP8k2H0OD/BHWh4U5lXSJyxCjMYyTge/wAXx0FWK+ZZVVSzkKqjeJJwABxJJPQKkLvb5pyYtGi8ck3ihlOVtI8YyXuOAk6TgRk5wf4kWwT3LLJrE7XLj/4IyY7NfK3gBCMGXjjJkJzjoxwoPqXwqaeHHJmSWEMI5bmOMm2hZiFUSTHAILEDK5AzxxVhWrJpkLQmExpyRUxmPdG5ukYK7nRj5KgANYjzpcCMVVsJfOvkJYkboXf6Gu19z0cQN4jpagZa/qj6hcvp1mXWNeF7cp5PJrjPi8Ldcr+5Y8Qqk8CeivsLGOCJIoVCxxqI0UdSqMAZPE8Pjrx0XRYbWFYoF3VXjxOWZjxZ3Y8WcniSemt6gKKKKCX8JNrK+mTNACZYCl2m6AW3oJFl8nPXhT9x6KobC7WWKORCCsiLIpByCrAMCD1jB6a9ZEDAg9BGD+w0g2C0m4tdPigucb8ReMbrbw5MSNyeG6cbm70/yFA31T8Xl+bb6prmW0nwa0z5u2+yNXTdU/F5fm2+qa5ltJ8GtM+btvsjUDrab4ND6Nb/AN4Kaaq49mrAdfi92f4E2n3Gle03waH0a3/vBW1thbX8V0l9a+LvHb20okjmeRSQWWRjFuKRvFUAy38qCzqU2HX8NqR+PUHHV1Q2/wDHrpbz31PkLOUWdqwvXjijC3jkrykby70n4DAVUVid0t0cAad7H6RdQeNNdCENcXLXQEMjOAGSNN0l0To3Pi66Dw02Qvrd4cYENrb2/Tkku9xLkcOA8oD/AOoqX8FUa+N38uT/ANeq30YYAExm5vUBAXqCGInrBfBrdS9kjn2gnYMViRApHDPJWbSFVb4xvA/JvD5Kzs3ayW+oadHIm7vaOIDkgYkheFnUAdJ8oE/t6+NA38G80nsNb5Cs8aPCAPJU8lJJEoBxkDCgZOT1nJpBom1GpWcMdvcaW/LyvIYty6t9yaVjLcy5O9+CUeURne+LJPS+8F0wbTEA/NlnQ/tFzMf7EVjai5HstpMfHeMlzKPiwlo6n+OXX/8AaBZqHhA1aAIZtHKiSRYF/wC4QHLyNuovBTjJ6zwrwuor5rHWp7y3FoJ7NisXLrMS8dtMjyMyDA3kEK4//nVBt973Z/7ja/5hTXaLSDdWc1ushi5aMwlwoYgON1vJOM5UkfxoNrTfeIvm1+qKntvnkIsI4938LqVuG3v0Ii9yd09R/Bf+uvIldnrDWJri7txqzoLORIAfE4DvAxhs4PRjo6TXrsPpl9fOlxe37zJaXkqrFyESBniEkKuXTBHB24fL/Ggq9kpt+fUWIUEXvJZAwSsdtahd49eMn+Zo2694t/p9n9rhr52NiZZtS3gRnUGYZGMg21pgj5DX1t17xb/T7P7XDQUYrNYFZoCpu1/Ldx9At/tF7VJU3a/lu4+gW/2i9oKSiiigKmpIrm51MbytHa2gDqfKUz3DKRkEe6iRCRjrY9BAGN3azVJrezke2jMsx3Y4kx0ySMEUt/4gnePyA9FbulWjRQRxu7SMqBWd2LM7Y4szHpycnq+QAcKDbooooCiiigKKKKCF8M1sx0ppY032tpY7oDLDARsMcoQ3uWYEgjAJORjNKPBhelbgK7e+xBFUHeAEIAA3lDYVfLGAyxRFuTTfkMmOgbRWPL2dxFgnlYXiwDgneRlwD1ZzXHPBvfy8rayb2EKpEQHY5KYgO+CUQ7oIXPuIg6qokmkzQXg+FR/2gfbDVxUOPhUf9oH2w1cUBWvqHvMn7jfVNbFa+oe8yfuN9U0CrYP8k2H0OD/BHSvwm6PHPbwCTeIN5bxFd9xGyyXMKMJYlYCTh8fRk4xTTYP8k2H0OD/BHXztrYXEtqviqLJLHPDcqjPuB+RnjlK75B3chemgdWtskaKkaqiKAqqoAVQOgKo4AV61JzatrahMWNq28+4Qt63kDj5b70IG7w/NyeI4Vr3O0GurKyLpkDgAHlFvgEbPUu/GrZHygUFpRUNHtNrxz/2mIYOON8nHo4jyeivuXaPXljVxpcLFulFvl314geVlAvXngTwBzigtqKkLvW9bRUK6fbyF+lUvTmPyc/hC8Sr8nAnj/Ovq21jXGkZWsLZABkO18SjccYG5EzZ6+Kj/ANUFbRUvBqWtMXzZ2i7rboLXsnljAO8m7AfJ448rByDwrX9nNb8W5X2Pt97GeQ8cbleBxj3nczjj7vo+XhQWFFSVzrGtryeLC2ffYKQt634PIzvSb0IGB0eTvfJmtnZ7WdTlnKXtitunJl1kS5WUFgyjcKgAg4JOfkoHWqfi8vzbfVNcy2k+DWmfN232Rq6bqn4vL8231TXMtpPg1pnzdt9kagdbTfBofRrf+8FOdv8AUxDp8w5OaRpo3gRYYmkbeeNwCwX3K/KaS7UMBsyCeAFtbkk/tgqgG3uldvs/WYu9QT+tubax0mTkZnFvNEzxwwl3UeJ3Ce9DowzAHoxmrDRdWW5gWZUljDZ8maMxyDdYr5SHiM4yPkxS/n7pXb7P1mLvUc/dK7fZ+sxd6g59qlil9rHi8Ul9HBdmSW8ieN0jc24iRCgdANxwoBYEniuccBVJ4V9EJtRewzSQz2CSPEY8ceUVUYHIPUAOHxmnvP3Su32frMXeo5+6V2+z9Zi71Ar8F09l4k0dhPJcpHKzPJJE8ZLyEuR5SKCeOeHRkZ6RS/Vr8z7RaescNxu2vjKSStA6xZkgXd3JSMMMqRnozjGc1Sc/dK7faesxd6jn7pXb7P1mLvUGj4R3ZbaCRY5JOSvbedliQu+7HIGbdRengKd6DrSXUAlRJYxkruzRNE4I+NG6ug5Gen48gaXP3Su32frMXeo5+6V2+z9Zi71BMaFqxtdYv45be6PjV1GY5Et2aLHJIu80vQFz0nqwax4NNYMTzWktvdK73dxMHa3YQ7pdmGZTw4gcPjyKqOfuldvs/WYu9Rz90rt9n6zF3qDV2VS48d1NpldUa4TksghWVbeNd5M8D0DJHWPkr02694t/p9n9rhr25+6V2+z9Zi71JdqdqbG4S2jtrq3mkN9asEimR2IW6iZiFUk4ABJ+QUFuKzWBWaAqbtfy3cfQLf7Re1SVG3Wu2ttrcxup4oA1jAF5WRU3sXF5nd3iM4yP50FlRSHn9pXb7T1mPvUc/tK7faesx96g84tRmm1V443KwWsI5UAD8JPP5SKWIPBI1DYUg/hVzw6aKonZTwi2Elqstzd2kcsrPIVaaJHCGRxEJVDcHEIjBz1inHP7Su32nrMfeoH1FIef2ldvtPWY+9Rz+0rt9p6zH3qB9RSHn9pXb7T1mPvUc/tK7faesx96gfUUh5/aV2+09Zj71HP7Su32nrMfeoH1fnzTkaC4uog3JJb3M2FSVF3FSQSREghyETLNyjjci32KBpmUV2Xn9pXb7T1mPvVx3a3XLYa1Mba6jaO55GXfikiULIqGIhZ/chxuhg7nERdnCs4XIdFtpd7acMPztHVuvrvCesA/zAq7rlWxGuwXeuRyW7qyro4hO7nAaO83SMMSygjDANx3WUkAmuq0BWvqHvMn7jfVNbFa+oe8yfuN9U0CrYP8k2H0OD/BHT2ojYvbXTY9MskkvbVHS1hRla4jDKywoCrKWyCDkYpzz90rt9n6zF3qB9RSHn7pXb7P1mLvUc/dK7fZ+sxd6gfUUh5+6V2+z9Zi71HP3Su32frMXeoH1FIefuldvs/WYu9Rz90rt9n6zF3qB9RSHn7pXb7P1mLvUc/dK7fZ+sxd6gfUUh5+6V2+z9Zi71HP3Su32frMXeoGmqfi8vzbfVNcy2k+DWmfN232RqsdR260swSAX1oSY2AAuY8klTwA3qkdq4WTZ3TldSrKlurKwwVItWBBB6CDwxQJ9J8K14ltEgjtyqxIgyjngqgDPl/JWz7bN55m29G/foooD22bzzNt6N+/R7bN55m29G/foooD22bzzNt6N+/R7bN55m29G/foooD22bzzNt6N+/R7bN55m29G/foooD22bzzNt6N+/R7bN55m29G/foooD22bzzNt6N+/R7bN55m29G/foooD22bzzNt6N+/WR4W7wdEVt/Q/foooPr2377zdv/TJ/wAlHtv33m7f+mT/AJKKKA9t++83b/0yf8laF/4QHnYNcWdhKwG6Gkty7AAk4DMxOMknHymiig1udyfq7TfVB3qOdyfq7TfVB3qzRQY53R/q7TfVB3qOdyfq7TfVB3qzRQY53J+rtN9UHeo53J+rtN9UHerNFBjncn6u031Qd6jncn6u031Qd6s0UGOdyfq7TfVB3qOdyfq7TfVB3qzRQY53J+rtN9UHeo53R/q7TfVB3qKKDZsPCA8DFrezsImI3S0duUJGQcEqwOMgHHyVv+2/febt/wCmT/koooD2377zdv8A0yf8lHtv33m7f+iT/koooPj22bzzNt6N+/R7bN55m29G/foooD22bzzNt6N+/R7bN55m29G/foooD22bzzNt6N+/R7bN55m29G/foooD22bzzNt6N+/R7bN55m29G/foooD22bzzNt6N+/R7bN55m29G/foooD22bzzNt6N+/R7bN55m29G/foooD22bzzNt6N+/SHbbwj3VzbqkiQgCQP5KuDkK463PDiaKK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4036" name="AutoShape 4" descr="data:image/jpeg;base64,/9j/4AAQSkZJRgABAQAAAQABAAD/2wCEAAkGBhASDxQUDxQVFBUUFR0QFxcVFBsYFxYXFxYVFhoXExIYICYgFxkjGhwXHzAhIycrOCwtGB4xNTAqNSYvLCkBCQoKBQUFDQUFDSkYEhgpKSkpKSkpKSkpKSkpKSkpKSkpKSkpKSkpKSkpKSkpKSkpKSkpKSkpKSkpKSkpKSkpKf/AABEIAIQBfgMBIgACEQEDEQH/xAAcAAADAAMBAQEAAAAAAAAAAAAABQYBBAcDAgj/xABNEAACAQMBAwYGDA0DBAMBAAABAgMABBEFBhIhExYxQVTSBxQiU5OUFRcyMzZRYXN0srTRIzQ1QlJVcXKBkZKxswh10yQlYsFDgqFj/8QAFAEBAAAAAAAAAAAAAAAAAAAAAP/EABQRAQAAAAAAAAAAAAAAAAAAAAD/2gAMAwEAAhEDEQA/AOmbN7N2TWVsWtoCTBGSTChJJjUkk4pjzXsey2/oI+7Rsv8AiFr9Hi/xrTSgV817Hstv6CPu0c17Hstv6CPu00ooFfNex7Lb+gj7tHNex7Lb+gj7tNKKCe1HTNOhaISW1solcxBjFEoBEckvEkfEhrRhOnNnNlACJEhwYos5kkZM43erBP8AA/FTLa7ZRL+GOORygSUTZXOSAroycCODI7KfkJpdpvg7hiSDeKvJByASVo/wgEIIYBs5AfefhnhvHpPGgzoMVjcsw8RhjBUTxMYoWWaB87kqlR5OcZ3WwRkfHwc817Hstv6CPu1qbM7PS226JHRligjs4giMPwcWcM5ZjliMcB0Y688H9Ar5r2PZbf0Efdo5r2PZbf0EfdppRQK+a9j2W39BH3aOa9j2W39BH3aaUUCvmvY9lt/QR92jmvY9lt/QR92mlFAr5r2PZbf0Efdo5r2PZbf0EfdppRQK+a9j2W39BH3aOa9j2W39BH3aaUUCvmvY9lt/QR92jmvY9lt/QR92mlFBPyadpasym3t8o6RMPF04NKUVPzeIJZePV/CtC4k0xbcSrZJIWjimWNLaLlCtw4jjA3sLnePEb3DFeOq+D0y6ul+sxXd5JWjyQrrGzsQ270+WIXGcjKHI6CNe62HlFnuJGszNDaxSRSXEgVjby8pIFkIbcU9ACgfs4AENt7vSUKLPaJAzIsrCW0QCIPIYl5aRQUXLjGd4gZBJwc0xsNN06ZmCWceFLLvNaqqko5RgrFePlA/ypLc7IXM80dzIiI0cUKrAbmSRd+C5llIkl3QJAyFCCynDqCQd3JcbMWNzDLMssKrGXkdZRdNIX3pndf8Ap2XEPksSd0nooN/mvY9lt/QR92jmvY9lt/QR92mlFAr5r2PZbf0Efdo5r2PZbf0EfdppRQK+a9j2W39BH3aOa9j2W39BH3aaUUCvmvY9lt/QR92jmvY9lt/QR92mlFAr5r2PZbf0Efdo5r2PZbf0EfdppRQK+a9j2W39BH3aOa9j2W39BH3aaUUCvmvY9lt/QR92tO40/SkaRXhtVMUQuHzAnkxkuA5O7jGUf+mqCojbrY+7u7mGS2kWMRRtvAnhIxdV3GGDw5J7jB6mI/aA3pRo6xGTkIGUb/BLUMx5KUQuFQJliJCFwB0nhXwkujYBkghhJjefdntORfk4iA7lJEBCjIPR0ceil0+x9wsUhAeQs1y5RJt04l1BLhBCWKiNjGDk5GGxx66+df0C5vLaTFqUdbfkYluZkZycsjhpYpGwXieRd4t0kE0FXzXsey2/oI+7RzXsey2/oI+7TMVmgV817Hstv6CPu0c17Hstv6CPu00ooFfNex7Lb+gj7tRfhX0K1jsozHBCh5dRlYkBxycvDIHyCukVC+GD8Qj+kL/jmoKDQ72OLTbeSZ1jRbeIs7sFVRyaDLM3Aca+Ofeldvs/Wou9U/tN8Gh9Gt/7wVcC2T9Ff6RQJ+feldvs/Wou9Rz70rt9n61F3qceLJ+iv9Io8WT9Ff6RQJ+feldvs/Wou9Rz70rt9n61F3qceLJ+iv8ASKPFk/RX+kUCfn3pXb7P1qLvUc+9K7fZ+tRd6nHiyfor/SKPFk/RX+kUCfn3pXb7P1qLvUc+9K7fZ+tRd6nHiyfor/SKPFk/RX+kUCfn3pXb7P1qLvUc+9K7fZ+tRd6nHiyfor/SKPFk/RX+kUCfn3pXb7P1qLvV6Qbaaa7qkd7au7sEVVuYizMxwFVQ2SSeGBTTxZP0V/pFTu3EKiG3IUA+P2nQB2uGgp6KwKzQFeE99Ehw7opxnDMAcfHgmveo260G1udbl8agim3LCDd5WNZAu9cXmcBgQCcDj8lBT+y1v56L0i/fR7LW/novSL99LeYeldgs/VYu7RzD0rsFn6rF3aBl7LW/novSL99Hstb+ei9Iv30t5h6V2Cz9Vi7tHMPSuwWfqsXdoGXstb+ei9Iv30ey1v56L0i/fS3mHpXYLP1WLu0cw9K7BZ+qxd2gZey1v56L0i/fR7LW/novSL99LDsHpXYLP1WLu1x/b7waxaY5mghMtpIct+D5RrVkyVyWJLRHOSCVyUClwDxDufsvb+ei9Iv30ey1v56L0i/fXFdAisI50L2trLEwwweBZGO9lk5LyBvO7EhcA8q3kxIkSCQ9Ss9kNHljWSKysnRhkMttCQergwXB/aKBx7LW/novSL99Hstb+ei9Iv30t5h6V2Cz9Vi7tHMPSuwWfqsXdoG8F3G+eTdWx07rA4z8eK9q55pekW9ttOyW0UcKNpQkKxIEUt43u726oAzgAfwrodAVgms1r6h7zJ+431TQfHstb+ei9Iv30ey1v56L0i/fUpsXsXpsmmWTyWVq7vawuzNbRFmYwoSWYrkknJyac8w9K7BZ+qxd2gZey1v56L0i/fR7LW/novSL99LeYeldgs/VYu7RzD0rsFn6rF3aBl7LW/novSL99Hstb+ei9Iv30t5h6V2Cz9Vi7tHMPSuwWfqsXdoGXstb+ei9Iv30ey1v56L0i/fS3mHpXYLP1WLu0cw9K7BZ+qxd2gZey1v56L0i/fR7LW/novSL99LeYeldgs/VYu7RzD0rsFn6rF3aBl7LW/novSL99Hstb+ei9Iv30t5h6V2Cz9Vi7tHMPSuwWfqsXdoGXstb+ei9Iv31H+F1wdPiIIIM6kEdBBjm4g021HYbSxDIRY2gIRiCLWLgQp6PJqN2k+DWmfN232RqB1tN8Gh9Gt/7wVeCoPab4ND6Nb/3gq8FBmiiigT7R7VW9kimYszyHcihiUvNM2PcxRDiT8pwBkZIzSU7c3iMWn0q6jgXJaQSROyoM+UYEbJ4cSASRxxnHHxv7Ga41a5VJOQmis4xaymNZVjWWWTlpBExwXYxiPjjgPl41V5DK5i5KYR7kgaQbityqAEFOJ/B5ODvDoxQe2n38c8SSwsHjkUSIw6CpGQeP/utipXYZFSTUI4t3ko75wgVshS0MEkigdCgSs5wDwJYYGKVbT3bXV8bd/GfFIWjtpktlfM01yu+FmkXBSCOPdZip48qAfioL7NZqE1nwfWMCo9ik9pMZEhSW032KlnXBni3t2SIEAtvg8Ko9k9dN3aJKyhJMtFKgYHcljYxyLkE8N4Ej4wQeugcUUUu1/XobO3ee4JCJjgoLMzEgKqKOliSAP29VAxqb2694t/p9n9rhpfJtjqgj5YaTJyQJO740njO4Bkv4tu4z1BA+Seqsa3r0N5YWs0BO62oWqkMu66Mt7ErJIh9ywIIx/6NBaCs1gVmgKm7X8t3H0C3+0XtUlQOs2V++us9hPHGY7KHfjljLRzK1xd8GZTvIVwSCPj+LpC+opJLtRDbLbpqMkVvNMp4bx5Mum5vBZWAA4suN7Gc9eDTpWB6ONBmiiigKKKKAryubZJEZJFDo4KsrAFWBGCGB4EV60UHA9oNkzpmqLFEreKXJZoc77BJJF3Ht1VeJLBVG6N1pF3EMgXfNXHg610cq8O+GSQcqrGTe8vIjKxkKEZPJxvqVRmDrEm7GSKTbrZNNRsJLdjusfLjbGdyRfct/dT8jGuN7OaoeTjYsVmhcb6ZIcPCVVlEbNnedQIwF3WfIhjEcayOwfoSivCyvEljV4yCrDIwQfkIJUkZByDx6Qa96CHHwqP+0D7YauKhx8Kj/tA+2GrigK19Q95k/cb6prYrX1D3mT9xvqmgVbB/kmw+hwf4I61PCPqctvp7SwStE6yxAFQp3t6VUKsGBGCGP8hW3sH+SbD6HB/gjpH4YPGPY78EqNHy0XLb2d5U5WPDR9Wd7AJ+I8KC5FFYFZoCiiigKKKKAooooCiiig1dU/F5fm2+qa5ltJ8GtM+btvsjV03VPxeX5tvqmuZbSfBrTPm7b7I1A62m+DQ+jW/94KvBUHtN8Gh9Gt/7wVeCgzRRmigQ7SbMm4eKaCVoLmDPJSDLLusVLxyxZAdG3Rnr6xxqD0jxyfULm3t49Ls7iHAubq3iLzPyw3ybcMBxBGH5QnBYdY40urwyajqL2bO0dpaoj3Co2DctMCViYjisQUHeGfKzj5a2rjwW6SykLaxxN0rJDmORGByGjkU5VgcH++RwoHehaJFaQLDDvbqksS7bzszsWZnc8WYsSSaQ6neex13NcShvFboI0kqqX8XmjTk9+VRx5Jo1jGRndZeOA2a2ti9TlZbi3uZBLPaTGBnwAZEYCSKRlAABKNg460bp6TnaLaOdJ47WxiWa4kG+xdsRW8XRyk+PKOTkKo6cNxGOIJrTbZIY3CXY1adziKK1hTeBx0OYiVRess5HBTjOMVR7I6CbS0WNyrSlmmmdQAHllcyORwHDJwMj3KqOqo3RLLUNFSeS4WC4tpZ3u5jbq6SQFwu86RkbrxKF9yMEdRPRXSIpVZQykMrAMCDkEEZBBHSCKD7qL2qBOtaSrDMf/UPgjK8qsI5M8fzwN4j+NUuta3DawmWdsKMAADLOx4KkaDizseAAqF25j1O+09t3TwhVhPCfG8XUTI3kyLCqbok3cndEp91jieFBe6objcXxXkt7fXe5UtuiPeG/uhBkvu5AzgZPHoweb6wANUvFj3dzxzS3fB/+Y3C9K9AJQAnhxwtbem2es3YguLXVIGg5Mpv+LEM+QFYy25YryqMD1rxBB4eTW1e7LixsooxK8xfVLadpJAOUZnu4MmRh7s56/ix8VBfCs1gVmgKm7X8t3H0C3+0XtUlTdr+W7j6Bb/aL2gfXlnHLG0cyK6ON1lYBlYHqKngan9R0G6t7aGPRmhhWAk8jKpKSqW3inK8WjOd7jx911VTUUHM9D8LV3LfyWkumTB41JIhdWYFSASxl5NeTJzht7j5PTmrmw1eWRZGe0uIdwZCyGHekOCcJycrDPADyio4j5camtWlyL20ngZuTUvDcRlwEMTqSsm63DeSRV9zxIYjop8KCYttpr97lUOmTpCzAGV54AVBHFmiV24A54Bjw/lXtqGsakkrLDYLKgOFc3iJvD49woSv86oaKBJfXuoC3jeC2haUrmSJ7grusV9zG4jIfDdZK8B8tRVt4SdVXV4bS9sY4Y5WEe8GY8WBIdLgkIw4Y3cZJBGc8K6hS3aDQory3eGXIDcVZeDxuOKyRt+a6niDQMq4lt7oBg1k8mDyN5E82MkgSkCCURxY8tn3ospH5b726GRWJrrmk6nDJykUchke2YQS7wIfe3FOWBAzvA53hwPHHQaivDTbDkLOXrjugnCMyMyyxurKFBBYEDBQEb3AEjpAOPBxqCvbvGCDyb9IdWBBUHCsrFWCnyfwaqilSiAiPeNdXOPBPIvlgEEtDG/AochcpkmNRv4xuB+CjcKRhuTeRuj0EOPhUf9oH2w1cVDj4VH/aB9sNXFAVr6h7zJ+431TWxWvqHvMn7jfVNAq2D/JNh9Dg/wAEdJ/C7fcnpZXBPKzRQ8FJABlVySR7kYU8T14HXTjYP8k2H0OD/BHS/wAKiE6VLht3DxMf/ICeLKn5DQVgrNYFZoCiiigKKKKArXvb+KFN+eRI0yF3nYKuWIAG8eGSSBRf38UETyzOEjQbzMxwAB8dQ/NZ9XdrjUd5bbdZbS2I3SoZSvjM6nOZSCSqn3Ixwzmg6BRU/sFcltOgVzmSFTaS9AIkgJibh1DK5GQMgqcDNUFBq6p+Ly/Nt9U1zLaT4NaZ83bfZGrpuqfi8vzbfVNcy2k+DWmfN232RqB1tN8Gh9Gt/wC8FN9sNUlDQWlvviS7MgMicGihiUNK6HoEhyiJnhvOCejFKNpvg0Po1v8A3gp5tPpMzPBc2oDT2rMQhbdE0Ui4lhyTugthCGPQUHy0E1zS/BQS2p1WK4uGUNI90xeHdUkPeRSOUdRujKY453eGasNl9SmntVa5QJMrPDKq+55SJ2jYp/4krvD5CKi7LbS7N6+4t7M0iEpYSWKwC2JYKsk18emPKyDeG9nJ4ZGKt9ndMe3tlSVw8hZ5ZGAIUySyNI+4DxChmIA+ICgQ7LPnWNW8kLhrYcPzvwDHePynOP8A6irGonY78saz87b/AGaragldn/yvqf7Lb/C9Y2YtB7KatLk7zS28WCeAWOziYYHUcyNn+Hy5zs/+V9T/AGW3+F69tmvx7VPpMX2G1oKGWMMpVgCCN0gjIIPAgg9IxU94Nz/2axz2ZPqiqM1I7F3yw7PW0rnCxWQlJwTgJGWJwOJ4DooCzhN9qcsky5gsJBFbjeyrXG7mWZk6CyBgin807/X7n32SujPdahPvOUFwLOMFgUC26AMUUdGZXlOesbvRivTwd2pTSrXeJZpIhcuSOJef8M2ckknLkZPTjNTuxm1UdlZiLUILq1dWaSaSS2fkWkmkeRis8QZd3LADexjyRxwaB3sZvR3Oo2+QY4roSxjGN0XMa3Dr+zfZiP3j1YA99uveLf6fZ/a4aW+D/Wbe4lvriOaJjPdYVVkBYRRItvEXj6VL7jsM9IK0y2694t/p9n9rhoKMVmsCs0BU3a/lu4+gW/2i9qkrmG2vhDg0rV3aaOSQy2UKoE3ceTcXZJZmPDpHUf4UHT6K4pd/6lYhjkbJ26c78wXHRjG6jZ6/irzg/wBS43hyliQvWVuN4/wUxgHj8tB2PV9LjubeSCZd5JUMbD5GGMj4iOkHqIBrV2Uiuks4kvQvLIvJsVOQwQ7qufiLKASPjJqK2f8AD7pdwxWfftT1GQbyHh+mmcHp6R8XHqp3bSwjUVvLaeF7a8QW0pEwKtcIQIGTpG8VDx7oIyd3gTQWFFaWpa1bW671zNFCOjMkioM8TgbxGTwP8jXPNc/1BabDIFgWW56csg3FBBxgF8FvjyBjo4nqDqFFcbk/1J226d20lJxwBkUAnqyQDgfwNT2of6j75i3IW0EakYXeLyMpxxO8CoPH/wAf50Ff4TtM1KDUYr7T54beMxpBMZZlijZleVgZ1fAkXdYKMZbgcAdNLdvfCJYajFBb2xaXF3FvsYJTERiRd3ClXYvkgKCC3RkDjXPbaPU9oLstJNCWjGcSyLEiLnOEiXyiM4BIB6Rk8RVjthpWrR6cq3T6atpbyJIY7XeVsb24QqeTvDDtkBgTk8cmgsvBzGRdEswJaKQ431bgJYkBUwjcfAXcLcAvJrHEN2Jyej1ybZW/CXsbY3y7qxYCNgeWCxK5mVgi4B3Q3FfJ5CDeIkZ+s0EOPhUf9oH2w1cVDj4VH/aB9sNXFAVr6h7zJ+431TWxWvqHvMn7jfVNAq2D/JNh9Dg/wR0n8LmmxyaaXfezDLFKm6SBvcqieWo4EYY9PR8YpxsH+SbD6HB/gjpR4WRP7GtyRj3N+Plt8NvFOWixyRBwGzjp6qCzFZrArNAUUUUBWHcAEk4A4knq/aazUPfStq1wYIWI0+IkXEigjxpxkCCGToaJSDvkdON3iCaD4tIRrUqzyg+x8Mm9BGVZTdSLw5aYHgYQc7i48o5Lfo1d4rAFZoJLZXMOpajbE+SZE1CPJ8rFwrCQYwOCyRnoz7sAnNVtSW0BMOr6fOMBZhLp8pxxYsvLQjPyPG+Pi3m+Oq2g1dU/F5fm2+qa5ltJ8GtM+btvsjV03VPxeX5tvqmuZbSfBrTPm7b7I1A62m+DQ+jW/wDeCqPavXWtbfMQVp5XW3t0Y4V5pDhQxyMKOLHj0KevFTm03waH0a3/ALwVubUFm1jSI+G4HuZ2U7vFo7cKhGeJYGQnA+U/m5AaabC38X/VR6hLJfbih+VVDbShCzCERhQ0aFmIDBsjJOM9FTs1rq3lpHOqsm+CGRgcpIjFJEOQMlXDLnHHFNKkdgmxLqUYB3U1CRly2R+ESKRgoJyPLLN8WX4UCS31zxDWr8TwXLm8aKWDkYTJyiwwBZCN0/mkjNP38IKKCWstRAAyT4k/ADro1G0V9dtGbOY7O4df2mW1j4/H5Lt/+Vs6RtXHc3N9bouDZusZPHyt+PezggYwwdeBPuQeugV7B6h41dXt2kcqQz8hyTSxlOUCRMpZAelc9daNreagNY1OOw8UdQbeZxM0qMryWyIFDIpB8mLe6PzxxzkCg8Hdyj6PYlCGAtY0yP0kQIw/aGUj+Fa2wsGZdRmOSZr6RQxHukhVIlCt+cqkMvScFSOHGg++W13zWnenuP8Aiqf0W8EmxzMoIxp08XH44o5oieHUSpI+Suk1zaKExaRrkJ3sxPeHDdSywGdcdWCH3uH6Xx5oOgab7xH82v1RU/4TNYmttLmkt23JCUhV+tOVkWMsPlAJqg033iL5tfqiku3iBraEMAQb60BBGQQbyDII6xQSeu7L2TclptpZQXNzDArNNMTGIEyVV5p4hyjOzFmEakdbcOFLdLS+gWSzvpFlMGo6fLGVeRwqTXKeQrykvurucAejjxORVvsyo9lNVOOPKW4z14FpHwz/ABP8zXtt17xb/T7P7XDQUYrNYFZoCuN+EnQ7K62gjXUHmWJLBXAgjkd3bxmYAERxuQmCcnA/NGeNdkqYt4VOvTMQN5dPhUNjiA1zdlgD8RKr/SKCdtvBzoiwB49Nnl3pDHuusiy8M+URM6bseBkEnrA6Tit612F0mZdyTSjCIgTl41BJIUld+GRmlOD/AOQ4EA54Vd0UHDdb2M2ZlAAa40+R33QZIbhEVz+Y/LJyY6D0OOjpNKNW/wBPepRZ8VminXgcZaJiQCc7rZXgeA8rr6q/RNTu0+ylpMskzws0wjID27tFO+6DuoJUK73HGAxIyBkcKDhWyfgUvr9eVmnjiTfaJixMsoaNnjZdwcODL1t0EEZroWzngl2eWZoeUF3cRjMiPOCVxhWzDHjdG8RwbOCRxo2K8DssMsst7cSFJxvNbxzSjLE7wE86spl3MkdHEkno4Hpmn6ZDAgS3jSJB+bGoVegDOB14A4/JQR2gWOnMSkOjPEoCxl5bOKPeBIPlGRt9wpUEnB4gHia+Np4NLMki3OkyykY3pY7De3gACCtxH5RAAA4Hqx8lXuKMUHG9W8FOzzwC7M01lHN5Kco3Jor+Vw5OdN8HKsd3IyBw4caktqdG2asI1e2kfUJHJUR+NKEThnlHaFAeBwAM8cn4uH6LurSORd2VFdTxKuoYcOjgeFTu0ng2069h5KSFY8NvB4USNwcEe6C8Rx6Dw4Cg4zsBqhngGATJBuBt0MrFV3YUffTeYsseE3hh90cnCu/I8g/QWkXolgR94MSMMQu7h18l1KEsUIcMpUklSCCciuPbVbF2ulXVqLQMkdwkkL70jHfkTDoSelWwWAMYL9UYDkMLzwZXJa2lUjHJzFAvxAKgxhSY0Axjk4iVQAKSzBmIeA+FR/2gfbDVxUOPhUf9oH2w1cUBWvqHvMn7jfVNbFa+oe8yfuN9U0CrYP8AJNh9Dg/wR0p8LOpRx6ayPvb0zxxphGIyJoj5TAYTh+kRnqzTbYP8k2H0OD/BHWh4U5lXSJyxCjMYyTge/wAXx0FWK+ZZVVSzkKqjeJJwABxJJPQKkLvb5pyYtGi8ck3ihlOVtI8YyXuOAk6TgRk5wf4kWwT3LLJrE7XLj/4IyY7NfK3gBCMGXjjJkJzjoxwoPqXwqaeHHJmSWEMI5bmOMm2hZiFUSTHAILEDK5AzxxVhWrJpkLQmExpyRUxmPdG5ukYK7nRj5KgANYjzpcCMVVsJfOvkJYkboXf6Gu19z0cQN4jpagZa/qj6hcvp1mXWNeF7cp5PJrjPi8Ldcr+5Y8Qqk8CeivsLGOCJIoVCxxqI0UdSqMAZPE8Pjrx0XRYbWFYoF3VXjxOWZjxZ3Y8WcniSemt6gKKKKCX8JNrK+mTNACZYCl2m6AW3oJFl8nPXhT9x6KobC7WWKORCCsiLIpByCrAMCD1jB6a9ZEDAg9BGD+w0g2C0m4tdPigucb8ReMbrbw5MSNyeG6cbm70/yFA31T8Xl+bb6prmW0nwa0z5u2+yNXTdU/F5fm2+qa5ltJ8GtM+btvsjUDrab4ND6Nb/AN4Kaaq49mrAdfi92f4E2n3Gle03waH0a3/vBW1thbX8V0l9a+LvHb20okjmeRSQWWRjFuKRvFUAy38qCzqU2HX8NqR+PUHHV1Q2/wDHrpbz31PkLOUWdqwvXjijC3jkrykby70n4DAVUVid0t0cAad7H6RdQeNNdCENcXLXQEMjOAGSNN0l0To3Pi66Dw02Qvrd4cYENrb2/Tkku9xLkcOA8oD/AOoqX8FUa+N38uT/ANeq30YYAExm5vUBAXqCGInrBfBrdS9kjn2gnYMViRApHDPJWbSFVb4xvA/JvD5Kzs3ayW+oadHIm7vaOIDkgYkheFnUAdJ8oE/t6+NA38G80nsNb5Cs8aPCAPJU8lJJEoBxkDCgZOT1nJpBom1GpWcMdvcaW/LyvIYty6t9yaVjLcy5O9+CUeURne+LJPS+8F0wbTEA/NlnQ/tFzMf7EVjai5HstpMfHeMlzKPiwlo6n+OXX/8AaBZqHhA1aAIZtHKiSRYF/wC4QHLyNuovBTjJ6zwrwuor5rHWp7y3FoJ7NisXLrMS8dtMjyMyDA3kEK4//nVBt973Z/7ja/5hTXaLSDdWc1ushi5aMwlwoYgON1vJOM5UkfxoNrTfeIvm1+qKntvnkIsI4938LqVuG3v0Ii9yd09R/Bf+uvIldnrDWJri7txqzoLORIAfE4DvAxhs4PRjo6TXrsPpl9fOlxe37zJaXkqrFyESBniEkKuXTBHB24fL/Ggq9kpt+fUWIUEXvJZAwSsdtahd49eMn+Zo2694t/p9n9rhr52NiZZtS3gRnUGYZGMg21pgj5DX1t17xb/T7P7XDQUYrNYFZoCpu1/Ldx9At/tF7VJU3a/lu4+gW/2i9oKSiiigKmpIrm51MbytHa2gDqfKUz3DKRkEe6iRCRjrY9BAGN3azVJrezke2jMsx3Y4kx0ySMEUt/4gnePyA9FbulWjRQRxu7SMqBWd2LM7Y4szHpycnq+QAcKDbooooCiiigKKKKCF8M1sx0ppY032tpY7oDLDARsMcoQ3uWYEgjAJORjNKPBhelbgK7e+xBFUHeAEIAA3lDYVfLGAyxRFuTTfkMmOgbRWPL2dxFgnlYXiwDgneRlwD1ZzXHPBvfy8rayb2EKpEQHY5KYgO+CUQ7oIXPuIg6qokmkzQXg+FR/2gfbDVxUOPhUf9oH2w1cUBWvqHvMn7jfVNbFa+oe8yfuN9U0CrYP8k2H0OD/BHSvwm6PHPbwCTeIN5bxFd9xGyyXMKMJYlYCTh8fRk4xTTYP8k2H0OD/BHXztrYXEtqviqLJLHPDcqjPuB+RnjlK75B3chemgdWtskaKkaqiKAqqoAVQOgKo4AV61JzatrahMWNq28+4Qt63kDj5b70IG7w/NyeI4Vr3O0GurKyLpkDgAHlFvgEbPUu/GrZHygUFpRUNHtNrxz/2mIYOON8nHo4jyeivuXaPXljVxpcLFulFvl314geVlAvXngTwBzigtqKkLvW9bRUK6fbyF+lUvTmPyc/hC8Sr8nAnj/Ovq21jXGkZWsLZABkO18SjccYG5EzZ6+Kj/ANUFbRUvBqWtMXzZ2i7rboLXsnljAO8m7AfJ448rByDwrX9nNb8W5X2Pt97GeQ8cbleBxj3nczjj7vo+XhQWFFSVzrGtryeLC2ffYKQt634PIzvSb0IGB0eTvfJmtnZ7WdTlnKXtitunJl1kS5WUFgyjcKgAg4JOfkoHWqfi8vzbfVNcy2k+DWmfN232Rq6bqn4vL8231TXMtpPg1pnzdt9kagdbTfBofRrf+8FOdv8AUxDp8w5OaRpo3gRYYmkbeeNwCwX3K/KaS7UMBsyCeAFtbkk/tgqgG3uldvs/WYu9QT+tubax0mTkZnFvNEzxwwl3UeJ3Ce9DowzAHoxmrDRdWW5gWZUljDZ8maMxyDdYr5SHiM4yPkxS/n7pXb7P1mLvUc/dK7fZ+sxd6g59qlil9rHi8Ul9HBdmSW8ieN0jc24iRCgdANxwoBYEniuccBVJ4V9EJtRewzSQz2CSPEY8ceUVUYHIPUAOHxmnvP3Su32frMXeo5+6V2+z9Zi71Ar8F09l4k0dhPJcpHKzPJJE8ZLyEuR5SKCeOeHRkZ6RS/Vr8z7RaescNxu2vjKSStA6xZkgXd3JSMMMqRnozjGc1Sc/dK7faesxd6jn7pXb7P1mLvUGj4R3ZbaCRY5JOSvbedliQu+7HIGbdRengKd6DrSXUAlRJYxkruzRNE4I+NG6ug5Gen48gaXP3Su32frMXeo5+6V2+z9Zi71BMaFqxtdYv45be6PjV1GY5Et2aLHJIu80vQFz0nqwax4NNYMTzWktvdK73dxMHa3YQ7pdmGZTw4gcPjyKqOfuldvs/WYu9Rz90rt9n6zF3qDV2VS48d1NpldUa4TksghWVbeNd5M8D0DJHWPkr02694t/p9n9rhr25+6V2+z9Zi71JdqdqbG4S2jtrq3mkN9asEimR2IW6iZiFUk4ABJ+QUFuKzWBWaAqbtfy3cfQLf7Re1SVG3Wu2ttrcxup4oA1jAF5WRU3sXF5nd3iM4yP50FlRSHn9pXb7T1mPvUc/tK7faesx96g84tRmm1V443KwWsI5UAD8JPP5SKWIPBI1DYUg/hVzw6aKonZTwi2Elqstzd2kcsrPIVaaJHCGRxEJVDcHEIjBz1inHP7Su32nrMfeoH1FIef2ldvtPWY+9Rz+0rt9p6zH3qB9RSHn9pXb7T1mPvUc/tK7faesx96gfUUh5/aV2+09Zj71HP7Su32nrMfeoH1fnzTkaC4uog3JJb3M2FSVF3FSQSREghyETLNyjjci32KBpmUV2Xn9pXb7T1mPvVx3a3XLYa1Mba6jaO55GXfikiULIqGIhZ/chxuhg7nERdnCs4XIdFtpd7acMPztHVuvrvCesA/zAq7rlWxGuwXeuRyW7qyro4hO7nAaO83SMMSygjDANx3WUkAmuq0BWvqHvMn7jfVNbFa+oe8yfuN9U0CrYP8k2H0OD/BHT2ojYvbXTY9MskkvbVHS1hRla4jDKywoCrKWyCDkYpzz90rt9n6zF3qB9RSHn7pXb7P1mLvUc/dK7fZ+sxd6gfUUh5+6V2+z9Zi71HP3Su32frMXeoH1FIefuldvs/WYu9Rz90rt9n6zF3qB9RSHn7pXb7P1mLvUc/dK7fZ+sxd6gfUUh5+6V2+z9Zi71HP3Su32frMXeoGmqfi8vzbfVNcy2k+DWmfN232RqsdR260swSAX1oSY2AAuY8klTwA3qkdq4WTZ3TldSrKlurKwwVItWBBB6CDwxQJ9J8K14ltEgjtyqxIgyjngqgDPl/JWz7bN55m29G/foooD22bzzNt6N+/R7bN55m29G/foooD22bzzNt6N+/R7bN55m29G/foooD22bzzNt6N+/R7bN55m29G/foooD22bzzNt6N+/R7bN55m29G/foooD22bzzNt6N+/R7bN55m29G/foooD22bzzNt6N+/WR4W7wdEVt/Q/foooPr2377zdv/TJ/wAlHtv33m7f+mT/AJKKKA9t++83b/0yf8laF/4QHnYNcWdhKwG6Gkty7AAk4DMxOMknHymiig1udyfq7TfVB3qOdyfq7TfVB3qzRQY53R/q7TfVB3qOdyfq7TfVB3qzRQY53J+rtN9UHeo53J+rtN9UHerNFBjncn6u031Qd6jncn6u031Qd6s0UGOdyfq7TfVB3qOdyfq7TfVB3qzRQY53J+rtN9UHeo53R/q7TfVB3qKKDZsPCA8DFrezsImI3S0duUJGQcEqwOMgHHyVv+2/febt/wCmT/koooD2377zdv8A0yf8lHtv33m7f+iT/koooPj22bzzNt6N+/R7bN55m29G/foooD22bzzNt6N+/R7bN55m29G/foooD22bzzNt6N+/R7bN55m29G/foooD22bzzNt6N+/R7bN55m29G/foooD22bzzNt6N+/R7bN55m29G/foooD22bzzNt6N+/R7bN55m29G/foooD22bzzNt6N+/SHbbwj3VzbqkiQgCQP5KuDkK463PDiaKK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4038" name="Picture 6" descr="http://helid.digicollection.org/documents/who31e/p012.gif"/>
          <p:cNvPicPr>
            <a:picLocks noChangeAspect="1" noChangeArrowheads="1"/>
          </p:cNvPicPr>
          <p:nvPr/>
        </p:nvPicPr>
        <p:blipFill>
          <a:blip r:embed="rId2" cstate="print"/>
          <a:srcRect/>
          <a:stretch>
            <a:fillRect/>
          </a:stretch>
        </p:blipFill>
        <p:spPr bwMode="auto">
          <a:xfrm>
            <a:off x="914400" y="2667000"/>
            <a:ext cx="7239000" cy="3581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7467600" cy="731838"/>
          </a:xfrm>
        </p:spPr>
        <p:txBody>
          <a:bodyPr>
            <a:normAutofit fontScale="90000"/>
          </a:bodyPr>
          <a:lstStyle/>
          <a:p>
            <a:pPr algn="ctr"/>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4000" b="1" dirty="0" smtClean="0"/>
              <a:t>Patterns of disease occurrence, in terms of:</a:t>
            </a:r>
            <a:r>
              <a:rPr lang="en-US" sz="3600" dirty="0" smtClean="0"/>
              <a:t/>
            </a:r>
            <a:br>
              <a:rPr lang="en-US" sz="3600" dirty="0" smtClean="0"/>
            </a:br>
            <a:endParaRPr lang="en-US" sz="3600" dirty="0"/>
          </a:p>
        </p:txBody>
      </p:sp>
      <p:sp>
        <p:nvSpPr>
          <p:cNvPr id="3" name="Content Placeholder 2"/>
          <p:cNvSpPr>
            <a:spLocks noGrp="1"/>
          </p:cNvSpPr>
          <p:nvPr>
            <p:ph sz="quarter" idx="1"/>
          </p:nvPr>
        </p:nvSpPr>
        <p:spPr>
          <a:xfrm>
            <a:off x="457200" y="2286000"/>
            <a:ext cx="7467600" cy="4187952"/>
          </a:xfrm>
        </p:spPr>
        <p:txBody>
          <a:bodyPr/>
          <a:lstStyle/>
          <a:p>
            <a:pPr lvl="1"/>
            <a:r>
              <a:rPr lang="en-US" sz="2400" dirty="0" smtClean="0"/>
              <a:t>Who gets sick and/or who does not</a:t>
            </a:r>
          </a:p>
          <a:p>
            <a:pPr lvl="1"/>
            <a:endParaRPr lang="en-US" sz="1800" dirty="0" smtClean="0"/>
          </a:p>
          <a:p>
            <a:pPr lvl="1"/>
            <a:r>
              <a:rPr lang="en-US" sz="2400" dirty="0" smtClean="0"/>
              <a:t>Where rates are highest and lowest</a:t>
            </a:r>
          </a:p>
          <a:p>
            <a:pPr lvl="1"/>
            <a:endParaRPr lang="en-US" sz="1800" dirty="0" smtClean="0"/>
          </a:p>
          <a:p>
            <a:pPr lvl="1"/>
            <a:r>
              <a:rPr lang="en-US" sz="2400" dirty="0" smtClean="0"/>
              <a:t>Temporal patterns of disease</a:t>
            </a:r>
            <a:endParaRPr lang="en-US" sz="1800"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467600" cy="1143000"/>
          </a:xfrm>
        </p:spPr>
        <p:txBody>
          <a:bodyPr>
            <a:noAutofit/>
          </a:bodyPr>
          <a:lstStyle/>
          <a:p>
            <a:r>
              <a:rPr lang="en-US" sz="4400" b="1" dirty="0" smtClean="0">
                <a:latin typeface="Aharoni" pitchFamily="2" charset="-79"/>
                <a:cs typeface="Aharoni" pitchFamily="2" charset="-79"/>
              </a:rPr>
              <a:t>The data is collected about :</a:t>
            </a:r>
            <a:r>
              <a:rPr lang="en-US" sz="4400" dirty="0" smtClean="0">
                <a:latin typeface="Aharoni" pitchFamily="2" charset="-79"/>
                <a:cs typeface="Aharoni" pitchFamily="2" charset="-79"/>
              </a:rPr>
              <a:t/>
            </a:r>
            <a:br>
              <a:rPr lang="en-US" sz="4400" dirty="0" smtClean="0">
                <a:latin typeface="Aharoni" pitchFamily="2" charset="-79"/>
                <a:cs typeface="Aharoni" pitchFamily="2" charset="-79"/>
              </a:rPr>
            </a:br>
            <a:endParaRPr lang="en-US" sz="4400" dirty="0">
              <a:latin typeface="Aharoni" pitchFamily="2" charset="-79"/>
              <a:cs typeface="Aharoni" pitchFamily="2" charset="-79"/>
            </a:endParaRPr>
          </a:p>
        </p:txBody>
      </p:sp>
      <p:sp>
        <p:nvSpPr>
          <p:cNvPr id="3" name="Content Placeholder 2"/>
          <p:cNvSpPr>
            <a:spLocks noGrp="1"/>
          </p:cNvSpPr>
          <p:nvPr>
            <p:ph sz="quarter" idx="1"/>
          </p:nvPr>
        </p:nvSpPr>
        <p:spPr>
          <a:xfrm>
            <a:off x="457200" y="1600200"/>
            <a:ext cx="7467600" cy="4873752"/>
          </a:xfrm>
        </p:spPr>
        <p:txBody>
          <a:bodyPr/>
          <a:lstStyle/>
          <a:p>
            <a:r>
              <a:rPr lang="en-US" b="1" dirty="0" smtClean="0"/>
              <a:t>Personal characteristics</a:t>
            </a:r>
          </a:p>
          <a:p>
            <a:endParaRPr lang="en-US" b="1" dirty="0" smtClean="0"/>
          </a:p>
          <a:p>
            <a:r>
              <a:rPr lang="en-US" b="1" dirty="0" smtClean="0"/>
              <a:t>Place distribution</a:t>
            </a:r>
          </a:p>
          <a:p>
            <a:endParaRPr lang="en-US" b="1" dirty="0" smtClean="0"/>
          </a:p>
          <a:p>
            <a:r>
              <a:rPr lang="en-US" b="1" dirty="0" smtClean="0"/>
              <a:t>Time distribution/Trends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192</TotalTime>
  <Words>1468</Words>
  <Application>Microsoft Office PowerPoint</Application>
  <PresentationFormat>On-screen Show (4:3)</PresentationFormat>
  <Paragraphs>304</Paragraphs>
  <Slides>52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Oriel</vt:lpstr>
      <vt:lpstr>Chart</vt:lpstr>
      <vt:lpstr>EPIDEMIOLOGICAL METHODS</vt:lpstr>
      <vt:lpstr>How we view the world…..</vt:lpstr>
      <vt:lpstr>EPIDEMIOLOGY</vt:lpstr>
      <vt:lpstr>KEY TERMS</vt:lpstr>
      <vt:lpstr>  Epidemiologic method </vt:lpstr>
      <vt:lpstr>Epidemiological study design</vt:lpstr>
      <vt:lpstr>Descriptive Studies </vt:lpstr>
      <vt:lpstr>   Patterns of disease occurrence, in terms of: </vt:lpstr>
      <vt:lpstr>The data is collected about : </vt:lpstr>
      <vt:lpstr>Descriptive Epidemiology</vt:lpstr>
      <vt:lpstr>What are the three categories of descriptive epidemiologic clues? </vt:lpstr>
      <vt:lpstr>Time</vt:lpstr>
      <vt:lpstr>Secular Trend</vt:lpstr>
      <vt:lpstr>Tetanus – by year, USA, 1955-2000</vt:lpstr>
      <vt:lpstr>Possible Reasons for Changes in Trends</vt:lpstr>
      <vt:lpstr>Possible Reasons for Changes in Trends (cont.)</vt:lpstr>
      <vt:lpstr>Periodic Trend</vt:lpstr>
      <vt:lpstr>Whooping Cough - Four-monthly admissions, 1954-1973</vt:lpstr>
      <vt:lpstr>Seasonal</vt:lpstr>
      <vt:lpstr>Seasonal Trend</vt:lpstr>
      <vt:lpstr>Epidemic</vt:lpstr>
      <vt:lpstr>Endemic, Epidemic and Pandemic </vt:lpstr>
      <vt:lpstr>Time clustering Time Place Cluster/disease cluster</vt:lpstr>
      <vt:lpstr>Time/Place clustering analysis using the Poisson model {Poisson spatial/nearest neighbor distribution} </vt:lpstr>
      <vt:lpstr>Place</vt:lpstr>
      <vt:lpstr>PowerPoint Presentation</vt:lpstr>
      <vt:lpstr>Person</vt:lpstr>
      <vt:lpstr>Ecological Studies </vt:lpstr>
      <vt:lpstr>ADVANTAGES </vt:lpstr>
      <vt:lpstr>LIMITATIONS </vt:lpstr>
      <vt:lpstr>CASE REPORTS OR CASE SERIES</vt:lpstr>
      <vt:lpstr>Advantages </vt:lpstr>
      <vt:lpstr>Disadvantages </vt:lpstr>
      <vt:lpstr>CROSS SECTIONAL STUDY</vt:lpstr>
      <vt:lpstr>PowerPoint Presentation</vt:lpstr>
      <vt:lpstr>TYPES OF PREVALANCE STUDY</vt:lpstr>
      <vt:lpstr>PowerPoint Presentation</vt:lpstr>
      <vt:lpstr>LONGITUDINAL STUDIES</vt:lpstr>
      <vt:lpstr>ANALYTICAL METHOD</vt:lpstr>
      <vt:lpstr>Case Control Study</vt:lpstr>
      <vt:lpstr>Advantages of case control   </vt:lpstr>
      <vt:lpstr>Disadvantages of case control   </vt:lpstr>
      <vt:lpstr>Cohort Study</vt:lpstr>
      <vt:lpstr>PowerPoint Presentation</vt:lpstr>
      <vt:lpstr>Cohort studies can be designed in three different ways. These are: </vt:lpstr>
      <vt:lpstr>Experimental Method</vt:lpstr>
      <vt:lpstr>UNCONTROLLED EXPERIMENTAL STUDIES:</vt:lpstr>
      <vt:lpstr>CONTROLLED EXPERIMENTAL STUDIES</vt:lpstr>
      <vt:lpstr>PowerPoint Presentation</vt:lpstr>
      <vt:lpstr>SUMMARY</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EPIDEMIOLOGICAL METHODS</dc:title>
  <dc:creator>PNP</dc:creator>
  <cp:lastModifiedBy>AYUSH</cp:lastModifiedBy>
  <cp:revision>30</cp:revision>
  <dcterms:created xsi:type="dcterms:W3CDTF">2006-08-16T00:00:00Z</dcterms:created>
  <dcterms:modified xsi:type="dcterms:W3CDTF">2020-08-13T09:41:36Z</dcterms:modified>
</cp:coreProperties>
</file>