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311" r:id="rId11"/>
    <p:sldId id="265" r:id="rId12"/>
    <p:sldId id="266" r:id="rId13"/>
    <p:sldId id="267" r:id="rId14"/>
    <p:sldId id="268" r:id="rId15"/>
    <p:sldId id="284" r:id="rId16"/>
    <p:sldId id="285" r:id="rId17"/>
    <p:sldId id="286" r:id="rId18"/>
    <p:sldId id="287" r:id="rId19"/>
    <p:sldId id="288" r:id="rId20"/>
    <p:sldId id="318" r:id="rId21"/>
    <p:sldId id="313" r:id="rId22"/>
    <p:sldId id="314" r:id="rId23"/>
    <p:sldId id="315" r:id="rId24"/>
    <p:sldId id="316" r:id="rId25"/>
    <p:sldId id="317" r:id="rId26"/>
    <p:sldId id="276" r:id="rId27"/>
    <p:sldId id="289" r:id="rId28"/>
    <p:sldId id="290" r:id="rId29"/>
    <p:sldId id="292" r:id="rId30"/>
    <p:sldId id="294" r:id="rId31"/>
    <p:sldId id="281" r:id="rId32"/>
    <p:sldId id="283" r:id="rId33"/>
    <p:sldId id="269" r:id="rId34"/>
    <p:sldId id="270" r:id="rId35"/>
    <p:sldId id="271" r:id="rId36"/>
    <p:sldId id="272" r:id="rId37"/>
    <p:sldId id="273" r:id="rId38"/>
    <p:sldId id="319" r:id="rId39"/>
    <p:sldId id="320" r:id="rId40"/>
    <p:sldId id="27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884"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9DADC0-0D9E-4E2E-99D7-462787B65AB0}" type="datetimeFigureOut">
              <a:rPr lang="en-US" smtClean="0"/>
              <a:t>5/6/2020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0B405D-5C5F-40E6-A67D-CBEE41A4BE0A}" type="slidenum">
              <a:rPr lang="en-US" smtClean="0"/>
              <a:t>‹#›</a:t>
            </a:fld>
            <a:endParaRPr lang="en-US"/>
          </a:p>
        </p:txBody>
      </p:sp>
    </p:spTree>
    <p:extLst>
      <p:ext uri="{BB962C8B-B14F-4D97-AF65-F5344CB8AC3E}">
        <p14:creationId xmlns:p14="http://schemas.microsoft.com/office/powerpoint/2010/main" val="6511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20B405D-5C5F-40E6-A67D-CBEE41A4BE0A}" type="slidenum">
              <a:rPr lang="en-US" smtClean="0"/>
              <a:t>1</a:t>
            </a:fld>
            <a:endParaRPr lang="en-US"/>
          </a:p>
        </p:txBody>
      </p:sp>
    </p:spTree>
    <p:extLst>
      <p:ext uri="{BB962C8B-B14F-4D97-AF65-F5344CB8AC3E}">
        <p14:creationId xmlns:p14="http://schemas.microsoft.com/office/powerpoint/2010/main" val="1487028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B63DDE6-958E-450F-A56A-669CE5D1D9A7}" type="slidenum">
              <a:rPr lang="en-GB" smtClean="0"/>
              <a:t>29</a:t>
            </a:fld>
            <a:endParaRPr lang="en-GB" smtClean="0"/>
          </a:p>
        </p:txBody>
      </p:sp>
      <p:sp>
        <p:nvSpPr>
          <p:cNvPr id="46083" name="Rectangle 2"/>
          <p:cNvSpPr>
            <a:spLocks noGrp="1" noRot="1" noChangeAspect="1" noChangeArrowheads="1" noTextEdit="1"/>
          </p:cNvSpPr>
          <p:nvPr>
            <p:ph type="sldImg"/>
          </p:nvPr>
        </p:nvSpPr>
        <p:spPr/>
      </p:sp>
      <p:sp>
        <p:nvSpPr>
          <p:cNvPr id="460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C1E04DE-4003-4910-B0CC-570981519A37}" type="slidenum">
              <a:rPr lang="en-GB" smtClean="0"/>
              <a:t>30</a:t>
            </a:fld>
            <a:endParaRPr lang="en-GB" smtClean="0"/>
          </a:p>
        </p:txBody>
      </p:sp>
      <p:sp>
        <p:nvSpPr>
          <p:cNvPr id="47107" name="Rectangle 2"/>
          <p:cNvSpPr>
            <a:spLocks noGrp="1" noRot="1" noChangeAspect="1" noChangeArrowheads="1" noTextEdit="1"/>
          </p:cNvSpPr>
          <p:nvPr>
            <p:ph type="sldImg"/>
          </p:nvPr>
        </p:nvSpPr>
        <p:spPr/>
      </p:sp>
      <p:sp>
        <p:nvSpPr>
          <p:cNvPr id="471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163566EE-0112-4051-BD2B-E9B0078CAC42}" type="slidenum">
              <a:rPr lang="en-GB" smtClean="0"/>
              <a:t>31</a:t>
            </a:fld>
            <a:endParaRPr lang="en-GB" smtClean="0"/>
          </a:p>
        </p:txBody>
      </p:sp>
      <p:sp>
        <p:nvSpPr>
          <p:cNvPr id="48131" name="Rectangle 2"/>
          <p:cNvSpPr>
            <a:spLocks noGrp="1" noRot="1" noChangeAspect="1" noChangeArrowheads="1" noTextEdit="1"/>
          </p:cNvSpPr>
          <p:nvPr>
            <p:ph type="sldImg"/>
          </p:nvPr>
        </p:nvSpPr>
        <p:spPr/>
      </p:sp>
      <p:sp>
        <p:nvSpPr>
          <p:cNvPr id="481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4D9AE153-D2FC-41D4-BAB6-B356DAE05D66}" type="slidenum">
              <a:rPr lang="en-GB" smtClean="0"/>
              <a:t>32</a:t>
            </a:fld>
            <a:endParaRPr lang="en-GB" smtClean="0"/>
          </a:p>
        </p:txBody>
      </p:sp>
      <p:sp>
        <p:nvSpPr>
          <p:cNvPr id="49155" name="Rectangle 2"/>
          <p:cNvSpPr>
            <a:spLocks noGrp="1" noRot="1" noChangeAspect="1" noChangeArrowheads="1" noTextEdit="1"/>
          </p:cNvSpPr>
          <p:nvPr>
            <p:ph type="sldImg"/>
          </p:nvPr>
        </p:nvSpPr>
        <p:spPr/>
      </p:sp>
      <p:sp>
        <p:nvSpPr>
          <p:cNvPr id="491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20B405D-5C5F-40E6-A67D-CBEE41A4BE0A}" type="slidenum">
              <a:rPr lang="en-US" smtClean="0"/>
              <a:t>2</a:t>
            </a:fld>
            <a:endParaRPr lang="en-US"/>
          </a:p>
        </p:txBody>
      </p:sp>
    </p:spTree>
    <p:extLst>
      <p:ext uri="{BB962C8B-B14F-4D97-AF65-F5344CB8AC3E}">
        <p14:creationId xmlns:p14="http://schemas.microsoft.com/office/powerpoint/2010/main" val="1704754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3C05D7AD-7953-4BB4-84C0-D17241B1E3D8}" type="slidenum">
              <a:rPr lang="en-GB" smtClean="0"/>
              <a:t>15</a:t>
            </a:fld>
            <a:endParaRPr lang="en-GB" smtClean="0"/>
          </a:p>
        </p:txBody>
      </p:sp>
      <p:sp>
        <p:nvSpPr>
          <p:cNvPr id="35843" name="Rectangle 2"/>
          <p:cNvSpPr>
            <a:spLocks noGrp="1" noRot="1" noChangeAspect="1" noChangeArrowheads="1" noTextEdit="1"/>
          </p:cNvSpPr>
          <p:nvPr>
            <p:ph type="sldImg"/>
          </p:nvPr>
        </p:nvSpPr>
        <p:spPr/>
      </p:sp>
      <p:sp>
        <p:nvSpPr>
          <p:cNvPr id="358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E1BD526-F2FD-4F7D-990D-355FB3D1D81E}" type="slidenum">
              <a:rPr lang="en-GB" smtClean="0"/>
              <a:t>16</a:t>
            </a:fld>
            <a:endParaRPr lang="en-GB" smtClean="0"/>
          </a:p>
        </p:txBody>
      </p:sp>
      <p:sp>
        <p:nvSpPr>
          <p:cNvPr id="36867" name="Rectangle 2"/>
          <p:cNvSpPr>
            <a:spLocks noGrp="1" noRot="1" noChangeAspect="1" noChangeArrowheads="1" noTextEdit="1"/>
          </p:cNvSpPr>
          <p:nvPr>
            <p:ph type="sldImg"/>
          </p:nvPr>
        </p:nvSpPr>
        <p:spPr/>
      </p:sp>
      <p:sp>
        <p:nvSpPr>
          <p:cNvPr id="3686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DDB30128-0C25-44F1-98B9-BEF355D4FAC6}" type="slidenum">
              <a:rPr lang="en-GB" smtClean="0"/>
              <a:t>17</a:t>
            </a:fld>
            <a:endParaRPr lang="en-GB" smtClean="0"/>
          </a:p>
        </p:txBody>
      </p:sp>
      <p:sp>
        <p:nvSpPr>
          <p:cNvPr id="37891" name="Rectangle 2"/>
          <p:cNvSpPr>
            <a:spLocks noGrp="1" noRot="1" noChangeAspect="1" noChangeArrowheads="1" noTextEdit="1"/>
          </p:cNvSpPr>
          <p:nvPr>
            <p:ph type="sldImg"/>
          </p:nvPr>
        </p:nvSpPr>
        <p:spPr/>
      </p:sp>
      <p:sp>
        <p:nvSpPr>
          <p:cNvPr id="3789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C402DBF-855A-42D3-9D74-D1D468B57FFF}" type="slidenum">
              <a:rPr lang="en-GB" smtClean="0"/>
              <a:t>18</a:t>
            </a:fld>
            <a:endParaRPr lang="en-GB" smtClean="0"/>
          </a:p>
        </p:txBody>
      </p:sp>
      <p:sp>
        <p:nvSpPr>
          <p:cNvPr id="38915" name="Rectangle 2"/>
          <p:cNvSpPr>
            <a:spLocks noGrp="1" noRot="1" noChangeAspect="1" noChangeArrowheads="1" noTextEdit="1"/>
          </p:cNvSpPr>
          <p:nvPr>
            <p:ph type="sldImg"/>
          </p:nvPr>
        </p:nvSpPr>
        <p:spPr/>
      </p:sp>
      <p:sp>
        <p:nvSpPr>
          <p:cNvPr id="389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39A6097-CCB8-4A18-842F-4051AC4455D8}" type="slidenum">
              <a:rPr lang="en-GB" smtClean="0"/>
              <a:t>19</a:t>
            </a:fld>
            <a:endParaRPr lang="en-GB" smtClean="0"/>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CF6896F-7FDF-4938-BBAF-0F05C900F98D}" type="slidenum">
              <a:rPr lang="en-GB" smtClean="0"/>
              <a:t>27</a:t>
            </a:fld>
            <a:endParaRPr lang="en-GB" smtClean="0"/>
          </a:p>
        </p:txBody>
      </p:sp>
      <p:sp>
        <p:nvSpPr>
          <p:cNvPr id="41987" name="Rectangle 2"/>
          <p:cNvSpPr>
            <a:spLocks noGrp="1" noRot="1" noChangeAspect="1" noChangeArrowheads="1" noTextEdit="1"/>
          </p:cNvSpPr>
          <p:nvPr>
            <p:ph type="sldImg"/>
          </p:nvPr>
        </p:nvSpPr>
        <p:spPr/>
      </p:sp>
      <p:sp>
        <p:nvSpPr>
          <p:cNvPr id="419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D7539D9-6882-458B-B1F6-6FEF899F3EED}" type="slidenum">
              <a:rPr lang="en-GB" smtClean="0"/>
              <a:t>28</a:t>
            </a:fld>
            <a:endParaRPr lang="en-GB" smtClean="0"/>
          </a:p>
        </p:txBody>
      </p:sp>
      <p:sp>
        <p:nvSpPr>
          <p:cNvPr id="43011" name="Rectangle 2"/>
          <p:cNvSpPr>
            <a:spLocks noGrp="1" noRot="1" noChangeAspect="1" noChangeArrowheads="1" noTextEdit="1"/>
          </p:cNvSpPr>
          <p:nvPr>
            <p:ph type="sldImg"/>
          </p:nvPr>
        </p:nvSpPr>
        <p:spPr/>
      </p:sp>
      <p:sp>
        <p:nvSpPr>
          <p:cNvPr id="4301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36E224-9000-4D63-AF9C-E58993B335F7}" type="datetime1">
              <a:rPr lang="en-US" smtClean="0"/>
              <a:t>5/6/2020</a:t>
            </a:fld>
            <a:endParaRPr lang="en-US"/>
          </a:p>
        </p:txBody>
      </p:sp>
      <p:sp>
        <p:nvSpPr>
          <p:cNvPr id="5" name="Footer Placeholder 4"/>
          <p:cNvSpPr>
            <a:spLocks noGrp="1"/>
          </p:cNvSpPr>
          <p:nvPr>
            <p:ph type="ftr" sz="quarter" idx="11"/>
          </p:nvPr>
        </p:nvSpPr>
        <p:spPr/>
        <p:txBody>
          <a:bodyPr/>
          <a:lstStyle/>
          <a:p>
            <a:r>
              <a:rPr lang="en-US" smtClean="0"/>
              <a:t>SUMANDEEP NURSING COLLEGE,SUMANDEEP VIDYAPEETH</a:t>
            </a:r>
            <a:endParaRPr lang="en-US"/>
          </a:p>
        </p:txBody>
      </p:sp>
      <p:sp>
        <p:nvSpPr>
          <p:cNvPr id="6" name="Slide Number Placeholder 5"/>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09DE1-7407-4DC8-BB0C-FDFB51F844A3}" type="datetime1">
              <a:rPr lang="en-US" smtClean="0"/>
              <a:t>5/6/2020</a:t>
            </a:fld>
            <a:endParaRPr lang="en-US"/>
          </a:p>
        </p:txBody>
      </p:sp>
      <p:sp>
        <p:nvSpPr>
          <p:cNvPr id="5" name="Footer Placeholder 4"/>
          <p:cNvSpPr>
            <a:spLocks noGrp="1"/>
          </p:cNvSpPr>
          <p:nvPr>
            <p:ph type="ftr" sz="quarter" idx="11"/>
          </p:nvPr>
        </p:nvSpPr>
        <p:spPr/>
        <p:txBody>
          <a:bodyPr/>
          <a:lstStyle/>
          <a:p>
            <a:r>
              <a:rPr lang="en-US" smtClean="0"/>
              <a:t>SUMANDEEP NURSING COLLEGE,SUMANDEEP VIDYAPEETH</a:t>
            </a:r>
            <a:endParaRPr lang="en-US"/>
          </a:p>
        </p:txBody>
      </p:sp>
      <p:sp>
        <p:nvSpPr>
          <p:cNvPr id="6" name="Slide Number Placeholder 5"/>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450A0-0A21-4787-A1A1-95B51D2F576A}" type="datetime1">
              <a:rPr lang="en-US" smtClean="0"/>
              <a:t>5/6/2020</a:t>
            </a:fld>
            <a:endParaRPr lang="en-US"/>
          </a:p>
        </p:txBody>
      </p:sp>
      <p:sp>
        <p:nvSpPr>
          <p:cNvPr id="5" name="Footer Placeholder 4"/>
          <p:cNvSpPr>
            <a:spLocks noGrp="1"/>
          </p:cNvSpPr>
          <p:nvPr>
            <p:ph type="ftr" sz="quarter" idx="11"/>
          </p:nvPr>
        </p:nvSpPr>
        <p:spPr/>
        <p:txBody>
          <a:bodyPr/>
          <a:lstStyle/>
          <a:p>
            <a:r>
              <a:rPr lang="en-US" smtClean="0"/>
              <a:t>SUMANDEEP NURSING COLLEGE,SUMANDEEP VIDYAPEETH</a:t>
            </a:r>
            <a:endParaRPr lang="en-US"/>
          </a:p>
        </p:txBody>
      </p:sp>
      <p:sp>
        <p:nvSpPr>
          <p:cNvPr id="6" name="Slide Number Placeholder 5"/>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1314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56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56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7"/>
          <p:cNvSpPr>
            <a:spLocks noGrp="1" noChangeArrowheads="1"/>
          </p:cNvSpPr>
          <p:nvPr>
            <p:ph type="dt" sz="half" idx="10"/>
          </p:nvPr>
        </p:nvSpPr>
        <p:spPr/>
        <p:txBody>
          <a:bodyPr/>
          <a:lstStyle>
            <a:lvl1pPr>
              <a:defRPr/>
            </a:lvl1pPr>
          </a:lstStyle>
          <a:p>
            <a:pPr>
              <a:defRPr/>
            </a:pPr>
            <a:fld id="{F6A8082E-F987-491C-86E7-C462C9983A8B}" type="datetime1">
              <a:rPr lang="en-US" smtClean="0"/>
              <a:t>5/6/2020</a:t>
            </a:fld>
            <a:endParaRPr lang="en-GB"/>
          </a:p>
        </p:txBody>
      </p:sp>
      <p:sp>
        <p:nvSpPr>
          <p:cNvPr id="6" name="Rectangle 48"/>
          <p:cNvSpPr>
            <a:spLocks noGrp="1" noChangeArrowheads="1"/>
          </p:cNvSpPr>
          <p:nvPr>
            <p:ph type="ftr" sz="quarter" idx="11"/>
          </p:nvPr>
        </p:nvSpPr>
        <p:spPr/>
        <p:txBody>
          <a:bodyPr/>
          <a:lstStyle>
            <a:lvl1pPr>
              <a:defRPr/>
            </a:lvl1pPr>
          </a:lstStyle>
          <a:p>
            <a:pPr>
              <a:defRPr/>
            </a:pPr>
            <a:r>
              <a:rPr lang="en-GB" smtClean="0"/>
              <a:t>SUMANDEEP NURSING COLLEGE,SUMANDEEP VIDYAPEETH</a:t>
            </a:r>
            <a:endParaRPr lang="en-GB"/>
          </a:p>
        </p:txBody>
      </p:sp>
      <p:sp>
        <p:nvSpPr>
          <p:cNvPr id="7" name="Rectangle 49"/>
          <p:cNvSpPr>
            <a:spLocks noGrp="1" noChangeArrowheads="1"/>
          </p:cNvSpPr>
          <p:nvPr>
            <p:ph type="sldNum" sz="quarter" idx="12"/>
          </p:nvPr>
        </p:nvSpPr>
        <p:spPr/>
        <p:txBody>
          <a:bodyPr/>
          <a:lstStyle>
            <a:lvl1pPr>
              <a:defRPr/>
            </a:lvl1pPr>
          </a:lstStyle>
          <a:p>
            <a:pPr>
              <a:defRPr/>
            </a:pPr>
            <a:fld id="{8560B750-1EE6-411F-8FCD-199D387ED9A8}" type="slidenum">
              <a:rPr lang="en-GB"/>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42913" y="103188"/>
            <a:ext cx="8243887" cy="5953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7"/>
          <p:cNvSpPr>
            <a:spLocks noGrp="1" noChangeArrowheads="1"/>
          </p:cNvSpPr>
          <p:nvPr>
            <p:ph type="dt" sz="half" idx="10"/>
          </p:nvPr>
        </p:nvSpPr>
        <p:spPr/>
        <p:txBody>
          <a:bodyPr/>
          <a:lstStyle>
            <a:lvl1pPr>
              <a:defRPr/>
            </a:lvl1pPr>
          </a:lstStyle>
          <a:p>
            <a:pPr>
              <a:defRPr/>
            </a:pPr>
            <a:fld id="{0E378B99-CDD9-4834-9DAE-B1210941D514}" type="datetime1">
              <a:rPr lang="en-US" smtClean="0"/>
              <a:t>5/6/2020</a:t>
            </a:fld>
            <a:endParaRPr lang="en-GB"/>
          </a:p>
        </p:txBody>
      </p:sp>
      <p:sp>
        <p:nvSpPr>
          <p:cNvPr id="4" name="Rectangle 48"/>
          <p:cNvSpPr>
            <a:spLocks noGrp="1" noChangeArrowheads="1"/>
          </p:cNvSpPr>
          <p:nvPr>
            <p:ph type="ftr" sz="quarter" idx="11"/>
          </p:nvPr>
        </p:nvSpPr>
        <p:spPr/>
        <p:txBody>
          <a:bodyPr/>
          <a:lstStyle>
            <a:lvl1pPr>
              <a:defRPr/>
            </a:lvl1pPr>
          </a:lstStyle>
          <a:p>
            <a:pPr>
              <a:defRPr/>
            </a:pPr>
            <a:r>
              <a:rPr lang="en-GB" smtClean="0"/>
              <a:t>SUMANDEEP NURSING COLLEGE,SUMANDEEP VIDYAPEETH</a:t>
            </a:r>
            <a:endParaRPr lang="en-GB"/>
          </a:p>
        </p:txBody>
      </p:sp>
      <p:sp>
        <p:nvSpPr>
          <p:cNvPr id="5" name="Rectangle 49"/>
          <p:cNvSpPr>
            <a:spLocks noGrp="1" noChangeArrowheads="1"/>
          </p:cNvSpPr>
          <p:nvPr>
            <p:ph type="sldNum" sz="quarter" idx="12"/>
          </p:nvPr>
        </p:nvSpPr>
        <p:spPr/>
        <p:txBody>
          <a:bodyPr/>
          <a:lstStyle>
            <a:lvl1pPr>
              <a:defRPr/>
            </a:lvl1pPr>
          </a:lstStyle>
          <a:p>
            <a:pPr>
              <a:defRPr/>
            </a:pPr>
            <a:fld id="{C3A49445-A35D-4CA0-B956-520C092E0A8E}" type="slidenum">
              <a:rPr lang="en-GB"/>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1314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56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510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03663"/>
            <a:ext cx="4038600" cy="2152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7"/>
          <p:cNvSpPr>
            <a:spLocks noGrp="1" noChangeArrowheads="1"/>
          </p:cNvSpPr>
          <p:nvPr>
            <p:ph type="dt" sz="half" idx="10"/>
          </p:nvPr>
        </p:nvSpPr>
        <p:spPr/>
        <p:txBody>
          <a:bodyPr/>
          <a:lstStyle>
            <a:lvl1pPr>
              <a:defRPr/>
            </a:lvl1pPr>
          </a:lstStyle>
          <a:p>
            <a:pPr>
              <a:defRPr/>
            </a:pPr>
            <a:fld id="{2F0293DF-6816-41CC-824D-89B78EA06717}" type="datetime1">
              <a:rPr lang="en-US" smtClean="0"/>
              <a:t>5/6/2020</a:t>
            </a:fld>
            <a:endParaRPr lang="en-GB"/>
          </a:p>
        </p:txBody>
      </p:sp>
      <p:sp>
        <p:nvSpPr>
          <p:cNvPr id="7" name="Rectangle 48"/>
          <p:cNvSpPr>
            <a:spLocks noGrp="1" noChangeArrowheads="1"/>
          </p:cNvSpPr>
          <p:nvPr>
            <p:ph type="ftr" sz="quarter" idx="11"/>
          </p:nvPr>
        </p:nvSpPr>
        <p:spPr/>
        <p:txBody>
          <a:bodyPr/>
          <a:lstStyle>
            <a:lvl1pPr>
              <a:defRPr/>
            </a:lvl1pPr>
          </a:lstStyle>
          <a:p>
            <a:pPr>
              <a:defRPr/>
            </a:pPr>
            <a:r>
              <a:rPr lang="en-GB" smtClean="0"/>
              <a:t>SUMANDEEP NURSING COLLEGE,SUMANDEEP VIDYAPEETH</a:t>
            </a:r>
            <a:endParaRPr lang="en-GB"/>
          </a:p>
        </p:txBody>
      </p:sp>
      <p:sp>
        <p:nvSpPr>
          <p:cNvPr id="8" name="Rectangle 49"/>
          <p:cNvSpPr>
            <a:spLocks noGrp="1" noChangeArrowheads="1"/>
          </p:cNvSpPr>
          <p:nvPr>
            <p:ph type="sldNum" sz="quarter" idx="12"/>
          </p:nvPr>
        </p:nvSpPr>
        <p:spPr/>
        <p:txBody>
          <a:bodyPr/>
          <a:lstStyle>
            <a:lvl1pPr>
              <a:defRPr/>
            </a:lvl1pPr>
          </a:lstStyle>
          <a:p>
            <a:pPr>
              <a:defRPr/>
            </a:pPr>
            <a:fld id="{01A011BC-F945-4BE3-AE14-389111E63018}"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B0BF56-207C-4657-BC75-016675AF1D9B}" type="datetime1">
              <a:rPr lang="en-US" smtClean="0"/>
              <a:t>5/6/2020</a:t>
            </a:fld>
            <a:endParaRPr lang="en-US"/>
          </a:p>
        </p:txBody>
      </p:sp>
      <p:sp>
        <p:nvSpPr>
          <p:cNvPr id="5" name="Footer Placeholder 4"/>
          <p:cNvSpPr>
            <a:spLocks noGrp="1"/>
          </p:cNvSpPr>
          <p:nvPr>
            <p:ph type="ftr" sz="quarter" idx="11"/>
          </p:nvPr>
        </p:nvSpPr>
        <p:spPr/>
        <p:txBody>
          <a:bodyPr/>
          <a:lstStyle/>
          <a:p>
            <a:r>
              <a:rPr lang="en-US" smtClean="0"/>
              <a:t>SUMANDEEP NURSING COLLEGE,SUMANDEEP VIDYAPEETH</a:t>
            </a:r>
            <a:endParaRPr lang="en-US"/>
          </a:p>
        </p:txBody>
      </p:sp>
      <p:sp>
        <p:nvSpPr>
          <p:cNvPr id="6" name="Slide Number Placeholder 5"/>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477DA-59F8-4E2F-9AC5-58D730A25779}" type="datetime1">
              <a:rPr lang="en-US" smtClean="0"/>
              <a:t>5/6/2020</a:t>
            </a:fld>
            <a:endParaRPr lang="en-US"/>
          </a:p>
        </p:txBody>
      </p:sp>
      <p:sp>
        <p:nvSpPr>
          <p:cNvPr id="5" name="Footer Placeholder 4"/>
          <p:cNvSpPr>
            <a:spLocks noGrp="1"/>
          </p:cNvSpPr>
          <p:nvPr>
            <p:ph type="ftr" sz="quarter" idx="11"/>
          </p:nvPr>
        </p:nvSpPr>
        <p:spPr/>
        <p:txBody>
          <a:bodyPr/>
          <a:lstStyle/>
          <a:p>
            <a:r>
              <a:rPr lang="en-US" smtClean="0"/>
              <a:t>SUMANDEEP NURSING COLLEGE,SUMANDEEP VIDYAPEETH</a:t>
            </a:r>
            <a:endParaRPr lang="en-US"/>
          </a:p>
        </p:txBody>
      </p:sp>
      <p:sp>
        <p:nvSpPr>
          <p:cNvPr id="6" name="Slide Number Placeholder 5"/>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31BD40-2DE5-48F9-A553-AB2E633E2F68}"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SUMANDEEP NURSING COLLEGE,SUMANDEEP VIDYAPEETH</a:t>
            </a:r>
            <a:endParaRPr lang="en-US"/>
          </a:p>
        </p:txBody>
      </p:sp>
      <p:sp>
        <p:nvSpPr>
          <p:cNvPr id="7" name="Slide Number Placeholder 6"/>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56DB01-0805-44E1-8883-36DF514DE997}" type="datetime1">
              <a:rPr lang="en-US" smtClean="0"/>
              <a:t>5/6/2020</a:t>
            </a:fld>
            <a:endParaRPr lang="en-US"/>
          </a:p>
        </p:txBody>
      </p:sp>
      <p:sp>
        <p:nvSpPr>
          <p:cNvPr id="8" name="Footer Placeholder 7"/>
          <p:cNvSpPr>
            <a:spLocks noGrp="1"/>
          </p:cNvSpPr>
          <p:nvPr>
            <p:ph type="ftr" sz="quarter" idx="11"/>
          </p:nvPr>
        </p:nvSpPr>
        <p:spPr/>
        <p:txBody>
          <a:bodyPr/>
          <a:lstStyle/>
          <a:p>
            <a:r>
              <a:rPr lang="en-US" smtClean="0"/>
              <a:t>SUMANDEEP NURSING COLLEGE,SUMANDEEP VIDYAPEETH</a:t>
            </a:r>
            <a:endParaRPr lang="en-US"/>
          </a:p>
        </p:txBody>
      </p:sp>
      <p:sp>
        <p:nvSpPr>
          <p:cNvPr id="9" name="Slide Number Placeholder 8"/>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C335CE-2DAD-4912-BD8E-205421251EB4}" type="datetime1">
              <a:rPr lang="en-US" smtClean="0"/>
              <a:t>5/6/2020</a:t>
            </a:fld>
            <a:endParaRPr lang="en-US"/>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sp>
        <p:nvSpPr>
          <p:cNvPr id="5" name="Slide Number Placeholder 4"/>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CBC795-14B7-4B72-AC04-2785E7120A24}" type="datetime1">
              <a:rPr lang="en-US" smtClean="0"/>
              <a:t>5/6/2020</a:t>
            </a:fld>
            <a:endParaRPr lang="en-US"/>
          </a:p>
        </p:txBody>
      </p:sp>
      <p:sp>
        <p:nvSpPr>
          <p:cNvPr id="3" name="Footer Placeholder 2"/>
          <p:cNvSpPr>
            <a:spLocks noGrp="1"/>
          </p:cNvSpPr>
          <p:nvPr>
            <p:ph type="ftr" sz="quarter" idx="11"/>
          </p:nvPr>
        </p:nvSpPr>
        <p:spPr/>
        <p:txBody>
          <a:bodyPr/>
          <a:lstStyle/>
          <a:p>
            <a:r>
              <a:rPr lang="en-US" smtClean="0"/>
              <a:t>SUMANDEEP NURSING COLLEGE,SUMANDEEP VIDYAPEETH</a:t>
            </a:r>
            <a:endParaRPr lang="en-US"/>
          </a:p>
        </p:txBody>
      </p:sp>
      <p:sp>
        <p:nvSpPr>
          <p:cNvPr id="4" name="Slide Number Placeholder 3"/>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1B8739-1EB5-47B3-85CB-A0C4C060C045}"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SUMANDEEP NURSING COLLEGE,SUMANDEEP VIDYAPEETH</a:t>
            </a:r>
            <a:endParaRPr lang="en-US"/>
          </a:p>
        </p:txBody>
      </p:sp>
      <p:sp>
        <p:nvSpPr>
          <p:cNvPr id="7" name="Slide Number Placeholder 6"/>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7311ED-E7AB-4190-8B97-668105C96FB2}" type="datetime1">
              <a:rPr lang="en-US" smtClean="0"/>
              <a:t>5/6/2020</a:t>
            </a:fld>
            <a:endParaRPr lang="en-US"/>
          </a:p>
        </p:txBody>
      </p:sp>
      <p:sp>
        <p:nvSpPr>
          <p:cNvPr id="6" name="Footer Placeholder 5"/>
          <p:cNvSpPr>
            <a:spLocks noGrp="1"/>
          </p:cNvSpPr>
          <p:nvPr>
            <p:ph type="ftr" sz="quarter" idx="11"/>
          </p:nvPr>
        </p:nvSpPr>
        <p:spPr/>
        <p:txBody>
          <a:bodyPr/>
          <a:lstStyle/>
          <a:p>
            <a:r>
              <a:rPr lang="en-US" smtClean="0"/>
              <a:t>SUMANDEEP NURSING COLLEGE,SUMANDEEP VIDYAPEETH</a:t>
            </a:r>
            <a:endParaRPr lang="en-US"/>
          </a:p>
        </p:txBody>
      </p:sp>
      <p:sp>
        <p:nvSpPr>
          <p:cNvPr id="7" name="Slide Number Placeholder 6"/>
          <p:cNvSpPr>
            <a:spLocks noGrp="1"/>
          </p:cNvSpPr>
          <p:nvPr>
            <p:ph type="sldNum" sz="quarter" idx="12"/>
          </p:nvPr>
        </p:nvSpPr>
        <p:spPr/>
        <p:txBody>
          <a:bodyPr/>
          <a:lstStyle/>
          <a:p>
            <a:fld id="{34D3830D-7F78-41A7-BA49-BF4AD7B48B7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0AABB-1549-4C99-96B5-28BFFF559378}" type="datetime1">
              <a:rPr lang="en-US" smtClean="0"/>
              <a:t>5/6/2020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SUMANDEEP NURSING COLLEGE,SUMANDEEP VIDYAPEETH</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D3830D-7F78-41A7-BA49-BF4AD7B48B7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image.slidesharecdn.com/schoolhealthservices-121010042922-phpapp01/95/school-health-services-21-728.jpg?cb=134984358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4.xml"/><Relationship Id="rId5" Type="http://schemas.openxmlformats.org/officeDocument/2006/relationships/image" Target="../media/image2.png"/><Relationship Id="rId4" Type="http://schemas.openxmlformats.org/officeDocument/2006/relationships/image" Target="../media/image11.jpeg"/></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772400" cy="1470025"/>
          </a:xfrm>
        </p:spPr>
        <p:txBody>
          <a:bodyPr/>
          <a:lstStyle/>
          <a:p>
            <a:r>
              <a:rPr lang="en-US" dirty="0"/>
              <a:t>SCHOOL HEALTH SERVICES </a:t>
            </a:r>
            <a:r>
              <a:rPr lang="en-US" dirty="0" smtClean="0"/>
              <a:t> </a:t>
            </a:r>
            <a:endParaRPr lang="en-US" dirty="0"/>
          </a:p>
        </p:txBody>
      </p:sp>
      <p:sp>
        <p:nvSpPr>
          <p:cNvPr id="3" name="Subtitle 2"/>
          <p:cNvSpPr>
            <a:spLocks noGrp="1"/>
          </p:cNvSpPr>
          <p:nvPr>
            <p:ph type="subTitle" idx="1"/>
          </p:nvPr>
        </p:nvSpPr>
        <p:spPr>
          <a:xfrm>
            <a:off x="3581400" y="3505200"/>
            <a:ext cx="5257800" cy="1752600"/>
          </a:xfrm>
        </p:spPr>
        <p:txBody>
          <a:bodyPr>
            <a:noAutofit/>
          </a:bodyPr>
          <a:lstStyle/>
          <a:p>
            <a:r>
              <a:rPr lang="en-US" sz="2000" b="1" dirty="0" smtClean="0">
                <a:solidFill>
                  <a:schemeClr val="tx1"/>
                </a:solidFill>
              </a:rPr>
              <a:t>Ms. </a:t>
            </a:r>
            <a:r>
              <a:rPr lang="en-US" sz="2000" b="1" dirty="0" err="1" smtClean="0">
                <a:solidFill>
                  <a:schemeClr val="tx1"/>
                </a:solidFill>
              </a:rPr>
              <a:t>Ekta</a:t>
            </a:r>
            <a:r>
              <a:rPr lang="en-US" sz="2000" b="1" dirty="0" smtClean="0">
                <a:solidFill>
                  <a:schemeClr val="tx1"/>
                </a:solidFill>
              </a:rPr>
              <a:t> M. Patel</a:t>
            </a:r>
          </a:p>
          <a:p>
            <a:r>
              <a:rPr lang="en-US" sz="1800" dirty="0" smtClean="0">
                <a:solidFill>
                  <a:schemeClr val="tx1"/>
                </a:solidFill>
              </a:rPr>
              <a:t>Asst. Professor</a:t>
            </a:r>
          </a:p>
          <a:p>
            <a:r>
              <a:rPr lang="en-US" sz="1800" dirty="0" err="1" smtClean="0">
                <a:solidFill>
                  <a:schemeClr val="tx1"/>
                </a:solidFill>
              </a:rPr>
              <a:t>Sumandeep</a:t>
            </a:r>
            <a:r>
              <a:rPr lang="en-US" sz="1800" dirty="0" smtClean="0">
                <a:solidFill>
                  <a:schemeClr val="tx1"/>
                </a:solidFill>
              </a:rPr>
              <a:t> Nursing College</a:t>
            </a:r>
          </a:p>
          <a:p>
            <a:r>
              <a:rPr lang="en-US" sz="1800" dirty="0" err="1" smtClean="0">
                <a:solidFill>
                  <a:schemeClr val="tx1"/>
                </a:solidFill>
              </a:rPr>
              <a:t>Sumandeep</a:t>
            </a:r>
            <a:r>
              <a:rPr lang="en-US" sz="1800" dirty="0" smtClean="0">
                <a:solidFill>
                  <a:schemeClr val="tx1"/>
                </a:solidFill>
              </a:rPr>
              <a:t> </a:t>
            </a:r>
            <a:r>
              <a:rPr lang="en-US" sz="1800" dirty="0" err="1" smtClean="0">
                <a:solidFill>
                  <a:schemeClr val="tx1"/>
                </a:solidFill>
              </a:rPr>
              <a:t>Vidyapeeth</a:t>
            </a:r>
            <a:r>
              <a:rPr lang="en-US" sz="1800" dirty="0" smtClean="0">
                <a:solidFill>
                  <a:schemeClr val="tx1"/>
                </a:solidFill>
              </a:rPr>
              <a:t> Deemed To Be University</a:t>
            </a:r>
          </a:p>
          <a:p>
            <a:r>
              <a:rPr lang="en-US" sz="1200" i="1" dirty="0" smtClean="0">
                <a:solidFill>
                  <a:schemeClr val="tx1"/>
                </a:solidFill>
              </a:rPr>
              <a:t>(Accredited ‘A’ Grade By </a:t>
            </a:r>
            <a:r>
              <a:rPr lang="en-US" sz="1200" i="1" dirty="0" err="1" smtClean="0">
                <a:solidFill>
                  <a:schemeClr val="tx1"/>
                </a:solidFill>
              </a:rPr>
              <a:t>Naac</a:t>
            </a:r>
            <a:r>
              <a:rPr lang="en-US" sz="1200" i="1" dirty="0" smtClean="0">
                <a:solidFill>
                  <a:schemeClr val="tx1"/>
                </a:solidFill>
              </a:rPr>
              <a:t> With A </a:t>
            </a:r>
            <a:r>
              <a:rPr lang="en-US" sz="1200" i="1" dirty="0" err="1" smtClean="0">
                <a:solidFill>
                  <a:schemeClr val="tx1"/>
                </a:solidFill>
              </a:rPr>
              <a:t>Cgpa</a:t>
            </a:r>
            <a:r>
              <a:rPr lang="en-US" sz="1200" i="1" dirty="0" smtClean="0">
                <a:solidFill>
                  <a:schemeClr val="tx1"/>
                </a:solidFill>
              </a:rPr>
              <a:t> Of 3.53 Out Of Four Point Scale)</a:t>
            </a:r>
          </a:p>
          <a:p>
            <a:r>
              <a:rPr lang="en-US" sz="1600" i="1" dirty="0" err="1" smtClean="0">
                <a:solidFill>
                  <a:schemeClr val="tx1"/>
                </a:solidFill>
              </a:rPr>
              <a:t>Piparia</a:t>
            </a:r>
            <a:r>
              <a:rPr lang="en-US" sz="1600" i="1" dirty="0" smtClean="0">
                <a:solidFill>
                  <a:schemeClr val="tx1"/>
                </a:solidFill>
              </a:rPr>
              <a:t>, </a:t>
            </a:r>
            <a:r>
              <a:rPr lang="en-US" sz="1600" i="1" dirty="0" err="1" smtClean="0">
                <a:solidFill>
                  <a:schemeClr val="tx1"/>
                </a:solidFill>
              </a:rPr>
              <a:t>Waghodia</a:t>
            </a:r>
            <a:r>
              <a:rPr lang="en-US" sz="1600" i="1" dirty="0" smtClean="0">
                <a:solidFill>
                  <a:schemeClr val="tx1"/>
                </a:solidFill>
              </a:rPr>
              <a:t>, Vadodara, Gujarat</a:t>
            </a:r>
            <a:endParaRPr lang="en-US" sz="1600" dirty="0" smtClean="0">
              <a:solidFill>
                <a:schemeClr val="tx1"/>
              </a:solidFill>
            </a:endParaRPr>
          </a:p>
        </p:txBody>
      </p:sp>
      <p:pic>
        <p:nvPicPr>
          <p:cNvPr id="5" name="Content Placeholder 4" descr="schoolhouse"/>
          <p:cNvPicPr>
            <a:picLocks noGrp="1" noChangeAspect="1" noChangeArrowheads="1"/>
          </p:cNvPicPr>
          <p:nvPr>
            <p:ph sz="half" idx="2"/>
          </p:nvPr>
        </p:nvPicPr>
        <p:blipFill>
          <a:blip r:embed="rId3"/>
          <a:srcRect/>
          <a:stretch>
            <a:fillRect/>
          </a:stretch>
        </p:blipFill>
        <p:spPr>
          <a:xfrm>
            <a:off x="457201" y="2743200"/>
            <a:ext cx="2667000" cy="2438400"/>
          </a:xfrm>
          <a:prstGeom prst="rect">
            <a:avLst/>
          </a:prstGeom>
          <a:solidFill>
            <a:srgbClr val="FFFFFF">
              <a:shade val="85000"/>
            </a:srgbClr>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6" name="Picture 5" descr="C:\Users\NIRMAL\Desktop\GNCC\Final Approved University Logo - 01-03-2018.png"/>
          <p:cNvPicPr/>
          <p:nvPr/>
        </p:nvPicPr>
        <p:blipFill>
          <a:blip r:embed="rId4">
            <a:lum bright="-10000" contrast="30000"/>
          </a:blip>
          <a:srcRect/>
          <a:stretch>
            <a:fillRect/>
          </a:stretch>
        </p:blipFill>
        <p:spPr bwMode="auto">
          <a:xfrm>
            <a:off x="5791200" y="5562600"/>
            <a:ext cx="857250" cy="762000"/>
          </a:xfrm>
          <a:prstGeom prst="rect">
            <a:avLst/>
          </a:prstGeom>
          <a:noFill/>
        </p:spPr>
      </p:pic>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a:t>
            </a:r>
          </a:p>
        </p:txBody>
      </p:sp>
      <p:sp>
        <p:nvSpPr>
          <p:cNvPr id="3" name="Content Placeholder 2"/>
          <p:cNvSpPr>
            <a:spLocks noGrp="1"/>
          </p:cNvSpPr>
          <p:nvPr>
            <p:ph idx="1"/>
          </p:nvPr>
        </p:nvSpPr>
        <p:spPr/>
        <p:txBody>
          <a:bodyPr>
            <a:noAutofit/>
          </a:bodyPr>
          <a:lstStyle/>
          <a:p>
            <a:r>
              <a:rPr lang="en-US" sz="2800"/>
              <a:t>children coming to school belong to different socio economic and cultural background which affect their health and nutritional status.</a:t>
            </a:r>
          </a:p>
          <a:p>
            <a:r>
              <a:rPr lang="en-US" sz="2800"/>
              <a:t>Children in school age are prone to get specific health problems like,</a:t>
            </a:r>
          </a:p>
          <a:p>
            <a:pPr lvl="2">
              <a:buFont typeface="Wingdings" panose="05000000000000000000" charset="0"/>
              <a:buChar char="o"/>
            </a:pPr>
            <a:r>
              <a:rPr lang="en-US" sz="2000"/>
              <a:t>Dental Problem</a:t>
            </a:r>
          </a:p>
          <a:p>
            <a:pPr lvl="2">
              <a:buFont typeface="Wingdings" panose="05000000000000000000" charset="0"/>
              <a:buChar char="o"/>
            </a:pPr>
            <a:r>
              <a:rPr lang="en-US" sz="2000"/>
              <a:t>Nutritional Problem(Mal nutrition)</a:t>
            </a:r>
          </a:p>
          <a:p>
            <a:pPr lvl="2">
              <a:buFont typeface="Wingdings" panose="05000000000000000000" charset="0"/>
              <a:buChar char="o"/>
            </a:pPr>
            <a:r>
              <a:rPr lang="en-US" sz="2000"/>
              <a:t>Gastro intestinal problem.</a:t>
            </a:r>
          </a:p>
          <a:p>
            <a:pPr lvl="2">
              <a:buFont typeface="Wingdings" panose="05000000000000000000" charset="0"/>
              <a:buChar char="o"/>
            </a:pPr>
            <a:r>
              <a:rPr lang="en-US" sz="2000"/>
              <a:t>Skin problem</a:t>
            </a:r>
          </a:p>
          <a:p>
            <a:pPr lvl="2">
              <a:buFont typeface="Wingdings" panose="05000000000000000000" charset="0"/>
              <a:buChar char="o"/>
            </a:pPr>
            <a:r>
              <a:rPr lang="en-US" sz="2000"/>
              <a:t>Eye disease</a:t>
            </a:r>
          </a:p>
          <a:p>
            <a:pPr lvl="2">
              <a:buFont typeface="Wingdings" panose="05000000000000000000" charset="0"/>
              <a:buChar char="o"/>
            </a:pPr>
            <a:r>
              <a:rPr lang="en-US" sz="2000"/>
              <a:t>Respiratory problem</a:t>
            </a:r>
          </a:p>
          <a:p>
            <a:pPr lvl="2">
              <a:buFont typeface="Wingdings" panose="05000000000000000000" charset="0"/>
              <a:buChar char="o"/>
            </a:pPr>
            <a:r>
              <a:rPr lang="en-US" sz="2000"/>
              <a:t>Behavioural problem</a:t>
            </a:r>
          </a:p>
          <a:p>
            <a:pPr marL="914400" lvl="2" indent="0">
              <a:buFont typeface="Wingdings" panose="05000000000000000000" charset="0"/>
              <a:buNone/>
            </a:pPr>
            <a:endParaRPr lang="en-US" sz="200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153400" y="304800"/>
            <a:ext cx="857250" cy="762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PHILOSOPHY OF SCHOOL HEALTH SERVICES</a:t>
            </a:r>
            <a:br>
              <a:rPr lang="en-US" dirty="0" smtClean="0"/>
            </a:br>
            <a:endParaRPr lang="en-US" dirty="0"/>
          </a:p>
        </p:txBody>
      </p:sp>
      <p:sp>
        <p:nvSpPr>
          <p:cNvPr id="3" name="Content Placeholder 2"/>
          <p:cNvSpPr>
            <a:spLocks noGrp="1"/>
          </p:cNvSpPr>
          <p:nvPr>
            <p:ph idx="1"/>
          </p:nvPr>
        </p:nvSpPr>
        <p:spPr/>
        <p:txBody>
          <a:bodyPr>
            <a:normAutofit/>
          </a:bodyPr>
          <a:lstStyle/>
          <a:p>
            <a:pPr marL="514350" indent="-514350" algn="just">
              <a:buAutoNum type="arabicPeriod"/>
            </a:pPr>
            <a:r>
              <a:rPr lang="en-US" dirty="0" smtClean="0"/>
              <a:t>A </a:t>
            </a:r>
            <a:r>
              <a:rPr lang="en-US" dirty="0"/>
              <a:t>healthy child is mentally alert, receptive, will not miss school due to minor sickness and will have better performance in his/her studies</a:t>
            </a:r>
            <a:r>
              <a:rPr lang="en-US" dirty="0" smtClean="0"/>
              <a:t>.</a:t>
            </a:r>
          </a:p>
          <a:p>
            <a:pPr marL="514350" indent="-514350" algn="just">
              <a:buAutoNum type="arabicPeriod"/>
            </a:pPr>
            <a:r>
              <a:rPr lang="en-US" dirty="0" smtClean="0"/>
              <a:t> </a:t>
            </a:r>
            <a:r>
              <a:rPr lang="en-US" dirty="0"/>
              <a:t>Health is not just freedom from sickness or infirmity but the realization of the full potential of the child which has physical, mental, social and spiritual components.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98971" y="457200"/>
            <a:ext cx="857250" cy="762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a:t>Cont...</a:t>
            </a:r>
          </a:p>
        </p:txBody>
      </p:sp>
      <p:sp>
        <p:nvSpPr>
          <p:cNvPr id="3" name="Content Placeholder 2"/>
          <p:cNvSpPr>
            <a:spLocks noGrp="1"/>
          </p:cNvSpPr>
          <p:nvPr>
            <p:ph idx="1"/>
          </p:nvPr>
        </p:nvSpPr>
        <p:spPr>
          <a:xfrm>
            <a:off x="457200" y="1600200"/>
            <a:ext cx="8575675" cy="5083810"/>
          </a:xfrm>
        </p:spPr>
        <p:txBody>
          <a:bodyPr>
            <a:normAutofit lnSpcReduction="10000"/>
          </a:bodyPr>
          <a:lstStyle/>
          <a:p>
            <a:pPr marL="0" indent="0" algn="just">
              <a:buNone/>
            </a:pPr>
            <a:r>
              <a:rPr lang="en-US" sz="2400" dirty="0"/>
              <a:t>3. Prevention is better than cure; interventions when health breaks down are costly and time consuming.</a:t>
            </a:r>
          </a:p>
          <a:p>
            <a:pPr marL="0" indent="0" algn="just">
              <a:buNone/>
            </a:pPr>
            <a:r>
              <a:rPr lang="en-US" sz="2400" dirty="0"/>
              <a:t>4. School health services will help identify any deviations from normal growth and development, any health problem so that timely, therapeutic, corrective and rehabilitative actions can be taken to </a:t>
            </a:r>
            <a:r>
              <a:rPr lang="en-US" sz="2400" dirty="0" err="1"/>
              <a:t>im</a:t>
            </a:r>
            <a:r>
              <a:rPr lang="en-US" sz="2400" dirty="0"/>
              <a:t>-prove and maintain health and continue studies.</a:t>
            </a:r>
          </a:p>
          <a:p>
            <a:pPr marL="0" indent="0" algn="just">
              <a:buNone/>
            </a:pPr>
            <a:r>
              <a:rPr lang="en-US" sz="2400" dirty="0"/>
              <a:t>5. While early diagnosis and prompt and adequate treatment is of great importance, follow up care is equally important for effective school health services.</a:t>
            </a:r>
          </a:p>
          <a:p>
            <a:pPr marL="0" indent="0" algn="just">
              <a:buNone/>
            </a:pPr>
            <a:r>
              <a:rPr lang="en-US" sz="2400" dirty="0"/>
              <a:t>6. Rehabilitation of physically and mentally handicapped children can be done and must receive ad-equate attention.</a:t>
            </a:r>
          </a:p>
          <a:p>
            <a:pPr marL="0" indent="0" algn="just">
              <a:buNone/>
            </a:pPr>
            <a:r>
              <a:rPr lang="en-US" sz="2400" dirty="0"/>
              <a:t>7. Health knowledge and skills learnt not only will benefit the child but also it will benefit the school, the parents, family and community</a:t>
            </a:r>
          </a:p>
          <a:p>
            <a:pPr marL="0" indent="0" algn="just">
              <a:buNone/>
            </a:pP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260624" y="228600"/>
            <a:ext cx="857250" cy="762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ym typeface="+mn-ea"/>
              </a:rPr>
              <a:t>PRINCIPLES OF SCHOOL HEALTH SERVICES</a:t>
            </a:r>
            <a:endParaRPr lang="en-US"/>
          </a:p>
        </p:txBody>
      </p:sp>
      <p:sp>
        <p:nvSpPr>
          <p:cNvPr id="3" name="Content Placeholder 2"/>
          <p:cNvSpPr>
            <a:spLocks noGrp="1"/>
          </p:cNvSpPr>
          <p:nvPr>
            <p:ph idx="1"/>
          </p:nvPr>
        </p:nvSpPr>
        <p:spPr/>
        <p:txBody>
          <a:bodyPr>
            <a:normAutofit fontScale="82500" lnSpcReduction="20000"/>
          </a:bodyPr>
          <a:lstStyle/>
          <a:p>
            <a:pPr marL="0" indent="0" algn="just">
              <a:buNone/>
            </a:pPr>
            <a:r>
              <a:rPr lang="en-US" dirty="0"/>
              <a:t>1. Be based on health needs of school children.</a:t>
            </a:r>
          </a:p>
          <a:p>
            <a:pPr marL="0" indent="0" algn="just">
              <a:buNone/>
            </a:pPr>
            <a:r>
              <a:rPr lang="en-US" dirty="0"/>
              <a:t>2. Be planned in coordination with school, health personnel, parents and community people.</a:t>
            </a:r>
          </a:p>
          <a:p>
            <a:pPr marL="0" indent="0" algn="just">
              <a:buNone/>
            </a:pPr>
            <a:r>
              <a:rPr lang="en-US" dirty="0"/>
              <a:t>3. Be part of community health services.</a:t>
            </a:r>
          </a:p>
          <a:p>
            <a:pPr marL="0" indent="0" algn="just">
              <a:buNone/>
            </a:pPr>
            <a:r>
              <a:rPr lang="en-US" dirty="0"/>
              <a:t>4. Emphasize on </a:t>
            </a:r>
            <a:r>
              <a:rPr lang="en-US" dirty="0" err="1"/>
              <a:t>promotive</a:t>
            </a:r>
            <a:r>
              <a:rPr lang="en-US" dirty="0"/>
              <a:t> and preventive aspects.</a:t>
            </a:r>
          </a:p>
          <a:p>
            <a:pPr marL="0" indent="0" algn="just">
              <a:buNone/>
            </a:pPr>
            <a:r>
              <a:rPr lang="en-US" dirty="0">
                <a:hlinkClick r:id="rId2" tooltip="5. Emphasize on health education to   promote, protect, imp..."/>
              </a:rPr>
              <a:t> </a:t>
            </a:r>
            <a:r>
              <a:rPr lang="en-US" dirty="0"/>
              <a:t>5. Emphasize on health education to promote, protect, improve and maintain health of children and Staff.</a:t>
            </a:r>
          </a:p>
          <a:p>
            <a:pPr marL="0" indent="0" algn="just">
              <a:buNone/>
            </a:pPr>
            <a:r>
              <a:rPr lang="en-US" dirty="0"/>
              <a:t>6. Emphasize on learning through active and desirable participation.</a:t>
            </a:r>
          </a:p>
          <a:p>
            <a:pPr marL="0" indent="0" algn="just">
              <a:buNone/>
            </a:pPr>
            <a:r>
              <a:rPr lang="en-US" dirty="0"/>
              <a:t>7. Be ongoing and continuous programme.</a:t>
            </a:r>
          </a:p>
          <a:p>
            <a:pPr marL="0" indent="0" algn="just">
              <a:buNone/>
            </a:pPr>
            <a:r>
              <a:rPr lang="en-US" dirty="0"/>
              <a:t>8. Have an effective system of record keeping and reporting. </a:t>
            </a:r>
          </a:p>
          <a:p>
            <a:pPr marL="0" indent="0" algn="just">
              <a:buNone/>
            </a:pP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3">
            <a:lum bright="-10000" contrast="30000"/>
          </a:blip>
          <a:srcRect/>
          <a:stretch>
            <a:fillRect/>
          </a:stretch>
        </p:blipFill>
        <p:spPr bwMode="auto">
          <a:xfrm>
            <a:off x="8153400" y="381000"/>
            <a:ext cx="857250" cy="762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895"/>
            <a:ext cx="8229600" cy="1170940"/>
          </a:xfrm>
        </p:spPr>
        <p:txBody>
          <a:bodyPr>
            <a:normAutofit fontScale="90000"/>
          </a:bodyPr>
          <a:lstStyle/>
          <a:p>
            <a:r>
              <a:rPr lang="en-US" sz="3600" b="1" dirty="0" smtClean="0"/>
              <a:t>COMPONENTS OF SCHOOL HEALTH SERVICES</a:t>
            </a:r>
          </a:p>
        </p:txBody>
      </p:sp>
      <p:sp>
        <p:nvSpPr>
          <p:cNvPr id="3" name="Content Placeholder 2"/>
          <p:cNvSpPr>
            <a:spLocks noGrp="1"/>
          </p:cNvSpPr>
          <p:nvPr>
            <p:ph idx="1"/>
          </p:nvPr>
        </p:nvSpPr>
        <p:spPr>
          <a:xfrm>
            <a:off x="245110" y="927735"/>
            <a:ext cx="8441690" cy="5969000"/>
          </a:xfrm>
        </p:spPr>
        <p:txBody>
          <a:bodyPr>
            <a:noAutofit/>
          </a:bodyPr>
          <a:lstStyle/>
          <a:p>
            <a:pPr marL="0" indent="0">
              <a:buNone/>
            </a:pPr>
            <a:r>
              <a:rPr lang="en-US" sz="2000" b="1" dirty="0" smtClean="0"/>
              <a:t>I) </a:t>
            </a:r>
            <a:r>
              <a:rPr lang="en-US" sz="2000" b="1" dirty="0"/>
              <a:t>Health </a:t>
            </a:r>
            <a:r>
              <a:rPr lang="en-US" sz="2000" b="1" dirty="0" err="1"/>
              <a:t>Promotive</a:t>
            </a:r>
            <a:r>
              <a:rPr lang="en-US" sz="2000" b="1" dirty="0"/>
              <a:t> and Protective </a:t>
            </a:r>
            <a:r>
              <a:rPr lang="en-US" sz="2000" b="1" dirty="0" smtClean="0"/>
              <a:t>Services</a:t>
            </a:r>
          </a:p>
          <a:p>
            <a:pPr marL="514350" indent="-514350">
              <a:buNone/>
            </a:pPr>
            <a:r>
              <a:rPr lang="en-US" sz="2000" dirty="0" smtClean="0"/>
              <a:t>1. Wholesome </a:t>
            </a:r>
            <a:r>
              <a:rPr lang="en-US" sz="2000" dirty="0"/>
              <a:t>school </a:t>
            </a:r>
            <a:r>
              <a:rPr lang="en-US" sz="2000" dirty="0" smtClean="0"/>
              <a:t>environment</a:t>
            </a:r>
          </a:p>
          <a:p>
            <a:pPr marL="514350" indent="-514350">
              <a:buNone/>
            </a:pPr>
            <a:r>
              <a:rPr lang="en-US" sz="2000" dirty="0" smtClean="0"/>
              <a:t>2</a:t>
            </a:r>
            <a:r>
              <a:rPr lang="en-US" sz="2000" dirty="0"/>
              <a:t>. Maintenance of personal hygiene</a:t>
            </a:r>
            <a:r>
              <a:rPr lang="en-US" sz="2000" dirty="0" smtClean="0"/>
              <a:t>.</a:t>
            </a:r>
          </a:p>
          <a:p>
            <a:pPr marL="514350" indent="-514350">
              <a:buNone/>
            </a:pPr>
            <a:r>
              <a:rPr lang="en-US" sz="2000" dirty="0" smtClean="0"/>
              <a:t>3</a:t>
            </a:r>
            <a:r>
              <a:rPr lang="en-US" sz="2000" dirty="0"/>
              <a:t>. Nutritional </a:t>
            </a:r>
            <a:r>
              <a:rPr lang="en-US" sz="2000" dirty="0" smtClean="0"/>
              <a:t>services</a:t>
            </a:r>
          </a:p>
          <a:p>
            <a:pPr marL="514350" indent="-514350">
              <a:buNone/>
            </a:pPr>
            <a:r>
              <a:rPr lang="en-US" sz="2000" dirty="0" smtClean="0"/>
              <a:t>4</a:t>
            </a:r>
            <a:r>
              <a:rPr lang="en-US" sz="2000" dirty="0"/>
              <a:t>. Physical &amp; recreational </a:t>
            </a:r>
            <a:r>
              <a:rPr lang="en-US" sz="2000" dirty="0" smtClean="0"/>
              <a:t>activities</a:t>
            </a:r>
          </a:p>
          <a:p>
            <a:pPr marL="514350" indent="-514350">
              <a:buNone/>
            </a:pPr>
            <a:r>
              <a:rPr lang="en-US" sz="2000" dirty="0" smtClean="0"/>
              <a:t>5</a:t>
            </a:r>
            <a:r>
              <a:rPr lang="en-US" sz="2000" dirty="0"/>
              <a:t>. Promotion of Mental </a:t>
            </a:r>
            <a:r>
              <a:rPr lang="en-US" sz="2000" dirty="0" smtClean="0"/>
              <a:t>health</a:t>
            </a:r>
          </a:p>
          <a:p>
            <a:pPr marL="514350" indent="-514350">
              <a:buNone/>
            </a:pPr>
            <a:r>
              <a:rPr lang="en-US" sz="2000" dirty="0" smtClean="0"/>
              <a:t>6</a:t>
            </a:r>
            <a:r>
              <a:rPr lang="en-US" sz="2000" dirty="0"/>
              <a:t>. Health </a:t>
            </a:r>
            <a:r>
              <a:rPr lang="en-US" sz="2000" dirty="0" smtClean="0"/>
              <a:t>Education</a:t>
            </a:r>
          </a:p>
          <a:p>
            <a:pPr marL="514350" indent="-514350">
              <a:buNone/>
            </a:pPr>
            <a:r>
              <a:rPr lang="en-US" sz="2000" dirty="0" smtClean="0"/>
              <a:t>7</a:t>
            </a:r>
            <a:r>
              <a:rPr lang="en-US" sz="2000" dirty="0"/>
              <a:t>. </a:t>
            </a:r>
            <a:r>
              <a:rPr lang="en-US" sz="2000" dirty="0" smtClean="0"/>
              <a:t>Immunization</a:t>
            </a:r>
          </a:p>
          <a:p>
            <a:pPr marL="0" indent="0">
              <a:buNone/>
            </a:pPr>
            <a:r>
              <a:rPr lang="en-US" sz="2000" b="1" dirty="0" smtClean="0"/>
              <a:t>II</a:t>
            </a:r>
            <a:r>
              <a:rPr lang="en-US" sz="2000" b="1" dirty="0"/>
              <a:t>) Therapeutic </a:t>
            </a:r>
            <a:r>
              <a:rPr lang="en-US" sz="2000" b="1" dirty="0" err="1" smtClean="0"/>
              <a:t>Services</a:t>
            </a:r>
          </a:p>
          <a:p>
            <a:pPr marL="0" indent="0">
              <a:buNone/>
            </a:pPr>
            <a:r>
              <a:rPr lang="en-US" sz="2000" dirty="0" smtClean="0"/>
              <a:t>1. Health appraisal</a:t>
            </a:r>
          </a:p>
          <a:p>
            <a:pPr marL="514350" indent="-514350">
              <a:buNone/>
            </a:pPr>
            <a:r>
              <a:rPr lang="en-US" sz="2000" dirty="0" smtClean="0"/>
              <a:t>2</a:t>
            </a:r>
            <a:r>
              <a:rPr lang="en-US" sz="2000" dirty="0"/>
              <a:t>. Treatment and follow </a:t>
            </a:r>
            <a:r>
              <a:rPr lang="en-US" sz="2000" dirty="0" smtClean="0"/>
              <a:t>up</a:t>
            </a:r>
          </a:p>
          <a:p>
            <a:pPr marL="514350" indent="-514350">
              <a:buNone/>
            </a:pPr>
            <a:r>
              <a:rPr lang="en-US" sz="2000" dirty="0" smtClean="0"/>
              <a:t>3</a:t>
            </a:r>
            <a:r>
              <a:rPr lang="en-US" sz="2000" dirty="0"/>
              <a:t>. First aid and emergency </a:t>
            </a:r>
            <a:r>
              <a:rPr lang="en-US" sz="2000" dirty="0" smtClean="0"/>
              <a:t>care</a:t>
            </a:r>
          </a:p>
          <a:p>
            <a:pPr marL="514350" indent="-514350">
              <a:buNone/>
            </a:pPr>
            <a:r>
              <a:rPr lang="en-US" sz="2000" dirty="0" smtClean="0"/>
              <a:t>4</a:t>
            </a:r>
            <a:r>
              <a:rPr lang="en-US" sz="2000" dirty="0"/>
              <a:t>. Specialized health </a:t>
            </a:r>
            <a:r>
              <a:rPr lang="en-US" sz="2000" dirty="0" smtClean="0"/>
              <a:t>services</a:t>
            </a:r>
          </a:p>
          <a:p>
            <a:pPr marL="514350" indent="-514350">
              <a:buNone/>
            </a:pPr>
            <a:r>
              <a:rPr lang="en-US" sz="2000" b="1" dirty="0" smtClean="0"/>
              <a:t>III) </a:t>
            </a:r>
            <a:r>
              <a:rPr lang="en-US" sz="2000" b="1" dirty="0"/>
              <a:t>Rehabilitative </a:t>
            </a:r>
            <a:r>
              <a:rPr lang="en-US" sz="2000" b="1" dirty="0" smtClean="0"/>
              <a:t>Services</a:t>
            </a:r>
          </a:p>
          <a:p>
            <a:pPr marL="514350" indent="-514350">
              <a:buNone/>
            </a:pPr>
            <a:r>
              <a:rPr lang="en-US" sz="2000" dirty="0"/>
              <a:t>1. Care of the </a:t>
            </a:r>
            <a:r>
              <a:rPr lang="en-US" sz="2000" dirty="0" smtClean="0"/>
              <a:t>handicapped</a:t>
            </a:r>
          </a:p>
          <a:p>
            <a:pPr marL="514350" indent="-514350">
              <a:buNone/>
            </a:pPr>
            <a:r>
              <a:rPr lang="en-US" sz="2000" b="1" dirty="0" smtClean="0"/>
              <a:t>IV</a:t>
            </a:r>
            <a:r>
              <a:rPr lang="en-US" sz="2000" b="1" dirty="0"/>
              <a:t>) School Health Records</a:t>
            </a:r>
          </a:p>
          <a:p>
            <a:endParaRPr lang="en-US" sz="2000" b="1" dirty="0"/>
          </a:p>
        </p:txBody>
      </p:sp>
      <p:pic>
        <p:nvPicPr>
          <p:cNvPr id="4" name="Picture 4" descr="Picture4"/>
          <p:cNvPicPr>
            <a:picLocks noChangeAspect="1" noChangeArrowheads="1"/>
          </p:cNvPicPr>
          <p:nvPr/>
        </p:nvPicPr>
        <p:blipFill>
          <a:blip r:embed="rId2"/>
          <a:srcRect/>
          <a:stretch>
            <a:fillRect/>
          </a:stretch>
        </p:blipFill>
        <p:spPr>
          <a:xfrm>
            <a:off x="6553200" y="1219200"/>
            <a:ext cx="2286000" cy="4953000"/>
          </a:xfrm>
          <a:prstGeom prst="rect">
            <a:avLst/>
          </a:prstGeom>
        </p:spPr>
      </p:pic>
      <p:sp>
        <p:nvSpPr>
          <p:cNvPr id="5" name="Footer Placeholder 4"/>
          <p:cNvSpPr>
            <a:spLocks noGrp="1"/>
          </p:cNvSpPr>
          <p:nvPr>
            <p:ph type="ftr" sz="quarter" idx="11"/>
          </p:nvPr>
        </p:nvSpPr>
        <p:spPr/>
        <p:txBody>
          <a:bodyPr/>
          <a:lstStyle/>
          <a:p>
            <a:r>
              <a:rPr lang="en-US" smtClean="0"/>
              <a:t>SUMANDEEP NURSING COLLEGE,SUMANDEEP VIDYAPEETH</a:t>
            </a:r>
            <a:endParaRPr lang="en-US"/>
          </a:p>
        </p:txBody>
      </p:sp>
      <p:pic>
        <p:nvPicPr>
          <p:cNvPr id="6" name="Picture 5" descr="C:\Users\NIRMAL\Desktop\GNCC\Final Approved University Logo - 01-03-2018.png"/>
          <p:cNvPicPr/>
          <p:nvPr/>
        </p:nvPicPr>
        <p:blipFill>
          <a:blip r:embed="rId3">
            <a:lum bright="-10000" contrast="30000"/>
          </a:blip>
          <a:srcRect/>
          <a:stretch>
            <a:fillRect/>
          </a:stretch>
        </p:blipFill>
        <p:spPr bwMode="auto">
          <a:xfrm>
            <a:off x="8214632" y="76200"/>
            <a:ext cx="857250" cy="762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295400" y="457200"/>
            <a:ext cx="7391400" cy="990600"/>
          </a:xfrm>
        </p:spPr>
        <p:txBody>
          <a:bodyPr/>
          <a:lstStyle/>
          <a:p>
            <a:pPr algn="l" eaLnBrk="1" hangingPunct="1">
              <a:defRPr/>
            </a:pPr>
            <a:r>
              <a:rPr lang="en-US" sz="3200" b="1" u="sng" smtClean="0"/>
              <a:t>1. SCHOOL ENVIRONMENT:</a:t>
            </a:r>
            <a:endParaRPr lang="en-GB" sz="3200" b="1" u="sng" smtClean="0"/>
          </a:p>
        </p:txBody>
      </p:sp>
      <p:sp>
        <p:nvSpPr>
          <p:cNvPr id="10243" name="Rectangle 3"/>
          <p:cNvSpPr>
            <a:spLocks noGrp="1" noChangeArrowheads="1"/>
          </p:cNvSpPr>
          <p:nvPr>
            <p:ph type="body" idx="1"/>
          </p:nvPr>
        </p:nvSpPr>
        <p:spPr>
          <a:xfrm>
            <a:off x="457200" y="1600200"/>
            <a:ext cx="8229600" cy="5105400"/>
          </a:xfrm>
        </p:spPr>
        <p:txBody>
          <a:bodyPr/>
          <a:lstStyle/>
          <a:p>
            <a:pPr eaLnBrk="1" hangingPunct="1">
              <a:lnSpc>
                <a:spcPct val="90000"/>
              </a:lnSpc>
            </a:pPr>
            <a:r>
              <a:rPr lang="en-US" b="1" smtClean="0">
                <a:solidFill>
                  <a:srgbClr val="CC0099"/>
                </a:solidFill>
              </a:rPr>
              <a:t>Value of Sanitary Environment:</a:t>
            </a:r>
            <a:endParaRPr lang="en-US" smtClean="0">
              <a:solidFill>
                <a:srgbClr val="CC0099"/>
              </a:solidFill>
            </a:endParaRPr>
          </a:p>
          <a:p>
            <a:pPr lvl="1" eaLnBrk="1" hangingPunct="1">
              <a:lnSpc>
                <a:spcPct val="90000"/>
              </a:lnSpc>
            </a:pPr>
            <a:r>
              <a:rPr lang="en-US" b="1" smtClean="0"/>
              <a:t>Basic preventive measure of communicable diseases.</a:t>
            </a:r>
          </a:p>
          <a:p>
            <a:pPr lvl="1" eaLnBrk="1" hangingPunct="1">
              <a:lnSpc>
                <a:spcPct val="90000"/>
              </a:lnSpc>
              <a:buFontTx/>
              <a:buNone/>
            </a:pPr>
            <a:endParaRPr lang="en-US" b="1" smtClean="0"/>
          </a:p>
          <a:p>
            <a:pPr lvl="1" eaLnBrk="1" hangingPunct="1">
              <a:lnSpc>
                <a:spcPct val="90000"/>
              </a:lnSpc>
            </a:pPr>
            <a:r>
              <a:rPr lang="en-US" b="1" smtClean="0"/>
              <a:t>Contributes to health promotion .</a:t>
            </a:r>
          </a:p>
          <a:p>
            <a:pPr lvl="1" eaLnBrk="1" hangingPunct="1">
              <a:lnSpc>
                <a:spcPct val="90000"/>
              </a:lnSpc>
              <a:buFontTx/>
              <a:buNone/>
            </a:pPr>
            <a:endParaRPr lang="en-US" b="1" smtClean="0"/>
          </a:p>
          <a:p>
            <a:pPr lvl="1" eaLnBrk="1" hangingPunct="1">
              <a:lnSpc>
                <a:spcPct val="90000"/>
              </a:lnSpc>
            </a:pPr>
            <a:r>
              <a:rPr lang="en-US" b="1" smtClean="0"/>
              <a:t>Provides feeling of comfort, and enhances educational achievement.</a:t>
            </a:r>
          </a:p>
          <a:p>
            <a:pPr lvl="1" eaLnBrk="1" hangingPunct="1">
              <a:lnSpc>
                <a:spcPct val="90000"/>
              </a:lnSpc>
              <a:buFontTx/>
              <a:buNone/>
            </a:pPr>
            <a:endParaRPr lang="en-US" b="1" smtClean="0"/>
          </a:p>
          <a:p>
            <a:pPr lvl="1" eaLnBrk="1" hangingPunct="1">
              <a:lnSpc>
                <a:spcPct val="90000"/>
              </a:lnSpc>
            </a:pPr>
            <a:r>
              <a:rPr lang="en-US" b="1" smtClean="0"/>
              <a:t>Draws good example of clean environment.</a:t>
            </a:r>
          </a:p>
          <a:p>
            <a:pPr eaLnBrk="1" hangingPunct="1">
              <a:lnSpc>
                <a:spcPct val="90000"/>
              </a:lnSpc>
              <a:buFontTx/>
              <a:buNone/>
            </a:pPr>
            <a:endParaRPr lang="en-US" b="1" smtClean="0"/>
          </a:p>
          <a:p>
            <a:pPr lvl="1" eaLnBrk="1" hangingPunct="1">
              <a:lnSpc>
                <a:spcPct val="90000"/>
              </a:lnSpc>
            </a:pPr>
            <a:endParaRPr lang="en-GB" smtClean="0"/>
          </a:p>
        </p:txBody>
      </p:sp>
      <p:sp>
        <p:nvSpPr>
          <p:cNvPr id="2" name="Footer Placeholder 1"/>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3">
            <a:lum bright="-10000" contrast="30000"/>
          </a:blip>
          <a:srcRect/>
          <a:stretch>
            <a:fillRect/>
          </a:stretch>
        </p:blipFill>
        <p:spPr bwMode="auto">
          <a:xfrm>
            <a:off x="8153400" y="228600"/>
            <a:ext cx="857250" cy="762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frontbuilding"/>
          <p:cNvPicPr>
            <a:picLocks noGrp="1" noChangeAspect="1" noChangeArrowheads="1"/>
          </p:cNvPicPr>
          <p:nvPr>
            <p:ph/>
          </p:nvPr>
        </p:nvPicPr>
        <p:blipFill>
          <a:blip r:embed="rId3"/>
          <a:srcRect/>
          <a:stretch>
            <a:fillRect/>
          </a:stretch>
        </p:blipFill>
        <p:spPr>
          <a:xfrm>
            <a:off x="0" y="0"/>
            <a:ext cx="9144000" cy="6858000"/>
          </a:xfrm>
        </p:spPr>
      </p:pic>
      <p:sp>
        <p:nvSpPr>
          <p:cNvPr id="2" name="Footer Placeholder 1"/>
          <p:cNvSpPr>
            <a:spLocks noGrp="1"/>
          </p:cNvSpPr>
          <p:nvPr>
            <p:ph type="ftr" sz="quarter" idx="11"/>
          </p:nvPr>
        </p:nvSpPr>
        <p:spPr/>
        <p:txBody>
          <a:bodyPr/>
          <a:lstStyle/>
          <a:p>
            <a:pPr>
              <a:defRPr/>
            </a:pPr>
            <a:r>
              <a:rPr lang="en-GB" smtClean="0"/>
              <a:t>SUMANDEEP NURSING COLLEGE,SUMANDEEP VIDYAPEETH</a:t>
            </a: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219200" y="533400"/>
            <a:ext cx="7467600" cy="990600"/>
          </a:xfrm>
        </p:spPr>
        <p:txBody>
          <a:bodyPr/>
          <a:lstStyle/>
          <a:p>
            <a:pPr algn="l" eaLnBrk="1" hangingPunct="1">
              <a:defRPr/>
            </a:pPr>
            <a:r>
              <a:rPr lang="en-US" sz="2800" b="1" u="sng" smtClean="0"/>
              <a:t>Components of school Environment:</a:t>
            </a:r>
            <a:r>
              <a:rPr lang="en-US" sz="2800" b="1" smtClean="0"/>
              <a:t>   </a:t>
            </a:r>
            <a:r>
              <a:rPr lang="en-US" sz="2800" smtClean="0"/>
              <a:t/>
            </a:r>
            <a:br>
              <a:rPr lang="en-US" sz="2800" smtClean="0"/>
            </a:br>
            <a:endParaRPr lang="en-GB" sz="2800" smtClean="0"/>
          </a:p>
        </p:txBody>
      </p:sp>
      <p:sp>
        <p:nvSpPr>
          <p:cNvPr id="12291" name="Rectangle 3"/>
          <p:cNvSpPr>
            <a:spLocks noGrp="1" noChangeArrowheads="1"/>
          </p:cNvSpPr>
          <p:nvPr>
            <p:ph type="body" idx="1"/>
          </p:nvPr>
        </p:nvSpPr>
        <p:spPr>
          <a:xfrm>
            <a:off x="457200" y="1295400"/>
            <a:ext cx="8229600" cy="5334000"/>
          </a:xfrm>
        </p:spPr>
        <p:txBody>
          <a:bodyPr>
            <a:normAutofit fontScale="92500" lnSpcReduction="10000"/>
          </a:bodyPr>
          <a:lstStyle/>
          <a:p>
            <a:pPr eaLnBrk="1" hangingPunct="1">
              <a:lnSpc>
                <a:spcPct val="80000"/>
              </a:lnSpc>
              <a:buFontTx/>
              <a:buNone/>
            </a:pPr>
            <a:r>
              <a:rPr lang="en-US" sz="2400" b="1" u="sng" smtClean="0"/>
              <a:t>1. Site and area:</a:t>
            </a:r>
          </a:p>
          <a:p>
            <a:pPr eaLnBrk="1" hangingPunct="1">
              <a:lnSpc>
                <a:spcPct val="80000"/>
              </a:lnSpc>
              <a:buFontTx/>
              <a:buNone/>
            </a:pPr>
            <a:r>
              <a:rPr lang="en-US" sz="2000" b="1" u="sng" smtClean="0"/>
              <a:t>   - Away from noise, traffic and dust.</a:t>
            </a:r>
          </a:p>
          <a:p>
            <a:pPr eaLnBrk="1" hangingPunct="1">
              <a:lnSpc>
                <a:spcPct val="80000"/>
              </a:lnSpc>
              <a:buFontTx/>
              <a:buNone/>
            </a:pPr>
            <a:r>
              <a:rPr lang="en-US" sz="2000" smtClean="0"/>
              <a:t>    </a:t>
            </a:r>
            <a:r>
              <a:rPr lang="en-US" sz="2000" b="1" smtClean="0"/>
              <a:t>- easily reached.</a:t>
            </a:r>
          </a:p>
          <a:p>
            <a:pPr eaLnBrk="1" hangingPunct="1">
              <a:lnSpc>
                <a:spcPct val="80000"/>
              </a:lnSpc>
              <a:buFontTx/>
              <a:buNone/>
            </a:pPr>
            <a:r>
              <a:rPr lang="en-US" sz="2000" b="1" smtClean="0"/>
              <a:t>    - Located in quite area.</a:t>
            </a:r>
          </a:p>
          <a:p>
            <a:pPr eaLnBrk="1" hangingPunct="1">
              <a:lnSpc>
                <a:spcPct val="80000"/>
              </a:lnSpc>
              <a:buFontTx/>
              <a:buNone/>
            </a:pPr>
            <a:r>
              <a:rPr lang="en-US" sz="2000" b="1" smtClean="0"/>
              <a:t>    - 10 – 15 square m. / scholars</a:t>
            </a:r>
          </a:p>
          <a:p>
            <a:pPr eaLnBrk="1" hangingPunct="1">
              <a:lnSpc>
                <a:spcPct val="80000"/>
              </a:lnSpc>
              <a:buFontTx/>
              <a:buNone/>
            </a:pPr>
            <a:r>
              <a:rPr lang="en-US" sz="2400" b="1" u="sng" smtClean="0"/>
              <a:t>2. School building:</a:t>
            </a:r>
          </a:p>
          <a:p>
            <a:pPr eaLnBrk="1" hangingPunct="1">
              <a:lnSpc>
                <a:spcPct val="80000"/>
              </a:lnSpc>
              <a:buFontTx/>
              <a:buNone/>
            </a:pPr>
            <a:r>
              <a:rPr lang="en-US" sz="2000" smtClean="0"/>
              <a:t>    </a:t>
            </a:r>
            <a:r>
              <a:rPr lang="en-US" sz="2000" b="1" smtClean="0"/>
              <a:t>- Damp, fire, heat and rat proof.</a:t>
            </a:r>
          </a:p>
          <a:p>
            <a:pPr eaLnBrk="1" hangingPunct="1">
              <a:lnSpc>
                <a:spcPct val="80000"/>
              </a:lnSpc>
              <a:buFontTx/>
              <a:buNone/>
            </a:pPr>
            <a:r>
              <a:rPr lang="en-US" sz="2000" b="1" smtClean="0"/>
              <a:t>    - Cross ventation.</a:t>
            </a:r>
          </a:p>
          <a:p>
            <a:pPr eaLnBrk="1" hangingPunct="1">
              <a:lnSpc>
                <a:spcPct val="80000"/>
              </a:lnSpc>
              <a:buFontTx/>
              <a:buNone/>
            </a:pPr>
            <a:r>
              <a:rPr lang="en-US" sz="2000" b="1" smtClean="0"/>
              <a:t>    - 10sq Feet space per student.</a:t>
            </a:r>
          </a:p>
          <a:p>
            <a:pPr eaLnBrk="1" hangingPunct="1">
              <a:lnSpc>
                <a:spcPct val="80000"/>
              </a:lnSpc>
              <a:buFontTx/>
              <a:buNone/>
            </a:pPr>
            <a:r>
              <a:rPr lang="en-US" sz="2000" b="1" smtClean="0"/>
              <a:t>    - 2 – 3 floors</a:t>
            </a:r>
          </a:p>
          <a:p>
            <a:pPr eaLnBrk="1" hangingPunct="1">
              <a:lnSpc>
                <a:spcPct val="80000"/>
              </a:lnSpc>
              <a:buFontTx/>
              <a:buNone/>
            </a:pPr>
            <a:r>
              <a:rPr lang="en-US" sz="2000" b="1" smtClean="0"/>
              <a:t>    - &gt; 1 stair case.</a:t>
            </a:r>
          </a:p>
          <a:p>
            <a:pPr eaLnBrk="1" hangingPunct="1">
              <a:lnSpc>
                <a:spcPct val="80000"/>
              </a:lnSpc>
              <a:buFontTx/>
              <a:buNone/>
            </a:pPr>
            <a:r>
              <a:rPr lang="en-US" sz="2000" b="1" smtClean="0"/>
              <a:t>    - Governmental design( E, T, L types ).</a:t>
            </a:r>
          </a:p>
          <a:p>
            <a:pPr eaLnBrk="1" hangingPunct="1">
              <a:lnSpc>
                <a:spcPct val="80000"/>
              </a:lnSpc>
              <a:buFontTx/>
              <a:buNone/>
            </a:pPr>
            <a:r>
              <a:rPr lang="en-US" sz="2400" b="1" u="sng" smtClean="0"/>
              <a:t>3. Class rooms:</a:t>
            </a:r>
          </a:p>
          <a:p>
            <a:pPr eaLnBrk="1" hangingPunct="1">
              <a:lnSpc>
                <a:spcPct val="80000"/>
              </a:lnSpc>
              <a:buFontTx/>
              <a:buNone/>
            </a:pPr>
            <a:r>
              <a:rPr lang="en-US" sz="2000" smtClean="0"/>
              <a:t>    - </a:t>
            </a:r>
            <a:r>
              <a:rPr lang="en-US" sz="2000" b="1" smtClean="0">
                <a:solidFill>
                  <a:srgbClr val="A50021"/>
                </a:solidFill>
              </a:rPr>
              <a:t>Rectangular 6x8 = 48 m2</a:t>
            </a:r>
          </a:p>
          <a:p>
            <a:pPr eaLnBrk="1" hangingPunct="1">
              <a:lnSpc>
                <a:spcPct val="80000"/>
              </a:lnSpc>
              <a:buFontTx/>
              <a:buNone/>
            </a:pPr>
            <a:r>
              <a:rPr lang="en-US" sz="2000" b="1" smtClean="0">
                <a:solidFill>
                  <a:srgbClr val="A50021"/>
                </a:solidFill>
              </a:rPr>
              <a:t>    - 1-1.5m2 of floor area for primary students,</a:t>
            </a:r>
          </a:p>
          <a:p>
            <a:pPr eaLnBrk="1" hangingPunct="1">
              <a:lnSpc>
                <a:spcPct val="80000"/>
              </a:lnSpc>
              <a:buFontTx/>
              <a:buNone/>
            </a:pPr>
            <a:r>
              <a:rPr lang="en-US" sz="2000" b="1" smtClean="0">
                <a:solidFill>
                  <a:srgbClr val="A50021"/>
                </a:solidFill>
              </a:rPr>
              <a:t>    - 1.5-2m2  for intermed. &amp; high school students.</a:t>
            </a:r>
          </a:p>
          <a:p>
            <a:pPr eaLnBrk="1" hangingPunct="1">
              <a:lnSpc>
                <a:spcPct val="80000"/>
              </a:lnSpc>
              <a:buFontTx/>
              <a:buNone/>
            </a:pPr>
            <a:r>
              <a:rPr lang="en-US" sz="2000" b="1" smtClean="0">
                <a:solidFill>
                  <a:srgbClr val="A50021"/>
                </a:solidFill>
              </a:rPr>
              <a:t>    - Windows location on left side.</a:t>
            </a:r>
          </a:p>
          <a:p>
            <a:pPr eaLnBrk="1" hangingPunct="1">
              <a:lnSpc>
                <a:spcPct val="80000"/>
              </a:lnSpc>
              <a:buFontTx/>
              <a:buNone/>
            </a:pPr>
            <a:r>
              <a:rPr lang="en-US" sz="2000" b="1" smtClean="0">
                <a:solidFill>
                  <a:srgbClr val="A50021"/>
                </a:solidFill>
              </a:rPr>
              <a:t>    - Allow best illumination.</a:t>
            </a:r>
          </a:p>
          <a:p>
            <a:pPr eaLnBrk="1" hangingPunct="1">
              <a:lnSpc>
                <a:spcPct val="80000"/>
              </a:lnSpc>
              <a:buFontTx/>
              <a:buNone/>
            </a:pPr>
            <a:r>
              <a:rPr lang="en-US" sz="2000" b="1" smtClean="0">
                <a:solidFill>
                  <a:srgbClr val="A50021"/>
                </a:solidFill>
              </a:rPr>
              <a:t>    - Natural &amp; white ceiling.</a:t>
            </a:r>
          </a:p>
          <a:p>
            <a:pPr eaLnBrk="1" hangingPunct="1">
              <a:lnSpc>
                <a:spcPct val="80000"/>
              </a:lnSpc>
              <a:buFontTx/>
              <a:buNone/>
            </a:pPr>
            <a:endParaRPr lang="en-GB" sz="2000" b="1" smtClean="0">
              <a:solidFill>
                <a:srgbClr val="A50021"/>
              </a:solidFill>
            </a:endParaRPr>
          </a:p>
        </p:txBody>
      </p:sp>
      <p:sp>
        <p:nvSpPr>
          <p:cNvPr id="2" name="Footer Placeholder 1"/>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3">
            <a:lum bright="-10000" contrast="30000"/>
          </a:blip>
          <a:srcRect/>
          <a:stretch>
            <a:fillRect/>
          </a:stretch>
        </p:blipFill>
        <p:spPr bwMode="auto">
          <a:xfrm>
            <a:off x="8153400" y="152400"/>
            <a:ext cx="857250" cy="762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sz="half" idx="1"/>
          </p:nvPr>
        </p:nvSpPr>
        <p:spPr>
          <a:xfrm>
            <a:off x="304800" y="381000"/>
            <a:ext cx="4191000" cy="5638800"/>
          </a:xfrm>
        </p:spPr>
        <p:txBody>
          <a:bodyPr>
            <a:normAutofit/>
          </a:bodyPr>
          <a:lstStyle/>
          <a:p>
            <a:pPr marL="0" indent="0" algn="l" eaLnBrk="1" hangingPunct="1">
              <a:lnSpc>
                <a:spcPct val="90000"/>
              </a:lnSpc>
              <a:buNone/>
            </a:pPr>
            <a:r>
              <a:rPr lang="en-US" sz="2400" b="1" u="sng" smtClean="0"/>
              <a:t>4. School furniture:</a:t>
            </a:r>
          </a:p>
          <a:p>
            <a:pPr algn="l" eaLnBrk="1" hangingPunct="1">
              <a:lnSpc>
                <a:spcPct val="90000"/>
              </a:lnSpc>
              <a:buFontTx/>
              <a:buNone/>
            </a:pPr>
            <a:r>
              <a:rPr lang="en-US" sz="2400" b="1" smtClean="0"/>
              <a:t>  -</a:t>
            </a:r>
            <a:r>
              <a:rPr lang="en-US" sz="2400" smtClean="0"/>
              <a:t> Single desk with chair</a:t>
            </a:r>
          </a:p>
          <a:p>
            <a:pPr algn="l" eaLnBrk="1" hangingPunct="1">
              <a:lnSpc>
                <a:spcPct val="90000"/>
              </a:lnSpc>
              <a:buFontTx/>
              <a:buNone/>
            </a:pPr>
            <a:r>
              <a:rPr lang="en-US" sz="2400" smtClean="0"/>
              <a:t>  - Chair with proper backrest</a:t>
            </a:r>
          </a:p>
          <a:p>
            <a:pPr algn="l" eaLnBrk="1" hangingPunct="1">
              <a:lnSpc>
                <a:spcPct val="90000"/>
              </a:lnSpc>
              <a:buFontTx/>
              <a:buNone/>
            </a:pPr>
            <a:r>
              <a:rPr lang="en-US" sz="2400" smtClean="0"/>
              <a:t>  - Desk should be “minus” type  </a:t>
            </a:r>
          </a:p>
          <a:p>
            <a:pPr algn="l" eaLnBrk="1" hangingPunct="1">
              <a:lnSpc>
                <a:spcPct val="90000"/>
              </a:lnSpc>
              <a:buFontTx/>
              <a:buNone/>
            </a:pPr>
            <a:r>
              <a:rPr lang="en-US" sz="2400" smtClean="0"/>
              <a:t>  - Suitably suspended                writing board,</a:t>
            </a:r>
          </a:p>
          <a:p>
            <a:pPr algn="l" eaLnBrk="1" hangingPunct="1">
              <a:lnSpc>
                <a:spcPct val="90000"/>
              </a:lnSpc>
              <a:buFontTx/>
              <a:buNone/>
            </a:pPr>
            <a:r>
              <a:rPr lang="en-US" sz="2400" smtClean="0"/>
              <a:t>  - Height &amp; slope of desks</a:t>
            </a:r>
          </a:p>
          <a:p>
            <a:pPr algn="l" eaLnBrk="1" hangingPunct="1">
              <a:lnSpc>
                <a:spcPct val="90000"/>
              </a:lnSpc>
              <a:buFontTx/>
              <a:buNone/>
            </a:pPr>
            <a:r>
              <a:rPr lang="en-US" sz="2400" smtClean="0"/>
              <a:t>    (15 degree angle ),</a:t>
            </a:r>
          </a:p>
          <a:p>
            <a:pPr algn="l" eaLnBrk="1" hangingPunct="1">
              <a:lnSpc>
                <a:spcPct val="90000"/>
              </a:lnSpc>
              <a:buFontTx/>
              <a:buNone/>
            </a:pPr>
            <a:r>
              <a:rPr lang="en-US" sz="2400" smtClean="0"/>
              <a:t>  - Size of seats in relation to students age &amp; built,</a:t>
            </a:r>
          </a:p>
          <a:p>
            <a:pPr algn="l" eaLnBrk="1" hangingPunct="1">
              <a:lnSpc>
                <a:spcPct val="90000"/>
              </a:lnSpc>
              <a:buFontTx/>
              <a:buNone/>
            </a:pPr>
            <a:r>
              <a:rPr lang="en-US" sz="2400" smtClean="0"/>
              <a:t>  - Distance between columns of desks ( 60 cm).</a:t>
            </a:r>
            <a:endParaRPr lang="en-US" sz="2400" u="sng" smtClean="0"/>
          </a:p>
          <a:p>
            <a:pPr eaLnBrk="1" hangingPunct="1">
              <a:lnSpc>
                <a:spcPct val="90000"/>
              </a:lnSpc>
              <a:buFontTx/>
              <a:buNone/>
            </a:pPr>
            <a:endParaRPr lang="en-GB" sz="1800" u="sng" smtClean="0"/>
          </a:p>
        </p:txBody>
      </p:sp>
      <p:pic>
        <p:nvPicPr>
          <p:cNvPr id="13315" name="Picture 4" descr="school_furniture"/>
          <p:cNvPicPr>
            <a:picLocks noGrp="1" noChangeAspect="1" noChangeArrowheads="1"/>
          </p:cNvPicPr>
          <p:nvPr>
            <p:ph sz="quarter" idx="2"/>
          </p:nvPr>
        </p:nvPicPr>
        <p:blipFill>
          <a:blip r:embed="rId3"/>
          <a:srcRect/>
          <a:stretch>
            <a:fillRect/>
          </a:stretch>
        </p:blipFill>
        <p:spPr>
          <a:xfrm>
            <a:off x="5681663" y="914400"/>
            <a:ext cx="3081337" cy="2514600"/>
          </a:xfrm>
        </p:spPr>
      </p:pic>
      <p:pic>
        <p:nvPicPr>
          <p:cNvPr id="13316" name="Picture 7" descr="school"/>
          <p:cNvPicPr>
            <a:picLocks noGrp="1" noChangeAspect="1" noChangeArrowheads="1"/>
          </p:cNvPicPr>
          <p:nvPr>
            <p:ph sz="quarter" idx="3"/>
          </p:nvPr>
        </p:nvPicPr>
        <p:blipFill>
          <a:blip r:embed="rId4"/>
          <a:srcRect/>
          <a:stretch>
            <a:fillRect/>
          </a:stretch>
        </p:blipFill>
        <p:spPr>
          <a:xfrm>
            <a:off x="4343400" y="3903663"/>
            <a:ext cx="4800600" cy="2954337"/>
          </a:xfrm>
        </p:spPr>
      </p:pic>
      <p:sp>
        <p:nvSpPr>
          <p:cNvPr id="2" name="Footer Placeholder 1"/>
          <p:cNvSpPr>
            <a:spLocks noGrp="1"/>
          </p:cNvSpPr>
          <p:nvPr>
            <p:ph type="ftr" sz="quarter" idx="11"/>
          </p:nvPr>
        </p:nvSpPr>
        <p:spPr/>
        <p:txBody>
          <a:bodyPr/>
          <a:lstStyle/>
          <a:p>
            <a:pPr>
              <a:defRPr/>
            </a:pPr>
            <a:r>
              <a:rPr lang="en-GB" smtClean="0"/>
              <a:t>SUMANDEEP NURSING COLLEGE,SUMANDEEP VIDYAPEETH</a:t>
            </a:r>
            <a:endParaRPr lang="en-GB"/>
          </a:p>
        </p:txBody>
      </p:sp>
      <p:pic>
        <p:nvPicPr>
          <p:cNvPr id="6" name="Picture 5" descr="C:\Users\NIRMAL\Desktop\GNCC\Final Approved University Logo - 01-03-2018.png"/>
          <p:cNvPicPr/>
          <p:nvPr/>
        </p:nvPicPr>
        <p:blipFill>
          <a:blip r:embed="rId5">
            <a:lum bright="-10000" contrast="30000"/>
          </a:blip>
          <a:srcRect/>
          <a:stretch>
            <a:fillRect/>
          </a:stretch>
        </p:blipFill>
        <p:spPr bwMode="auto">
          <a:xfrm>
            <a:off x="8001000" y="0"/>
            <a:ext cx="857250" cy="762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sz="half" idx="1"/>
          </p:nvPr>
        </p:nvSpPr>
        <p:spPr>
          <a:xfrm>
            <a:off x="0" y="228600"/>
            <a:ext cx="4495800" cy="6629400"/>
          </a:xfrm>
        </p:spPr>
        <p:txBody>
          <a:bodyPr/>
          <a:lstStyle/>
          <a:p>
            <a:pPr marL="0" indent="0" eaLnBrk="1" hangingPunct="1">
              <a:lnSpc>
                <a:spcPct val="90000"/>
              </a:lnSpc>
              <a:buNone/>
            </a:pPr>
            <a:r>
              <a:rPr lang="en-US" sz="2400" b="1" u="sng" smtClean="0"/>
              <a:t>5. Kitchen and Dining:</a:t>
            </a:r>
          </a:p>
          <a:p>
            <a:pPr eaLnBrk="1" hangingPunct="1">
              <a:lnSpc>
                <a:spcPct val="90000"/>
              </a:lnSpc>
              <a:buFontTx/>
              <a:buNone/>
            </a:pPr>
            <a:r>
              <a:rPr lang="en-US" sz="2000" smtClean="0"/>
              <a:t> - Proper illumination &amp; ventilation,</a:t>
            </a:r>
          </a:p>
          <a:p>
            <a:pPr eaLnBrk="1" hangingPunct="1">
              <a:lnSpc>
                <a:spcPct val="90000"/>
              </a:lnSpc>
              <a:buFontTx/>
              <a:buNone/>
            </a:pPr>
            <a:r>
              <a:rPr lang="en-US" sz="2000" smtClean="0"/>
              <a:t> - Rat &amp; insect proof,</a:t>
            </a:r>
          </a:p>
          <a:p>
            <a:pPr eaLnBrk="1" hangingPunct="1">
              <a:lnSpc>
                <a:spcPct val="90000"/>
              </a:lnSpc>
              <a:buFontTx/>
              <a:buNone/>
            </a:pPr>
            <a:r>
              <a:rPr lang="en-US" sz="2000" smtClean="0"/>
              <a:t> - Washable walls &amp; floors,</a:t>
            </a:r>
          </a:p>
          <a:p>
            <a:pPr eaLnBrk="1" hangingPunct="1">
              <a:lnSpc>
                <a:spcPct val="90000"/>
              </a:lnSpc>
              <a:buFontTx/>
              <a:buNone/>
            </a:pPr>
            <a:r>
              <a:rPr lang="en-US" sz="2000" smtClean="0"/>
              <a:t> - Cold &amp; hot water taps,</a:t>
            </a:r>
          </a:p>
          <a:p>
            <a:pPr eaLnBrk="1" hangingPunct="1">
              <a:lnSpc>
                <a:spcPct val="90000"/>
              </a:lnSpc>
              <a:buFontTx/>
              <a:buNone/>
            </a:pPr>
            <a:r>
              <a:rPr lang="en-US" sz="2000" smtClean="0"/>
              <a:t> - Refrigerators ,</a:t>
            </a:r>
          </a:p>
          <a:p>
            <a:pPr eaLnBrk="1" hangingPunct="1">
              <a:lnSpc>
                <a:spcPct val="90000"/>
              </a:lnSpc>
              <a:buFontTx/>
              <a:buNone/>
            </a:pPr>
            <a:r>
              <a:rPr lang="en-US" sz="2000" smtClean="0"/>
              <a:t> - Sanitary refuse baskets ,</a:t>
            </a:r>
          </a:p>
          <a:p>
            <a:pPr eaLnBrk="1" hangingPunct="1">
              <a:lnSpc>
                <a:spcPct val="90000"/>
              </a:lnSpc>
              <a:buFontTx/>
              <a:buNone/>
            </a:pPr>
            <a:r>
              <a:rPr lang="en-US" sz="2000" smtClean="0"/>
              <a:t> - &gt; one door ,</a:t>
            </a:r>
          </a:p>
          <a:p>
            <a:pPr eaLnBrk="1" hangingPunct="1">
              <a:lnSpc>
                <a:spcPct val="90000"/>
              </a:lnSpc>
              <a:buFontTx/>
              <a:buNone/>
            </a:pPr>
            <a:r>
              <a:rPr lang="en-US" sz="2000" smtClean="0"/>
              <a:t> - Proper control of food handlers.</a:t>
            </a:r>
          </a:p>
          <a:p>
            <a:pPr marL="0" indent="0" eaLnBrk="1" hangingPunct="1">
              <a:lnSpc>
                <a:spcPct val="90000"/>
              </a:lnSpc>
              <a:buNone/>
            </a:pPr>
            <a:endParaRPr lang="en-US" sz="2400" u="sng" smtClean="0"/>
          </a:p>
          <a:p>
            <a:pPr marL="0" indent="0" eaLnBrk="1" hangingPunct="1">
              <a:lnSpc>
                <a:spcPct val="90000"/>
              </a:lnSpc>
              <a:buNone/>
            </a:pPr>
            <a:r>
              <a:rPr lang="en-US" sz="2400" b="1" u="sng" smtClean="0"/>
              <a:t>6. Water, Sewage and refuse disposal:     </a:t>
            </a:r>
          </a:p>
          <a:p>
            <a:pPr eaLnBrk="1" hangingPunct="1">
              <a:lnSpc>
                <a:spcPct val="90000"/>
              </a:lnSpc>
              <a:buFontTx/>
              <a:buNone/>
            </a:pPr>
            <a:r>
              <a:rPr lang="en-US" sz="2000" smtClean="0"/>
              <a:t> -  </a:t>
            </a:r>
            <a:r>
              <a:rPr lang="en-US" sz="2400" smtClean="0"/>
              <a:t>Drinking fountains,</a:t>
            </a:r>
          </a:p>
          <a:p>
            <a:pPr eaLnBrk="1" hangingPunct="1">
              <a:lnSpc>
                <a:spcPct val="90000"/>
              </a:lnSpc>
              <a:buFontTx/>
              <a:buNone/>
            </a:pPr>
            <a:r>
              <a:rPr lang="en-US" sz="2400" smtClean="0"/>
              <a:t> - one tap / 40 students,</a:t>
            </a:r>
          </a:p>
          <a:p>
            <a:pPr eaLnBrk="1" hangingPunct="1">
              <a:lnSpc>
                <a:spcPct val="90000"/>
              </a:lnSpc>
              <a:buFontTx/>
              <a:buNone/>
            </a:pPr>
            <a:r>
              <a:rPr lang="en-US" sz="2400" smtClean="0"/>
              <a:t> - one toilette / 30 students,</a:t>
            </a:r>
          </a:p>
          <a:p>
            <a:pPr eaLnBrk="1" hangingPunct="1">
              <a:lnSpc>
                <a:spcPct val="90000"/>
              </a:lnSpc>
              <a:buFontTx/>
              <a:buNone/>
            </a:pPr>
            <a:r>
              <a:rPr lang="en-US" sz="2400" smtClean="0"/>
              <a:t> - Soap &amp; Paper towels</a:t>
            </a:r>
            <a:endParaRPr lang="en-US" sz="2400" u="sng" smtClean="0"/>
          </a:p>
          <a:p>
            <a:pPr eaLnBrk="1" hangingPunct="1">
              <a:lnSpc>
                <a:spcPct val="90000"/>
              </a:lnSpc>
            </a:pPr>
            <a:endParaRPr lang="en-GB" sz="2000" smtClean="0"/>
          </a:p>
        </p:txBody>
      </p:sp>
      <p:pic>
        <p:nvPicPr>
          <p:cNvPr id="14339" name="Picture 4" descr="schoolscollage"/>
          <p:cNvPicPr>
            <a:picLocks noGrp="1" noChangeAspect="1" noChangeArrowheads="1"/>
          </p:cNvPicPr>
          <p:nvPr>
            <p:ph sz="half" idx="2"/>
          </p:nvPr>
        </p:nvPicPr>
        <p:blipFill>
          <a:blip r:embed="rId3"/>
          <a:srcRect/>
          <a:stretch>
            <a:fillRect/>
          </a:stretch>
        </p:blipFill>
        <p:spPr>
          <a:xfrm>
            <a:off x="4419600" y="1143000"/>
            <a:ext cx="4724400" cy="5715000"/>
          </a:xfrm>
        </p:spPr>
      </p:pic>
      <p:sp>
        <p:nvSpPr>
          <p:cNvPr id="2" name="Footer Placeholder 1"/>
          <p:cNvSpPr>
            <a:spLocks noGrp="1"/>
          </p:cNvSpPr>
          <p:nvPr>
            <p:ph type="ftr" sz="quarter" idx="11"/>
          </p:nvPr>
        </p:nvSpPr>
        <p:spPr/>
        <p:txBody>
          <a:bodyPr/>
          <a:lstStyle/>
          <a:p>
            <a:pPr>
              <a:defRPr/>
            </a:pPr>
            <a:r>
              <a:rPr lang="en-GB" smtClean="0"/>
              <a:t>SUMANDEEP NURSING COLLEGE,SUMANDEEP VIDYAPEETH</a:t>
            </a:r>
            <a:endParaRPr lang="en-GB"/>
          </a:p>
        </p:txBody>
      </p:sp>
      <p:pic>
        <p:nvPicPr>
          <p:cNvPr id="5" name="Picture 4" descr="C:\Users\NIRMAL\Desktop\GNCC\Final Approved University Logo - 01-03-2018.png"/>
          <p:cNvPicPr/>
          <p:nvPr/>
        </p:nvPicPr>
        <p:blipFill>
          <a:blip r:embed="rId4">
            <a:lum bright="-10000" contrast="30000"/>
          </a:blip>
          <a:srcRect/>
          <a:stretch>
            <a:fillRect/>
          </a:stretch>
        </p:blipFill>
        <p:spPr bwMode="auto">
          <a:xfrm>
            <a:off x="8153400" y="15240"/>
            <a:ext cx="857250" cy="762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gn="just"/>
            <a:r>
              <a:rPr lang="en-US" dirty="0"/>
              <a:t>Children between the age of 5-17 years are school age children</a:t>
            </a:r>
            <a:r>
              <a:rPr lang="en-US" dirty="0" smtClean="0"/>
              <a:t>.</a:t>
            </a:r>
          </a:p>
          <a:p>
            <a:pPr algn="just">
              <a:buNone/>
            </a:pPr>
            <a:r>
              <a:rPr lang="en-US" dirty="0" smtClean="0"/>
              <a:t>• </a:t>
            </a:r>
            <a:r>
              <a:rPr lang="en-US" dirty="0"/>
              <a:t>About 30 percent of the population is comprised of this age group. </a:t>
            </a:r>
            <a:r>
              <a:rPr lang="en-US" dirty="0" smtClean="0"/>
              <a:t> </a:t>
            </a:r>
          </a:p>
          <a:p>
            <a:pPr algn="just"/>
            <a:r>
              <a:rPr lang="en-US" dirty="0"/>
              <a:t>the health care services to this group will be provided through school system.</a:t>
            </a:r>
          </a:p>
          <a:p>
            <a:pPr algn="just"/>
            <a:r>
              <a:rPr lang="en-US" dirty="0"/>
              <a:t>this is beacause school system provides exclusive opportunity for influencing knowledge, attitudesband practices of children.</a:t>
            </a:r>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3">
            <a:lum bright="-10000" contrast="30000"/>
          </a:blip>
          <a:srcRect/>
          <a:stretch>
            <a:fillRect/>
          </a:stretch>
        </p:blipFill>
        <p:spPr bwMode="auto">
          <a:xfrm>
            <a:off x="8153400" y="381000"/>
            <a:ext cx="857250" cy="762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43570" cy="876300"/>
          </a:xfrm>
        </p:spPr>
        <p:txBody>
          <a:bodyPr>
            <a:normAutofit fontScale="90000"/>
          </a:bodyPr>
          <a:lstStyle/>
          <a:p>
            <a:r>
              <a:rPr lang="en-US" dirty="0">
                <a:sym typeface="+mn-ea"/>
              </a:rPr>
              <a:t>2. Maintenance of personal hygiene</a:t>
            </a:r>
            <a:r>
              <a:rPr lang="en-US" dirty="0"/>
              <a:t/>
            </a:r>
            <a:br>
              <a:rPr lang="en-US" dirty="0"/>
            </a:br>
            <a:endParaRPr lang="en-US" dirty="0"/>
          </a:p>
        </p:txBody>
      </p:sp>
      <p:sp>
        <p:nvSpPr>
          <p:cNvPr id="3" name="Text Placeholder 2"/>
          <p:cNvSpPr>
            <a:spLocks noGrp="1"/>
          </p:cNvSpPr>
          <p:nvPr>
            <p:ph type="body" sz="half" idx="1"/>
          </p:nvPr>
        </p:nvSpPr>
        <p:spPr>
          <a:xfrm>
            <a:off x="457200" y="1600200"/>
            <a:ext cx="8229600" cy="4456430"/>
          </a:xfrm>
        </p:spPr>
        <p:txBody>
          <a:bodyPr/>
          <a:lstStyle/>
          <a:p>
            <a:r>
              <a:rPr lang="en-US"/>
              <a:t>It is very essential for promotion of health of children.</a:t>
            </a:r>
          </a:p>
          <a:p>
            <a:r>
              <a:rPr lang="en-US"/>
              <a:t>The teacher can play important role by becoming role model by following good personal hygine, educate and encourage children to follow good personal hygine, daily inspection of children for their personal hygine.</a:t>
            </a:r>
          </a:p>
        </p:txBody>
      </p:sp>
      <p:sp>
        <p:nvSpPr>
          <p:cNvPr id="4" name="Footer Placeholder 3"/>
          <p:cNvSpPr>
            <a:spLocks noGrp="1"/>
          </p:cNvSpPr>
          <p:nvPr>
            <p:ph type="ftr" sz="quarter" idx="11"/>
          </p:nvPr>
        </p:nvSpPr>
        <p:spPr/>
        <p:txBody>
          <a:bodyPr/>
          <a:lstStyle/>
          <a:p>
            <a:pPr>
              <a:defRPr/>
            </a:pPr>
            <a:r>
              <a:rPr lang="en-GB" smtClean="0"/>
              <a:t>SUMANDEEP NURSING COLLEGE,SUMANDEEP VIDYAPEETH</a:t>
            </a:r>
            <a:endParaRPr lang="en-GB"/>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26126"/>
            <a:ext cx="857250" cy="762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3. Good Nutrition</a:t>
            </a:r>
          </a:p>
        </p:txBody>
      </p:sp>
      <p:sp>
        <p:nvSpPr>
          <p:cNvPr id="3" name="Text Placeholder 2"/>
          <p:cNvSpPr>
            <a:spLocks noGrp="1"/>
          </p:cNvSpPr>
          <p:nvPr>
            <p:ph type="body" sz="half" idx="1"/>
          </p:nvPr>
        </p:nvSpPr>
        <p:spPr>
          <a:xfrm>
            <a:off x="457200" y="1600200"/>
            <a:ext cx="8228965" cy="4456430"/>
          </a:xfrm>
        </p:spPr>
        <p:txBody>
          <a:bodyPr/>
          <a:lstStyle/>
          <a:p>
            <a:r>
              <a:rPr lang="en-US"/>
              <a:t>Good nutrition is very essential not only for optimal health, growth and development of school children but also for his/her educational achivement.</a:t>
            </a:r>
          </a:p>
          <a:p>
            <a:r>
              <a:rPr lang="en-US"/>
              <a:t>A nutritious mid-day mill for children in the school is considered a practical solution to combat mal nutrition.</a:t>
            </a:r>
          </a:p>
        </p:txBody>
      </p:sp>
      <p:sp>
        <p:nvSpPr>
          <p:cNvPr id="4" name="Footer Placeholder 3"/>
          <p:cNvSpPr>
            <a:spLocks noGrp="1"/>
          </p:cNvSpPr>
          <p:nvPr>
            <p:ph type="ftr" sz="quarter" idx="11"/>
          </p:nvPr>
        </p:nvSpPr>
        <p:spPr/>
        <p:txBody>
          <a:bodyPr/>
          <a:lstStyle/>
          <a:p>
            <a:pPr>
              <a:defRPr/>
            </a:pPr>
            <a:r>
              <a:rPr lang="en-GB" smtClean="0"/>
              <a:t>SUMANDEEP NURSING COLLEGE,SUMANDEEP VIDYAPEETH</a:t>
            </a:r>
            <a:endParaRPr lang="en-GB"/>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8709"/>
            <a:ext cx="857250" cy="7620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43887" cy="1314450"/>
          </a:xfrm>
        </p:spPr>
        <p:txBody>
          <a:bodyPr/>
          <a:lstStyle/>
          <a:p>
            <a:r>
              <a:rPr lang="en-US" dirty="0"/>
              <a:t>4. Physical and recreational activity</a:t>
            </a:r>
          </a:p>
        </p:txBody>
      </p:sp>
      <p:sp>
        <p:nvSpPr>
          <p:cNvPr id="3" name="Text Placeholder 2"/>
          <p:cNvSpPr>
            <a:spLocks noGrp="1"/>
          </p:cNvSpPr>
          <p:nvPr>
            <p:ph type="body" sz="half" idx="1"/>
          </p:nvPr>
        </p:nvSpPr>
        <p:spPr>
          <a:xfrm>
            <a:off x="457200" y="1600200"/>
            <a:ext cx="8228965" cy="4456430"/>
          </a:xfrm>
        </p:spPr>
        <p:txBody>
          <a:bodyPr/>
          <a:lstStyle/>
          <a:p>
            <a:r>
              <a:rPr lang="en-US"/>
              <a:t>It promote musculo skeletal development, develop team spirit and health to release physical and mental stress.</a:t>
            </a:r>
          </a:p>
          <a:p>
            <a:pPr marL="0" indent="0">
              <a:buNone/>
            </a:pPr>
            <a:endParaRPr lang="en-US"/>
          </a:p>
        </p:txBody>
      </p:sp>
      <p:sp>
        <p:nvSpPr>
          <p:cNvPr id="4" name="Footer Placeholder 3"/>
          <p:cNvSpPr>
            <a:spLocks noGrp="1"/>
          </p:cNvSpPr>
          <p:nvPr>
            <p:ph type="ftr" sz="quarter" idx="11"/>
          </p:nvPr>
        </p:nvSpPr>
        <p:spPr/>
        <p:txBody>
          <a:bodyPr/>
          <a:lstStyle/>
          <a:p>
            <a:pPr>
              <a:defRPr/>
            </a:pPr>
            <a:r>
              <a:rPr lang="en-GB" smtClean="0"/>
              <a:t>SUMANDEEP NURSING COLLEGE,SUMANDEEP VIDYAPEETH</a:t>
            </a:r>
            <a:endParaRPr lang="en-GB"/>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595" y="481149"/>
            <a:ext cx="8243887" cy="1314450"/>
          </a:xfrm>
        </p:spPr>
        <p:txBody>
          <a:bodyPr/>
          <a:lstStyle/>
          <a:p>
            <a:r>
              <a:rPr lang="en-US" dirty="0"/>
              <a:t>5. Promotional of mental health	</a:t>
            </a:r>
          </a:p>
        </p:txBody>
      </p:sp>
      <p:sp>
        <p:nvSpPr>
          <p:cNvPr id="3" name="Text Placeholder 2"/>
          <p:cNvSpPr>
            <a:spLocks noGrp="1"/>
          </p:cNvSpPr>
          <p:nvPr>
            <p:ph type="body" sz="half" idx="1"/>
          </p:nvPr>
        </p:nvSpPr>
        <p:spPr>
          <a:xfrm>
            <a:off x="457200" y="1600200"/>
            <a:ext cx="7933055" cy="4456430"/>
          </a:xfrm>
        </p:spPr>
        <p:txBody>
          <a:bodyPr/>
          <a:lstStyle/>
          <a:p>
            <a:r>
              <a:rPr lang="en-US"/>
              <a:t>It is very essential to make sound adjustment with the overall environment of the school.</a:t>
            </a:r>
          </a:p>
          <a:p>
            <a:r>
              <a:rPr lang="en-US"/>
              <a:t>Mal adjustment may lead to various mental and psychological disturbances in children.</a:t>
            </a:r>
          </a:p>
          <a:p>
            <a:r>
              <a:rPr lang="en-US"/>
              <a:t>There is need to have counscling facility for the student.</a:t>
            </a:r>
          </a:p>
          <a:p>
            <a:pPr marL="0" indent="0">
              <a:buNone/>
            </a:pPr>
            <a:endParaRPr lang="en-US"/>
          </a:p>
        </p:txBody>
      </p:sp>
      <p:sp>
        <p:nvSpPr>
          <p:cNvPr id="4" name="Footer Placeholder 3"/>
          <p:cNvSpPr>
            <a:spLocks noGrp="1"/>
          </p:cNvSpPr>
          <p:nvPr>
            <p:ph type="ftr" sz="quarter" idx="11"/>
          </p:nvPr>
        </p:nvSpPr>
        <p:spPr/>
        <p:txBody>
          <a:bodyPr/>
          <a:lstStyle/>
          <a:p>
            <a:pPr>
              <a:defRPr/>
            </a:pPr>
            <a:r>
              <a:rPr lang="en-GB" smtClean="0"/>
              <a:t>SUMANDEEP NURSING COLLEGE,SUMANDEEP VIDYAPEETH</a:t>
            </a:r>
            <a:endParaRPr lang="en-GB"/>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6. Health Education</a:t>
            </a:r>
          </a:p>
        </p:txBody>
      </p:sp>
      <p:sp>
        <p:nvSpPr>
          <p:cNvPr id="3" name="Text Placeholder 2"/>
          <p:cNvSpPr>
            <a:spLocks noGrp="1"/>
          </p:cNvSpPr>
          <p:nvPr>
            <p:ph type="body" sz="half" idx="1"/>
          </p:nvPr>
        </p:nvSpPr>
        <p:spPr>
          <a:xfrm>
            <a:off x="457200" y="1600200"/>
            <a:ext cx="8228965" cy="4456430"/>
          </a:xfrm>
        </p:spPr>
        <p:txBody>
          <a:bodyPr/>
          <a:lstStyle/>
          <a:p>
            <a:r>
              <a:rPr lang="en-US"/>
              <a:t>Health education create awareness, give knowledge regarding health matter, develop motivation and promote change in health behaviour and attitued of student.</a:t>
            </a:r>
          </a:p>
        </p:txBody>
      </p:sp>
      <p:sp>
        <p:nvSpPr>
          <p:cNvPr id="4" name="Footer Placeholder 3"/>
          <p:cNvSpPr>
            <a:spLocks noGrp="1"/>
          </p:cNvSpPr>
          <p:nvPr>
            <p:ph type="ftr" sz="quarter" idx="11"/>
          </p:nvPr>
        </p:nvSpPr>
        <p:spPr/>
        <p:txBody>
          <a:bodyPr/>
          <a:lstStyle/>
          <a:p>
            <a:pPr>
              <a:defRPr/>
            </a:pPr>
            <a:r>
              <a:rPr lang="en-GB" smtClean="0"/>
              <a:t>SUMANDEEP NURSING COLLEGE,SUMANDEEP VIDYAPEETH</a:t>
            </a:r>
            <a:endParaRPr lang="en-GB"/>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7. Immunization</a:t>
            </a:r>
            <a:br>
              <a:rPr lang="en-US"/>
            </a:br>
            <a:endParaRPr lang="en-US"/>
          </a:p>
        </p:txBody>
      </p:sp>
      <p:sp>
        <p:nvSpPr>
          <p:cNvPr id="3" name="Text Placeholder 2"/>
          <p:cNvSpPr>
            <a:spLocks noGrp="1"/>
          </p:cNvSpPr>
          <p:nvPr>
            <p:ph type="body" sz="half" idx="1"/>
          </p:nvPr>
        </p:nvSpPr>
        <p:spPr>
          <a:xfrm>
            <a:off x="457200" y="1600200"/>
            <a:ext cx="8119110" cy="4456430"/>
          </a:xfrm>
        </p:spPr>
        <p:txBody>
          <a:bodyPr/>
          <a:lstStyle/>
          <a:p>
            <a:pPr algn="just"/>
            <a:r>
              <a:rPr lang="en-US"/>
              <a:t>It is necessary to give specific protection against communicable diseases. These diseases include diptheria tetanus, measles and polio.</a:t>
            </a:r>
          </a:p>
        </p:txBody>
      </p:sp>
      <p:sp>
        <p:nvSpPr>
          <p:cNvPr id="4" name="Footer Placeholder 3"/>
          <p:cNvSpPr>
            <a:spLocks noGrp="1"/>
          </p:cNvSpPr>
          <p:nvPr>
            <p:ph type="ftr" sz="quarter" idx="11"/>
          </p:nvPr>
        </p:nvSpPr>
        <p:spPr/>
        <p:txBody>
          <a:bodyPr/>
          <a:lstStyle/>
          <a:p>
            <a:pPr>
              <a:defRPr/>
            </a:pPr>
            <a:r>
              <a:rPr lang="en-GB" smtClean="0"/>
              <a:t>SUMANDEEP NURSING COLLEGE,SUMANDEEP VIDYAPEETH</a:t>
            </a:r>
            <a:endParaRPr lang="en-GB"/>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THERAPEUTIC SERVICES</a:t>
            </a:r>
            <a:endParaRPr lang="en-US" dirty="0"/>
          </a:p>
        </p:txBody>
      </p:sp>
      <p:sp>
        <p:nvSpPr>
          <p:cNvPr id="3" name="Content Placeholder 2"/>
          <p:cNvSpPr>
            <a:spLocks noGrp="1"/>
          </p:cNvSpPr>
          <p:nvPr>
            <p:ph idx="1"/>
          </p:nvPr>
        </p:nvSpPr>
        <p:spPr>
          <a:xfrm>
            <a:off x="457200" y="1600200"/>
            <a:ext cx="8335645" cy="5097145"/>
          </a:xfrm>
        </p:spPr>
        <p:txBody>
          <a:bodyPr>
            <a:normAutofit/>
          </a:bodyPr>
          <a:lstStyle/>
          <a:p>
            <a:pPr marL="514350" indent="-514350">
              <a:lnSpc>
                <a:spcPct val="80000"/>
              </a:lnSpc>
              <a:buFont typeface="Arial" panose="020B0604020202020204" pitchFamily="34" charset="0"/>
              <a:buAutoNum type="arabicPeriod"/>
            </a:pPr>
            <a:r>
              <a:rPr lang="en-US" sz="2400" dirty="0" smtClean="0"/>
              <a:t>HEALTH APPRAISAL</a:t>
            </a:r>
          </a:p>
          <a:p>
            <a:pPr lvl="1">
              <a:lnSpc>
                <a:spcPct val="80000"/>
              </a:lnSpc>
            </a:pPr>
            <a:r>
              <a:rPr lang="en-US" sz="2100" dirty="0" smtClean="0"/>
              <a:t>MEDICAL EXAMINATION</a:t>
            </a:r>
          </a:p>
          <a:p>
            <a:pPr lvl="1">
              <a:lnSpc>
                <a:spcPct val="80000"/>
              </a:lnSpc>
            </a:pPr>
            <a:endParaRPr lang="en-US" sz="2400" dirty="0" smtClean="0"/>
          </a:p>
          <a:p>
            <a:pPr marL="514350" indent="-514350">
              <a:lnSpc>
                <a:spcPct val="80000"/>
              </a:lnSpc>
              <a:buNone/>
            </a:pPr>
            <a:r>
              <a:rPr lang="en-US" sz="2400" b="1" u="sng" dirty="0" smtClean="0">
                <a:solidFill>
                  <a:srgbClr val="3333FF"/>
                </a:solidFill>
              </a:rPr>
              <a:t>Objectives medical examination:</a:t>
            </a:r>
            <a:endParaRPr lang="en-US" sz="2400" b="1" u="sng" dirty="0" smtClean="0"/>
          </a:p>
          <a:p>
            <a:pPr lvl="1">
              <a:lnSpc>
                <a:spcPct val="80000"/>
              </a:lnSpc>
            </a:pPr>
            <a:r>
              <a:rPr lang="en-US" sz="2100" dirty="0" smtClean="0"/>
              <a:t> </a:t>
            </a:r>
            <a:r>
              <a:rPr lang="en-US" sz="2100" b="1" dirty="0" smtClean="0"/>
              <a:t>Case-finding, specially of unapparent </a:t>
            </a:r>
          </a:p>
          <a:p>
            <a:pPr>
              <a:lnSpc>
                <a:spcPct val="80000"/>
              </a:lnSpc>
              <a:buNone/>
            </a:pPr>
            <a:r>
              <a:rPr lang="en-US" sz="2400" b="1" dirty="0" smtClean="0"/>
              <a:t>      disease , </a:t>
            </a:r>
            <a:endParaRPr lang="en-GB" sz="2400" b="1" dirty="0" smtClean="0"/>
          </a:p>
          <a:p>
            <a:pPr lvl="1">
              <a:lnSpc>
                <a:spcPct val="80000"/>
              </a:lnSpc>
            </a:pPr>
            <a:r>
              <a:rPr lang="en-US" sz="2100" b="1" dirty="0" smtClean="0"/>
              <a:t>  Assessment of health status of school</a:t>
            </a:r>
          </a:p>
          <a:p>
            <a:pPr>
              <a:lnSpc>
                <a:spcPct val="80000"/>
              </a:lnSpc>
              <a:buNone/>
            </a:pPr>
            <a:r>
              <a:rPr lang="en-US" sz="2400" b="1" dirty="0" smtClean="0"/>
              <a:t>       children,</a:t>
            </a:r>
          </a:p>
          <a:p>
            <a:pPr>
              <a:lnSpc>
                <a:spcPct val="80000"/>
              </a:lnSpc>
              <a:buNone/>
            </a:pPr>
            <a:r>
              <a:rPr lang="en-US" sz="2400" b="1" dirty="0" smtClean="0">
                <a:solidFill>
                  <a:srgbClr val="FF0000"/>
                </a:solidFill>
              </a:rPr>
              <a:t>( planning and evaluation of school health services.)</a:t>
            </a:r>
            <a:endParaRPr lang="en-GB" sz="2400" b="1" dirty="0" smtClean="0"/>
          </a:p>
          <a:p>
            <a:pPr marL="0" indent="0">
              <a:lnSpc>
                <a:spcPct val="80000"/>
              </a:lnSpc>
              <a:buNone/>
            </a:pPr>
            <a:r>
              <a:rPr lang="en-GB" sz="2400" b="1" dirty="0" smtClean="0"/>
              <a:t>          </a:t>
            </a:r>
            <a:r>
              <a:rPr lang="en-US" altLang="en-GB" sz="2400" b="1" dirty="0" smtClean="0"/>
              <a:t>--    </a:t>
            </a:r>
            <a:r>
              <a:rPr lang="en-US" sz="2400" dirty="0" smtClean="0"/>
              <a:t>Primary examination at school entry</a:t>
            </a:r>
          </a:p>
          <a:p>
            <a:pPr>
              <a:lnSpc>
                <a:spcPct val="80000"/>
              </a:lnSpc>
              <a:buNone/>
            </a:pPr>
            <a:r>
              <a:rPr lang="en-US" sz="2400" dirty="0" smtClean="0"/>
              <a:t>   ( baseline for follow-up of health status ),</a:t>
            </a:r>
            <a:endParaRPr lang="en-GB" sz="2400" dirty="0" smtClean="0"/>
          </a:p>
          <a:p>
            <a:pPr marL="0" indent="0">
              <a:lnSpc>
                <a:spcPct val="80000"/>
              </a:lnSpc>
              <a:buNone/>
            </a:pPr>
            <a:r>
              <a:rPr lang="en-US" sz="2400" dirty="0" smtClean="0"/>
              <a:t>         -- Health education and guidance of students,</a:t>
            </a:r>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lgn="l" eaLnBrk="1" hangingPunct="1">
              <a:defRPr/>
            </a:pPr>
            <a:r>
              <a:rPr lang="en-US" sz="3200" b="1" u="sng" smtClean="0"/>
              <a:t>Medical Care</a:t>
            </a:r>
            <a:r>
              <a:rPr lang="en-GB" sz="3200" u="sng" smtClean="0"/>
              <a:t> :</a:t>
            </a:r>
          </a:p>
        </p:txBody>
      </p:sp>
      <p:sp>
        <p:nvSpPr>
          <p:cNvPr id="16387" name="Rectangle 3"/>
          <p:cNvSpPr>
            <a:spLocks noGrp="1" noChangeArrowheads="1"/>
          </p:cNvSpPr>
          <p:nvPr>
            <p:ph type="body" sz="half" idx="1"/>
          </p:nvPr>
        </p:nvSpPr>
        <p:spPr>
          <a:xfrm>
            <a:off x="152400" y="1600200"/>
            <a:ext cx="5029200" cy="5257800"/>
          </a:xfrm>
        </p:spPr>
        <p:txBody>
          <a:bodyPr/>
          <a:lstStyle/>
          <a:p>
            <a:pPr eaLnBrk="1" hangingPunct="1">
              <a:buFontTx/>
              <a:buNone/>
            </a:pPr>
            <a:r>
              <a:rPr lang="en-US" sz="2000" smtClean="0"/>
              <a:t> </a:t>
            </a:r>
            <a:r>
              <a:rPr lang="en-US" sz="2400" b="1" smtClean="0"/>
              <a:t>1.</a:t>
            </a:r>
            <a:r>
              <a:rPr lang="en-US" sz="2800" b="1" smtClean="0"/>
              <a:t>  Health Appraisal</a:t>
            </a:r>
          </a:p>
          <a:p>
            <a:pPr eaLnBrk="1" hangingPunct="1">
              <a:buFontTx/>
              <a:buNone/>
            </a:pPr>
            <a:r>
              <a:rPr lang="en-US" sz="2800" b="1" smtClean="0"/>
              <a:t> </a:t>
            </a:r>
            <a:r>
              <a:rPr lang="en-US" sz="2800" smtClean="0"/>
              <a:t>     </a:t>
            </a:r>
            <a:r>
              <a:rPr lang="en-US" sz="2800" b="1" smtClean="0"/>
              <a:t>includes:-</a:t>
            </a:r>
          </a:p>
          <a:p>
            <a:pPr eaLnBrk="1" hangingPunct="1">
              <a:buFontTx/>
              <a:buNone/>
            </a:pPr>
            <a:r>
              <a:rPr lang="en-US" sz="2400" b="1" smtClean="0"/>
              <a:t>  - </a:t>
            </a:r>
            <a:r>
              <a:rPr lang="en-US" sz="2800" b="1" smtClean="0"/>
              <a:t>comprehensive medical examination,</a:t>
            </a:r>
          </a:p>
          <a:p>
            <a:pPr eaLnBrk="1" hangingPunct="1">
              <a:buFontTx/>
              <a:buNone/>
            </a:pPr>
            <a:r>
              <a:rPr lang="en-US" sz="2800" b="1" smtClean="0"/>
              <a:t>  - screening tests,</a:t>
            </a:r>
          </a:p>
          <a:p>
            <a:pPr eaLnBrk="1" hangingPunct="1">
              <a:buFontTx/>
              <a:buNone/>
            </a:pPr>
            <a:r>
              <a:rPr lang="en-US" sz="2800" b="1" smtClean="0"/>
              <a:t> </a:t>
            </a:r>
          </a:p>
          <a:p>
            <a:pPr eaLnBrk="1" hangingPunct="1">
              <a:buFontTx/>
              <a:buNone/>
            </a:pPr>
            <a:r>
              <a:rPr lang="en-US" sz="2800" b="1" smtClean="0"/>
              <a:t>  - clinical (curative) service, and</a:t>
            </a:r>
          </a:p>
          <a:p>
            <a:pPr eaLnBrk="1" hangingPunct="1">
              <a:buFontTx/>
              <a:buNone/>
            </a:pPr>
            <a:endParaRPr lang="en-US" sz="2800" b="1" smtClean="0"/>
          </a:p>
          <a:p>
            <a:pPr eaLnBrk="1" hangingPunct="1">
              <a:buFontTx/>
              <a:buNone/>
            </a:pPr>
            <a:r>
              <a:rPr lang="en-US" sz="2800" b="1" smtClean="0"/>
              <a:t>  - survey studies.</a:t>
            </a:r>
            <a:endParaRPr lang="en-GB" sz="2800" b="1" smtClean="0"/>
          </a:p>
        </p:txBody>
      </p:sp>
      <p:sp>
        <p:nvSpPr>
          <p:cNvPr id="16388" name="Rectangle 4"/>
          <p:cNvSpPr>
            <a:spLocks noChangeArrowheads="1"/>
          </p:cNvSpPr>
          <p:nvPr/>
        </p:nvSpPr>
        <p:spPr bwMode="auto">
          <a:xfrm>
            <a:off x="4297363" y="5376863"/>
            <a:ext cx="184150" cy="457200"/>
          </a:xfrm>
          <a:prstGeom prst="rect">
            <a:avLst/>
          </a:prstGeom>
          <a:noFill/>
          <a:ln w="9525">
            <a:noFill/>
            <a:miter lim="800000"/>
          </a:ln>
        </p:spPr>
        <p:txBody>
          <a:bodyPr wrap="none" anchor="ctr">
            <a:spAutoFit/>
          </a:bodyPr>
          <a:lstStyle/>
          <a:p>
            <a:pPr algn="ctr" defTabSz="-635">
              <a:tabLst>
                <a:tab pos="1143000" algn="l"/>
              </a:tabLst>
            </a:pPr>
            <a:endParaRPr lang="en-US"/>
          </a:p>
        </p:txBody>
      </p:sp>
      <p:pic>
        <p:nvPicPr>
          <p:cNvPr id="16389" name="Picture 6" descr="schoolhealth"/>
          <p:cNvPicPr>
            <a:picLocks noGrp="1" noChangeAspect="1" noChangeArrowheads="1"/>
          </p:cNvPicPr>
          <p:nvPr>
            <p:ph sz="half" idx="2"/>
          </p:nvPr>
        </p:nvPicPr>
        <p:blipFill>
          <a:blip r:embed="rId3"/>
          <a:srcRect/>
          <a:stretch>
            <a:fillRect/>
          </a:stretch>
        </p:blipFill>
        <p:spPr>
          <a:xfrm>
            <a:off x="5334000" y="1066800"/>
            <a:ext cx="3810000" cy="5791200"/>
          </a:xfrm>
        </p:spPr>
      </p:pic>
      <p:sp>
        <p:nvSpPr>
          <p:cNvPr id="2" name="Footer Placeholder 1"/>
          <p:cNvSpPr>
            <a:spLocks noGrp="1"/>
          </p:cNvSpPr>
          <p:nvPr>
            <p:ph type="ftr" sz="quarter" idx="11"/>
          </p:nvPr>
        </p:nvSpPr>
        <p:spPr/>
        <p:txBody>
          <a:bodyPr/>
          <a:lstStyle/>
          <a:p>
            <a:pPr>
              <a:defRPr/>
            </a:pPr>
            <a:r>
              <a:rPr lang="en-GB" smtClean="0"/>
              <a:t>SUMANDEEP NURSING COLLEGE,SUMANDEEP VIDYAPEETH</a:t>
            </a:r>
            <a:endParaRPr lang="en-GB"/>
          </a:p>
        </p:txBody>
      </p:sp>
      <p:pic>
        <p:nvPicPr>
          <p:cNvPr id="7" name="Picture 6" descr="C:\Users\NIRMAL\Desktop\GNCC\Final Approved University Logo - 01-03-2018.png"/>
          <p:cNvPicPr/>
          <p:nvPr/>
        </p:nvPicPr>
        <p:blipFill>
          <a:blip r:embed="rId4">
            <a:lum bright="-10000" contrast="30000"/>
          </a:blip>
          <a:srcRect/>
          <a:stretch>
            <a:fillRect/>
          </a:stretch>
        </p:blipFill>
        <p:spPr bwMode="auto">
          <a:xfrm>
            <a:off x="8077200" y="76200"/>
            <a:ext cx="857250" cy="7620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228600" y="457200"/>
            <a:ext cx="8686800" cy="6096000"/>
          </a:xfrm>
        </p:spPr>
        <p:txBody>
          <a:bodyPr/>
          <a:lstStyle/>
          <a:p>
            <a:pPr eaLnBrk="1" hangingPunct="1">
              <a:buFontTx/>
              <a:buNone/>
            </a:pPr>
            <a:r>
              <a:rPr lang="en-US" sz="2800" b="1" dirty="0"/>
              <a:t>S</a:t>
            </a:r>
            <a:r>
              <a:rPr lang="en-US" sz="2800" b="1" dirty="0" smtClean="0"/>
              <a:t>creening Tests:</a:t>
            </a:r>
            <a:endParaRPr lang="en-US" sz="2800" dirty="0" smtClean="0"/>
          </a:p>
          <a:p>
            <a:pPr eaLnBrk="1" hangingPunct="1"/>
            <a:r>
              <a:rPr lang="en-US" sz="2400" b="1" dirty="0" smtClean="0"/>
              <a:t>They are simple tests which can be carried out frequently to:</a:t>
            </a:r>
          </a:p>
          <a:p>
            <a:pPr eaLnBrk="1" hangingPunct="1">
              <a:buFontTx/>
              <a:buNone/>
            </a:pPr>
            <a:r>
              <a:rPr lang="en-US" sz="2400" dirty="0" smtClean="0"/>
              <a:t>-To screen for certain pathological conditions or diseases.</a:t>
            </a:r>
          </a:p>
          <a:p>
            <a:pPr eaLnBrk="1" hangingPunct="1">
              <a:buFontTx/>
              <a:buNone/>
            </a:pPr>
            <a:r>
              <a:rPr lang="en-US" sz="2400" dirty="0" smtClean="0"/>
              <a:t>-To screen suspected cases of disease, who need further investigation for final diagnosis.</a:t>
            </a:r>
          </a:p>
          <a:p>
            <a:pPr eaLnBrk="1" hangingPunct="1">
              <a:buFontTx/>
              <a:buNone/>
            </a:pPr>
            <a:endParaRPr lang="en-US" sz="2400" dirty="0" smtClean="0"/>
          </a:p>
          <a:p>
            <a:pPr eaLnBrk="1" hangingPunct="1"/>
            <a:r>
              <a:rPr lang="en-US" sz="2400" b="1" dirty="0" smtClean="0">
                <a:solidFill>
                  <a:srgbClr val="CC0099"/>
                </a:solidFill>
              </a:rPr>
              <a:t>Examples of screening tests include:</a:t>
            </a:r>
          </a:p>
          <a:p>
            <a:pPr eaLnBrk="1" hangingPunct="1">
              <a:buFontTx/>
              <a:buNone/>
            </a:pPr>
            <a:r>
              <a:rPr lang="en-US" sz="2400" b="1" dirty="0" smtClean="0">
                <a:solidFill>
                  <a:srgbClr val="CC0099"/>
                </a:solidFill>
              </a:rPr>
              <a:t>    -  weight and height,</a:t>
            </a:r>
          </a:p>
          <a:p>
            <a:pPr eaLnBrk="1" hangingPunct="1">
              <a:buFontTx/>
              <a:buNone/>
            </a:pPr>
            <a:r>
              <a:rPr lang="en-US" sz="2400" b="1" dirty="0" smtClean="0">
                <a:solidFill>
                  <a:srgbClr val="CC0099"/>
                </a:solidFill>
              </a:rPr>
              <a:t>    -  visual acuity, </a:t>
            </a:r>
          </a:p>
          <a:p>
            <a:pPr eaLnBrk="1" hangingPunct="1">
              <a:buFontTx/>
              <a:buNone/>
            </a:pPr>
            <a:r>
              <a:rPr lang="en-US" sz="2400" b="1" dirty="0" smtClean="0">
                <a:solidFill>
                  <a:srgbClr val="CC0099"/>
                </a:solidFill>
              </a:rPr>
              <a:t>    -  acuity of hearing, </a:t>
            </a:r>
          </a:p>
          <a:p>
            <a:pPr eaLnBrk="1" hangingPunct="1">
              <a:buFontTx/>
              <a:buNone/>
            </a:pPr>
            <a:r>
              <a:rPr lang="en-US" sz="2400" b="1" dirty="0" smtClean="0">
                <a:solidFill>
                  <a:srgbClr val="CC0099"/>
                </a:solidFill>
              </a:rPr>
              <a:t>    -  IQ testing, and</a:t>
            </a:r>
          </a:p>
          <a:p>
            <a:pPr eaLnBrk="1" hangingPunct="1">
              <a:buFontTx/>
              <a:buNone/>
            </a:pPr>
            <a:r>
              <a:rPr lang="en-US" sz="2400" b="1" dirty="0" smtClean="0">
                <a:solidFill>
                  <a:srgbClr val="CC0099"/>
                </a:solidFill>
              </a:rPr>
              <a:t>    -  dental examination.</a:t>
            </a:r>
          </a:p>
          <a:p>
            <a:pPr eaLnBrk="1" hangingPunct="1">
              <a:buFontTx/>
              <a:buNone/>
            </a:pPr>
            <a:endParaRPr lang="en-US" sz="2800" b="1" dirty="0" smtClean="0">
              <a:solidFill>
                <a:srgbClr val="CC0099"/>
              </a:solidFill>
            </a:endParaRPr>
          </a:p>
          <a:p>
            <a:pPr eaLnBrk="1" hangingPunct="1">
              <a:buFontTx/>
              <a:buNone/>
            </a:pPr>
            <a:endParaRPr lang="en-GB" sz="2800" dirty="0" smtClean="0"/>
          </a:p>
        </p:txBody>
      </p:sp>
      <p:sp>
        <p:nvSpPr>
          <p:cNvPr id="2" name="Footer Placeholder 1"/>
          <p:cNvSpPr>
            <a:spLocks noGrp="1"/>
          </p:cNvSpPr>
          <p:nvPr>
            <p:ph type="ftr" sz="quarter" idx="11"/>
          </p:nvPr>
        </p:nvSpPr>
        <p:spPr/>
        <p:txBody>
          <a:bodyPr/>
          <a:lstStyle/>
          <a:p>
            <a:r>
              <a:rPr lang="en-US" smtClean="0"/>
              <a:t>SUMANDEEP NURSING COLLEGE,SUMANDEEP VIDYAPEETH</a:t>
            </a:r>
            <a:endParaRPr lang="en-US"/>
          </a:p>
        </p:txBody>
      </p:sp>
      <p:pic>
        <p:nvPicPr>
          <p:cNvPr id="4" name="Picture 3" descr="C:\Users\NIRMAL\Desktop\GNCC\Final Approved University Logo - 01-03-2018.png"/>
          <p:cNvPicPr/>
          <p:nvPr/>
        </p:nvPicPr>
        <p:blipFill>
          <a:blip r:embed="rId3">
            <a:lum bright="-10000" contrast="30000"/>
          </a:blip>
          <a:srcRect/>
          <a:stretch>
            <a:fillRect/>
          </a:stretch>
        </p:blipFill>
        <p:spPr bwMode="auto">
          <a:xfrm>
            <a:off x="8077200" y="76200"/>
            <a:ext cx="857250" cy="7620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361315" y="457200"/>
            <a:ext cx="8782685" cy="6096000"/>
          </a:xfrm>
        </p:spPr>
        <p:txBody>
          <a:bodyPr/>
          <a:lstStyle/>
          <a:p>
            <a:pPr eaLnBrk="1" hangingPunct="1">
              <a:buFontTx/>
              <a:buNone/>
            </a:pPr>
            <a:r>
              <a:rPr lang="en-US" b="1" smtClean="0">
                <a:solidFill>
                  <a:srgbClr val="00CC99"/>
                </a:solidFill>
              </a:rPr>
              <a:t>3- </a:t>
            </a:r>
            <a:r>
              <a:rPr lang="en-US" b="1" u="sng" smtClean="0">
                <a:solidFill>
                  <a:srgbClr val="00CC99"/>
                </a:solidFill>
              </a:rPr>
              <a:t>Rehabilitative Service:</a:t>
            </a:r>
            <a:endParaRPr lang="en-US" u="sng" smtClean="0">
              <a:solidFill>
                <a:srgbClr val="00CC99"/>
              </a:solidFill>
            </a:endParaRPr>
          </a:p>
          <a:p>
            <a:pPr eaLnBrk="1" hangingPunct="1"/>
            <a:r>
              <a:rPr lang="en-US" b="1" smtClean="0"/>
              <a:t>May be congenital or acquired.</a:t>
            </a:r>
          </a:p>
          <a:p>
            <a:pPr eaLnBrk="1" hangingPunct="1">
              <a:buFontTx/>
              <a:buNone/>
            </a:pPr>
            <a:endParaRPr lang="en-US" b="1" smtClean="0"/>
          </a:p>
          <a:p>
            <a:pPr eaLnBrk="1" hangingPunct="1"/>
            <a:r>
              <a:rPr lang="en-US" b="1" smtClean="0"/>
              <a:t>Children with minor or mild cases of disability can attend regular schools, </a:t>
            </a:r>
          </a:p>
          <a:p>
            <a:pPr eaLnBrk="1" hangingPunct="1">
              <a:buFontTx/>
              <a:buNone/>
            </a:pPr>
            <a:endParaRPr lang="en-US" b="1" smtClean="0"/>
          </a:p>
          <a:p>
            <a:pPr eaLnBrk="1" hangingPunct="1"/>
            <a:r>
              <a:rPr lang="en-US" b="1" smtClean="0"/>
              <a:t>Severe forms (e.g. the deaf, blind, or mentally retarded) can attend special institutes.</a:t>
            </a:r>
            <a:endParaRPr lang="en-GB" b="1" smtClean="0"/>
          </a:p>
        </p:txBody>
      </p:sp>
      <p:sp>
        <p:nvSpPr>
          <p:cNvPr id="2" name="Footer Placeholder 1"/>
          <p:cNvSpPr>
            <a:spLocks noGrp="1"/>
          </p:cNvSpPr>
          <p:nvPr>
            <p:ph type="ftr" sz="quarter" idx="11"/>
          </p:nvPr>
        </p:nvSpPr>
        <p:spPr/>
        <p:txBody>
          <a:bodyPr/>
          <a:lstStyle/>
          <a:p>
            <a:r>
              <a:rPr lang="en-US" smtClean="0"/>
              <a:t>SUMANDEEP NURSING COLLEGE,SUMANDEEP VIDYAPEETH</a:t>
            </a:r>
            <a:endParaRPr lang="en-US"/>
          </a:p>
        </p:txBody>
      </p:sp>
      <p:pic>
        <p:nvPicPr>
          <p:cNvPr id="4" name="Picture 3" descr="C:\Users\NIRMAL\Desktop\GNCC\Final Approved University Logo - 01-03-2018.png"/>
          <p:cNvPicPr/>
          <p:nvPr/>
        </p:nvPicPr>
        <p:blipFill>
          <a:blip r:embed="rId3">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a:t>
            </a:r>
            <a:endParaRPr lang="en-US" dirty="0"/>
          </a:p>
        </p:txBody>
      </p:sp>
      <p:sp>
        <p:nvSpPr>
          <p:cNvPr id="3" name="Content Placeholder 2"/>
          <p:cNvSpPr>
            <a:spLocks noGrp="1"/>
          </p:cNvSpPr>
          <p:nvPr>
            <p:ph idx="1"/>
          </p:nvPr>
        </p:nvSpPr>
        <p:spPr/>
        <p:txBody>
          <a:bodyPr/>
          <a:lstStyle/>
          <a:p>
            <a:pPr algn="just"/>
            <a:r>
              <a:rPr lang="en-US" dirty="0" smtClean="0"/>
              <a:t> </a:t>
            </a:r>
            <a:r>
              <a:rPr lang="en-US" dirty="0"/>
              <a:t>School is defined as an educational institution where groups of pupils pursue defined studies at defined levels, receive instructions from one or more teachers, frequently interact with other officers and employees such as principal, various supervisors/ instructors, and maintenance staff etc., usually housed in a single building.</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7772400" y="304800"/>
            <a:ext cx="857250" cy="762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algn="l" eaLnBrk="1" hangingPunct="1">
              <a:defRPr/>
            </a:pPr>
            <a:r>
              <a:rPr lang="en-US" sz="3200" b="1" smtClean="0"/>
              <a:t>Some forms of handicapping</a:t>
            </a:r>
            <a:br>
              <a:rPr lang="en-US" sz="3200" b="1" smtClean="0"/>
            </a:br>
            <a:r>
              <a:rPr lang="en-US" sz="3200" b="1" smtClean="0"/>
              <a:t>conditions in regular school:</a:t>
            </a:r>
            <a:endParaRPr lang="en-GB" sz="3200" b="1" smtClean="0"/>
          </a:p>
        </p:txBody>
      </p:sp>
      <p:sp>
        <p:nvSpPr>
          <p:cNvPr id="21507" name="Rectangle 3"/>
          <p:cNvSpPr>
            <a:spLocks noGrp="1" noChangeArrowheads="1"/>
          </p:cNvSpPr>
          <p:nvPr>
            <p:ph type="body" sz="half" idx="1"/>
          </p:nvPr>
        </p:nvSpPr>
        <p:spPr>
          <a:xfrm>
            <a:off x="457200" y="1600200"/>
            <a:ext cx="5486400" cy="5257800"/>
          </a:xfrm>
        </p:spPr>
        <p:txBody>
          <a:bodyPr/>
          <a:lstStyle/>
          <a:p>
            <a:pPr lvl="1" eaLnBrk="1" hangingPunct="1">
              <a:lnSpc>
                <a:spcPct val="90000"/>
              </a:lnSpc>
            </a:pPr>
            <a:r>
              <a:rPr lang="en-US" sz="2400" b="1" u="sng" smtClean="0"/>
              <a:t>Heart disease:</a:t>
            </a:r>
            <a:r>
              <a:rPr lang="en-US" sz="2000" smtClean="0"/>
              <a:t> </a:t>
            </a:r>
          </a:p>
          <a:p>
            <a:pPr lvl="1" eaLnBrk="1" hangingPunct="1">
              <a:lnSpc>
                <a:spcPct val="90000"/>
              </a:lnSpc>
              <a:buFontTx/>
              <a:buNone/>
            </a:pPr>
            <a:r>
              <a:rPr lang="en-US" sz="2000" smtClean="0"/>
              <a:t>   </a:t>
            </a:r>
            <a:r>
              <a:rPr lang="en-US" sz="2000" b="1" smtClean="0"/>
              <a:t>Rheumatic valvular disease is the most important.</a:t>
            </a:r>
          </a:p>
          <a:p>
            <a:pPr lvl="1" eaLnBrk="1" hangingPunct="1">
              <a:lnSpc>
                <a:spcPct val="90000"/>
              </a:lnSpc>
            </a:pPr>
            <a:r>
              <a:rPr lang="en-US" sz="2400" b="1" u="sng" smtClean="0"/>
              <a:t>Musculoskeletal deformities:</a:t>
            </a:r>
            <a:r>
              <a:rPr lang="en-US" sz="2000" smtClean="0"/>
              <a:t> </a:t>
            </a:r>
          </a:p>
          <a:p>
            <a:pPr lvl="1" eaLnBrk="1" hangingPunct="1">
              <a:lnSpc>
                <a:spcPct val="90000"/>
              </a:lnSpc>
              <a:buFontTx/>
              <a:buNone/>
            </a:pPr>
            <a:r>
              <a:rPr lang="en-US" sz="2000" smtClean="0"/>
              <a:t>  </a:t>
            </a:r>
            <a:r>
              <a:rPr lang="en-US" sz="2000" b="1" smtClean="0"/>
              <a:t>mild paralytic poliomyelitis, and healed rickets.</a:t>
            </a:r>
          </a:p>
          <a:p>
            <a:pPr lvl="1" eaLnBrk="1" hangingPunct="1">
              <a:lnSpc>
                <a:spcPct val="90000"/>
              </a:lnSpc>
            </a:pPr>
            <a:r>
              <a:rPr lang="en-US" sz="2400" b="1" u="sng" smtClean="0"/>
              <a:t>Impaired vision:</a:t>
            </a:r>
            <a:r>
              <a:rPr lang="en-US" sz="2000" u="sng" smtClean="0"/>
              <a:t> </a:t>
            </a:r>
          </a:p>
          <a:p>
            <a:pPr lvl="1" eaLnBrk="1" hangingPunct="1">
              <a:lnSpc>
                <a:spcPct val="90000"/>
              </a:lnSpc>
              <a:buFontTx/>
              <a:buNone/>
            </a:pPr>
            <a:r>
              <a:rPr lang="en-US" sz="2000" smtClean="0"/>
              <a:t>   </a:t>
            </a:r>
            <a:r>
              <a:rPr lang="en-US" sz="2000" b="1" smtClean="0"/>
              <a:t>mainly due to errors of refraction, and may be corneal opacity.</a:t>
            </a:r>
          </a:p>
          <a:p>
            <a:pPr lvl="1" eaLnBrk="1" hangingPunct="1">
              <a:lnSpc>
                <a:spcPct val="90000"/>
              </a:lnSpc>
            </a:pPr>
            <a:r>
              <a:rPr lang="en-US" sz="2400" b="1" u="sng" smtClean="0"/>
              <a:t>Impaired hearing:</a:t>
            </a:r>
          </a:p>
          <a:p>
            <a:pPr lvl="1" eaLnBrk="1" hangingPunct="1">
              <a:lnSpc>
                <a:spcPct val="90000"/>
              </a:lnSpc>
              <a:buFontTx/>
              <a:buNone/>
            </a:pPr>
            <a:r>
              <a:rPr lang="en-US" sz="2000" smtClean="0"/>
              <a:t>  </a:t>
            </a:r>
            <a:r>
              <a:rPr lang="en-US" sz="2000" b="1" smtClean="0"/>
              <a:t> neglected chronic otitis media, ear injury by foreign body, and occasionally ototoxic drugs and complicated meningitis.</a:t>
            </a:r>
            <a:r>
              <a:rPr lang="en-US" sz="2000" smtClean="0"/>
              <a:t> </a:t>
            </a:r>
            <a:endParaRPr lang="en-GB" sz="2000" smtClean="0"/>
          </a:p>
        </p:txBody>
      </p:sp>
      <p:pic>
        <p:nvPicPr>
          <p:cNvPr id="21508" name="Picture 4" descr="school_health-1"/>
          <p:cNvPicPr>
            <a:picLocks noGrp="1" noChangeAspect="1" noChangeArrowheads="1"/>
          </p:cNvPicPr>
          <p:nvPr>
            <p:ph sz="half" idx="2"/>
          </p:nvPr>
        </p:nvPicPr>
        <p:blipFill>
          <a:blip r:embed="rId3"/>
          <a:srcRect/>
          <a:stretch>
            <a:fillRect/>
          </a:stretch>
        </p:blipFill>
        <p:spPr>
          <a:xfrm>
            <a:off x="5905500" y="1600200"/>
            <a:ext cx="3009900" cy="4648200"/>
          </a:xfrm>
        </p:spPr>
      </p:pic>
      <p:sp>
        <p:nvSpPr>
          <p:cNvPr id="2" name="Footer Placeholder 1"/>
          <p:cNvSpPr>
            <a:spLocks noGrp="1"/>
          </p:cNvSpPr>
          <p:nvPr>
            <p:ph type="ftr" sz="quarter" idx="11"/>
          </p:nvPr>
        </p:nvSpPr>
        <p:spPr/>
        <p:txBody>
          <a:bodyPr/>
          <a:lstStyle/>
          <a:p>
            <a:pPr>
              <a:defRPr/>
            </a:pPr>
            <a:r>
              <a:rPr lang="en-GB" smtClean="0"/>
              <a:t>SUMANDEEP NURSING COLLEGE,SUMANDEEP VIDYAPEETH</a:t>
            </a:r>
            <a:endParaRPr lang="en-GB"/>
          </a:p>
        </p:txBody>
      </p:sp>
      <p:pic>
        <p:nvPicPr>
          <p:cNvPr id="6" name="Picture 5" descr="C:\Users\NIRMAL\Desktop\GNCC\Final Approved University Logo - 01-03-2018.png"/>
          <p:cNvPicPr/>
          <p:nvPr/>
        </p:nvPicPr>
        <p:blipFill>
          <a:blip r:embed="rId4">
            <a:lum bright="-10000" contrast="30000"/>
          </a:blip>
          <a:srcRect/>
          <a:stretch>
            <a:fillRect/>
          </a:stretch>
        </p:blipFill>
        <p:spPr bwMode="auto">
          <a:xfrm>
            <a:off x="8077200" y="76200"/>
            <a:ext cx="857250" cy="7620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sz="half" idx="1"/>
          </p:nvPr>
        </p:nvSpPr>
        <p:spPr>
          <a:xfrm>
            <a:off x="457200" y="457200"/>
            <a:ext cx="5334000" cy="6400800"/>
          </a:xfrm>
        </p:spPr>
        <p:txBody>
          <a:bodyPr/>
          <a:lstStyle/>
          <a:p>
            <a:pPr marL="0" indent="0" eaLnBrk="1" hangingPunct="1">
              <a:lnSpc>
                <a:spcPct val="90000"/>
              </a:lnSpc>
              <a:buNone/>
            </a:pPr>
            <a:r>
              <a:rPr lang="en-US" sz="2800" b="1" u="sng" dirty="0" smtClean="0"/>
              <a:t>4. School Health Record:</a:t>
            </a:r>
            <a:endParaRPr lang="en-US" sz="2800" u="sng" dirty="0" smtClean="0"/>
          </a:p>
          <a:p>
            <a:pPr eaLnBrk="1" hangingPunct="1">
              <a:lnSpc>
                <a:spcPct val="90000"/>
              </a:lnSpc>
              <a:buFontTx/>
              <a:buNone/>
            </a:pPr>
            <a:r>
              <a:rPr lang="en-US" sz="2800" dirty="0" smtClean="0"/>
              <a:t>   </a:t>
            </a:r>
            <a:r>
              <a:rPr lang="en-US" sz="2400" b="1" dirty="0" smtClean="0"/>
              <a:t>Each school child should have his own health record, for registration of events and activities related to health.</a:t>
            </a:r>
          </a:p>
          <a:p>
            <a:pPr eaLnBrk="1" hangingPunct="1">
              <a:lnSpc>
                <a:spcPct val="90000"/>
              </a:lnSpc>
              <a:buFontTx/>
              <a:buNone/>
            </a:pPr>
            <a:endParaRPr lang="en-US" sz="2400" b="1" dirty="0" smtClean="0"/>
          </a:p>
          <a:p>
            <a:pPr eaLnBrk="1" hangingPunct="1">
              <a:lnSpc>
                <a:spcPct val="90000"/>
              </a:lnSpc>
            </a:pPr>
            <a:r>
              <a:rPr lang="en-US" sz="2800" b="1" u="sng" dirty="0" smtClean="0"/>
              <a:t>Contents of Record:</a:t>
            </a:r>
          </a:p>
          <a:p>
            <a:pPr eaLnBrk="1" hangingPunct="1">
              <a:lnSpc>
                <a:spcPct val="90000"/>
              </a:lnSpc>
              <a:buFontTx/>
              <a:buNone/>
            </a:pPr>
            <a:r>
              <a:rPr lang="en-US" sz="2400" b="1" dirty="0" smtClean="0"/>
              <a:t>  - Personal and social data.</a:t>
            </a:r>
          </a:p>
          <a:p>
            <a:pPr eaLnBrk="1" hangingPunct="1">
              <a:lnSpc>
                <a:spcPct val="90000"/>
              </a:lnSpc>
              <a:buFontTx/>
              <a:buNone/>
            </a:pPr>
            <a:r>
              <a:rPr lang="en-US" sz="2400" b="1" dirty="0" smtClean="0"/>
              <a:t>  - Results of health appraisal.</a:t>
            </a:r>
          </a:p>
          <a:p>
            <a:pPr eaLnBrk="1" hangingPunct="1">
              <a:lnSpc>
                <a:spcPct val="90000"/>
              </a:lnSpc>
              <a:buFontTx/>
              <a:buNone/>
            </a:pPr>
            <a:r>
              <a:rPr lang="en-US" sz="2400" b="1" dirty="0" smtClean="0"/>
              <a:t>  - Immunizations /date/age.</a:t>
            </a:r>
          </a:p>
          <a:p>
            <a:pPr eaLnBrk="1" hangingPunct="1">
              <a:lnSpc>
                <a:spcPct val="90000"/>
              </a:lnSpc>
              <a:buFontTx/>
              <a:buNone/>
            </a:pPr>
            <a:r>
              <a:rPr lang="en-US" sz="2400" b="1" dirty="0" smtClean="0"/>
              <a:t>  - Any morbidity, and  management record.</a:t>
            </a:r>
          </a:p>
          <a:p>
            <a:pPr eaLnBrk="1" hangingPunct="1">
              <a:lnSpc>
                <a:spcPct val="90000"/>
              </a:lnSpc>
              <a:buFontTx/>
              <a:buNone/>
            </a:pPr>
            <a:endParaRPr lang="en-GB" sz="2800" dirty="0" smtClean="0"/>
          </a:p>
        </p:txBody>
      </p:sp>
      <p:pic>
        <p:nvPicPr>
          <p:cNvPr id="22531" name="Picture 4" descr="Picture6"/>
          <p:cNvPicPr>
            <a:picLocks noGrp="1" noChangeAspect="1" noChangeArrowheads="1"/>
          </p:cNvPicPr>
          <p:nvPr>
            <p:ph sz="half" idx="2"/>
          </p:nvPr>
        </p:nvPicPr>
        <p:blipFill>
          <a:blip r:embed="rId3"/>
          <a:srcRect/>
          <a:stretch>
            <a:fillRect/>
          </a:stretch>
        </p:blipFill>
        <p:spPr>
          <a:xfrm>
            <a:off x="5943600" y="685800"/>
            <a:ext cx="3200400" cy="5943600"/>
          </a:xfrm>
        </p:spPr>
      </p:pic>
      <p:sp>
        <p:nvSpPr>
          <p:cNvPr id="2" name="Footer Placeholder 1"/>
          <p:cNvSpPr>
            <a:spLocks noGrp="1"/>
          </p:cNvSpPr>
          <p:nvPr>
            <p:ph type="ftr" sz="quarter" idx="11"/>
          </p:nvPr>
        </p:nvSpPr>
        <p:spPr/>
        <p:txBody>
          <a:bodyPr/>
          <a:lstStyle/>
          <a:p>
            <a:pPr>
              <a:defRPr/>
            </a:pPr>
            <a:r>
              <a:rPr lang="en-GB" smtClean="0"/>
              <a:t>SUMANDEEP NURSING COLLEGE,SUMANDEEP VIDYAPEETH</a:t>
            </a:r>
            <a:endParaRPr lang="en-GB"/>
          </a:p>
        </p:txBody>
      </p:sp>
      <p:pic>
        <p:nvPicPr>
          <p:cNvPr id="5" name="Picture 4" descr="C:\Users\NIRMAL\Desktop\GNCC\Final Approved University Logo - 01-03-2018.png"/>
          <p:cNvPicPr/>
          <p:nvPr/>
        </p:nvPicPr>
        <p:blipFill>
          <a:blip r:embed="rId4">
            <a:lum bright="-10000" contrast="30000"/>
          </a:blip>
          <a:srcRect/>
          <a:stretch>
            <a:fillRect/>
          </a:stretch>
        </p:blipFill>
        <p:spPr bwMode="auto">
          <a:xfrm>
            <a:off x="8077200" y="76200"/>
            <a:ext cx="857250" cy="7620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body" sz="half" idx="1"/>
          </p:nvPr>
        </p:nvSpPr>
        <p:spPr>
          <a:xfrm>
            <a:off x="381000" y="228600"/>
            <a:ext cx="5410200" cy="6248400"/>
          </a:xfrm>
          <a:noFill/>
        </p:spPr>
        <p:txBody>
          <a:bodyPr>
            <a:normAutofit lnSpcReduction="10000"/>
          </a:bodyPr>
          <a:lstStyle/>
          <a:p>
            <a:pPr eaLnBrk="1" hangingPunct="1">
              <a:buFontTx/>
              <a:buNone/>
            </a:pPr>
            <a:endParaRPr lang="en-US" sz="2800" b="1" smtClean="0"/>
          </a:p>
          <a:p>
            <a:pPr eaLnBrk="1" hangingPunct="1"/>
            <a:r>
              <a:rPr lang="en-US" sz="2800" b="1" u="sng" smtClean="0">
                <a:solidFill>
                  <a:srgbClr val="00CC99"/>
                </a:solidFill>
              </a:rPr>
              <a:t>Value of Health Record:</a:t>
            </a:r>
          </a:p>
          <a:p>
            <a:pPr eaLnBrk="1" hangingPunct="1">
              <a:buFontTx/>
              <a:buNone/>
            </a:pPr>
            <a:r>
              <a:rPr lang="en-US" sz="2400" b="1" smtClean="0"/>
              <a:t>-For reference whenever registered health data</a:t>
            </a:r>
          </a:p>
          <a:p>
            <a:pPr eaLnBrk="1" hangingPunct="1">
              <a:buFontTx/>
              <a:buNone/>
            </a:pPr>
            <a:r>
              <a:rPr lang="en-US" sz="2400" b="1" smtClean="0"/>
              <a:t>   are needed; </a:t>
            </a:r>
          </a:p>
          <a:p>
            <a:pPr eaLnBrk="1" hangingPunct="1">
              <a:buFontTx/>
              <a:buNone/>
            </a:pPr>
            <a:r>
              <a:rPr lang="en-US" sz="2000" b="1" smtClean="0">
                <a:solidFill>
                  <a:srgbClr val="CC0099"/>
                </a:solidFill>
              </a:rPr>
              <a:t>e.g. past medical history to assist diagnosis of existing disease.</a:t>
            </a:r>
          </a:p>
          <a:p>
            <a:pPr eaLnBrk="1" hangingPunct="1">
              <a:buFontTx/>
              <a:buNone/>
            </a:pPr>
            <a:endParaRPr lang="en-US" sz="2000" b="1" smtClean="0">
              <a:solidFill>
                <a:srgbClr val="CC0099"/>
              </a:solidFill>
            </a:endParaRPr>
          </a:p>
          <a:p>
            <a:pPr eaLnBrk="1" hangingPunct="1">
              <a:buFontTx/>
              <a:buNone/>
            </a:pPr>
            <a:r>
              <a:rPr lang="en-US" sz="2400" b="1" smtClean="0"/>
              <a:t>-Allows follow-up of chronic </a:t>
            </a:r>
          </a:p>
          <a:p>
            <a:pPr eaLnBrk="1" hangingPunct="1">
              <a:buFontTx/>
              <a:buNone/>
            </a:pPr>
            <a:r>
              <a:rPr lang="en-US" sz="2400" b="1" smtClean="0"/>
              <a:t>  disease.</a:t>
            </a:r>
          </a:p>
          <a:p>
            <a:pPr eaLnBrk="1" hangingPunct="1">
              <a:buFontTx/>
              <a:buNone/>
            </a:pPr>
            <a:r>
              <a:rPr lang="en-US" sz="2400" b="1" smtClean="0"/>
              <a:t>-Collecting statistical data and indices of school children,</a:t>
            </a:r>
          </a:p>
          <a:p>
            <a:pPr eaLnBrk="1" hangingPunct="1">
              <a:buFontTx/>
              <a:buNone/>
            </a:pPr>
            <a:endParaRPr lang="en-US" sz="2400" b="1" smtClean="0"/>
          </a:p>
          <a:p>
            <a:pPr eaLnBrk="1" hangingPunct="1">
              <a:buFontTx/>
              <a:buNone/>
            </a:pPr>
            <a:r>
              <a:rPr lang="en-US" sz="2400" b="1" smtClean="0">
                <a:solidFill>
                  <a:srgbClr val="CC0099"/>
                </a:solidFill>
              </a:rPr>
              <a:t>( for future planning and</a:t>
            </a:r>
          </a:p>
          <a:p>
            <a:pPr eaLnBrk="1" hangingPunct="1">
              <a:buFontTx/>
              <a:buNone/>
            </a:pPr>
            <a:r>
              <a:rPr lang="en-US" sz="2400" b="1" smtClean="0">
                <a:solidFill>
                  <a:srgbClr val="CC0099"/>
                </a:solidFill>
              </a:rPr>
              <a:t>evaluation of health services).</a:t>
            </a:r>
            <a:endParaRPr lang="en-GB" sz="2400" b="1" smtClean="0">
              <a:solidFill>
                <a:srgbClr val="CC0099"/>
              </a:solidFill>
            </a:endParaRPr>
          </a:p>
        </p:txBody>
      </p:sp>
      <p:pic>
        <p:nvPicPr>
          <p:cNvPr id="23555" name="Picture 5" descr="Picture3"/>
          <p:cNvPicPr>
            <a:picLocks noGrp="1" noChangeAspect="1" noChangeArrowheads="1"/>
          </p:cNvPicPr>
          <p:nvPr>
            <p:ph sz="half" idx="2"/>
          </p:nvPr>
        </p:nvPicPr>
        <p:blipFill>
          <a:blip r:embed="rId3"/>
          <a:srcRect/>
          <a:stretch>
            <a:fillRect/>
          </a:stretch>
        </p:blipFill>
        <p:spPr>
          <a:xfrm>
            <a:off x="6019800" y="609600"/>
            <a:ext cx="3124200" cy="4899025"/>
          </a:xfrm>
        </p:spPr>
      </p:pic>
      <p:sp>
        <p:nvSpPr>
          <p:cNvPr id="2" name="Footer Placeholder 1"/>
          <p:cNvSpPr>
            <a:spLocks noGrp="1"/>
          </p:cNvSpPr>
          <p:nvPr>
            <p:ph type="ftr" sz="quarter" idx="11"/>
          </p:nvPr>
        </p:nvSpPr>
        <p:spPr/>
        <p:txBody>
          <a:bodyPr/>
          <a:lstStyle/>
          <a:p>
            <a:pPr>
              <a:defRPr/>
            </a:pPr>
            <a:r>
              <a:rPr lang="en-GB" smtClean="0"/>
              <a:t>SUMANDEEP NURSING COLLEGE,SUMANDEEP VIDYAPEETH</a:t>
            </a:r>
            <a:endParaRPr lang="en-GB"/>
          </a:p>
        </p:txBody>
      </p:sp>
      <p:pic>
        <p:nvPicPr>
          <p:cNvPr id="5" name="Picture 4" descr="C:\Users\NIRMAL\Desktop\GNCC\Final Approved University Logo - 01-03-2018.png"/>
          <p:cNvPicPr/>
          <p:nvPr/>
        </p:nvPicPr>
        <p:blipFill>
          <a:blip r:embed="rId4">
            <a:lum bright="-10000" contrast="30000"/>
          </a:blip>
          <a:srcRect/>
          <a:stretch>
            <a:fillRect/>
          </a:stretch>
        </p:blipFill>
        <p:spPr bwMode="auto">
          <a:xfrm>
            <a:off x="8077200" y="76200"/>
            <a:ext cx="857250" cy="76200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teacher in school health services</a:t>
            </a:r>
            <a:endParaRPr lang="en-US" dirty="0"/>
          </a:p>
        </p:txBody>
      </p:sp>
      <p:sp>
        <p:nvSpPr>
          <p:cNvPr id="3" name="Content Placeholder 2"/>
          <p:cNvSpPr>
            <a:spLocks noGrp="1"/>
          </p:cNvSpPr>
          <p:nvPr>
            <p:ph idx="1"/>
          </p:nvPr>
        </p:nvSpPr>
        <p:spPr>
          <a:xfrm>
            <a:off x="457200" y="1600200"/>
            <a:ext cx="8442325" cy="4951730"/>
          </a:xfrm>
        </p:spPr>
        <p:txBody>
          <a:bodyPr>
            <a:normAutofit fontScale="97500" lnSpcReduction="10000"/>
          </a:bodyPr>
          <a:lstStyle/>
          <a:p>
            <a:pPr marL="0" indent="0">
              <a:buNone/>
            </a:pPr>
            <a:r>
              <a:rPr lang="en-US" sz="2200" dirty="0"/>
              <a:t>1. Daily inspection of children for personal hygiene and cleanliness.</a:t>
            </a:r>
          </a:p>
          <a:p>
            <a:pPr marL="0" indent="0">
              <a:buNone/>
            </a:pPr>
            <a:r>
              <a:rPr lang="en-US" sz="2200" dirty="0"/>
              <a:t>2. Daily observation of children for detecting any evidence of any deviation from normal health, behavior, any communicable disease, malnutrition etc</a:t>
            </a:r>
          </a:p>
          <a:p>
            <a:pPr marL="0" indent="0">
              <a:buNone/>
            </a:pPr>
            <a:r>
              <a:rPr lang="en-US" sz="2200" dirty="0"/>
              <a:t>3. Help in control of communicable diseases.</a:t>
            </a:r>
          </a:p>
          <a:p>
            <a:pPr marL="0" indent="0">
              <a:buNone/>
            </a:pPr>
            <a:r>
              <a:rPr lang="en-US" sz="2200" dirty="0" smtClean="0"/>
              <a:t>4</a:t>
            </a:r>
            <a:r>
              <a:rPr lang="en-US" sz="2200" dirty="0"/>
              <a:t>. Referral of child having any problem to school health clinic for further action.</a:t>
            </a:r>
          </a:p>
          <a:p>
            <a:pPr marL="0" indent="0">
              <a:buNone/>
            </a:pPr>
            <a:r>
              <a:rPr lang="en-US" sz="2200" dirty="0"/>
              <a:t>5. Informing the parents and maintaining follow up;</a:t>
            </a:r>
          </a:p>
          <a:p>
            <a:pPr marL="0" indent="0">
              <a:buNone/>
            </a:pPr>
            <a:r>
              <a:rPr lang="en-US" sz="2200" dirty="0"/>
              <a:t>6. Maintaining record of anthropometric measurements and other health record of children;</a:t>
            </a:r>
          </a:p>
          <a:p>
            <a:pPr marL="0" indent="0">
              <a:buNone/>
            </a:pPr>
            <a:r>
              <a:rPr lang="en-US" sz="2200" dirty="0"/>
              <a:t>7. Help in providing safe environmental sanitation;</a:t>
            </a:r>
          </a:p>
          <a:p>
            <a:pPr marL="0" indent="0">
              <a:buNone/>
            </a:pPr>
            <a:r>
              <a:rPr lang="en-US" sz="2200" dirty="0"/>
              <a:t>8. Giving First Aid and Emergency care to children; </a:t>
            </a:r>
          </a:p>
          <a:p>
            <a:pPr marL="0" indent="0">
              <a:buNone/>
            </a:pPr>
            <a:r>
              <a:rPr lang="en-US" sz="2200" dirty="0" smtClean="0"/>
              <a:t>9</a:t>
            </a:r>
            <a:r>
              <a:rPr lang="en-US" sz="2200" dirty="0"/>
              <a:t>. Imparting of health education on healthful living habits and behavior etc;</a:t>
            </a:r>
          </a:p>
          <a:p>
            <a:pPr marL="0" indent="0">
              <a:buNone/>
            </a:pPr>
            <a:r>
              <a:rPr lang="en-US" sz="2200" dirty="0"/>
              <a:t>10.Participate in investigation of epidemic or any communicable disease etc. </a:t>
            </a:r>
          </a:p>
          <a:p>
            <a:pPr marL="0" indent="0">
              <a:buNone/>
            </a:pPr>
            <a:endParaRPr lang="en-US" sz="2200"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parents in school health services</a:t>
            </a:r>
            <a:endParaRPr lang="en-US" dirty="0"/>
          </a:p>
        </p:txBody>
      </p:sp>
      <p:sp>
        <p:nvSpPr>
          <p:cNvPr id="3" name="Content Placeholder 2"/>
          <p:cNvSpPr>
            <a:spLocks noGrp="1"/>
          </p:cNvSpPr>
          <p:nvPr>
            <p:ph idx="1"/>
          </p:nvPr>
        </p:nvSpPr>
        <p:spPr/>
        <p:txBody>
          <a:bodyPr/>
          <a:lstStyle/>
          <a:p>
            <a:pPr algn="just"/>
            <a:r>
              <a:rPr lang="en-US" dirty="0"/>
              <a:t>1. They can help in correction of defects if any and follow up of children found sick.</a:t>
            </a:r>
          </a:p>
          <a:p>
            <a:pPr algn="just"/>
            <a:r>
              <a:rPr lang="en-US" dirty="0"/>
              <a:t>2. They can help in formation of good healthful living habits and behaviour.</a:t>
            </a:r>
          </a:p>
          <a:p>
            <a:pPr algn="just"/>
            <a:r>
              <a:rPr lang="en-US" dirty="0"/>
              <a:t>3. Through "Parents- Teachers Association" the parents can be involved in planning, organizing and implementation of school health programme,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152400"/>
            <a:ext cx="857250" cy="7620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community in school health services</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err="1"/>
              <a:t>1. Providing</a:t>
            </a:r>
            <a:r>
              <a:rPr lang="en-US" dirty="0"/>
              <a:t> suitable land for school building;</a:t>
            </a:r>
          </a:p>
          <a:p>
            <a:pPr marL="0" indent="0" algn="just">
              <a:buNone/>
            </a:pPr>
            <a:r>
              <a:rPr lang="en-US" dirty="0"/>
              <a:t>2. Providing funds and </a:t>
            </a:r>
            <a:r>
              <a:rPr lang="en-US" dirty="0" err="1"/>
              <a:t>labour</a:t>
            </a:r>
            <a:r>
              <a:rPr lang="en-US" dirty="0"/>
              <a:t> in building proper school;</a:t>
            </a:r>
          </a:p>
          <a:p>
            <a:pPr marL="0" indent="0" algn="just">
              <a:buNone/>
            </a:pPr>
            <a:r>
              <a:rPr lang="en-US" dirty="0"/>
              <a:t>3. Participation in school health committees or councils and contribute in formulation of school health policies and plan;</a:t>
            </a:r>
          </a:p>
          <a:p>
            <a:pPr marL="0" indent="0" algn="just">
              <a:buNone/>
            </a:pPr>
            <a:r>
              <a:rPr lang="en-US" dirty="0"/>
              <a:t>4. Participation in implementation of programme activities.</a:t>
            </a:r>
          </a:p>
          <a:p>
            <a:pPr marL="0" indent="0" algn="just">
              <a:buNone/>
            </a:pPr>
            <a:r>
              <a:rPr lang="en-US" dirty="0"/>
              <a:t>5. Motivating parents to send their children to school and take care of their health etc.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students </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1. Learn values of medical and health examinations, personal hygiene, good nutrition, environmental sanitation etc.;</a:t>
            </a:r>
          </a:p>
          <a:p>
            <a:pPr marL="0" indent="0" algn="just">
              <a:buNone/>
            </a:pPr>
            <a:r>
              <a:rPr lang="en-US" dirty="0"/>
              <a:t>2. Co-operate in various aspects of school health programme;</a:t>
            </a:r>
          </a:p>
          <a:p>
            <a:pPr marL="0" indent="0" algn="just">
              <a:buNone/>
            </a:pPr>
            <a:r>
              <a:rPr lang="en-US" dirty="0"/>
              <a:t>3. Develop positive habits and healthful living activities as educated upon;</a:t>
            </a:r>
          </a:p>
          <a:p>
            <a:pPr marL="0" indent="0" algn="just">
              <a:buNone/>
            </a:pPr>
            <a:r>
              <a:rPr lang="en-US" dirty="0"/>
              <a:t>4. Extend this knowledge to other members of the family, neighborhood etc</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NURSE IN SCHOOLHEALTH SERVICES:1</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I . HEALTHAPPRAISAL </a:t>
            </a:r>
          </a:p>
          <a:p>
            <a:pPr>
              <a:buNone/>
            </a:pPr>
            <a:r>
              <a:rPr lang="en-US" dirty="0" smtClean="0"/>
              <a:t>2. </a:t>
            </a:r>
            <a:r>
              <a:rPr lang="en-US" dirty="0"/>
              <a:t>Remedial measures and </a:t>
            </a:r>
            <a:r>
              <a:rPr lang="en-US" dirty="0" smtClean="0"/>
              <a:t>follow-up</a:t>
            </a:r>
          </a:p>
          <a:p>
            <a:pPr>
              <a:buNone/>
            </a:pPr>
            <a:r>
              <a:rPr lang="en-US" dirty="0" smtClean="0"/>
              <a:t>3 .Prevention </a:t>
            </a:r>
            <a:r>
              <a:rPr lang="en-US" dirty="0"/>
              <a:t>of communicable </a:t>
            </a:r>
            <a:r>
              <a:rPr lang="en-US" dirty="0" smtClean="0"/>
              <a:t>diseases</a:t>
            </a:r>
            <a:endParaRPr lang="en-US" dirty="0"/>
          </a:p>
          <a:p>
            <a:pPr>
              <a:buNone/>
            </a:pPr>
            <a:r>
              <a:rPr lang="en-US" dirty="0" smtClean="0"/>
              <a:t>4</a:t>
            </a:r>
            <a:r>
              <a:rPr lang="en-US" dirty="0"/>
              <a:t>. Healthful school </a:t>
            </a:r>
            <a:r>
              <a:rPr lang="en-US" dirty="0" smtClean="0"/>
              <a:t>environment</a:t>
            </a:r>
            <a:endParaRPr lang="en-US" dirty="0"/>
          </a:p>
          <a:p>
            <a:pPr>
              <a:buNone/>
            </a:pPr>
            <a:r>
              <a:rPr lang="en-US" dirty="0" smtClean="0"/>
              <a:t>5</a:t>
            </a:r>
            <a:r>
              <a:rPr lang="en-US" dirty="0"/>
              <a:t>. Nutritional services </a:t>
            </a:r>
          </a:p>
          <a:p>
            <a:pPr>
              <a:buNone/>
            </a:pPr>
            <a:r>
              <a:rPr lang="en-US" dirty="0" smtClean="0"/>
              <a:t>6</a:t>
            </a:r>
            <a:r>
              <a:rPr lang="en-US" dirty="0"/>
              <a:t>. First-aid and emergency </a:t>
            </a:r>
            <a:r>
              <a:rPr lang="en-US" dirty="0" smtClean="0"/>
              <a:t>care</a:t>
            </a:r>
            <a:endParaRPr lang="en-US" dirty="0"/>
          </a:p>
          <a:p>
            <a:pPr>
              <a:buNone/>
            </a:pPr>
            <a:r>
              <a:rPr lang="en-US" dirty="0" smtClean="0"/>
              <a:t>7</a:t>
            </a:r>
            <a:r>
              <a:rPr lang="en-US" dirty="0"/>
              <a:t>. Mental </a:t>
            </a:r>
            <a:r>
              <a:rPr lang="en-US" dirty="0" smtClean="0"/>
              <a:t>health</a:t>
            </a:r>
            <a:endParaRPr lang="en-US" dirty="0"/>
          </a:p>
          <a:p>
            <a:pPr>
              <a:buNone/>
            </a:pPr>
            <a:r>
              <a:rPr lang="en-US" dirty="0" smtClean="0"/>
              <a:t>8</a:t>
            </a:r>
            <a:r>
              <a:rPr lang="en-US" dirty="0"/>
              <a:t>. Dental </a:t>
            </a:r>
            <a:r>
              <a:rPr lang="en-US" dirty="0" smtClean="0"/>
              <a:t>health</a:t>
            </a:r>
            <a:endParaRPr lang="en-US" dirty="0"/>
          </a:p>
          <a:p>
            <a:pPr>
              <a:buNone/>
            </a:pPr>
            <a:r>
              <a:rPr lang="en-US" dirty="0" smtClean="0"/>
              <a:t>9</a:t>
            </a:r>
            <a:r>
              <a:rPr lang="en-US" dirty="0"/>
              <a:t>. Eye health services </a:t>
            </a:r>
          </a:p>
          <a:p>
            <a:pPr>
              <a:buNone/>
            </a:pPr>
            <a:r>
              <a:rPr lang="en-US" dirty="0" smtClean="0"/>
              <a:t>10</a:t>
            </a:r>
            <a:r>
              <a:rPr lang="en-US" dirty="0"/>
              <a:t>. Health education </a:t>
            </a:r>
          </a:p>
          <a:p>
            <a:pPr>
              <a:buNone/>
            </a:pPr>
            <a:r>
              <a:rPr lang="en-US" dirty="0" smtClean="0"/>
              <a:t>11</a:t>
            </a:r>
            <a:r>
              <a:rPr lang="en-US" dirty="0"/>
              <a:t>. Education of handicapped </a:t>
            </a:r>
            <a:r>
              <a:rPr lang="en-US" dirty="0" smtClean="0"/>
              <a:t>children</a:t>
            </a:r>
            <a:endParaRPr lang="en-US" dirty="0"/>
          </a:p>
          <a:p>
            <a:pPr>
              <a:buNone/>
            </a:pPr>
            <a:r>
              <a:rPr lang="en-US" dirty="0" smtClean="0"/>
              <a:t>12.School </a:t>
            </a:r>
            <a:r>
              <a:rPr lang="en-US" dirty="0"/>
              <a:t>Health </a:t>
            </a:r>
            <a:r>
              <a:rPr lang="en-US" dirty="0" smtClean="0"/>
              <a:t>Records</a:t>
            </a:r>
            <a:endParaRPr lang="en-US" dirty="0"/>
          </a:p>
          <a:p>
            <a:pPr>
              <a:buNone/>
            </a:pP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rot="20571310">
            <a:off x="457200" y="1600200"/>
            <a:ext cx="8229600" cy="4525963"/>
          </a:xfrm>
        </p:spPr>
        <p:txBody>
          <a:bodyPr>
            <a:normAutofit/>
          </a:bodyPr>
          <a:lstStyle/>
          <a:p>
            <a:pPr marL="0" indent="0" algn="ctr">
              <a:buNone/>
            </a:pPr>
            <a:r>
              <a:rPr lang="en-US" sz="6000" b="1" dirty="0" smtClean="0"/>
              <a:t>PICO ANALYSIS</a:t>
            </a:r>
            <a:endParaRPr lang="en-IN" sz="6000" b="1"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152400"/>
            <a:ext cx="857250" cy="762000"/>
          </a:xfrm>
          <a:prstGeom prst="rect">
            <a:avLst/>
          </a:prstGeom>
          <a:noFill/>
        </p:spPr>
      </p:pic>
    </p:spTree>
    <p:extLst>
      <p:ext uri="{BB962C8B-B14F-4D97-AF65-F5344CB8AC3E}">
        <p14:creationId xmlns:p14="http://schemas.microsoft.com/office/powerpoint/2010/main" val="2584190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8886952"/>
              </p:ext>
            </p:extLst>
          </p:nvPr>
        </p:nvGraphicFramePr>
        <p:xfrm>
          <a:off x="381000" y="1447800"/>
          <a:ext cx="8229600" cy="4851400"/>
        </p:xfrm>
        <a:graphic>
          <a:graphicData uri="http://schemas.openxmlformats.org/drawingml/2006/table">
            <a:tbl>
              <a:tblPr firstRow="1" bandRow="1">
                <a:tableStyleId>{5C22544A-7EE6-4342-B048-85BDC9FD1C3A}</a:tableStyleId>
              </a:tblPr>
              <a:tblGrid>
                <a:gridCol w="1447800"/>
                <a:gridCol w="1676400"/>
                <a:gridCol w="1295400"/>
                <a:gridCol w="3810000"/>
              </a:tblGrid>
              <a:tr h="370840">
                <a:tc>
                  <a:txBody>
                    <a:bodyPr/>
                    <a:lstStyle/>
                    <a:p>
                      <a:r>
                        <a:rPr lang="en-US" dirty="0" smtClean="0"/>
                        <a:t>PROBLEM</a:t>
                      </a:r>
                      <a:endParaRPr lang="en-IN" dirty="0"/>
                    </a:p>
                  </a:txBody>
                  <a:tcPr/>
                </a:tc>
                <a:tc>
                  <a:txBody>
                    <a:bodyPr/>
                    <a:lstStyle/>
                    <a:p>
                      <a:r>
                        <a:rPr lang="en-US" dirty="0" smtClean="0"/>
                        <a:t>INTERVENTION</a:t>
                      </a:r>
                      <a:endParaRPr lang="en-IN" dirty="0"/>
                    </a:p>
                  </a:txBody>
                  <a:tcPr/>
                </a:tc>
                <a:tc>
                  <a:txBody>
                    <a:bodyPr/>
                    <a:lstStyle/>
                    <a:p>
                      <a:r>
                        <a:rPr lang="en-US" dirty="0" smtClean="0"/>
                        <a:t>CONTROL</a:t>
                      </a:r>
                      <a:endParaRPr lang="en-IN" dirty="0"/>
                    </a:p>
                  </a:txBody>
                  <a:tcPr/>
                </a:tc>
                <a:tc>
                  <a:txBody>
                    <a:bodyPr/>
                    <a:lstStyle/>
                    <a:p>
                      <a:r>
                        <a:rPr lang="en-US" dirty="0" smtClean="0"/>
                        <a:t>OUTPUT</a:t>
                      </a:r>
                      <a:endParaRPr lang="en-IN" dirty="0"/>
                    </a:p>
                  </a:txBody>
                  <a:tcPr/>
                </a:tc>
              </a:tr>
              <a:tr h="370840">
                <a:tc>
                  <a:txBody>
                    <a:bodyPr/>
                    <a:lstStyle/>
                    <a:p>
                      <a:r>
                        <a:rPr lang="en-IN" dirty="0" smtClean="0"/>
                        <a:t>School health programme practices among private secondary school administrators in an urban local government area in Lagos state, Nigeria</a:t>
                      </a:r>
                      <a:endParaRPr lang="en-IN" dirty="0"/>
                    </a:p>
                  </a:txBody>
                  <a:tcPr/>
                </a:tc>
                <a:tc>
                  <a:txBody>
                    <a:bodyPr/>
                    <a:lstStyle/>
                    <a:p>
                      <a:r>
                        <a:rPr lang="en-IN" dirty="0" smtClean="0"/>
                        <a:t>descriptive cross-sectional study which was carried out among private secondary school managers in </a:t>
                      </a:r>
                      <a:r>
                        <a:rPr lang="en-IN" dirty="0" err="1" smtClean="0"/>
                        <a:t>Ikeja</a:t>
                      </a:r>
                      <a:r>
                        <a:rPr lang="en-IN" dirty="0" smtClean="0"/>
                        <a:t> Local Government Area of Lagos State.</a:t>
                      </a:r>
                      <a:endParaRPr lang="en-IN" dirty="0"/>
                    </a:p>
                  </a:txBody>
                  <a:tcPr/>
                </a:tc>
                <a:tc>
                  <a:txBody>
                    <a:bodyPr/>
                    <a:lstStyle/>
                    <a:p>
                      <a:r>
                        <a:rPr lang="en-US" dirty="0" smtClean="0"/>
                        <a:t>No Control Group.</a:t>
                      </a:r>
                      <a:endParaRPr lang="en-IN" dirty="0"/>
                    </a:p>
                  </a:txBody>
                  <a:tcPr/>
                </a:tc>
                <a:tc>
                  <a:txBody>
                    <a:bodyPr/>
                    <a:lstStyle/>
                    <a:p>
                      <a:r>
                        <a:rPr lang="en-IN" dirty="0" smtClean="0"/>
                        <a:t>There was a high level of awareness about School Health Programme among the respondents in this study. This is probably because most of the respondents (92.9%) were trained professionally in education. However, knowledge of the activities under School Health Programme among majority of the principals/administrators of these private secondary schools was fair or poor (58.9% and 33.9% respectively) which might be an indication of some deficiencies in the training of teachers, especially with regards to School health Programme.</a:t>
                      </a:r>
                      <a:endParaRPr lang="en-IN" dirty="0"/>
                    </a:p>
                  </a:txBody>
                  <a:tcPr/>
                </a:tc>
              </a:tr>
            </a:tbl>
          </a:graphicData>
        </a:graphic>
      </p:graphicFrame>
      <p:sp>
        <p:nvSpPr>
          <p:cNvPr id="3" name="Footer Placeholder 2"/>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extLst>
      <p:ext uri="{BB962C8B-B14F-4D97-AF65-F5344CB8AC3E}">
        <p14:creationId xmlns:p14="http://schemas.microsoft.com/office/powerpoint/2010/main" val="771929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Health</a:t>
            </a:r>
            <a:endParaRPr lang="en-US" dirty="0"/>
          </a:p>
        </p:txBody>
      </p:sp>
      <p:sp>
        <p:nvSpPr>
          <p:cNvPr id="3" name="Content Placeholder 2"/>
          <p:cNvSpPr>
            <a:spLocks noGrp="1"/>
          </p:cNvSpPr>
          <p:nvPr>
            <p:ph idx="1"/>
          </p:nvPr>
        </p:nvSpPr>
        <p:spPr/>
        <p:txBody>
          <a:bodyPr/>
          <a:lstStyle/>
          <a:p>
            <a:pPr algn="just">
              <a:buNone/>
            </a:pPr>
            <a:r>
              <a:rPr lang="en-US" dirty="0" smtClean="0"/>
              <a:t>• </a:t>
            </a:r>
            <a:r>
              <a:rPr lang="en-US" dirty="0"/>
              <a:t>School health refers to a state of complete physical, mental, social and spiritual well being and not merely the absence of disease or Infirmity among pupils, teachers and other school personnel</a:t>
            </a:r>
            <a:r>
              <a:rPr lang="en-US" dirty="0" smtClean="0"/>
              <a:t> .</a:t>
            </a:r>
            <a:endParaRPr lang="en-US" dirty="0"/>
          </a:p>
        </p:txBody>
      </p:sp>
      <p:pic>
        <p:nvPicPr>
          <p:cNvPr id="4" name="Picture 2"/>
          <p:cNvPicPr>
            <a:picLocks noChangeAspect="1" noChangeArrowheads="1"/>
          </p:cNvPicPr>
          <p:nvPr/>
        </p:nvPicPr>
        <p:blipFill>
          <a:blip r:embed="rId2"/>
          <a:srcRect/>
          <a:stretch>
            <a:fillRect/>
          </a:stretch>
        </p:blipFill>
        <p:spPr bwMode="auto">
          <a:xfrm>
            <a:off x="5562600" y="4429125"/>
            <a:ext cx="3235120" cy="2428875"/>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SUMANDEEP NURSING COLLEGE,SUMANDEEP VIDYAPEETH</a:t>
            </a:r>
            <a:endParaRPr lang="en-US"/>
          </a:p>
        </p:txBody>
      </p:sp>
      <p:pic>
        <p:nvPicPr>
          <p:cNvPr id="6" name="Picture 5" descr="C:\Users\NIRMAL\Desktop\GNCC\Final Approved University Logo - 01-03-2018.png"/>
          <p:cNvPicPr/>
          <p:nvPr/>
        </p:nvPicPr>
        <p:blipFill>
          <a:blip r:embed="rId3">
            <a:lum bright="-10000" contrast="30000"/>
          </a:blip>
          <a:srcRect/>
          <a:stretch>
            <a:fillRect/>
          </a:stretch>
        </p:blipFill>
        <p:spPr bwMode="auto">
          <a:xfrm>
            <a:off x="8077200" y="152400"/>
            <a:ext cx="857250" cy="7620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rot="20820000">
            <a:off x="12065" y="2165985"/>
            <a:ext cx="9577070" cy="4526280"/>
          </a:xfrm>
        </p:spPr>
        <p:txBody>
          <a:bodyPr>
            <a:scene3d>
              <a:camera prst="orthographicFront"/>
              <a:lightRig rig="threePt" dir="t"/>
            </a:scene3d>
          </a:bodyPr>
          <a:lstStyle/>
          <a:p>
            <a:pPr marL="0" indent="0" algn="ctr">
              <a:buNone/>
            </a:pPr>
            <a:r>
              <a:rPr lang="en-US" sz="8800">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Kozuka Gothic Pr6N H" panose="020B0800000000000000" charset="-128"/>
                <a:ea typeface="Kozuka Gothic Pr6N H" panose="020B0800000000000000" charset="-128"/>
              </a:rPr>
              <a:t>THANK YOU</a:t>
            </a:r>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76200"/>
            <a:ext cx="857250" cy="762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School Health Services</a:t>
            </a:r>
            <a:endParaRPr lang="en-US" dirty="0"/>
          </a:p>
        </p:txBody>
      </p:sp>
      <p:sp>
        <p:nvSpPr>
          <p:cNvPr id="3" name="Content Placeholder 2"/>
          <p:cNvSpPr>
            <a:spLocks noGrp="1"/>
          </p:cNvSpPr>
          <p:nvPr>
            <p:ph idx="1"/>
          </p:nvPr>
        </p:nvSpPr>
        <p:spPr>
          <a:xfrm>
            <a:off x="533400" y="1981200"/>
            <a:ext cx="8229600" cy="4525963"/>
          </a:xfrm>
        </p:spPr>
        <p:txBody>
          <a:bodyPr>
            <a:normAutofit/>
          </a:bodyPr>
          <a:lstStyle/>
          <a:p>
            <a:pPr algn="just">
              <a:buNone/>
            </a:pPr>
            <a:r>
              <a:rPr lang="en-US" dirty="0" smtClean="0"/>
              <a:t>• </a:t>
            </a:r>
            <a:r>
              <a:rPr lang="en-US" dirty="0"/>
              <a:t>Ideally School health services refer to need based comprehensive services rendered to pupils, </a:t>
            </a:r>
            <a:r>
              <a:rPr lang="en-US" dirty="0" smtClean="0"/>
              <a:t>teachers </a:t>
            </a:r>
            <a:r>
              <a:rPr lang="en-US" dirty="0"/>
              <a:t>and other personnel in the school to promote and protect their health, prevent and control diseases and maintain their health. But practically, it refers to providing need based comprehensive services to pupils to </a:t>
            </a:r>
            <a:r>
              <a:rPr lang="en-US" dirty="0" smtClean="0"/>
              <a:t>promote </a:t>
            </a:r>
            <a:r>
              <a:rPr lang="en-US" dirty="0"/>
              <a:t>and protect their health, control diseases and maintain their health.</a:t>
            </a:r>
            <a:r>
              <a:rPr lang="en-US" dirty="0" smtClean="0"/>
              <a:t> </a:t>
            </a:r>
            <a:endParaRPr lang="en-US" dirty="0"/>
          </a:p>
        </p:txBody>
      </p:sp>
      <p:pic>
        <p:nvPicPr>
          <p:cNvPr id="4" name="Picture 7" descr="C:\Program Files\Microsoft Office\MEDIA\CAGCAT10\j0196374.wmf"/>
          <p:cNvPicPr>
            <a:picLocks noChangeAspect="1" noChangeArrowheads="1"/>
          </p:cNvPicPr>
          <p:nvPr/>
        </p:nvPicPr>
        <p:blipFill>
          <a:blip r:embed="rId2"/>
          <a:srcRect/>
          <a:stretch>
            <a:fillRect/>
          </a:stretch>
        </p:blipFill>
        <p:spPr bwMode="auto">
          <a:xfrm>
            <a:off x="304800" y="0"/>
            <a:ext cx="1752876" cy="1839913"/>
          </a:xfrm>
          <a:prstGeom prst="rect">
            <a:avLst/>
          </a:prstGeom>
          <a:noFill/>
          <a:ln w="9525">
            <a:noFill/>
            <a:miter lim="800000"/>
            <a:headEnd/>
            <a:tailEnd/>
          </a:ln>
        </p:spPr>
      </p:pic>
      <p:pic>
        <p:nvPicPr>
          <p:cNvPr id="5" name="Picture 6" descr="C:\Documents and Settings\admin\My Documents\My Pictures\Microsoft Clip Organizer\j0283654[1].gif"/>
          <p:cNvPicPr>
            <a:picLocks noChangeAspect="1" noChangeArrowheads="1" noCrop="1"/>
          </p:cNvPicPr>
          <p:nvPr/>
        </p:nvPicPr>
        <p:blipFill>
          <a:blip r:embed="rId3"/>
          <a:srcRect/>
          <a:stretch>
            <a:fillRect/>
          </a:stretch>
        </p:blipFill>
        <p:spPr bwMode="auto">
          <a:xfrm>
            <a:off x="7162800" y="-228600"/>
            <a:ext cx="1828800" cy="2289175"/>
          </a:xfrm>
          <a:prstGeom prst="rect">
            <a:avLst/>
          </a:prstGeom>
          <a:noFill/>
          <a:ln w="9525">
            <a:noFill/>
            <a:miter lim="800000"/>
            <a:headEnd/>
            <a:tailEnd/>
          </a:ln>
        </p:spPr>
      </p:pic>
      <p:pic>
        <p:nvPicPr>
          <p:cNvPr id="6" name="Picture 6" descr="C:\Program Files\Microsoft Office\MEDIA\CAGCAT10\j0235241.wmf"/>
          <p:cNvPicPr>
            <a:picLocks noChangeAspect="1" noChangeArrowheads="1"/>
          </p:cNvPicPr>
          <p:nvPr/>
        </p:nvPicPr>
        <p:blipFill>
          <a:blip r:embed="rId4"/>
          <a:srcRect/>
          <a:stretch>
            <a:fillRect/>
          </a:stretch>
        </p:blipFill>
        <p:spPr bwMode="auto">
          <a:xfrm>
            <a:off x="228600" y="304800"/>
            <a:ext cx="2009775" cy="1703388"/>
          </a:xfrm>
          <a:prstGeom prst="rect">
            <a:avLst/>
          </a:prstGeom>
          <a:noFill/>
          <a:ln w="9525">
            <a:noFill/>
            <a:miter lim="800000"/>
            <a:headEnd/>
            <a:tailEnd/>
          </a:ln>
        </p:spPr>
      </p:pic>
      <p:sp>
        <p:nvSpPr>
          <p:cNvPr id="7" name="Footer Placeholder 6"/>
          <p:cNvSpPr>
            <a:spLocks noGrp="1"/>
          </p:cNvSpPr>
          <p:nvPr>
            <p:ph type="ftr" sz="quarter" idx="11"/>
          </p:nvPr>
        </p:nvSpPr>
        <p:spPr/>
        <p:txBody>
          <a:bodyPr/>
          <a:lstStyle/>
          <a:p>
            <a:r>
              <a:rPr lang="en-US" smtClean="0"/>
              <a:t>SUMANDEEP NURSING COLLEGE,SUMANDEEP VIDYAPEETH</a:t>
            </a:r>
            <a:endParaRPr lang="en-US"/>
          </a:p>
        </p:txBody>
      </p:sp>
      <p:pic>
        <p:nvPicPr>
          <p:cNvPr id="8" name="Picture 7" descr="C:\Users\NIRMAL\Desktop\GNCC\Final Approved University Logo - 01-03-2018.png"/>
          <p:cNvPicPr/>
          <p:nvPr/>
        </p:nvPicPr>
        <p:blipFill>
          <a:blip r:embed="rId5">
            <a:lum bright="-10000" contrast="30000"/>
          </a:blip>
          <a:srcRect/>
          <a:stretch>
            <a:fillRect/>
          </a:stretch>
        </p:blipFill>
        <p:spPr bwMode="auto">
          <a:xfrm>
            <a:off x="7088777" y="134393"/>
            <a:ext cx="857250" cy="762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OF SCHOOL HEALTH SERVICES</a:t>
            </a:r>
            <a:endParaRPr lang="en-US" dirty="0"/>
          </a:p>
        </p:txBody>
      </p:sp>
      <p:sp>
        <p:nvSpPr>
          <p:cNvPr id="3" name="Content Placeholder 2"/>
          <p:cNvSpPr>
            <a:spLocks noGrp="1"/>
          </p:cNvSpPr>
          <p:nvPr>
            <p:ph idx="1"/>
          </p:nvPr>
        </p:nvSpPr>
        <p:spPr>
          <a:xfrm>
            <a:off x="457200" y="1524000"/>
            <a:ext cx="8458200" cy="4602163"/>
          </a:xfrm>
        </p:spPr>
        <p:txBody>
          <a:bodyPr/>
          <a:lstStyle/>
          <a:p>
            <a:pPr algn="just"/>
            <a:r>
              <a:rPr lang="en-US" dirty="0" smtClean="0"/>
              <a:t>The </a:t>
            </a:r>
            <a:r>
              <a:rPr lang="en-US" dirty="0"/>
              <a:t>ultimate aim of School Health Services is to promote, protect and maintain health of school children and reduce morbidity and mortality in them. </a:t>
            </a:r>
            <a:r>
              <a:rPr lang="en-US" dirty="0" smtClean="0"/>
              <a:t> </a:t>
            </a:r>
            <a:endParaRPr lang="en-US" dirty="0"/>
          </a:p>
        </p:txBody>
      </p:sp>
      <p:pic>
        <p:nvPicPr>
          <p:cNvPr id="4" name="Picture 7" descr="kids"/>
          <p:cNvPicPr>
            <a:picLocks noChangeAspect="1" noChangeArrowheads="1"/>
          </p:cNvPicPr>
          <p:nvPr/>
        </p:nvPicPr>
        <p:blipFill>
          <a:blip r:embed="rId2"/>
          <a:srcRect/>
          <a:stretch>
            <a:fillRect/>
          </a:stretch>
        </p:blipFill>
        <p:spPr>
          <a:xfrm>
            <a:off x="4114800" y="3048000"/>
            <a:ext cx="4795837" cy="3810000"/>
          </a:xfrm>
          <a:prstGeom prst="rect">
            <a:avLst/>
          </a:prstGeom>
        </p:spPr>
      </p:pic>
      <p:sp>
        <p:nvSpPr>
          <p:cNvPr id="5" name="Footer Placeholder 4"/>
          <p:cNvSpPr>
            <a:spLocks noGrp="1"/>
          </p:cNvSpPr>
          <p:nvPr>
            <p:ph type="ftr" sz="quarter" idx="11"/>
          </p:nvPr>
        </p:nvSpPr>
        <p:spPr/>
        <p:txBody>
          <a:bodyPr/>
          <a:lstStyle/>
          <a:p>
            <a:r>
              <a:rPr lang="en-US" smtClean="0"/>
              <a:t>SUMANDEEP NURSING COLLEGE,SUMANDEEP VIDYAPEETH</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OF SCHOOL HEALTH SERVICES</a:t>
            </a:r>
            <a:endParaRPr lang="en-US" dirty="0"/>
          </a:p>
        </p:txBody>
      </p:sp>
      <p:sp>
        <p:nvSpPr>
          <p:cNvPr id="3" name="Content Placeholder 2"/>
          <p:cNvSpPr>
            <a:spLocks noGrp="1"/>
          </p:cNvSpPr>
          <p:nvPr>
            <p:ph idx="1"/>
          </p:nvPr>
        </p:nvSpPr>
        <p:spPr/>
        <p:txBody>
          <a:bodyPr/>
          <a:lstStyle/>
          <a:p>
            <a:pPr marL="514350" indent="-514350" algn="just">
              <a:buAutoNum type="arabicPeriod"/>
            </a:pPr>
            <a:r>
              <a:rPr lang="en-US" dirty="0" smtClean="0"/>
              <a:t>The </a:t>
            </a:r>
            <a:r>
              <a:rPr lang="en-US" dirty="0"/>
              <a:t>promotion of positive health</a:t>
            </a:r>
            <a:r>
              <a:rPr lang="en-US" dirty="0" smtClean="0"/>
              <a:t>.</a:t>
            </a:r>
          </a:p>
          <a:p>
            <a:pPr marL="514350" indent="-514350" algn="just">
              <a:buNone/>
            </a:pPr>
            <a:r>
              <a:rPr lang="en-US" dirty="0"/>
              <a:t>2</a:t>
            </a:r>
            <a:r>
              <a:rPr lang="en-US" dirty="0" smtClean="0"/>
              <a:t>. </a:t>
            </a:r>
            <a:r>
              <a:rPr lang="en-US" dirty="0"/>
              <a:t>The prevention of diseases</a:t>
            </a:r>
            <a:r>
              <a:rPr lang="en-US" dirty="0" smtClean="0"/>
              <a:t>.</a:t>
            </a:r>
          </a:p>
          <a:p>
            <a:pPr marL="514350" indent="-514350" algn="just">
              <a:buNone/>
            </a:pPr>
            <a:r>
              <a:rPr lang="en-US" dirty="0" smtClean="0"/>
              <a:t>3</a:t>
            </a:r>
            <a:r>
              <a:rPr lang="en-US" dirty="0"/>
              <a:t>. Early diagnosis, treatment and follow up of defects</a:t>
            </a:r>
            <a:r>
              <a:rPr lang="en-US" dirty="0" smtClean="0"/>
              <a:t>.</a:t>
            </a:r>
          </a:p>
          <a:p>
            <a:pPr marL="514350" indent="-514350" algn="just">
              <a:buNone/>
            </a:pPr>
            <a:r>
              <a:rPr lang="en-US" dirty="0" smtClean="0"/>
              <a:t>4</a:t>
            </a:r>
            <a:r>
              <a:rPr lang="en-US" dirty="0"/>
              <a:t>. Awakening health consciousness in children</a:t>
            </a:r>
            <a:r>
              <a:rPr lang="en-US" dirty="0" smtClean="0"/>
              <a:t>.</a:t>
            </a:r>
          </a:p>
          <a:p>
            <a:pPr marL="514350" indent="-514350" algn="just">
              <a:buNone/>
            </a:pPr>
            <a:r>
              <a:rPr lang="en-US" dirty="0" smtClean="0"/>
              <a:t>5</a:t>
            </a:r>
            <a:r>
              <a:rPr lang="en-US" dirty="0"/>
              <a:t>. The provision of healthful environment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77200" y="228600"/>
            <a:ext cx="857250" cy="762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OF SCHOOL HEALTH SERVICES</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1) </a:t>
            </a:r>
            <a:r>
              <a:rPr lang="en-US" dirty="0"/>
              <a:t>To prepare the younger generation to adopt measures to remain healthy so as to help them to make the best use of educational facilities, to utilize leisure in productive and constructive manner, to enjoy recreation and to develop concern for others. </a:t>
            </a:r>
          </a:p>
          <a:p>
            <a:pPr algn="just">
              <a:buNone/>
            </a:pPr>
            <a:r>
              <a:rPr lang="en-US" dirty="0" smtClean="0"/>
              <a:t>2</a:t>
            </a:r>
            <a:r>
              <a:rPr lang="en-US" dirty="0"/>
              <a:t>) To help the younger generation become healthy and useful citizens who will be able to perform their role effectively for the welfare of themselves, their families, and the community at large and country as a whole. </a:t>
            </a:r>
          </a:p>
          <a:p>
            <a:pPr algn="just"/>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286750" y="457200"/>
            <a:ext cx="857250" cy="762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NEED FOR SCHOOL HEALTH SERVICES</a:t>
            </a:r>
            <a:br>
              <a:rPr lang="en-US" dirty="0" smtClean="0"/>
            </a:br>
            <a:endParaRPr lang="en-US" dirty="0"/>
          </a:p>
        </p:txBody>
      </p:sp>
      <p:sp>
        <p:nvSpPr>
          <p:cNvPr id="3" name="Content Placeholder 2"/>
          <p:cNvSpPr>
            <a:spLocks noGrp="1"/>
          </p:cNvSpPr>
          <p:nvPr>
            <p:ph idx="1"/>
          </p:nvPr>
        </p:nvSpPr>
        <p:spPr/>
        <p:txBody>
          <a:bodyPr>
            <a:normAutofit/>
          </a:bodyPr>
          <a:lstStyle/>
          <a:p>
            <a:pPr marL="514350" indent="-514350" algn="just">
              <a:buAutoNum type="arabicPeriod"/>
            </a:pPr>
            <a:r>
              <a:rPr lang="en-US" dirty="0" smtClean="0"/>
              <a:t>School </a:t>
            </a:r>
            <a:r>
              <a:rPr lang="en-US" dirty="0"/>
              <a:t>children constitute a vital and substantial segment of population</a:t>
            </a:r>
            <a:r>
              <a:rPr lang="en-US" dirty="0" smtClean="0"/>
              <a:t>.</a:t>
            </a:r>
          </a:p>
          <a:p>
            <a:pPr marL="514350" indent="-514350" algn="just">
              <a:buNone/>
            </a:pPr>
            <a:r>
              <a:rPr lang="en-US" dirty="0"/>
              <a:t>2</a:t>
            </a:r>
            <a:r>
              <a:rPr lang="en-US" dirty="0" smtClean="0"/>
              <a:t>. </a:t>
            </a:r>
            <a:r>
              <a:rPr lang="en-US" dirty="0"/>
              <a:t>School children are vulnerable section of population by virtue of their physical, mental, emotional and social growth and development during this period</a:t>
            </a:r>
            <a:r>
              <a:rPr lang="en-US" dirty="0" smtClean="0"/>
              <a:t>.</a:t>
            </a:r>
          </a:p>
          <a:p>
            <a:pPr marL="514350" indent="-514350" algn="just">
              <a:buNone/>
            </a:pPr>
            <a:r>
              <a:rPr lang="en-US" dirty="0" smtClean="0"/>
              <a:t>3</a:t>
            </a:r>
            <a:r>
              <a:rPr lang="en-US" dirty="0"/>
              <a:t>. School children are exposed to various stressful situations.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SUMANDEEP NURSING COLLEGE,SUMANDEEP VIDYAPEETH</a:t>
            </a:r>
            <a:endParaRPr lang="en-US"/>
          </a:p>
        </p:txBody>
      </p:sp>
      <p:pic>
        <p:nvPicPr>
          <p:cNvPr id="5" name="Picture 4" descr="C:\Users\NIRMAL\Desktop\GNCC\Final Approved University Logo - 01-03-2018.png"/>
          <p:cNvPicPr/>
          <p:nvPr/>
        </p:nvPicPr>
        <p:blipFill>
          <a:blip r:embed="rId2">
            <a:lum bright="-10000" contrast="30000"/>
          </a:blip>
          <a:srcRect/>
          <a:stretch>
            <a:fillRect/>
          </a:stretch>
        </p:blipFill>
        <p:spPr bwMode="auto">
          <a:xfrm>
            <a:off x="8001000" y="762000"/>
            <a:ext cx="857250" cy="762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2536</Words>
  <Application>Microsoft Office PowerPoint</Application>
  <PresentationFormat>On-screen Show (4:3)</PresentationFormat>
  <Paragraphs>317</Paragraphs>
  <Slides>40</Slides>
  <Notes>13</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SCHOOL HEALTH SERVICES  </vt:lpstr>
      <vt:lpstr>INTRODUCTION</vt:lpstr>
      <vt:lpstr>School</vt:lpstr>
      <vt:lpstr>School Health</vt:lpstr>
      <vt:lpstr>      School Health Services</vt:lpstr>
      <vt:lpstr>AIM OF SCHOOL HEALTH SERVICES</vt:lpstr>
      <vt:lpstr>OBJECTIVES OF SCHOOL HEALTH SERVICES</vt:lpstr>
      <vt:lpstr>GOALS OF SCHOOL HEALTH SERVICES</vt:lpstr>
      <vt:lpstr>NEED FOR SCHOOL HEALTH SERVICES </vt:lpstr>
      <vt:lpstr>cont........</vt:lpstr>
      <vt:lpstr> PHILOSOPHY OF SCHOOL HEALTH SERVICES </vt:lpstr>
      <vt:lpstr>Cont...</vt:lpstr>
      <vt:lpstr>PRINCIPLES OF SCHOOL HEALTH SERVICES</vt:lpstr>
      <vt:lpstr>COMPONENTS OF SCHOOL HEALTH SERVICES</vt:lpstr>
      <vt:lpstr>1. SCHOOL ENVIRONMENT:</vt:lpstr>
      <vt:lpstr>PowerPoint Presentation</vt:lpstr>
      <vt:lpstr>Components of school Environment:    </vt:lpstr>
      <vt:lpstr>PowerPoint Presentation</vt:lpstr>
      <vt:lpstr>PowerPoint Presentation</vt:lpstr>
      <vt:lpstr>2. Maintenance of personal hygiene </vt:lpstr>
      <vt:lpstr>3. Good Nutrition</vt:lpstr>
      <vt:lpstr>4. Physical and recreational activity</vt:lpstr>
      <vt:lpstr>5. Promotional of mental health </vt:lpstr>
      <vt:lpstr>6. Health Education</vt:lpstr>
      <vt:lpstr>7. Immunization </vt:lpstr>
      <vt:lpstr>2. THERAPEUTIC SERVICES</vt:lpstr>
      <vt:lpstr>Medical Care :</vt:lpstr>
      <vt:lpstr>PowerPoint Presentation</vt:lpstr>
      <vt:lpstr>PowerPoint Presentation</vt:lpstr>
      <vt:lpstr>Some forms of handicapping conditions in regular school:</vt:lpstr>
      <vt:lpstr>PowerPoint Presentation</vt:lpstr>
      <vt:lpstr>PowerPoint Presentation</vt:lpstr>
      <vt:lpstr>Role of teacher in school health services</vt:lpstr>
      <vt:lpstr>Role of parents in school health services</vt:lpstr>
      <vt:lpstr>Role of community in school health services</vt:lpstr>
      <vt:lpstr>Role of students </vt:lpstr>
      <vt:lpstr>ROLE OF NURSE IN SCHOOLHEALTH SERVICES:1</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HEALTH SERVICES  </dc:title>
  <dc:creator>ABC</dc:creator>
  <cp:lastModifiedBy>Admin</cp:lastModifiedBy>
  <cp:revision>122</cp:revision>
  <dcterms:created xsi:type="dcterms:W3CDTF">2016-11-05T04:34:00Z</dcterms:created>
  <dcterms:modified xsi:type="dcterms:W3CDTF">2020-05-06T04:28:56Z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1033-10.1.0.5783</vt:lpwstr>
  </property>
</Properties>
</file>