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8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C44810-F7AE-44DD-AB54-DB3A5D1A1DA1}" type="datetimeFigureOut">
              <a:rPr lang="en-US" smtClean="0"/>
              <a:t>8/14/2020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4584B5-A295-414B-A5ED-32348AD5949C}" type="slidenum">
              <a:rPr lang="en-US" smtClean="0"/>
              <a:t>‹#›</a:t>
            </a:fld>
            <a:endParaRPr lang="en-US"/>
          </a:p>
        </p:txBody>
      </p:sp>
    </p:spTree>
    <p:extLst>
      <p:ext uri="{BB962C8B-B14F-4D97-AF65-F5344CB8AC3E}">
        <p14:creationId xmlns:p14="http://schemas.microsoft.com/office/powerpoint/2010/main" val="421873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4584B5-A295-414B-A5ED-32348AD5949C}" type="slidenum">
              <a:rPr lang="en-US" smtClean="0"/>
              <a:t>1</a:t>
            </a:fld>
            <a:endParaRPr lang="en-US"/>
          </a:p>
        </p:txBody>
      </p:sp>
    </p:spTree>
    <p:extLst>
      <p:ext uri="{BB962C8B-B14F-4D97-AF65-F5344CB8AC3E}">
        <p14:creationId xmlns:p14="http://schemas.microsoft.com/office/powerpoint/2010/main" val="893515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62DEF2F-9518-4BCE-A4AE-8A4C127B224F}" type="datetimeFigureOut">
              <a:rPr lang="en-US" smtClean="0"/>
              <a:pPr/>
              <a:t>8/14/2020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DCFD451-3266-4505-B144-A4D7B22E0EB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62DEF2F-9518-4BCE-A4AE-8A4C127B224F}"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FD451-3266-4505-B144-A4D7B22E0EB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62DEF2F-9518-4BCE-A4AE-8A4C127B224F}"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FD451-3266-4505-B144-A4D7B22E0EB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62DEF2F-9518-4BCE-A4AE-8A4C127B224F}"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FD451-3266-4505-B144-A4D7B22E0EB7}"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62DEF2F-9518-4BCE-A4AE-8A4C127B224F}" type="datetimeFigureOut">
              <a:rPr lang="en-US" smtClean="0"/>
              <a:pPr/>
              <a:t>8/14/2020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FD451-3266-4505-B144-A4D7B22E0EB7}"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62DEF2F-9518-4BCE-A4AE-8A4C127B224F}"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FD451-3266-4505-B144-A4D7B22E0EB7}"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62DEF2F-9518-4BCE-A4AE-8A4C127B224F}" type="datetimeFigureOut">
              <a:rPr lang="en-US" smtClean="0"/>
              <a:pPr/>
              <a:t>8/14/2020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CFD451-3266-4505-B144-A4D7B22E0EB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2DEF2F-9518-4BCE-A4AE-8A4C127B224F}" type="datetimeFigureOut">
              <a:rPr lang="en-US" smtClean="0"/>
              <a:pPr/>
              <a:t>8/14/2020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CFD451-3266-4505-B144-A4D7B22E0EB7}"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DEF2F-9518-4BCE-A4AE-8A4C127B224F}" type="datetimeFigureOut">
              <a:rPr lang="en-US" smtClean="0"/>
              <a:pPr/>
              <a:t>8/14/2020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CFD451-3266-4505-B144-A4D7B22E0EB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62DEF2F-9518-4BCE-A4AE-8A4C127B224F}" type="datetimeFigureOut">
              <a:rPr lang="en-US" smtClean="0"/>
              <a:pPr/>
              <a:t>8/14/2020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CFD451-3266-4505-B144-A4D7B22E0EB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62DEF2F-9518-4BCE-A4AE-8A4C127B224F}" type="datetimeFigureOut">
              <a:rPr lang="en-US" smtClean="0"/>
              <a:pPr/>
              <a:t>8/14/2020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DCFD451-3266-4505-B144-A4D7B22E0EB7}"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62DEF2F-9518-4BCE-A4AE-8A4C127B224F}" type="datetimeFigureOut">
              <a:rPr lang="en-US" smtClean="0"/>
              <a:pPr/>
              <a:t>8/14/2020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DCFD451-3266-4505-B144-A4D7B22E0EB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1975076"/>
            <a:ext cx="6211957" cy="1446550"/>
          </a:xfrm>
          <a:prstGeom prst="rect">
            <a:avLst/>
          </a:prstGeom>
        </p:spPr>
        <p:txBody>
          <a:bodyPr wrap="none">
            <a:spAutoFit/>
          </a:bodyPr>
          <a:lstStyle/>
          <a:p>
            <a:pPr algn="ctr"/>
            <a:r>
              <a:rPr lang="en-US" sz="4400" b="1" dirty="0">
                <a:solidFill>
                  <a:srgbClr val="FF0000"/>
                </a:solidFill>
                <a:latin typeface="Comic Sans MS" pitchFamily="66" charset="0"/>
              </a:rPr>
              <a:t>NATIONAL HEALTH </a:t>
            </a:r>
          </a:p>
          <a:p>
            <a:pPr algn="ctr"/>
            <a:r>
              <a:rPr lang="en-US" sz="4400" b="1" dirty="0">
                <a:solidFill>
                  <a:srgbClr val="FF0000"/>
                </a:solidFill>
                <a:latin typeface="Comic Sans MS" pitchFamily="66" charset="0"/>
              </a:rPr>
              <a:t>PROGRAMM</a:t>
            </a:r>
          </a:p>
        </p:txBody>
      </p:sp>
      <p:pic>
        <p:nvPicPr>
          <p:cNvPr id="2" name="Picture 1">
            <a:extLst>
              <a:ext uri="{FF2B5EF4-FFF2-40B4-BE49-F238E27FC236}">
                <a16:creationId xmlns:a16="http://schemas.microsoft.com/office/drawing/2014/main" id="{A68EFA98-2CE6-44F4-949B-8D3B4BE05E75}"/>
              </a:ext>
            </a:extLst>
          </p:cNvPr>
          <p:cNvPicPr>
            <a:picLocks noChangeAspect="1"/>
          </p:cNvPicPr>
          <p:nvPr/>
        </p:nvPicPr>
        <p:blipFill>
          <a:blip r:embed="rId3"/>
          <a:stretch>
            <a:fillRect/>
          </a:stretch>
        </p:blipFill>
        <p:spPr>
          <a:xfrm>
            <a:off x="7543800" y="152400"/>
            <a:ext cx="1295400" cy="1217113"/>
          </a:xfrm>
          <a:prstGeom prst="rect">
            <a:avLst/>
          </a:prstGeom>
        </p:spPr>
      </p:pic>
      <p:pic>
        <p:nvPicPr>
          <p:cNvPr id="6" name="Picture 5">
            <a:extLst>
              <a:ext uri="{FF2B5EF4-FFF2-40B4-BE49-F238E27FC236}">
                <a16:creationId xmlns:a16="http://schemas.microsoft.com/office/drawing/2014/main" id="{5ABFC4B1-679F-42A3-80BB-2B2EF36CBA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76200"/>
            <a:ext cx="1143000" cy="1217113"/>
          </a:xfrm>
          <a:prstGeom prst="rect">
            <a:avLst/>
          </a:prstGeom>
        </p:spPr>
      </p:pic>
      <p:sp>
        <p:nvSpPr>
          <p:cNvPr id="8" name="TextBox 7">
            <a:extLst>
              <a:ext uri="{FF2B5EF4-FFF2-40B4-BE49-F238E27FC236}">
                <a16:creationId xmlns:a16="http://schemas.microsoft.com/office/drawing/2014/main" id="{E773918C-54A8-4704-80B7-C21AC852C62A}"/>
              </a:ext>
            </a:extLst>
          </p:cNvPr>
          <p:cNvSpPr txBox="1"/>
          <p:nvPr/>
        </p:nvSpPr>
        <p:spPr>
          <a:xfrm>
            <a:off x="4724400" y="4343400"/>
            <a:ext cx="4576916" cy="1200329"/>
          </a:xfrm>
          <a:prstGeom prst="rect">
            <a:avLst/>
          </a:prstGeom>
          <a:noFill/>
        </p:spPr>
        <p:txBody>
          <a:bodyPr wrap="square">
            <a:spAutoFit/>
          </a:bodyPr>
          <a:lstStyle/>
          <a:p>
            <a:r>
              <a:rPr lang="en-US" sz="2400" b="1" dirty="0"/>
              <a:t>Mr. Swamy PGN</a:t>
            </a:r>
          </a:p>
          <a:p>
            <a:r>
              <a:rPr lang="en-US" sz="2400" b="1" dirty="0"/>
              <a:t>Asst. Professor</a:t>
            </a:r>
          </a:p>
          <a:p>
            <a:r>
              <a:rPr lang="en-US" sz="2400" b="1" dirty="0"/>
              <a:t>SNC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normAutofit fontScale="92500" lnSpcReduction="10000"/>
          </a:bodyPr>
          <a:lstStyle/>
          <a:p>
            <a:r>
              <a:rPr lang="en-IN" b="1" dirty="0"/>
              <a:t> </a:t>
            </a:r>
            <a:endParaRPr lang="en-US" dirty="0"/>
          </a:p>
          <a:p>
            <a:r>
              <a:rPr lang="en-IN" b="1" u="sng" dirty="0"/>
              <a:t> </a:t>
            </a:r>
            <a:r>
              <a:rPr lang="en-IN" dirty="0"/>
              <a:t>It started in 1955. In 1978 urban malarial scheme was merged with this programme.</a:t>
            </a:r>
            <a:endParaRPr lang="en-US" dirty="0"/>
          </a:p>
          <a:p>
            <a:r>
              <a:rPr lang="en-IN" b="1" u="sng" dirty="0"/>
              <a:t>Activities:-   </a:t>
            </a:r>
            <a:endParaRPr lang="en-US" dirty="0"/>
          </a:p>
          <a:p>
            <a:pPr lvl="0"/>
            <a:r>
              <a:rPr lang="en-IN" dirty="0"/>
              <a:t>Survey &amp; case detection in omitted places.  </a:t>
            </a:r>
            <a:endParaRPr lang="en-US" dirty="0"/>
          </a:p>
          <a:p>
            <a:pPr lvl="0"/>
            <a:r>
              <a:rPr lang="en-IN" dirty="0" err="1"/>
              <a:t>Antilarval</a:t>
            </a:r>
            <a:r>
              <a:rPr lang="en-IN" dirty="0"/>
              <a:t> measures.</a:t>
            </a:r>
            <a:endParaRPr lang="en-US" dirty="0"/>
          </a:p>
          <a:p>
            <a:pPr lvl="0"/>
            <a:r>
              <a:rPr lang="en-IN" dirty="0" err="1"/>
              <a:t>Antifilaria</a:t>
            </a:r>
            <a:r>
              <a:rPr lang="en-IN" dirty="0"/>
              <a:t> measures.</a:t>
            </a:r>
            <a:endParaRPr lang="en-US" dirty="0"/>
          </a:p>
          <a:p>
            <a:pPr lvl="0"/>
            <a:r>
              <a:rPr lang="en-IN" dirty="0"/>
              <a:t>Detection &amp; treatment of microfilaria carriers/persons.</a:t>
            </a:r>
            <a:endParaRPr lang="en-US" dirty="0"/>
          </a:p>
          <a:p>
            <a:r>
              <a:rPr lang="en-IN" dirty="0"/>
              <a:t> </a:t>
            </a:r>
            <a:endParaRPr lang="en-US" dirty="0"/>
          </a:p>
          <a:p>
            <a:r>
              <a:rPr lang="en-IN" b="1" u="sng" dirty="0"/>
              <a:t>Strategies: </a:t>
            </a:r>
            <a:endParaRPr lang="en-US" dirty="0"/>
          </a:p>
          <a:p>
            <a:endParaRPr lang="en-US" dirty="0"/>
          </a:p>
        </p:txBody>
      </p:sp>
      <p:sp>
        <p:nvSpPr>
          <p:cNvPr id="2" name="Title 1"/>
          <p:cNvSpPr>
            <a:spLocks noGrp="1"/>
          </p:cNvSpPr>
          <p:nvPr>
            <p:ph type="title" idx="4294967295"/>
          </p:nvPr>
        </p:nvSpPr>
        <p:spPr>
          <a:xfrm>
            <a:off x="914400" y="609600"/>
            <a:ext cx="8229600" cy="1143000"/>
          </a:xfrm>
        </p:spPr>
        <p:txBody>
          <a:bodyPr>
            <a:normAutofit fontScale="90000"/>
          </a:bodyPr>
          <a:lstStyle/>
          <a:p>
            <a:pPr lvl="0"/>
            <a:r>
              <a:rPr lang="en-IN" b="1" u="sng" dirty="0"/>
              <a:t>National filarial control programme (NFCP)</a:t>
            </a:r>
            <a:br>
              <a:rPr lang="en-US" dirty="0"/>
            </a:b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normAutofit fontScale="92500" lnSpcReduction="10000"/>
          </a:bodyPr>
          <a:lstStyle/>
          <a:p>
            <a:pPr lvl="0"/>
            <a:r>
              <a:rPr lang="en-IN" dirty="0"/>
              <a:t>Weekly spray of approved </a:t>
            </a:r>
            <a:r>
              <a:rPr lang="en-IN" dirty="0" err="1"/>
              <a:t>larvicide</a:t>
            </a:r>
            <a:r>
              <a:rPr lang="en-IN" dirty="0"/>
              <a:t> &amp; biological control vi </a:t>
            </a:r>
            <a:r>
              <a:rPr lang="en-IN" dirty="0" err="1"/>
              <a:t>larvivorous</a:t>
            </a:r>
            <a:r>
              <a:rPr lang="en-IN" dirty="0"/>
              <a:t> fishes.</a:t>
            </a:r>
            <a:endParaRPr lang="en-US" dirty="0"/>
          </a:p>
          <a:p>
            <a:pPr lvl="0"/>
            <a:r>
              <a:rPr lang="en-IN" dirty="0"/>
              <a:t>Environment &amp; water management.</a:t>
            </a:r>
            <a:endParaRPr lang="en-US" dirty="0"/>
          </a:p>
          <a:p>
            <a:pPr lvl="0"/>
            <a:r>
              <a:rPr lang="en-IN" dirty="0"/>
              <a:t>Information, education &amp; communication for community.</a:t>
            </a:r>
            <a:endParaRPr lang="en-US" dirty="0"/>
          </a:p>
          <a:p>
            <a:pPr lvl="0"/>
            <a:r>
              <a:rPr lang="en-IN" dirty="0"/>
              <a:t>Administration of single dose of diethyl </a:t>
            </a:r>
            <a:r>
              <a:rPr lang="en-IN" dirty="0" err="1"/>
              <a:t>carbmazine</a:t>
            </a:r>
            <a:r>
              <a:rPr lang="en-IN" dirty="0"/>
              <a:t> citrate.</a:t>
            </a:r>
            <a:endParaRPr lang="en-US" dirty="0"/>
          </a:p>
          <a:p>
            <a:r>
              <a:rPr lang="en-IN" dirty="0"/>
              <a:t>                              These activities are done via filarial control units (FCU) VHG is trained for an effective primary case in </a:t>
            </a:r>
            <a:r>
              <a:rPr lang="en-IN" dirty="0" err="1"/>
              <a:t>antifilria</a:t>
            </a:r>
            <a:r>
              <a:rPr lang="en-IN" dirty="0"/>
              <a:t> activities.</a:t>
            </a:r>
            <a:endParaRPr lang="en-US" dirty="0"/>
          </a:p>
          <a:p>
            <a:r>
              <a:rPr lang="en-IN" b="1" dirty="0"/>
              <a:t> </a:t>
            </a:r>
            <a:endParaRPr lang="en-US"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normAutofit fontScale="92500" lnSpcReduction="10000"/>
          </a:bodyPr>
          <a:lstStyle/>
          <a:p>
            <a:r>
              <a:rPr lang="en-US" dirty="0"/>
              <a:t>Kala </a:t>
            </a:r>
            <a:r>
              <a:rPr lang="en-US" dirty="0" err="1"/>
              <a:t>azar</a:t>
            </a:r>
            <a:r>
              <a:rPr lang="en-US" dirty="0"/>
              <a:t> is a serious public health problem in Bihar, West Bengal &amp; Jharkhand. In 1991 the </a:t>
            </a:r>
            <a:r>
              <a:rPr lang="en-US" dirty="0" err="1"/>
              <a:t>kala</a:t>
            </a:r>
            <a:r>
              <a:rPr lang="en-US" dirty="0"/>
              <a:t> </a:t>
            </a:r>
            <a:r>
              <a:rPr lang="en-US" dirty="0" err="1"/>
              <a:t>azar</a:t>
            </a:r>
            <a:r>
              <a:rPr lang="en-US" dirty="0"/>
              <a:t> control </a:t>
            </a:r>
            <a:r>
              <a:rPr lang="en-US" dirty="0" err="1"/>
              <a:t>programme</a:t>
            </a:r>
            <a:r>
              <a:rPr lang="en-US" dirty="0"/>
              <a:t> was launched by govt. of India.</a:t>
            </a:r>
          </a:p>
          <a:p>
            <a:r>
              <a:rPr lang="en-US" b="1" u="sng" dirty="0"/>
              <a:t>Strategies: </a:t>
            </a:r>
            <a:endParaRPr lang="en-US" dirty="0"/>
          </a:p>
          <a:p>
            <a:r>
              <a:rPr lang="en-US" b="1" dirty="0"/>
              <a:t> </a:t>
            </a:r>
            <a:endParaRPr lang="en-US" dirty="0"/>
          </a:p>
          <a:p>
            <a:pPr lvl="0"/>
            <a:r>
              <a:rPr lang="en-US" dirty="0"/>
              <a:t>Interruption of transmission for reducing vector population by insecticidal spray  twice annually.</a:t>
            </a:r>
          </a:p>
          <a:p>
            <a:pPr lvl="0"/>
            <a:r>
              <a:rPr lang="en-US" dirty="0"/>
              <a:t>Early diagnosis &amp; complete treatment.</a:t>
            </a:r>
          </a:p>
          <a:p>
            <a:pPr lvl="0"/>
            <a:r>
              <a:rPr lang="en-US" dirty="0"/>
              <a:t>Information, education &amp; communication for community awareness &amp; </a:t>
            </a:r>
            <a:r>
              <a:rPr lang="en-US" dirty="0" err="1"/>
              <a:t>involvemement</a:t>
            </a:r>
            <a:r>
              <a:rPr lang="en-US" dirty="0"/>
              <a:t>.</a:t>
            </a:r>
          </a:p>
          <a:p>
            <a:endParaRPr lang="en-US" dirty="0"/>
          </a:p>
        </p:txBody>
      </p:sp>
      <p:sp>
        <p:nvSpPr>
          <p:cNvPr id="2" name="Title 1"/>
          <p:cNvSpPr>
            <a:spLocks noGrp="1"/>
          </p:cNvSpPr>
          <p:nvPr>
            <p:ph type="title" idx="4294967295"/>
          </p:nvPr>
        </p:nvSpPr>
        <p:spPr>
          <a:xfrm>
            <a:off x="0" y="274638"/>
            <a:ext cx="8229600" cy="1935162"/>
          </a:xfrm>
        </p:spPr>
        <p:txBody>
          <a:bodyPr>
            <a:normAutofit fontScale="90000"/>
          </a:bodyPr>
          <a:lstStyle/>
          <a:p>
            <a:r>
              <a:rPr lang="en-US" b="1" u="sng" dirty="0"/>
              <a:t>National </a:t>
            </a:r>
            <a:r>
              <a:rPr lang="en-US" b="1" u="sng" dirty="0" err="1"/>
              <a:t>kala</a:t>
            </a:r>
            <a:r>
              <a:rPr lang="en-US" b="1" u="sng" dirty="0"/>
              <a:t> </a:t>
            </a:r>
            <a:r>
              <a:rPr lang="en-US" b="1" u="sng" dirty="0" err="1"/>
              <a:t>azar</a:t>
            </a:r>
            <a:r>
              <a:rPr lang="en-US" b="1" u="sng" dirty="0"/>
              <a:t> control </a:t>
            </a:r>
            <a:r>
              <a:rPr lang="en-US" b="1" u="sng" dirty="0" err="1"/>
              <a:t>programme</a:t>
            </a:r>
            <a:r>
              <a:rPr lang="en-US" b="1" u="sng" dirty="0"/>
              <a:t> (NKCP</a:t>
            </a:r>
            <a:r>
              <a:rPr lang="en-US" b="1" dirty="0"/>
              <a:t>)</a:t>
            </a:r>
            <a:br>
              <a:rPr lang="en-US" dirty="0"/>
            </a:br>
            <a:r>
              <a:rPr lang="en-US" dirty="0"/>
              <a:t> </a:t>
            </a:r>
            <a:br>
              <a:rPr lang="en-US" dirty="0"/>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normAutofit fontScale="92500" lnSpcReduction="10000"/>
          </a:bodyPr>
          <a:lstStyle/>
          <a:p>
            <a:endParaRPr lang="en-US" dirty="0"/>
          </a:p>
          <a:p>
            <a:r>
              <a:rPr lang="en-US" dirty="0"/>
              <a:t>It is a disease with high mortality rate &amp; is caused by </a:t>
            </a:r>
            <a:r>
              <a:rPr lang="en-US" dirty="0" err="1"/>
              <a:t>flavivirus</a:t>
            </a:r>
            <a:r>
              <a:rPr lang="en-US" dirty="0"/>
              <a:t> group. It transmitted from animals to human by mosquito. The </a:t>
            </a:r>
            <a:r>
              <a:rPr lang="en-US" dirty="0" err="1"/>
              <a:t>programme</a:t>
            </a:r>
            <a:r>
              <a:rPr lang="en-US" dirty="0"/>
              <a:t> was launched in 1979.</a:t>
            </a:r>
          </a:p>
          <a:p>
            <a:r>
              <a:rPr lang="en-US" b="1" u="sng" dirty="0"/>
              <a:t>Strategies: </a:t>
            </a:r>
            <a:endParaRPr lang="en-US" dirty="0"/>
          </a:p>
          <a:p>
            <a:pPr lvl="0"/>
            <a:r>
              <a:rPr lang="en-US" dirty="0"/>
              <a:t>Early diagnosis &amp; prompt case management</a:t>
            </a:r>
          </a:p>
          <a:p>
            <a:pPr lvl="0"/>
            <a:r>
              <a:rPr lang="en-US" dirty="0"/>
              <a:t>Vector control by anticipatory insecticide spray in dwelling &amp; fogging for epidemic containment.</a:t>
            </a:r>
          </a:p>
          <a:p>
            <a:pPr lvl="0"/>
            <a:r>
              <a:rPr lang="en-US" dirty="0"/>
              <a:t>Care of patient.</a:t>
            </a:r>
          </a:p>
          <a:p>
            <a:pPr lvl="0"/>
            <a:r>
              <a:rPr lang="en-US" dirty="0"/>
              <a:t>Clinical surveillance of suspected cases.</a:t>
            </a:r>
          </a:p>
          <a:p>
            <a:endParaRPr lang="en-US" dirty="0"/>
          </a:p>
        </p:txBody>
      </p:sp>
      <p:sp>
        <p:nvSpPr>
          <p:cNvPr id="2" name="Title 1"/>
          <p:cNvSpPr>
            <a:spLocks noGrp="1"/>
          </p:cNvSpPr>
          <p:nvPr>
            <p:ph type="title" idx="4294967295"/>
          </p:nvPr>
        </p:nvSpPr>
        <p:spPr>
          <a:xfrm>
            <a:off x="914400" y="304800"/>
            <a:ext cx="8229600" cy="1143000"/>
          </a:xfrm>
        </p:spPr>
        <p:txBody>
          <a:bodyPr>
            <a:normAutofit fontScale="90000"/>
          </a:bodyPr>
          <a:lstStyle/>
          <a:p>
            <a:r>
              <a:rPr lang="en-US" b="1" u="sng" dirty="0"/>
              <a:t>Japanese encephalitis prevention &amp; control </a:t>
            </a:r>
            <a:r>
              <a:rPr lang="en-US" b="1" u="sng" dirty="0" err="1"/>
              <a:t>programme</a:t>
            </a:r>
            <a:r>
              <a:rPr lang="en-US" b="1" u="sng" dirty="0"/>
              <a:t> (JEPC)</a:t>
            </a:r>
            <a:br>
              <a:rPr lang="en-US" dirty="0"/>
            </a:br>
            <a:r>
              <a:rPr lang="en-US"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normAutofit fontScale="92500" lnSpcReduction="10000"/>
          </a:bodyPr>
          <a:lstStyle/>
          <a:p>
            <a:r>
              <a:rPr lang="en-US" dirty="0"/>
              <a:t>Dengue / DHF is a viral infection &amp; widely </a:t>
            </a:r>
            <a:r>
              <a:rPr lang="en-US" dirty="0" err="1"/>
              <a:t>prevelant</a:t>
            </a:r>
            <a:r>
              <a:rPr lang="en-US" dirty="0"/>
              <a:t> in India. There has been a decline in dengue / DHF incidence after 1996.</a:t>
            </a:r>
          </a:p>
          <a:p>
            <a:r>
              <a:rPr lang="en-US" b="1" u="sng" dirty="0"/>
              <a:t>Strategies:</a:t>
            </a:r>
            <a:endParaRPr lang="en-US" dirty="0"/>
          </a:p>
          <a:p>
            <a:pPr lvl="0"/>
            <a:r>
              <a:rPr lang="en-US" dirty="0"/>
              <a:t>Surveillance for </a:t>
            </a:r>
            <a:r>
              <a:rPr lang="en-US" dirty="0" err="1"/>
              <a:t>desease</a:t>
            </a:r>
            <a:r>
              <a:rPr lang="en-US" dirty="0"/>
              <a:t> &amp; vectors.</a:t>
            </a:r>
          </a:p>
          <a:p>
            <a:pPr lvl="0"/>
            <a:r>
              <a:rPr lang="en-US" dirty="0"/>
              <a:t>Early diagnosis &amp; prompt case management.</a:t>
            </a:r>
          </a:p>
          <a:p>
            <a:pPr lvl="0"/>
            <a:r>
              <a:rPr lang="en-US" dirty="0"/>
              <a:t>Vector control via community participation &amp; social mobilization.</a:t>
            </a:r>
          </a:p>
          <a:p>
            <a:pPr lvl="0"/>
            <a:r>
              <a:rPr lang="en-US" dirty="0"/>
              <a:t>Capacity building.</a:t>
            </a:r>
          </a:p>
          <a:p>
            <a:r>
              <a:rPr lang="en-US" dirty="0"/>
              <a:t>                    There is no separate </a:t>
            </a:r>
            <a:r>
              <a:rPr lang="en-US" dirty="0" err="1"/>
              <a:t>programme</a:t>
            </a:r>
            <a:r>
              <a:rPr lang="en-US" dirty="0"/>
              <a:t> for prevention &amp; control of DF/DHF. The resources are available under NMEP.</a:t>
            </a:r>
          </a:p>
          <a:p>
            <a:endParaRPr lang="en-US" dirty="0"/>
          </a:p>
        </p:txBody>
      </p:sp>
      <p:sp>
        <p:nvSpPr>
          <p:cNvPr id="2" name="Title 1"/>
          <p:cNvSpPr>
            <a:spLocks noGrp="1"/>
          </p:cNvSpPr>
          <p:nvPr>
            <p:ph type="title" idx="4294967295"/>
          </p:nvPr>
        </p:nvSpPr>
        <p:spPr>
          <a:xfrm>
            <a:off x="0" y="274638"/>
            <a:ext cx="8229600" cy="1782762"/>
          </a:xfrm>
        </p:spPr>
        <p:txBody>
          <a:bodyPr>
            <a:normAutofit fontScale="90000"/>
          </a:bodyPr>
          <a:lstStyle/>
          <a:p>
            <a:r>
              <a:rPr lang="en-US" b="1" u="sng" dirty="0" err="1"/>
              <a:t>Programme</a:t>
            </a:r>
            <a:r>
              <a:rPr lang="en-US" b="1" u="sng" dirty="0"/>
              <a:t> for prevention &amp; control of dengue/ dengue hemorrhagic fever </a:t>
            </a:r>
            <a:br>
              <a:rPr lang="en-US" dirty="0"/>
            </a:br>
            <a:r>
              <a:rPr lang="en-US" dirty="0"/>
              <a:t>       </a:t>
            </a:r>
            <a:br>
              <a:rPr lang="en-US" dirty="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normAutofit fontScale="92500"/>
          </a:bodyPr>
          <a:lstStyle/>
          <a:p>
            <a:r>
              <a:rPr lang="en-US" dirty="0"/>
              <a:t>In 1983 National leprosy control </a:t>
            </a:r>
            <a:r>
              <a:rPr lang="en-US" dirty="0" err="1"/>
              <a:t>programme</a:t>
            </a:r>
            <a:r>
              <a:rPr lang="en-US" dirty="0"/>
              <a:t> (NLCP) was enhanced to National leprosy eradication </a:t>
            </a:r>
            <a:r>
              <a:rPr lang="en-US" dirty="0" err="1"/>
              <a:t>programme</a:t>
            </a:r>
            <a:r>
              <a:rPr lang="en-US" dirty="0"/>
              <a:t> (NLEP) because of highly effective treatment for leprosy. The National leprosy eradication commission was set up under the chairmanship of union minister of health &amp; family welfare.</a:t>
            </a:r>
          </a:p>
          <a:p>
            <a:r>
              <a:rPr lang="en-US" dirty="0"/>
              <a:t>          The board in accordance with eradication commission help to guide &amp; making decision, coordination, planning implementation &amp; surveillance of various activities of NLEP.</a:t>
            </a:r>
          </a:p>
          <a:p>
            <a:endParaRPr lang="en-US" dirty="0"/>
          </a:p>
        </p:txBody>
      </p:sp>
      <p:sp>
        <p:nvSpPr>
          <p:cNvPr id="2" name="Title 1"/>
          <p:cNvSpPr>
            <a:spLocks noGrp="1"/>
          </p:cNvSpPr>
          <p:nvPr>
            <p:ph type="title" idx="4294967295"/>
          </p:nvPr>
        </p:nvSpPr>
        <p:spPr>
          <a:xfrm>
            <a:off x="0" y="274638"/>
            <a:ext cx="8229600" cy="2011362"/>
          </a:xfrm>
        </p:spPr>
        <p:txBody>
          <a:bodyPr>
            <a:normAutofit fontScale="90000"/>
          </a:bodyPr>
          <a:lstStyle/>
          <a:p>
            <a:r>
              <a:rPr lang="en-US" b="1" u="sng" dirty="0"/>
              <a:t>National leprosy eradication </a:t>
            </a:r>
            <a:r>
              <a:rPr lang="en-US" b="1" u="sng" dirty="0" err="1"/>
              <a:t>programme</a:t>
            </a:r>
            <a:r>
              <a:rPr lang="en-US" b="1" u="sng" dirty="0"/>
              <a:t> (NLEP)</a:t>
            </a:r>
            <a:br>
              <a:rPr lang="en-US" dirty="0"/>
            </a:br>
            <a:r>
              <a:rPr lang="en-US" b="1" dirty="0"/>
              <a:t> </a:t>
            </a:r>
            <a:br>
              <a:rPr lang="en-US" dirty="0"/>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normAutofit fontScale="92500"/>
          </a:bodyPr>
          <a:lstStyle/>
          <a:p>
            <a:r>
              <a:rPr lang="en-US" dirty="0"/>
              <a:t> </a:t>
            </a:r>
          </a:p>
          <a:p>
            <a:r>
              <a:rPr lang="en-US" dirty="0"/>
              <a:t>This is a major public health problem in India with high mortality &amp; morbidity rates. NTCP was launched in 1962 via a network of district T.B. centers (DTC) with a support of 47,600 TB beds &amp; 330 TB clinics in urban areas. The primary objective of DTC is to detect TB cases &amp; provide domiciliary treatment to TB patients.</a:t>
            </a:r>
          </a:p>
          <a:p>
            <a:r>
              <a:rPr lang="en-US" dirty="0"/>
              <a:t>            The function of DTC has been to plan &amp; organize DTP &amp; implement in the entire district. In all DTC a team including :--</a:t>
            </a:r>
          </a:p>
          <a:p>
            <a:endParaRPr lang="en-US" dirty="0"/>
          </a:p>
        </p:txBody>
      </p:sp>
      <p:sp>
        <p:nvSpPr>
          <p:cNvPr id="2" name="Title 1"/>
          <p:cNvSpPr>
            <a:spLocks noGrp="1"/>
          </p:cNvSpPr>
          <p:nvPr>
            <p:ph type="title" idx="4294967295"/>
          </p:nvPr>
        </p:nvSpPr>
        <p:spPr>
          <a:xfrm>
            <a:off x="0" y="274638"/>
            <a:ext cx="8229600" cy="1143000"/>
          </a:xfrm>
        </p:spPr>
        <p:txBody>
          <a:bodyPr>
            <a:normAutofit fontScale="90000"/>
          </a:bodyPr>
          <a:lstStyle/>
          <a:p>
            <a:r>
              <a:rPr lang="en-US" b="1" u="sng" dirty="0"/>
              <a:t>National tuberculosis control </a:t>
            </a:r>
            <a:r>
              <a:rPr lang="en-US" b="1" u="sng" dirty="0" err="1"/>
              <a:t>programme</a:t>
            </a:r>
            <a:r>
              <a:rPr lang="en-US" b="1" u="sng" dirty="0"/>
              <a:t>   (NTCP)</a:t>
            </a:r>
            <a:br>
              <a:rPr lang="en-US" dirty="0"/>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normAutofit fontScale="92500" lnSpcReduction="20000"/>
          </a:bodyPr>
          <a:lstStyle/>
          <a:p>
            <a:r>
              <a:rPr lang="en-IN" b="1" u="sng" dirty="0"/>
              <a:t>Introduction</a:t>
            </a:r>
            <a:r>
              <a:rPr lang="en-IN" dirty="0"/>
              <a:t>-The National Health Programme for the control of blindness was established in1976 as 100% centrally sponsored program. The national trachoma control program which was launched in 1963 the national prophylaxis programme against blindness due to vitamin A deficiency launched in 1970 were incorporated in NCPB.</a:t>
            </a:r>
            <a:endParaRPr lang="en-US" dirty="0"/>
          </a:p>
          <a:p>
            <a:r>
              <a:rPr lang="en-IN" dirty="0"/>
              <a:t> </a:t>
            </a:r>
            <a:endParaRPr lang="en-US" dirty="0"/>
          </a:p>
          <a:p>
            <a:r>
              <a:rPr lang="en-IN" b="1" u="sng" dirty="0"/>
              <a:t>Goal</a:t>
            </a:r>
            <a:r>
              <a:rPr lang="en-IN" dirty="0"/>
              <a:t>-  The goal of NCPB is to reduce the prevalence of blindness from 1.5% to 0.3% </a:t>
            </a:r>
            <a:r>
              <a:rPr lang="en-IN" dirty="0" err="1"/>
              <a:t>lakh</a:t>
            </a:r>
            <a:r>
              <a:rPr lang="en-IN" dirty="0"/>
              <a:t> person. </a:t>
            </a:r>
            <a:endParaRPr lang="en-US" dirty="0"/>
          </a:p>
          <a:p>
            <a:r>
              <a:rPr lang="en-IN" dirty="0"/>
              <a:t> </a:t>
            </a:r>
            <a:endParaRPr lang="en-US" dirty="0"/>
          </a:p>
          <a:p>
            <a:endParaRPr lang="en-US" dirty="0"/>
          </a:p>
        </p:txBody>
      </p:sp>
      <p:sp>
        <p:nvSpPr>
          <p:cNvPr id="2" name="Title 1"/>
          <p:cNvSpPr>
            <a:spLocks noGrp="1"/>
          </p:cNvSpPr>
          <p:nvPr>
            <p:ph type="title" idx="4294967295"/>
          </p:nvPr>
        </p:nvSpPr>
        <p:spPr>
          <a:xfrm>
            <a:off x="0" y="274638"/>
            <a:ext cx="8229600" cy="1782762"/>
          </a:xfrm>
        </p:spPr>
        <p:txBody>
          <a:bodyPr>
            <a:normAutofit fontScale="90000"/>
          </a:bodyPr>
          <a:lstStyle/>
          <a:p>
            <a:r>
              <a:rPr lang="en-IN" b="1" u="sng" dirty="0"/>
              <a:t>National health programme for control of blindness (NPCB)</a:t>
            </a:r>
            <a:br>
              <a:rPr lang="en-US" dirty="0"/>
            </a:br>
            <a:r>
              <a:rPr lang="en-IN" dirty="0"/>
              <a:t> </a:t>
            </a:r>
            <a:br>
              <a:rPr lang="en-US" dirty="0"/>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normAutofit lnSpcReduction="10000"/>
          </a:bodyPr>
          <a:lstStyle/>
          <a:p>
            <a:endParaRPr lang="en-US" dirty="0"/>
          </a:p>
          <a:p>
            <a:r>
              <a:rPr lang="en-IN" dirty="0"/>
              <a:t>                                             The national water and sanitation programme was launched in 1954 by the government of India. In 1972 a special programme was started as the accelerated rural water supply programme was a supplement to the national water supply and sanitation programme. During the 5</a:t>
            </a:r>
            <a:r>
              <a:rPr lang="en-IN" baseline="30000" dirty="0"/>
              <a:t>th</a:t>
            </a:r>
            <a:r>
              <a:rPr lang="en-IN" dirty="0"/>
              <a:t> year plan rural water supply was included in the minimum needs programme of the state plan.</a:t>
            </a:r>
            <a:endParaRPr lang="en-US" dirty="0"/>
          </a:p>
          <a:p>
            <a:endParaRPr lang="en-US" dirty="0"/>
          </a:p>
        </p:txBody>
      </p:sp>
      <p:sp>
        <p:nvSpPr>
          <p:cNvPr id="2" name="Title 1"/>
          <p:cNvSpPr>
            <a:spLocks noGrp="1"/>
          </p:cNvSpPr>
          <p:nvPr>
            <p:ph type="title" idx="4294967295"/>
          </p:nvPr>
        </p:nvSpPr>
        <p:spPr>
          <a:xfrm>
            <a:off x="0" y="274638"/>
            <a:ext cx="8229600" cy="1143000"/>
          </a:xfrm>
        </p:spPr>
        <p:txBody>
          <a:bodyPr>
            <a:normAutofit fontScale="90000"/>
          </a:bodyPr>
          <a:lstStyle/>
          <a:p>
            <a:r>
              <a:rPr lang="en-IN" b="1" u="sng" dirty="0"/>
              <a:t>National water supply and sanitation programme (NWSP)</a:t>
            </a:r>
            <a:br>
              <a:rPr lang="en-US" dirty="0"/>
            </a:br>
            <a:r>
              <a:rPr lang="en-IN" b="1" dirty="0"/>
              <a:t>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normAutofit/>
          </a:bodyPr>
          <a:lstStyle/>
          <a:p>
            <a:r>
              <a:rPr lang="en-IN" dirty="0"/>
              <a:t>In may 1974 the WHO officially launched a global immunization programme known as expanded programme on immunization to protects all children of the world against 6</a:t>
            </a:r>
            <a:r>
              <a:rPr lang="en-IN" baseline="30000" dirty="0"/>
              <a:t>th</a:t>
            </a:r>
            <a:r>
              <a:rPr lang="en-IN" dirty="0"/>
              <a:t>  vaccine preventable disease namely diphtheria, whooping </a:t>
            </a:r>
            <a:r>
              <a:rPr lang="en-IN" dirty="0" err="1"/>
              <a:t>cough,tetanus,polio,tuberculosis</a:t>
            </a:r>
            <a:r>
              <a:rPr lang="en-IN" dirty="0"/>
              <a:t> and </a:t>
            </a:r>
            <a:r>
              <a:rPr lang="en-IN" dirty="0" err="1"/>
              <a:t>meales</a:t>
            </a:r>
            <a:r>
              <a:rPr lang="en-IN" dirty="0"/>
              <a:t> by year 2000. </a:t>
            </a:r>
            <a:endParaRPr lang="en-US" dirty="0"/>
          </a:p>
          <a:p>
            <a:endParaRPr lang="en-US" dirty="0"/>
          </a:p>
        </p:txBody>
      </p:sp>
      <p:sp>
        <p:nvSpPr>
          <p:cNvPr id="2" name="Title 1"/>
          <p:cNvSpPr>
            <a:spLocks noGrp="1"/>
          </p:cNvSpPr>
          <p:nvPr>
            <p:ph type="title" idx="4294967295"/>
          </p:nvPr>
        </p:nvSpPr>
        <p:spPr>
          <a:xfrm>
            <a:off x="0" y="274638"/>
            <a:ext cx="8229600" cy="1858962"/>
          </a:xfrm>
        </p:spPr>
        <p:txBody>
          <a:bodyPr>
            <a:normAutofit fontScale="90000"/>
          </a:bodyPr>
          <a:lstStyle/>
          <a:p>
            <a:r>
              <a:rPr lang="en-IN" b="1" u="sng" dirty="0"/>
              <a:t>.Universal immunization programmes (UIP)</a:t>
            </a:r>
            <a:br>
              <a:rPr lang="en-US" dirty="0"/>
            </a:br>
            <a:r>
              <a:rPr lang="en-IN" b="1" dirty="0"/>
              <a:t> </a:t>
            </a:r>
            <a:br>
              <a:rPr lang="en-US" dirty="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685800"/>
            <a:ext cx="7772400" cy="914400"/>
          </a:xfrm>
        </p:spPr>
        <p:txBody>
          <a:bodyPr/>
          <a:lstStyle/>
          <a:p>
            <a:r>
              <a:rPr lang="en-US" dirty="0"/>
              <a:t>Introduction </a:t>
            </a:r>
          </a:p>
        </p:txBody>
      </p:sp>
      <p:sp>
        <p:nvSpPr>
          <p:cNvPr id="3" name="Subtitle 2"/>
          <p:cNvSpPr>
            <a:spLocks noGrp="1"/>
          </p:cNvSpPr>
          <p:nvPr>
            <p:ph type="subTitle" idx="4294967295"/>
          </p:nvPr>
        </p:nvSpPr>
        <p:spPr>
          <a:xfrm>
            <a:off x="1066800" y="1752600"/>
            <a:ext cx="8077200" cy="4572000"/>
          </a:xfrm>
        </p:spPr>
        <p:txBody>
          <a:bodyPr>
            <a:normAutofit/>
          </a:bodyPr>
          <a:lstStyle/>
          <a:p>
            <a:r>
              <a:rPr lang="en-IN" dirty="0"/>
              <a:t>India being developing country is facing various problems which are being solved via national health programme. The government of India is not only recognised the health care organisation &amp; delivery system to provide three tier health services via a network of health centres &amp; hospitals in rural &amp; urban areas, but also launched various national health programmes to deal with the specific health problems </a:t>
            </a:r>
            <a:endParaRPr lang="en-US" dirty="0"/>
          </a:p>
        </p:txBody>
      </p:sp>
    </p:spTree>
    <p:extLst>
      <p:ext uri="{BB962C8B-B14F-4D97-AF65-F5344CB8AC3E}">
        <p14:creationId xmlns:p14="http://schemas.microsoft.com/office/powerpoint/2010/main" val="1481128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normAutofit/>
          </a:bodyPr>
          <a:lstStyle/>
          <a:p>
            <a:r>
              <a:rPr lang="en-IN" dirty="0"/>
              <a:t>It was India recommended a goitre control programme in 1962 based on iodized salt. At the end of three decade the prevalence of disease remain still high as a result the major national programme the iodine deficiency disorder control programme has been initiated in which nation wide rather than area specific use of iodized salt is being promoted.</a:t>
            </a:r>
            <a:endParaRPr lang="en-US" dirty="0"/>
          </a:p>
          <a:p>
            <a:endParaRPr lang="en-US" dirty="0"/>
          </a:p>
        </p:txBody>
      </p:sp>
      <p:sp>
        <p:nvSpPr>
          <p:cNvPr id="2" name="Title 1"/>
          <p:cNvSpPr>
            <a:spLocks noGrp="1"/>
          </p:cNvSpPr>
          <p:nvPr>
            <p:ph type="title" idx="4294967295"/>
          </p:nvPr>
        </p:nvSpPr>
        <p:spPr>
          <a:xfrm>
            <a:off x="0" y="274638"/>
            <a:ext cx="8229600" cy="1706562"/>
          </a:xfrm>
        </p:spPr>
        <p:txBody>
          <a:bodyPr>
            <a:normAutofit fontScale="90000"/>
          </a:bodyPr>
          <a:lstStyle/>
          <a:p>
            <a:r>
              <a:rPr lang="en-IN" b="1" u="sng" dirty="0"/>
              <a:t>National iodine deficiency control programme (NIDCP)</a:t>
            </a:r>
            <a:br>
              <a:rPr lang="en-US" dirty="0"/>
            </a:br>
            <a:r>
              <a:rPr lang="en-IN" dirty="0"/>
              <a:t> </a:t>
            </a:r>
            <a:br>
              <a:rPr lang="en-US" dirty="0"/>
            </a:b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normAutofit/>
          </a:bodyPr>
          <a:lstStyle/>
          <a:p>
            <a:r>
              <a:rPr lang="en-IN" dirty="0"/>
              <a:t>The cancer control programme was started in 1975 in a limited form. It was limited to establishment of regional cancer. In 1984 the programme was revised strengthened and converted to national cancer control programme. In 1990-91 district cancer programme was started </a:t>
            </a:r>
            <a:endParaRPr lang="en-US" dirty="0"/>
          </a:p>
        </p:txBody>
      </p:sp>
      <p:sp>
        <p:nvSpPr>
          <p:cNvPr id="2" name="Title 1"/>
          <p:cNvSpPr>
            <a:spLocks noGrp="1"/>
          </p:cNvSpPr>
          <p:nvPr>
            <p:ph type="title" idx="4294967295"/>
          </p:nvPr>
        </p:nvSpPr>
        <p:spPr>
          <a:xfrm>
            <a:off x="0" y="274638"/>
            <a:ext cx="8229600" cy="2011362"/>
          </a:xfrm>
        </p:spPr>
        <p:txBody>
          <a:bodyPr>
            <a:normAutofit fontScale="90000"/>
          </a:bodyPr>
          <a:lstStyle/>
          <a:p>
            <a:r>
              <a:rPr lang="en-IN" b="1" u="sng" dirty="0"/>
              <a:t>National cancer control programme (NCCP)</a:t>
            </a:r>
            <a:br>
              <a:rPr lang="en-US" dirty="0"/>
            </a:br>
            <a:r>
              <a:rPr lang="en-IN" b="1" dirty="0"/>
              <a:t> </a:t>
            </a:r>
            <a:br>
              <a:rPr lang="en-US" dirty="0"/>
            </a:b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normAutofit/>
          </a:bodyPr>
          <a:lstStyle/>
          <a:p>
            <a:r>
              <a:rPr lang="en-IN" b="1" u="sng" dirty="0"/>
              <a:t>Objectives:</a:t>
            </a:r>
            <a:endParaRPr lang="en-US" dirty="0"/>
          </a:p>
          <a:p>
            <a:pPr lvl="0"/>
            <a:r>
              <a:rPr lang="en-IN" dirty="0"/>
              <a:t>Primary prevention—Health education on prevention of cancer</a:t>
            </a:r>
            <a:endParaRPr lang="en-US" dirty="0"/>
          </a:p>
          <a:p>
            <a:pPr lvl="0"/>
            <a:r>
              <a:rPr lang="en-IN" dirty="0"/>
              <a:t>Secondary prevention—Early detection and diagnosis of common cancer.</a:t>
            </a:r>
            <a:endParaRPr lang="en-US" dirty="0"/>
          </a:p>
          <a:p>
            <a:pPr lvl="0"/>
            <a:r>
              <a:rPr lang="en-IN" dirty="0"/>
              <a:t>Tertiary prevention—strengthening of the existing institution for comprehensive therapy including palliative care.</a:t>
            </a:r>
            <a:endParaRPr lang="en-US" dirty="0"/>
          </a:p>
          <a:p>
            <a:r>
              <a:rPr lang="en-IN" dirty="0"/>
              <a:t> </a:t>
            </a:r>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normAutofit fontScale="92500" lnSpcReduction="20000"/>
          </a:bodyPr>
          <a:lstStyle/>
          <a:p>
            <a:r>
              <a:rPr lang="en-IN" b="1" dirty="0"/>
              <a:t> </a:t>
            </a:r>
            <a:endParaRPr lang="en-US" dirty="0"/>
          </a:p>
          <a:p>
            <a:r>
              <a:rPr lang="en-IN" dirty="0"/>
              <a:t>                                    The guinea worm disease is a vector born disease caused by nematode parasite. It affects subcutaneous tissues usually of leg and </a:t>
            </a:r>
            <a:r>
              <a:rPr lang="en-IN" dirty="0" err="1"/>
              <a:t>feets.The</a:t>
            </a:r>
            <a:r>
              <a:rPr lang="en-IN" dirty="0"/>
              <a:t> disease was endemic in 7 states Andhra Pradesh, Karnataka, Madhya Pradesh Rajasthan, </a:t>
            </a:r>
            <a:r>
              <a:rPr lang="en-IN" dirty="0" err="1"/>
              <a:t>Tamilnadu.Tamilnadu</a:t>
            </a:r>
            <a:r>
              <a:rPr lang="en-IN" dirty="0"/>
              <a:t> started vigour’s anti guinea worm measure in 1981. It has no indigenous cases. It was observed that disease could be eradicated by simple measure hence the government of India started the national guinea worm eradication programme in 1983-84 during the 6</a:t>
            </a:r>
            <a:r>
              <a:rPr lang="en-IN" baseline="30000" dirty="0"/>
              <a:t>th</a:t>
            </a:r>
            <a:r>
              <a:rPr lang="en-IN" dirty="0"/>
              <a:t> five year plan.</a:t>
            </a:r>
            <a:endParaRPr lang="en-US" dirty="0"/>
          </a:p>
          <a:p>
            <a:r>
              <a:rPr lang="en-IN" dirty="0"/>
              <a:t> </a:t>
            </a:r>
            <a:endParaRPr lang="en-US" dirty="0"/>
          </a:p>
          <a:p>
            <a:endParaRPr lang="en-US" dirty="0"/>
          </a:p>
        </p:txBody>
      </p:sp>
      <p:sp>
        <p:nvSpPr>
          <p:cNvPr id="2" name="Title 1"/>
          <p:cNvSpPr>
            <a:spLocks noGrp="1"/>
          </p:cNvSpPr>
          <p:nvPr>
            <p:ph type="title" idx="4294967295"/>
          </p:nvPr>
        </p:nvSpPr>
        <p:spPr>
          <a:xfrm>
            <a:off x="0" y="274638"/>
            <a:ext cx="8229600" cy="1143000"/>
          </a:xfrm>
        </p:spPr>
        <p:txBody>
          <a:bodyPr>
            <a:normAutofit fontScale="90000"/>
          </a:bodyPr>
          <a:lstStyle/>
          <a:p>
            <a:r>
              <a:rPr lang="en-IN" b="1" u="sng" dirty="0"/>
              <a:t>. National guinea worm </a:t>
            </a:r>
            <a:r>
              <a:rPr lang="en-IN" b="1" u="sng" dirty="0" err="1"/>
              <a:t>erdication</a:t>
            </a:r>
            <a:r>
              <a:rPr lang="en-IN" b="1" u="sng" dirty="0"/>
              <a:t> programme </a:t>
            </a:r>
            <a:br>
              <a:rPr lang="en-US" dirty="0"/>
            </a:b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normAutofit fontScale="92500"/>
          </a:bodyPr>
          <a:lstStyle/>
          <a:p>
            <a:r>
              <a:rPr lang="en-IN" b="1" dirty="0"/>
              <a:t>                                           </a:t>
            </a:r>
            <a:endParaRPr lang="en-US" dirty="0"/>
          </a:p>
          <a:p>
            <a:r>
              <a:rPr lang="en-IN" b="1" dirty="0"/>
              <a:t>                                  </a:t>
            </a:r>
            <a:r>
              <a:rPr lang="en-IN" dirty="0"/>
              <a:t>Yaws is a contagious disease transmitted direct by person to person contacted and caused by </a:t>
            </a:r>
            <a:r>
              <a:rPr lang="en-IN" dirty="0" err="1"/>
              <a:t>Treponema</a:t>
            </a:r>
            <a:r>
              <a:rPr lang="en-IN" dirty="0"/>
              <a:t> </a:t>
            </a:r>
            <a:r>
              <a:rPr lang="en-IN" dirty="0" err="1"/>
              <a:t>pertenue</a:t>
            </a:r>
            <a:r>
              <a:rPr lang="en-IN" dirty="0"/>
              <a:t>. The infection is manifested by skin lesion which on healing show little scarring. The disease can be progressive where in bone and state of India cartilage get affected leading to disability and disfiguring but the disease can be cured and prevented by a single injection of long acting penicillin i.e. </a:t>
            </a:r>
            <a:r>
              <a:rPr lang="en-IN" dirty="0" err="1"/>
              <a:t>benzathine</a:t>
            </a:r>
            <a:r>
              <a:rPr lang="en-IN" dirty="0"/>
              <a:t> penicillin. </a:t>
            </a:r>
            <a:endParaRPr lang="en-US" dirty="0"/>
          </a:p>
          <a:p>
            <a:endParaRPr lang="en-US" dirty="0"/>
          </a:p>
        </p:txBody>
      </p:sp>
      <p:sp>
        <p:nvSpPr>
          <p:cNvPr id="2" name="Title 1"/>
          <p:cNvSpPr>
            <a:spLocks noGrp="1"/>
          </p:cNvSpPr>
          <p:nvPr>
            <p:ph type="title" idx="4294967295"/>
          </p:nvPr>
        </p:nvSpPr>
        <p:spPr>
          <a:xfrm>
            <a:off x="0" y="274638"/>
            <a:ext cx="8229600" cy="1143000"/>
          </a:xfrm>
        </p:spPr>
        <p:txBody>
          <a:bodyPr>
            <a:normAutofit fontScale="90000"/>
          </a:bodyPr>
          <a:lstStyle/>
          <a:p>
            <a:r>
              <a:rPr lang="en-IN" b="1" u="sng" dirty="0"/>
              <a:t>National yaws eradication programme (NYEP)</a:t>
            </a:r>
            <a:br>
              <a:rPr lang="en-US" dirty="0"/>
            </a:b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026894671"/>
              </p:ext>
            </p:extLst>
          </p:nvPr>
        </p:nvGraphicFramePr>
        <p:xfrm>
          <a:off x="0" y="0"/>
          <a:ext cx="9144000" cy="6771640"/>
        </p:xfrm>
        <a:graphic>
          <a:graphicData uri="http://schemas.openxmlformats.org/drawingml/2006/table">
            <a:tbl>
              <a:tblPr firstRow="1" bandRow="1">
                <a:tableStyleId>{F5AB1C69-6EDB-4FF4-983F-18BD219EF322}</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70840">
                <a:tc>
                  <a:txBody>
                    <a:bodyPr/>
                    <a:lstStyle/>
                    <a:p>
                      <a:pPr algn="ctr"/>
                      <a:r>
                        <a:rPr lang="en-IN"/>
                        <a:t>P</a:t>
                      </a:r>
                      <a:endParaRPr lang="en-IN" dirty="0"/>
                    </a:p>
                  </a:txBody>
                  <a:tcPr/>
                </a:tc>
                <a:tc>
                  <a:txBody>
                    <a:bodyPr/>
                    <a:lstStyle/>
                    <a:p>
                      <a:pPr algn="ctr"/>
                      <a:r>
                        <a:rPr lang="en-IN" i="0" dirty="0"/>
                        <a:t>I</a:t>
                      </a:r>
                    </a:p>
                  </a:txBody>
                  <a:tcPr/>
                </a:tc>
                <a:tc>
                  <a:txBody>
                    <a:bodyPr/>
                    <a:lstStyle/>
                    <a:p>
                      <a:pPr algn="ctr"/>
                      <a:r>
                        <a:rPr lang="en-IN" dirty="0"/>
                        <a:t>C</a:t>
                      </a:r>
                    </a:p>
                  </a:txBody>
                  <a:tcPr/>
                </a:tc>
                <a:tc>
                  <a:txBody>
                    <a:bodyPr/>
                    <a:lstStyle/>
                    <a:p>
                      <a:pPr algn="ctr"/>
                      <a:r>
                        <a:rPr lang="en-IN" dirty="0"/>
                        <a:t>O</a:t>
                      </a:r>
                    </a:p>
                  </a:txBody>
                  <a:tcPr/>
                </a:tc>
                <a:extLst>
                  <a:ext uri="{0D108BD9-81ED-4DB2-BD59-A6C34878D82A}">
                    <a16:rowId xmlns:a16="http://schemas.microsoft.com/office/drawing/2014/main" val="10000"/>
                  </a:ext>
                </a:extLst>
              </a:tr>
              <a:tr h="370840">
                <a:tc>
                  <a:txBody>
                    <a:bodyPr/>
                    <a:lstStyle/>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txBody>
                  <a:tcPr/>
                </a:tc>
                <a:tc>
                  <a:txBody>
                    <a:bodyPr/>
                    <a:lstStyle/>
                    <a:p>
                      <a:endParaRPr lang="en-IN"/>
                    </a:p>
                  </a:txBody>
                  <a:tcPr/>
                </a:tc>
                <a:tc>
                  <a:txBody>
                    <a:bodyPr/>
                    <a:lstStyle/>
                    <a:p>
                      <a:endParaRPr lang="en-IN"/>
                    </a:p>
                  </a:txBody>
                  <a:tcPr/>
                </a:tc>
                <a:tc>
                  <a:txBody>
                    <a:bodyPr/>
                    <a:lstStyle/>
                    <a:p>
                      <a:endParaRPr lang="en-IN"/>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lstStyle/>
          <a:p>
            <a:r>
              <a:rPr lang="en-IN" b="1" u="sng" dirty="0"/>
              <a:t>: </a:t>
            </a:r>
            <a:endParaRPr lang="en-US" dirty="0"/>
          </a:p>
          <a:p>
            <a:pPr lvl="0"/>
            <a:r>
              <a:rPr lang="en-IN" dirty="0"/>
              <a:t>Communicable disease.</a:t>
            </a:r>
            <a:endParaRPr lang="en-US" dirty="0"/>
          </a:p>
          <a:p>
            <a:pPr lvl="0"/>
            <a:r>
              <a:rPr lang="en-IN" dirty="0"/>
              <a:t>Population problem </a:t>
            </a:r>
            <a:endParaRPr lang="en-US" dirty="0"/>
          </a:p>
          <a:p>
            <a:pPr lvl="0"/>
            <a:r>
              <a:rPr lang="en-IN" dirty="0"/>
              <a:t>Nutrition </a:t>
            </a:r>
            <a:endParaRPr lang="en-US" dirty="0"/>
          </a:p>
          <a:p>
            <a:pPr lvl="0"/>
            <a:r>
              <a:rPr lang="en-IN" dirty="0"/>
              <a:t>Environmental sanitation </a:t>
            </a:r>
            <a:endParaRPr lang="en-US" dirty="0"/>
          </a:p>
          <a:p>
            <a:pPr lvl="0"/>
            <a:r>
              <a:rPr lang="en-IN" dirty="0"/>
              <a:t>Medical care</a:t>
            </a:r>
            <a:endParaRPr lang="en-US" dirty="0"/>
          </a:p>
          <a:p>
            <a:r>
              <a:rPr lang="en-IN" dirty="0"/>
              <a:t> </a:t>
            </a:r>
            <a:endParaRPr lang="en-US" dirty="0"/>
          </a:p>
          <a:p>
            <a:endParaRPr lang="en-US" dirty="0"/>
          </a:p>
        </p:txBody>
      </p:sp>
      <p:sp>
        <p:nvSpPr>
          <p:cNvPr id="2" name="Title 1"/>
          <p:cNvSpPr>
            <a:spLocks noGrp="1"/>
          </p:cNvSpPr>
          <p:nvPr>
            <p:ph type="title" idx="4294967295"/>
          </p:nvPr>
        </p:nvSpPr>
        <p:spPr>
          <a:xfrm>
            <a:off x="0" y="274638"/>
            <a:ext cx="8229600" cy="1143000"/>
          </a:xfrm>
        </p:spPr>
        <p:txBody>
          <a:bodyPr/>
          <a:lstStyle/>
          <a:p>
            <a:r>
              <a:rPr lang="en-IN" b="1" u="sng" dirty="0"/>
              <a:t>National health problems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lstStyle/>
          <a:p>
            <a:r>
              <a:rPr lang="en-IN" dirty="0"/>
              <a:t>:</a:t>
            </a:r>
            <a:endParaRPr lang="en-US" sz="2800" dirty="0"/>
          </a:p>
          <a:p>
            <a:pPr lvl="1"/>
            <a:r>
              <a:rPr lang="en-IN" dirty="0"/>
              <a:t>National malaria eradication  programme (NMEP)</a:t>
            </a:r>
            <a:endParaRPr lang="en-US" sz="2400" dirty="0"/>
          </a:p>
          <a:p>
            <a:pPr lvl="1"/>
            <a:r>
              <a:rPr lang="en-IN" dirty="0"/>
              <a:t>National filarial control programme (NFCP)</a:t>
            </a:r>
            <a:endParaRPr lang="en-US" sz="2400" dirty="0"/>
          </a:p>
          <a:p>
            <a:pPr lvl="1"/>
            <a:r>
              <a:rPr lang="en-US" dirty="0"/>
              <a:t>National </a:t>
            </a:r>
            <a:r>
              <a:rPr lang="en-US" dirty="0" err="1"/>
              <a:t>kala</a:t>
            </a:r>
            <a:r>
              <a:rPr lang="en-US" dirty="0"/>
              <a:t> </a:t>
            </a:r>
            <a:r>
              <a:rPr lang="en-US" dirty="0" err="1"/>
              <a:t>azar</a:t>
            </a:r>
            <a:r>
              <a:rPr lang="en-US" dirty="0"/>
              <a:t> control </a:t>
            </a:r>
            <a:r>
              <a:rPr lang="en-US" dirty="0" err="1"/>
              <a:t>programme</a:t>
            </a:r>
            <a:endParaRPr lang="en-US" sz="2400" dirty="0"/>
          </a:p>
          <a:p>
            <a:pPr lvl="1"/>
            <a:r>
              <a:rPr lang="en-US" dirty="0"/>
              <a:t>Japanese encephalitis prevention &amp; control </a:t>
            </a:r>
            <a:r>
              <a:rPr lang="en-US" dirty="0" err="1"/>
              <a:t>programme</a:t>
            </a:r>
            <a:r>
              <a:rPr lang="en-US" dirty="0"/>
              <a:t> </a:t>
            </a:r>
            <a:endParaRPr lang="en-US" sz="2400" dirty="0"/>
          </a:p>
          <a:p>
            <a:pPr lvl="1"/>
            <a:r>
              <a:rPr lang="en-US" dirty="0"/>
              <a:t>National </a:t>
            </a:r>
            <a:r>
              <a:rPr lang="en-US" dirty="0" err="1"/>
              <a:t>programme</a:t>
            </a:r>
            <a:r>
              <a:rPr lang="en-US" dirty="0"/>
              <a:t> for prevention &amp; control of dengue, dengue hemorrhagic fever.</a:t>
            </a:r>
            <a:endParaRPr lang="en-US" sz="2400" dirty="0"/>
          </a:p>
          <a:p>
            <a:endParaRPr lang="en-US" dirty="0"/>
          </a:p>
        </p:txBody>
      </p:sp>
      <p:sp>
        <p:nvSpPr>
          <p:cNvPr id="2" name="Title 1"/>
          <p:cNvSpPr>
            <a:spLocks noGrp="1"/>
          </p:cNvSpPr>
          <p:nvPr>
            <p:ph type="title" idx="4294967295"/>
          </p:nvPr>
        </p:nvSpPr>
        <p:spPr>
          <a:xfrm>
            <a:off x="0" y="274638"/>
            <a:ext cx="8229600" cy="1143000"/>
          </a:xfrm>
        </p:spPr>
        <p:txBody>
          <a:bodyPr/>
          <a:lstStyle/>
          <a:p>
            <a:r>
              <a:rPr lang="en-IN" b="1" u="sng" dirty="0"/>
              <a:t>National health programmes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lstStyle/>
          <a:p>
            <a:pPr lvl="1"/>
            <a:r>
              <a:rPr lang="en-IN" dirty="0"/>
              <a:t>National leprosy eradication programme (NLEP)</a:t>
            </a:r>
            <a:endParaRPr lang="en-US" sz="2400" dirty="0"/>
          </a:p>
          <a:p>
            <a:pPr lvl="1"/>
            <a:r>
              <a:rPr lang="en-IN" dirty="0"/>
              <a:t>National tuberculosis control programme (NTCP)</a:t>
            </a:r>
            <a:endParaRPr lang="en-US" sz="2400" dirty="0"/>
          </a:p>
          <a:p>
            <a:pPr lvl="1"/>
            <a:r>
              <a:rPr lang="en-IN" dirty="0"/>
              <a:t>National programme for control of blindness (NPCB)</a:t>
            </a:r>
            <a:endParaRPr lang="en-US" sz="2400" dirty="0"/>
          </a:p>
          <a:p>
            <a:pPr lvl="1"/>
            <a:r>
              <a:rPr lang="en-IN" dirty="0"/>
              <a:t>National immunization programme (NIP)</a:t>
            </a:r>
            <a:endParaRPr lang="en-US" sz="2400" dirty="0"/>
          </a:p>
          <a:p>
            <a:pPr lvl="1"/>
            <a:r>
              <a:rPr lang="en-IN" dirty="0"/>
              <a:t>National mental health programme (NMHP)</a:t>
            </a:r>
            <a:endParaRPr lang="en-US" sz="2400" dirty="0"/>
          </a:p>
          <a:p>
            <a:pPr lvl="1"/>
            <a:r>
              <a:rPr lang="en-IN" dirty="0"/>
              <a:t>National iodine deficiency disorder &amp; control programme</a:t>
            </a:r>
            <a:endParaRPr lang="en-US" sz="2400"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lstStyle/>
          <a:p>
            <a:pPr lvl="1"/>
            <a:r>
              <a:rPr lang="en-IN" dirty="0"/>
              <a:t>National AIDS control programme (NACP)</a:t>
            </a:r>
            <a:endParaRPr lang="en-US" sz="2400" dirty="0"/>
          </a:p>
          <a:p>
            <a:pPr lvl="1"/>
            <a:r>
              <a:rPr lang="en-IN" dirty="0"/>
              <a:t>National cancer control programme (NCCP)</a:t>
            </a:r>
            <a:endParaRPr lang="en-US" sz="2400" dirty="0"/>
          </a:p>
          <a:p>
            <a:pPr lvl="1"/>
            <a:r>
              <a:rPr lang="en-IN" dirty="0"/>
              <a:t>National guinea worm eradication programme </a:t>
            </a:r>
            <a:endParaRPr lang="en-US" sz="2400" dirty="0"/>
          </a:p>
          <a:p>
            <a:pPr lvl="1"/>
            <a:r>
              <a:rPr lang="en-IN" dirty="0"/>
              <a:t>National yaws eradication programme (NYEP) </a:t>
            </a:r>
            <a:endParaRPr lang="en-US" sz="2400" dirty="0"/>
          </a:p>
          <a:p>
            <a:pPr lvl="1"/>
            <a:r>
              <a:rPr lang="en-IN" dirty="0"/>
              <a:t>National safe water &amp; sanitation programme </a:t>
            </a:r>
            <a:endParaRPr lang="en-US" sz="2400" dirty="0"/>
          </a:p>
          <a:p>
            <a:r>
              <a:rPr lang="en-IN" dirty="0"/>
              <a:t> </a:t>
            </a:r>
            <a:endParaRPr lang="en-US" sz="2800" dirty="0"/>
          </a:p>
          <a:p>
            <a:r>
              <a:rPr lang="en-IN" b="1" i="1" dirty="0"/>
              <a:t> </a:t>
            </a:r>
            <a:endParaRPr lang="en-US" sz="2000" dirty="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normAutofit/>
          </a:bodyPr>
          <a:lstStyle/>
          <a:p>
            <a:r>
              <a:rPr lang="en-IN" b="1" i="1" u="sng" dirty="0"/>
              <a:t>.</a:t>
            </a:r>
            <a:endParaRPr lang="en-US" dirty="0"/>
          </a:p>
          <a:p>
            <a:r>
              <a:rPr lang="en-IN" b="1" i="1" dirty="0"/>
              <a:t> </a:t>
            </a:r>
            <a:endParaRPr lang="en-US" dirty="0"/>
          </a:p>
          <a:p>
            <a:r>
              <a:rPr lang="en-IN" b="1" u="sng" dirty="0"/>
              <a:t>Introduction</a:t>
            </a:r>
            <a:r>
              <a:rPr lang="en-IN" dirty="0"/>
              <a:t>:  This programme started in 1950, but later on upgraded to national malaria eradication programme in 1955.</a:t>
            </a:r>
            <a:endParaRPr lang="en-US" dirty="0"/>
          </a:p>
          <a:p>
            <a:r>
              <a:rPr lang="en-IN" dirty="0"/>
              <a:t>          The problem was reviewed in constitution with experts the modified plan of operation was approved by the cabinet in October 1976.</a:t>
            </a:r>
            <a:endParaRPr lang="en-US" dirty="0"/>
          </a:p>
          <a:p>
            <a:r>
              <a:rPr lang="en-IN" dirty="0"/>
              <a:t> </a:t>
            </a:r>
            <a:endParaRPr lang="en-US" dirty="0"/>
          </a:p>
          <a:p>
            <a:endParaRPr lang="en-US" dirty="0"/>
          </a:p>
        </p:txBody>
      </p:sp>
      <p:sp>
        <p:nvSpPr>
          <p:cNvPr id="2" name="Title 1"/>
          <p:cNvSpPr>
            <a:spLocks noGrp="1"/>
          </p:cNvSpPr>
          <p:nvPr>
            <p:ph type="title" idx="4294967295"/>
          </p:nvPr>
        </p:nvSpPr>
        <p:spPr>
          <a:xfrm>
            <a:off x="0" y="274638"/>
            <a:ext cx="8229600" cy="1143000"/>
          </a:xfrm>
        </p:spPr>
        <p:txBody>
          <a:bodyPr>
            <a:normAutofit fontScale="90000"/>
          </a:bodyPr>
          <a:lstStyle/>
          <a:p>
            <a:r>
              <a:rPr lang="en-IN" b="1" i="1" u="sng" dirty="0"/>
              <a:t>National malaria eradication  programme (NMEP)</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lstStyle/>
          <a:p>
            <a:pPr lvl="0"/>
            <a:r>
              <a:rPr lang="en-IN" dirty="0"/>
              <a:t>To prevent death due to malaria.</a:t>
            </a:r>
            <a:endParaRPr lang="en-US" dirty="0"/>
          </a:p>
          <a:p>
            <a:pPr lvl="0"/>
            <a:r>
              <a:rPr lang="en-IN" dirty="0"/>
              <a:t>Reduction in the period of sickness.</a:t>
            </a:r>
            <a:endParaRPr lang="en-US" dirty="0"/>
          </a:p>
          <a:p>
            <a:pPr lvl="0"/>
            <a:r>
              <a:rPr lang="en-IN" dirty="0"/>
              <a:t>To bring down malaria morbidity.</a:t>
            </a:r>
            <a:endParaRPr lang="en-US" dirty="0"/>
          </a:p>
          <a:p>
            <a:pPr lvl="0"/>
            <a:r>
              <a:rPr lang="en-IN" dirty="0"/>
              <a:t>To intensify anti malarial measures for bringing back agricultural &amp; industrial production.</a:t>
            </a:r>
            <a:endParaRPr lang="en-US" dirty="0"/>
          </a:p>
          <a:p>
            <a:pPr lvl="0"/>
            <a:r>
              <a:rPr lang="en-IN" dirty="0"/>
              <a:t>To consolidate the gains achieved so far.</a:t>
            </a:r>
            <a:endParaRPr lang="en-US" dirty="0"/>
          </a:p>
          <a:p>
            <a:endParaRPr lang="en-US" dirty="0"/>
          </a:p>
        </p:txBody>
      </p:sp>
      <p:sp>
        <p:nvSpPr>
          <p:cNvPr id="2" name="Title 1"/>
          <p:cNvSpPr>
            <a:spLocks noGrp="1"/>
          </p:cNvSpPr>
          <p:nvPr>
            <p:ph type="title" idx="4294967295"/>
          </p:nvPr>
        </p:nvSpPr>
        <p:spPr>
          <a:xfrm>
            <a:off x="0" y="274638"/>
            <a:ext cx="8229600" cy="1143000"/>
          </a:xfrm>
        </p:spPr>
        <p:txBody>
          <a:bodyPr>
            <a:normAutofit fontScale="90000"/>
          </a:bodyPr>
          <a:lstStyle/>
          <a:p>
            <a:r>
              <a:rPr lang="en-IN" b="1" u="sng" dirty="0"/>
              <a:t>Objectives of NMEP</a:t>
            </a:r>
            <a:r>
              <a:rPr lang="en-IN" dirty="0"/>
              <a:t>: </a:t>
            </a:r>
            <a:br>
              <a:rPr lang="en-US" dirty="0"/>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481138"/>
            <a:ext cx="8229600" cy="4525962"/>
          </a:xfrm>
        </p:spPr>
        <p:txBody>
          <a:bodyPr>
            <a:normAutofit fontScale="85000" lnSpcReduction="20000"/>
          </a:bodyPr>
          <a:lstStyle/>
          <a:p>
            <a:r>
              <a:rPr lang="en-IN" dirty="0"/>
              <a:t>$ Early case detection &amp; prompt treatment.</a:t>
            </a:r>
            <a:endParaRPr lang="en-US" dirty="0"/>
          </a:p>
          <a:p>
            <a:r>
              <a:rPr lang="en-IN" dirty="0"/>
              <a:t>$ Vector control by house to house spray of </a:t>
            </a:r>
            <a:r>
              <a:rPr lang="en-IN" dirty="0" err="1"/>
              <a:t>antilarval</a:t>
            </a:r>
            <a:r>
              <a:rPr lang="en-IN" dirty="0"/>
              <a:t> measures.</a:t>
            </a:r>
            <a:endParaRPr lang="en-US" dirty="0"/>
          </a:p>
          <a:p>
            <a:r>
              <a:rPr lang="en-IN" dirty="0"/>
              <a:t>$ Health education &amp; community participation.</a:t>
            </a:r>
            <a:endParaRPr lang="en-US" dirty="0"/>
          </a:p>
          <a:p>
            <a:r>
              <a:rPr lang="en-IN" dirty="0"/>
              <a:t> </a:t>
            </a:r>
            <a:endParaRPr lang="en-US" dirty="0"/>
          </a:p>
          <a:p>
            <a:r>
              <a:rPr lang="en-IN" b="1" u="sng" dirty="0"/>
              <a:t>Efforts to implement strategies:</a:t>
            </a:r>
            <a:endParaRPr lang="en-US" dirty="0"/>
          </a:p>
          <a:p>
            <a:r>
              <a:rPr lang="en-IN" dirty="0"/>
              <a:t> </a:t>
            </a:r>
            <a:endParaRPr lang="en-US" dirty="0"/>
          </a:p>
          <a:p>
            <a:pPr lvl="0"/>
            <a:r>
              <a:rPr lang="en-IN" dirty="0"/>
              <a:t>Government efforts</a:t>
            </a:r>
            <a:endParaRPr lang="en-US" dirty="0"/>
          </a:p>
          <a:p>
            <a:pPr lvl="0"/>
            <a:r>
              <a:rPr lang="en-IN" dirty="0"/>
              <a:t>Peoples participation</a:t>
            </a:r>
            <a:endParaRPr lang="en-US" dirty="0"/>
          </a:p>
          <a:p>
            <a:pPr lvl="0"/>
            <a:r>
              <a:rPr lang="en-IN" dirty="0"/>
              <a:t>Research </a:t>
            </a:r>
            <a:endParaRPr lang="en-US" dirty="0"/>
          </a:p>
          <a:p>
            <a:pPr lvl="0"/>
            <a:r>
              <a:rPr lang="en-IN" dirty="0"/>
              <a:t>Training</a:t>
            </a:r>
            <a:endParaRPr lang="en-US" dirty="0"/>
          </a:p>
          <a:p>
            <a:pPr lvl="0"/>
            <a:r>
              <a:rPr lang="en-IN" dirty="0"/>
              <a:t>Publicity</a:t>
            </a:r>
            <a:endParaRPr lang="en-US" dirty="0"/>
          </a:p>
          <a:p>
            <a:r>
              <a:rPr lang="en-IN" dirty="0"/>
              <a:t>Internal assistance</a:t>
            </a:r>
            <a:endParaRPr lang="en-US" dirty="0"/>
          </a:p>
        </p:txBody>
      </p:sp>
      <p:sp>
        <p:nvSpPr>
          <p:cNvPr id="2" name="Title 1"/>
          <p:cNvSpPr>
            <a:spLocks noGrp="1"/>
          </p:cNvSpPr>
          <p:nvPr>
            <p:ph type="title" idx="4294967295"/>
          </p:nvPr>
        </p:nvSpPr>
        <p:spPr>
          <a:xfrm>
            <a:off x="0" y="274638"/>
            <a:ext cx="8229600" cy="1143000"/>
          </a:xfrm>
        </p:spPr>
        <p:txBody>
          <a:bodyPr>
            <a:normAutofit fontScale="90000"/>
          </a:bodyPr>
          <a:lstStyle/>
          <a:p>
            <a:r>
              <a:rPr lang="en-IN" b="1" u="sng" dirty="0"/>
              <a:t>Strategies of NMEP:</a:t>
            </a:r>
            <a:br>
              <a:rPr lang="en-US" dirty="0"/>
            </a:b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TotalTime>
  <Words>1463</Words>
  <Application>Microsoft Office PowerPoint</Application>
  <PresentationFormat>On-screen Show (4:3)</PresentationFormat>
  <Paragraphs>158</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Calibri</vt:lpstr>
      <vt:lpstr>Comic Sans MS</vt:lpstr>
      <vt:lpstr>Lucida Sans Unicode</vt:lpstr>
      <vt:lpstr>Verdana</vt:lpstr>
      <vt:lpstr>Wingdings 2</vt:lpstr>
      <vt:lpstr>Wingdings 3</vt:lpstr>
      <vt:lpstr>Concourse</vt:lpstr>
      <vt:lpstr>PowerPoint Presentation</vt:lpstr>
      <vt:lpstr>Introduction </vt:lpstr>
      <vt:lpstr>National health problems</vt:lpstr>
      <vt:lpstr>National health programmes</vt:lpstr>
      <vt:lpstr>PowerPoint Presentation</vt:lpstr>
      <vt:lpstr>PowerPoint Presentation</vt:lpstr>
      <vt:lpstr>National malaria eradication  programme (NMEP)</vt:lpstr>
      <vt:lpstr>Objectives of NMEP:  </vt:lpstr>
      <vt:lpstr>Strategies of NMEP: </vt:lpstr>
      <vt:lpstr>National filarial control programme (NFCP) </vt:lpstr>
      <vt:lpstr>PowerPoint Presentation</vt:lpstr>
      <vt:lpstr>National kala azar control programme (NKCP)   </vt:lpstr>
      <vt:lpstr>Japanese encephalitis prevention &amp; control programme (JEPC)  </vt:lpstr>
      <vt:lpstr>Programme for prevention &amp; control of dengue/ dengue hemorrhagic fever          </vt:lpstr>
      <vt:lpstr>National leprosy eradication programme (NLEP)   </vt:lpstr>
      <vt:lpstr>National tuberculosis control programme   (NTCP) </vt:lpstr>
      <vt:lpstr>National health programme for control of blindness (NPCB)   </vt:lpstr>
      <vt:lpstr>National water supply and sanitation programme (NWSP)  </vt:lpstr>
      <vt:lpstr>.Universal immunization programmes (UIP)   </vt:lpstr>
      <vt:lpstr>National iodine deficiency control programme (NIDCP)   </vt:lpstr>
      <vt:lpstr>National cancer control programme (NCCP)   </vt:lpstr>
      <vt:lpstr>PowerPoint Presentation</vt:lpstr>
      <vt:lpstr>. National guinea worm erdication programme  </vt:lpstr>
      <vt:lpstr>National yaws eradication programme (NYEP)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dc:title>
  <dc:creator>India</dc:creator>
  <cp:lastModifiedBy>nileshhimani309@outlook.com</cp:lastModifiedBy>
  <cp:revision>11</cp:revision>
  <dcterms:created xsi:type="dcterms:W3CDTF">2010-04-16T18:09:14Z</dcterms:created>
  <dcterms:modified xsi:type="dcterms:W3CDTF">2020-08-14T10:24:07Z</dcterms:modified>
</cp:coreProperties>
</file>