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71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370" r:id="rId1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7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6900" y="729568"/>
            <a:ext cx="11280775" cy="2495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C85E6C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C85E6C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C85E6C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83607" y="398729"/>
            <a:ext cx="1663700" cy="528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C85E6C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09242" y="1755018"/>
            <a:ext cx="9573514" cy="459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34.jp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173223"/>
              <a:ext cx="2860675" cy="3119755"/>
            </a:xfrm>
            <a:custGeom>
              <a:avLst/>
              <a:gdLst/>
              <a:ahLst/>
              <a:cxnLst/>
              <a:rect l="l" t="t" r="r" b="b"/>
              <a:pathLst>
                <a:path w="2860675" h="3119754">
                  <a:moveTo>
                    <a:pt x="2860548" y="1724787"/>
                  </a:moveTo>
                  <a:lnTo>
                    <a:pt x="2856738" y="1622933"/>
                  </a:lnTo>
                  <a:lnTo>
                    <a:pt x="2850261" y="1555496"/>
                  </a:lnTo>
                  <a:lnTo>
                    <a:pt x="2840482" y="1488567"/>
                  </a:lnTo>
                  <a:lnTo>
                    <a:pt x="2827655" y="1422654"/>
                  </a:lnTo>
                  <a:lnTo>
                    <a:pt x="2811780" y="1358011"/>
                  </a:lnTo>
                  <a:lnTo>
                    <a:pt x="2792730" y="1295019"/>
                  </a:lnTo>
                  <a:lnTo>
                    <a:pt x="2770632" y="1233805"/>
                  </a:lnTo>
                  <a:lnTo>
                    <a:pt x="2745486" y="1175004"/>
                  </a:lnTo>
                  <a:lnTo>
                    <a:pt x="2717419" y="1118616"/>
                  </a:lnTo>
                  <a:lnTo>
                    <a:pt x="2686431" y="1065022"/>
                  </a:lnTo>
                  <a:lnTo>
                    <a:pt x="2652395" y="1014603"/>
                  </a:lnTo>
                  <a:lnTo>
                    <a:pt x="2615438" y="967740"/>
                  </a:lnTo>
                  <a:lnTo>
                    <a:pt x="2575560" y="924687"/>
                  </a:lnTo>
                  <a:lnTo>
                    <a:pt x="2532888" y="885698"/>
                  </a:lnTo>
                  <a:lnTo>
                    <a:pt x="2487422" y="851027"/>
                  </a:lnTo>
                  <a:lnTo>
                    <a:pt x="2439162" y="821309"/>
                  </a:lnTo>
                  <a:lnTo>
                    <a:pt x="2387981" y="796417"/>
                  </a:lnTo>
                  <a:lnTo>
                    <a:pt x="2334133" y="777113"/>
                  </a:lnTo>
                  <a:lnTo>
                    <a:pt x="2277618" y="763397"/>
                  </a:lnTo>
                  <a:lnTo>
                    <a:pt x="2252726" y="759460"/>
                  </a:lnTo>
                  <a:lnTo>
                    <a:pt x="2248281" y="758698"/>
                  </a:lnTo>
                  <a:lnTo>
                    <a:pt x="2218436" y="755650"/>
                  </a:lnTo>
                  <a:lnTo>
                    <a:pt x="2187702" y="754126"/>
                  </a:lnTo>
                  <a:lnTo>
                    <a:pt x="2156460" y="754253"/>
                  </a:lnTo>
                  <a:lnTo>
                    <a:pt x="2124583" y="755904"/>
                  </a:lnTo>
                  <a:lnTo>
                    <a:pt x="2091944" y="759460"/>
                  </a:lnTo>
                  <a:lnTo>
                    <a:pt x="2086610" y="712089"/>
                  </a:lnTo>
                  <a:lnTo>
                    <a:pt x="2078609" y="665480"/>
                  </a:lnTo>
                  <a:lnTo>
                    <a:pt x="2067941" y="619887"/>
                  </a:lnTo>
                  <a:lnTo>
                    <a:pt x="2054860" y="575437"/>
                  </a:lnTo>
                  <a:lnTo>
                    <a:pt x="2039366" y="531876"/>
                  </a:lnTo>
                  <a:lnTo>
                    <a:pt x="2021459" y="489585"/>
                  </a:lnTo>
                  <a:lnTo>
                    <a:pt x="2001393" y="448564"/>
                  </a:lnTo>
                  <a:lnTo>
                    <a:pt x="1954784" y="370459"/>
                  </a:lnTo>
                  <a:lnTo>
                    <a:pt x="1928368" y="333502"/>
                  </a:lnTo>
                  <a:lnTo>
                    <a:pt x="1900047" y="298069"/>
                  </a:lnTo>
                  <a:lnTo>
                    <a:pt x="1869821" y="264287"/>
                  </a:lnTo>
                  <a:lnTo>
                    <a:pt x="1837817" y="232156"/>
                  </a:lnTo>
                  <a:lnTo>
                    <a:pt x="1804162" y="201803"/>
                  </a:lnTo>
                  <a:lnTo>
                    <a:pt x="1768856" y="173228"/>
                  </a:lnTo>
                  <a:lnTo>
                    <a:pt x="1732026" y="146685"/>
                  </a:lnTo>
                  <a:lnTo>
                    <a:pt x="1693672" y="121920"/>
                  </a:lnTo>
                  <a:lnTo>
                    <a:pt x="1653908" y="99314"/>
                  </a:lnTo>
                  <a:lnTo>
                    <a:pt x="1613027" y="78867"/>
                  </a:lnTo>
                  <a:lnTo>
                    <a:pt x="1570736" y="60579"/>
                  </a:lnTo>
                  <a:lnTo>
                    <a:pt x="1527429" y="44450"/>
                  </a:lnTo>
                  <a:lnTo>
                    <a:pt x="1482979" y="30734"/>
                  </a:lnTo>
                  <a:lnTo>
                    <a:pt x="1437513" y="19558"/>
                  </a:lnTo>
                  <a:lnTo>
                    <a:pt x="1391158" y="10668"/>
                  </a:lnTo>
                  <a:lnTo>
                    <a:pt x="1344041" y="4445"/>
                  </a:lnTo>
                  <a:lnTo>
                    <a:pt x="1296162" y="889"/>
                  </a:lnTo>
                  <a:lnTo>
                    <a:pt x="1247559" y="0"/>
                  </a:lnTo>
                  <a:lnTo>
                    <a:pt x="1205674" y="1397"/>
                  </a:lnTo>
                  <a:lnTo>
                    <a:pt x="1163421" y="4953"/>
                  </a:lnTo>
                  <a:lnTo>
                    <a:pt x="1120825" y="10541"/>
                  </a:lnTo>
                  <a:lnTo>
                    <a:pt x="1077950" y="18415"/>
                  </a:lnTo>
                  <a:lnTo>
                    <a:pt x="1034846" y="28321"/>
                  </a:lnTo>
                  <a:lnTo>
                    <a:pt x="991552" y="40640"/>
                  </a:lnTo>
                  <a:lnTo>
                    <a:pt x="948131" y="55118"/>
                  </a:lnTo>
                  <a:lnTo>
                    <a:pt x="904633" y="72009"/>
                  </a:lnTo>
                  <a:lnTo>
                    <a:pt x="861085" y="91313"/>
                  </a:lnTo>
                  <a:lnTo>
                    <a:pt x="817562" y="113030"/>
                  </a:lnTo>
                  <a:lnTo>
                    <a:pt x="774103" y="137160"/>
                  </a:lnTo>
                  <a:lnTo>
                    <a:pt x="730758" y="163957"/>
                  </a:lnTo>
                  <a:lnTo>
                    <a:pt x="687578" y="193294"/>
                  </a:lnTo>
                  <a:lnTo>
                    <a:pt x="644601" y="225171"/>
                  </a:lnTo>
                  <a:lnTo>
                    <a:pt x="601891" y="259715"/>
                  </a:lnTo>
                  <a:lnTo>
                    <a:pt x="559498" y="297053"/>
                  </a:lnTo>
                  <a:lnTo>
                    <a:pt x="517448" y="337058"/>
                  </a:lnTo>
                  <a:lnTo>
                    <a:pt x="475818" y="379857"/>
                  </a:lnTo>
                  <a:lnTo>
                    <a:pt x="434644" y="425577"/>
                  </a:lnTo>
                  <a:lnTo>
                    <a:pt x="403567" y="375412"/>
                  </a:lnTo>
                  <a:lnTo>
                    <a:pt x="370535" y="330073"/>
                  </a:lnTo>
                  <a:lnTo>
                    <a:pt x="335673" y="289560"/>
                  </a:lnTo>
                  <a:lnTo>
                    <a:pt x="299135" y="253492"/>
                  </a:lnTo>
                  <a:lnTo>
                    <a:pt x="261073" y="221996"/>
                  </a:lnTo>
                  <a:lnTo>
                    <a:pt x="221627" y="194691"/>
                  </a:lnTo>
                  <a:lnTo>
                    <a:pt x="180936" y="171704"/>
                  </a:lnTo>
                  <a:lnTo>
                    <a:pt x="139141" y="152908"/>
                  </a:lnTo>
                  <a:lnTo>
                    <a:pt x="96393" y="137922"/>
                  </a:lnTo>
                  <a:lnTo>
                    <a:pt x="52844" y="126873"/>
                  </a:lnTo>
                  <a:lnTo>
                    <a:pt x="8623" y="119634"/>
                  </a:lnTo>
                  <a:lnTo>
                    <a:pt x="0" y="119126"/>
                  </a:lnTo>
                  <a:lnTo>
                    <a:pt x="0" y="3087243"/>
                  </a:lnTo>
                  <a:lnTo>
                    <a:pt x="66916" y="3074289"/>
                  </a:lnTo>
                  <a:lnTo>
                    <a:pt x="108267" y="3062224"/>
                  </a:lnTo>
                  <a:lnTo>
                    <a:pt x="149453" y="3047365"/>
                  </a:lnTo>
                  <a:lnTo>
                    <a:pt x="190411" y="3029712"/>
                  </a:lnTo>
                  <a:lnTo>
                    <a:pt x="231063" y="3009138"/>
                  </a:lnTo>
                  <a:lnTo>
                    <a:pt x="271373" y="2985643"/>
                  </a:lnTo>
                  <a:lnTo>
                    <a:pt x="311251" y="2958973"/>
                  </a:lnTo>
                  <a:lnTo>
                    <a:pt x="350634" y="2929255"/>
                  </a:lnTo>
                  <a:lnTo>
                    <a:pt x="389470" y="2896489"/>
                  </a:lnTo>
                  <a:lnTo>
                    <a:pt x="427685" y="2860294"/>
                  </a:lnTo>
                  <a:lnTo>
                    <a:pt x="465226" y="2820924"/>
                  </a:lnTo>
                  <a:lnTo>
                    <a:pt x="502005" y="2778125"/>
                  </a:lnTo>
                  <a:lnTo>
                    <a:pt x="537959" y="2732024"/>
                  </a:lnTo>
                  <a:lnTo>
                    <a:pt x="567677" y="2777871"/>
                  </a:lnTo>
                  <a:lnTo>
                    <a:pt x="598551" y="2820543"/>
                  </a:lnTo>
                  <a:lnTo>
                    <a:pt x="630491" y="2860040"/>
                  </a:lnTo>
                  <a:lnTo>
                    <a:pt x="663435" y="2896489"/>
                  </a:lnTo>
                  <a:lnTo>
                    <a:pt x="697293" y="2929890"/>
                  </a:lnTo>
                  <a:lnTo>
                    <a:pt x="732002" y="2960370"/>
                  </a:lnTo>
                  <a:lnTo>
                    <a:pt x="767486" y="2987929"/>
                  </a:lnTo>
                  <a:lnTo>
                    <a:pt x="803656" y="3012694"/>
                  </a:lnTo>
                  <a:lnTo>
                    <a:pt x="840447" y="3034804"/>
                  </a:lnTo>
                  <a:lnTo>
                    <a:pt x="877773" y="3054096"/>
                  </a:lnTo>
                  <a:lnTo>
                    <a:pt x="915555" y="3070733"/>
                  </a:lnTo>
                  <a:lnTo>
                    <a:pt x="953731" y="3084830"/>
                  </a:lnTo>
                  <a:lnTo>
                    <a:pt x="992212" y="3096514"/>
                  </a:lnTo>
                  <a:lnTo>
                    <a:pt x="1030922" y="3105658"/>
                  </a:lnTo>
                  <a:lnTo>
                    <a:pt x="1069784" y="3112516"/>
                  </a:lnTo>
                  <a:lnTo>
                    <a:pt x="1108722" y="3116961"/>
                  </a:lnTo>
                  <a:lnTo>
                    <a:pt x="1147673" y="3119247"/>
                  </a:lnTo>
                  <a:lnTo>
                    <a:pt x="1186535" y="3119374"/>
                  </a:lnTo>
                  <a:lnTo>
                    <a:pt x="1225245" y="3117342"/>
                  </a:lnTo>
                  <a:lnTo>
                    <a:pt x="1263726" y="3113151"/>
                  </a:lnTo>
                  <a:lnTo>
                    <a:pt x="1301877" y="3107055"/>
                  </a:lnTo>
                  <a:lnTo>
                    <a:pt x="1339723" y="3099054"/>
                  </a:lnTo>
                  <a:lnTo>
                    <a:pt x="1377061" y="3089148"/>
                  </a:lnTo>
                  <a:lnTo>
                    <a:pt x="1413764" y="3077464"/>
                  </a:lnTo>
                  <a:lnTo>
                    <a:pt x="1449959" y="3064129"/>
                  </a:lnTo>
                  <a:lnTo>
                    <a:pt x="1485519" y="3049016"/>
                  </a:lnTo>
                  <a:lnTo>
                    <a:pt x="1520190" y="3032379"/>
                  </a:lnTo>
                  <a:lnTo>
                    <a:pt x="1554099" y="3014091"/>
                  </a:lnTo>
                  <a:lnTo>
                    <a:pt x="1586992" y="2994406"/>
                  </a:lnTo>
                  <a:lnTo>
                    <a:pt x="1618996" y="2973324"/>
                  </a:lnTo>
                  <a:lnTo>
                    <a:pt x="1649857" y="2950845"/>
                  </a:lnTo>
                  <a:lnTo>
                    <a:pt x="1708150" y="2902077"/>
                  </a:lnTo>
                  <a:lnTo>
                    <a:pt x="1761109" y="2848737"/>
                  </a:lnTo>
                  <a:lnTo>
                    <a:pt x="1808353" y="2791206"/>
                  </a:lnTo>
                  <a:lnTo>
                    <a:pt x="1847850" y="2732024"/>
                  </a:lnTo>
                  <a:lnTo>
                    <a:pt x="1866773" y="2698369"/>
                  </a:lnTo>
                  <a:lnTo>
                    <a:pt x="1896618" y="2632710"/>
                  </a:lnTo>
                  <a:lnTo>
                    <a:pt x="1908683" y="2599055"/>
                  </a:lnTo>
                  <a:lnTo>
                    <a:pt x="1949958" y="2609342"/>
                  </a:lnTo>
                  <a:lnTo>
                    <a:pt x="1990344" y="2617724"/>
                  </a:lnTo>
                  <a:lnTo>
                    <a:pt x="2029841" y="2624455"/>
                  </a:lnTo>
                  <a:lnTo>
                    <a:pt x="2068322" y="2629281"/>
                  </a:lnTo>
                  <a:lnTo>
                    <a:pt x="2142363" y="2633853"/>
                  </a:lnTo>
                  <a:lnTo>
                    <a:pt x="2177923" y="2633599"/>
                  </a:lnTo>
                  <a:lnTo>
                    <a:pt x="2246249" y="2628392"/>
                  </a:lnTo>
                  <a:lnTo>
                    <a:pt x="2310765" y="2617089"/>
                  </a:lnTo>
                  <a:lnTo>
                    <a:pt x="2371598" y="2599944"/>
                  </a:lnTo>
                  <a:lnTo>
                    <a:pt x="2428748" y="2577338"/>
                  </a:lnTo>
                  <a:lnTo>
                    <a:pt x="2482215" y="2549525"/>
                  </a:lnTo>
                  <a:lnTo>
                    <a:pt x="2531999" y="2516886"/>
                  </a:lnTo>
                  <a:lnTo>
                    <a:pt x="2578100" y="2479675"/>
                  </a:lnTo>
                  <a:lnTo>
                    <a:pt x="2620645" y="2438146"/>
                  </a:lnTo>
                  <a:lnTo>
                    <a:pt x="2659634" y="2392807"/>
                  </a:lnTo>
                  <a:lnTo>
                    <a:pt x="2695067" y="2343785"/>
                  </a:lnTo>
                  <a:lnTo>
                    <a:pt x="2726944" y="2291461"/>
                  </a:lnTo>
                  <a:lnTo>
                    <a:pt x="2755392" y="2236216"/>
                  </a:lnTo>
                  <a:lnTo>
                    <a:pt x="2780411" y="2178304"/>
                  </a:lnTo>
                  <a:lnTo>
                    <a:pt x="2801874" y="2117979"/>
                  </a:lnTo>
                  <a:lnTo>
                    <a:pt x="2820035" y="2055749"/>
                  </a:lnTo>
                  <a:lnTo>
                    <a:pt x="2834767" y="1991741"/>
                  </a:lnTo>
                  <a:lnTo>
                    <a:pt x="2846197" y="1926336"/>
                  </a:lnTo>
                  <a:lnTo>
                    <a:pt x="2854198" y="1859788"/>
                  </a:lnTo>
                  <a:lnTo>
                    <a:pt x="2859024" y="1792478"/>
                  </a:lnTo>
                  <a:lnTo>
                    <a:pt x="2860548" y="17247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2440" y="5017007"/>
              <a:ext cx="287020" cy="939800"/>
            </a:xfrm>
            <a:custGeom>
              <a:avLst/>
              <a:gdLst/>
              <a:ahLst/>
              <a:cxnLst/>
              <a:rect l="l" t="t" r="r" b="b"/>
              <a:pathLst>
                <a:path w="287020" h="939800">
                  <a:moveTo>
                    <a:pt x="286486" y="931926"/>
                  </a:moveTo>
                  <a:lnTo>
                    <a:pt x="271018" y="881202"/>
                  </a:lnTo>
                  <a:lnTo>
                    <a:pt x="239014" y="780097"/>
                  </a:lnTo>
                  <a:lnTo>
                    <a:pt x="206679" y="679462"/>
                  </a:lnTo>
                  <a:lnTo>
                    <a:pt x="190817" y="629335"/>
                  </a:lnTo>
                  <a:lnTo>
                    <a:pt x="175387" y="579323"/>
                  </a:lnTo>
                  <a:lnTo>
                    <a:pt x="160540" y="529463"/>
                  </a:lnTo>
                  <a:lnTo>
                    <a:pt x="147535" y="483489"/>
                  </a:lnTo>
                  <a:lnTo>
                    <a:pt x="146469" y="479679"/>
                  </a:lnTo>
                  <a:lnTo>
                    <a:pt x="174523" y="464439"/>
                  </a:lnTo>
                  <a:lnTo>
                    <a:pt x="195249" y="444881"/>
                  </a:lnTo>
                  <a:lnTo>
                    <a:pt x="207149" y="423164"/>
                  </a:lnTo>
                  <a:lnTo>
                    <a:pt x="208775" y="401447"/>
                  </a:lnTo>
                  <a:lnTo>
                    <a:pt x="196469" y="383159"/>
                  </a:lnTo>
                  <a:lnTo>
                    <a:pt x="175171" y="369697"/>
                  </a:lnTo>
                  <a:lnTo>
                    <a:pt x="147383" y="362204"/>
                  </a:lnTo>
                  <a:lnTo>
                    <a:pt x="115595" y="361696"/>
                  </a:lnTo>
                  <a:lnTo>
                    <a:pt x="101015" y="285877"/>
                  </a:lnTo>
                  <a:lnTo>
                    <a:pt x="125120" y="274574"/>
                  </a:lnTo>
                  <a:lnTo>
                    <a:pt x="144081" y="258445"/>
                  </a:lnTo>
                  <a:lnTo>
                    <a:pt x="155702" y="239903"/>
                  </a:lnTo>
                  <a:lnTo>
                    <a:pt x="157772" y="221234"/>
                  </a:lnTo>
                  <a:lnTo>
                    <a:pt x="149098" y="202311"/>
                  </a:lnTo>
                  <a:lnTo>
                    <a:pt x="132524" y="187960"/>
                  </a:lnTo>
                  <a:lnTo>
                    <a:pt x="110197" y="179324"/>
                  </a:lnTo>
                  <a:lnTo>
                    <a:pt x="84226" y="177673"/>
                  </a:lnTo>
                  <a:lnTo>
                    <a:pt x="81394" y="159639"/>
                  </a:lnTo>
                  <a:lnTo>
                    <a:pt x="77177" y="123190"/>
                  </a:lnTo>
                  <a:lnTo>
                    <a:pt x="74345" y="105029"/>
                  </a:lnTo>
                  <a:lnTo>
                    <a:pt x="95567" y="97409"/>
                  </a:lnTo>
                  <a:lnTo>
                    <a:pt x="111594" y="84455"/>
                  </a:lnTo>
                  <a:lnTo>
                    <a:pt x="121602" y="68072"/>
                  </a:lnTo>
                  <a:lnTo>
                    <a:pt x="124790" y="49911"/>
                  </a:lnTo>
                  <a:lnTo>
                    <a:pt x="118922" y="29845"/>
                  </a:lnTo>
                  <a:lnTo>
                    <a:pt x="105041" y="13462"/>
                  </a:lnTo>
                  <a:lnTo>
                    <a:pt x="85394" y="2921"/>
                  </a:lnTo>
                  <a:lnTo>
                    <a:pt x="62242" y="0"/>
                  </a:lnTo>
                  <a:lnTo>
                    <a:pt x="39357" y="5715"/>
                  </a:lnTo>
                  <a:lnTo>
                    <a:pt x="20497" y="18415"/>
                  </a:lnTo>
                  <a:lnTo>
                    <a:pt x="7924" y="36068"/>
                  </a:lnTo>
                  <a:lnTo>
                    <a:pt x="3949" y="56769"/>
                  </a:lnTo>
                  <a:lnTo>
                    <a:pt x="8585" y="74168"/>
                  </a:lnTo>
                  <a:lnTo>
                    <a:pt x="20294" y="88773"/>
                  </a:lnTo>
                  <a:lnTo>
                    <a:pt x="37312" y="99187"/>
                  </a:lnTo>
                  <a:lnTo>
                    <a:pt x="57873" y="104140"/>
                  </a:lnTo>
                  <a:lnTo>
                    <a:pt x="58483" y="123190"/>
                  </a:lnTo>
                  <a:lnTo>
                    <a:pt x="59474" y="141605"/>
                  </a:lnTo>
                  <a:lnTo>
                    <a:pt x="61379" y="161036"/>
                  </a:lnTo>
                  <a:lnTo>
                    <a:pt x="64604" y="181495"/>
                  </a:lnTo>
                  <a:lnTo>
                    <a:pt x="37198" y="191020"/>
                  </a:lnTo>
                  <a:lnTo>
                    <a:pt x="15570" y="206895"/>
                  </a:lnTo>
                  <a:lnTo>
                    <a:pt x="2311" y="226568"/>
                  </a:lnTo>
                  <a:lnTo>
                    <a:pt x="0" y="247650"/>
                  </a:lnTo>
                  <a:lnTo>
                    <a:pt x="9347" y="266446"/>
                  </a:lnTo>
                  <a:lnTo>
                    <a:pt x="27698" y="280543"/>
                  </a:lnTo>
                  <a:lnTo>
                    <a:pt x="52539" y="288671"/>
                  </a:lnTo>
                  <a:lnTo>
                    <a:pt x="81394" y="289687"/>
                  </a:lnTo>
                  <a:lnTo>
                    <a:pt x="95973" y="365506"/>
                  </a:lnTo>
                  <a:lnTo>
                    <a:pt x="57188" y="380492"/>
                  </a:lnTo>
                  <a:lnTo>
                    <a:pt x="13576" y="425577"/>
                  </a:lnTo>
                  <a:lnTo>
                    <a:pt x="10871" y="452120"/>
                  </a:lnTo>
                  <a:lnTo>
                    <a:pt x="25006" y="472313"/>
                  </a:lnTo>
                  <a:lnTo>
                    <a:pt x="50342" y="485394"/>
                  </a:lnTo>
                  <a:lnTo>
                    <a:pt x="83959" y="489839"/>
                  </a:lnTo>
                  <a:lnTo>
                    <a:pt x="122910" y="484251"/>
                  </a:lnTo>
                  <a:lnTo>
                    <a:pt x="126834" y="483489"/>
                  </a:lnTo>
                  <a:lnTo>
                    <a:pt x="141147" y="534416"/>
                  </a:lnTo>
                  <a:lnTo>
                    <a:pt x="156159" y="585228"/>
                  </a:lnTo>
                  <a:lnTo>
                    <a:pt x="171729" y="635939"/>
                  </a:lnTo>
                  <a:lnTo>
                    <a:pt x="236270" y="838314"/>
                  </a:lnTo>
                  <a:lnTo>
                    <a:pt x="252158" y="888961"/>
                  </a:lnTo>
                  <a:lnTo>
                    <a:pt x="267639" y="939698"/>
                  </a:lnTo>
                  <a:lnTo>
                    <a:pt x="286486" y="931926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39546" y="4784597"/>
              <a:ext cx="120650" cy="1064895"/>
            </a:xfrm>
            <a:custGeom>
              <a:avLst/>
              <a:gdLst/>
              <a:ahLst/>
              <a:cxnLst/>
              <a:rect l="l" t="t" r="r" b="b"/>
              <a:pathLst>
                <a:path w="120650" h="1064895">
                  <a:moveTo>
                    <a:pt x="8890" y="0"/>
                  </a:moveTo>
                  <a:lnTo>
                    <a:pt x="4457" y="30099"/>
                  </a:lnTo>
                  <a:lnTo>
                    <a:pt x="1562" y="66801"/>
                  </a:lnTo>
                  <a:lnTo>
                    <a:pt x="101" y="109346"/>
                  </a:lnTo>
                  <a:lnTo>
                    <a:pt x="0" y="157099"/>
                  </a:lnTo>
                  <a:lnTo>
                    <a:pt x="1168" y="209422"/>
                  </a:lnTo>
                  <a:lnTo>
                    <a:pt x="3505" y="265429"/>
                  </a:lnTo>
                  <a:lnTo>
                    <a:pt x="6934" y="324484"/>
                  </a:lnTo>
                  <a:lnTo>
                    <a:pt x="11379" y="385825"/>
                  </a:lnTo>
                  <a:lnTo>
                    <a:pt x="16725" y="448817"/>
                  </a:lnTo>
                  <a:lnTo>
                    <a:pt x="22898" y="512571"/>
                  </a:lnTo>
                  <a:lnTo>
                    <a:pt x="29806" y="576452"/>
                  </a:lnTo>
                  <a:lnTo>
                    <a:pt x="37363" y="639826"/>
                  </a:lnTo>
                  <a:lnTo>
                    <a:pt x="45491" y="701929"/>
                  </a:lnTo>
                  <a:lnTo>
                    <a:pt x="54076" y="761872"/>
                  </a:lnTo>
                  <a:lnTo>
                    <a:pt x="63055" y="819213"/>
                  </a:lnTo>
                  <a:lnTo>
                    <a:pt x="72326" y="873023"/>
                  </a:lnTo>
                  <a:lnTo>
                    <a:pt x="81800" y="922642"/>
                  </a:lnTo>
                  <a:lnTo>
                    <a:pt x="91401" y="967346"/>
                  </a:lnTo>
                  <a:lnTo>
                    <a:pt x="101028" y="1006411"/>
                  </a:lnTo>
                  <a:lnTo>
                    <a:pt x="110604" y="1039126"/>
                  </a:lnTo>
                  <a:lnTo>
                    <a:pt x="120027" y="1064767"/>
                  </a:lnTo>
                </a:path>
              </a:pathLst>
            </a:custGeom>
            <a:ln w="38100">
              <a:solidFill>
                <a:srgbClr val="B9CE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0623" y="3909059"/>
              <a:ext cx="1130808" cy="9479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0624" y="3909059"/>
              <a:ext cx="1130935" cy="948055"/>
            </a:xfrm>
            <a:custGeom>
              <a:avLst/>
              <a:gdLst/>
              <a:ahLst/>
              <a:cxnLst/>
              <a:rect l="l" t="t" r="r" b="b"/>
              <a:pathLst>
                <a:path w="1130935" h="948054">
                  <a:moveTo>
                    <a:pt x="1130681" y="206629"/>
                  </a:moveTo>
                  <a:lnTo>
                    <a:pt x="1124077" y="147701"/>
                  </a:lnTo>
                  <a:lnTo>
                    <a:pt x="1108202" y="84582"/>
                  </a:lnTo>
                  <a:lnTo>
                    <a:pt x="1083183" y="43434"/>
                  </a:lnTo>
                  <a:lnTo>
                    <a:pt x="1050036" y="21082"/>
                  </a:lnTo>
                  <a:lnTo>
                    <a:pt x="1010158" y="14351"/>
                  </a:lnTo>
                  <a:lnTo>
                    <a:pt x="971423" y="19812"/>
                  </a:lnTo>
                  <a:lnTo>
                    <a:pt x="929767" y="34925"/>
                  </a:lnTo>
                  <a:lnTo>
                    <a:pt x="908558" y="46151"/>
                  </a:lnTo>
                  <a:lnTo>
                    <a:pt x="908558" y="416814"/>
                  </a:lnTo>
                  <a:lnTo>
                    <a:pt x="900938" y="463677"/>
                  </a:lnTo>
                  <a:lnTo>
                    <a:pt x="885317" y="505968"/>
                  </a:lnTo>
                  <a:lnTo>
                    <a:pt x="864108" y="547116"/>
                  </a:lnTo>
                  <a:lnTo>
                    <a:pt x="839482" y="590550"/>
                  </a:lnTo>
                  <a:lnTo>
                    <a:pt x="815911" y="625221"/>
                  </a:lnTo>
                  <a:lnTo>
                    <a:pt x="786879" y="662813"/>
                  </a:lnTo>
                  <a:lnTo>
                    <a:pt x="753859" y="701294"/>
                  </a:lnTo>
                  <a:lnTo>
                    <a:pt x="718350" y="739013"/>
                  </a:lnTo>
                  <a:lnTo>
                    <a:pt x="681837" y="773938"/>
                  </a:lnTo>
                  <a:lnTo>
                    <a:pt x="645833" y="804545"/>
                  </a:lnTo>
                  <a:lnTo>
                    <a:pt x="611822" y="828675"/>
                  </a:lnTo>
                  <a:lnTo>
                    <a:pt x="572096" y="850138"/>
                  </a:lnTo>
                  <a:lnTo>
                    <a:pt x="535940" y="857250"/>
                  </a:lnTo>
                  <a:lnTo>
                    <a:pt x="508889" y="853059"/>
                  </a:lnTo>
                  <a:lnTo>
                    <a:pt x="456565" y="823087"/>
                  </a:lnTo>
                  <a:lnTo>
                    <a:pt x="398119" y="774700"/>
                  </a:lnTo>
                  <a:lnTo>
                    <a:pt x="366801" y="743585"/>
                  </a:lnTo>
                  <a:lnTo>
                    <a:pt x="334454" y="707898"/>
                  </a:lnTo>
                  <a:lnTo>
                    <a:pt x="302691" y="668401"/>
                  </a:lnTo>
                  <a:lnTo>
                    <a:pt x="273126" y="626491"/>
                  </a:lnTo>
                  <a:lnTo>
                    <a:pt x="247332" y="582803"/>
                  </a:lnTo>
                  <a:lnTo>
                    <a:pt x="226936" y="538607"/>
                  </a:lnTo>
                  <a:lnTo>
                    <a:pt x="213512" y="494792"/>
                  </a:lnTo>
                  <a:lnTo>
                    <a:pt x="208686" y="452501"/>
                  </a:lnTo>
                  <a:lnTo>
                    <a:pt x="213652" y="410972"/>
                  </a:lnTo>
                  <a:lnTo>
                    <a:pt x="227838" y="369570"/>
                  </a:lnTo>
                  <a:lnTo>
                    <a:pt x="250190" y="331597"/>
                  </a:lnTo>
                  <a:lnTo>
                    <a:pt x="279654" y="300482"/>
                  </a:lnTo>
                  <a:lnTo>
                    <a:pt x="315175" y="279273"/>
                  </a:lnTo>
                  <a:lnTo>
                    <a:pt x="355714" y="271526"/>
                  </a:lnTo>
                  <a:lnTo>
                    <a:pt x="362902" y="271526"/>
                  </a:lnTo>
                  <a:lnTo>
                    <a:pt x="435330" y="290957"/>
                  </a:lnTo>
                  <a:lnTo>
                    <a:pt x="472516" y="311277"/>
                  </a:lnTo>
                  <a:lnTo>
                    <a:pt x="503923" y="337566"/>
                  </a:lnTo>
                  <a:lnTo>
                    <a:pt x="532942" y="369697"/>
                  </a:lnTo>
                  <a:lnTo>
                    <a:pt x="563029" y="407924"/>
                  </a:lnTo>
                  <a:lnTo>
                    <a:pt x="597585" y="452501"/>
                  </a:lnTo>
                  <a:lnTo>
                    <a:pt x="624382" y="421259"/>
                  </a:lnTo>
                  <a:lnTo>
                    <a:pt x="660120" y="383540"/>
                  </a:lnTo>
                  <a:lnTo>
                    <a:pt x="701929" y="344678"/>
                  </a:lnTo>
                  <a:lnTo>
                    <a:pt x="746899" y="310261"/>
                  </a:lnTo>
                  <a:lnTo>
                    <a:pt x="774471" y="295275"/>
                  </a:lnTo>
                  <a:lnTo>
                    <a:pt x="792137" y="285623"/>
                  </a:lnTo>
                  <a:lnTo>
                    <a:pt x="834720" y="276225"/>
                  </a:lnTo>
                  <a:lnTo>
                    <a:pt x="857885" y="280924"/>
                  </a:lnTo>
                  <a:lnTo>
                    <a:pt x="877443" y="295910"/>
                  </a:lnTo>
                  <a:lnTo>
                    <a:pt x="893445" y="322453"/>
                  </a:lnTo>
                  <a:lnTo>
                    <a:pt x="905891" y="362077"/>
                  </a:lnTo>
                  <a:lnTo>
                    <a:pt x="908558" y="416814"/>
                  </a:lnTo>
                  <a:lnTo>
                    <a:pt x="908558" y="46151"/>
                  </a:lnTo>
                  <a:lnTo>
                    <a:pt x="842213" y="87122"/>
                  </a:lnTo>
                  <a:lnTo>
                    <a:pt x="798576" y="120904"/>
                  </a:lnTo>
                  <a:lnTo>
                    <a:pt x="756500" y="157353"/>
                  </a:lnTo>
                  <a:lnTo>
                    <a:pt x="717105" y="194691"/>
                  </a:lnTo>
                  <a:lnTo>
                    <a:pt x="681482" y="231267"/>
                  </a:lnTo>
                  <a:lnTo>
                    <a:pt x="650760" y="265430"/>
                  </a:lnTo>
                  <a:lnTo>
                    <a:pt x="626046" y="295275"/>
                  </a:lnTo>
                  <a:lnTo>
                    <a:pt x="607923" y="271526"/>
                  </a:lnTo>
                  <a:lnTo>
                    <a:pt x="555358" y="202057"/>
                  </a:lnTo>
                  <a:lnTo>
                    <a:pt x="523811" y="161671"/>
                  </a:lnTo>
                  <a:lnTo>
                    <a:pt x="492620" y="125476"/>
                  </a:lnTo>
                  <a:lnTo>
                    <a:pt x="460146" y="93345"/>
                  </a:lnTo>
                  <a:lnTo>
                    <a:pt x="424738" y="65278"/>
                  </a:lnTo>
                  <a:lnTo>
                    <a:pt x="384771" y="41148"/>
                  </a:lnTo>
                  <a:lnTo>
                    <a:pt x="338594" y="21082"/>
                  </a:lnTo>
                  <a:lnTo>
                    <a:pt x="284568" y="4826"/>
                  </a:lnTo>
                  <a:lnTo>
                    <a:pt x="218173" y="0"/>
                  </a:lnTo>
                  <a:lnTo>
                    <a:pt x="175552" y="9779"/>
                  </a:lnTo>
                  <a:lnTo>
                    <a:pt x="136537" y="28829"/>
                  </a:lnTo>
                  <a:lnTo>
                    <a:pt x="101536" y="55372"/>
                  </a:lnTo>
                  <a:lnTo>
                    <a:pt x="70980" y="88265"/>
                  </a:lnTo>
                  <a:lnTo>
                    <a:pt x="45313" y="125857"/>
                  </a:lnTo>
                  <a:lnTo>
                    <a:pt x="24942" y="166878"/>
                  </a:lnTo>
                  <a:lnTo>
                    <a:pt x="10325" y="209677"/>
                  </a:lnTo>
                  <a:lnTo>
                    <a:pt x="1866" y="252984"/>
                  </a:lnTo>
                  <a:lnTo>
                    <a:pt x="0" y="295275"/>
                  </a:lnTo>
                  <a:lnTo>
                    <a:pt x="0" y="328676"/>
                  </a:lnTo>
                  <a:lnTo>
                    <a:pt x="7543" y="374269"/>
                  </a:lnTo>
                  <a:lnTo>
                    <a:pt x="20942" y="420878"/>
                  </a:lnTo>
                  <a:lnTo>
                    <a:pt x="39471" y="467868"/>
                  </a:lnTo>
                  <a:lnTo>
                    <a:pt x="62445" y="514731"/>
                  </a:lnTo>
                  <a:lnTo>
                    <a:pt x="89128" y="561086"/>
                  </a:lnTo>
                  <a:lnTo>
                    <a:pt x="118821" y="606552"/>
                  </a:lnTo>
                  <a:lnTo>
                    <a:pt x="150812" y="650494"/>
                  </a:lnTo>
                  <a:lnTo>
                    <a:pt x="184378" y="692531"/>
                  </a:lnTo>
                  <a:lnTo>
                    <a:pt x="218808" y="732155"/>
                  </a:lnTo>
                  <a:lnTo>
                    <a:pt x="253390" y="768858"/>
                  </a:lnTo>
                  <a:lnTo>
                    <a:pt x="287426" y="802259"/>
                  </a:lnTo>
                  <a:lnTo>
                    <a:pt x="320192" y="831850"/>
                  </a:lnTo>
                  <a:lnTo>
                    <a:pt x="350964" y="857250"/>
                  </a:lnTo>
                  <a:lnTo>
                    <a:pt x="400469" y="893572"/>
                  </a:lnTo>
                  <a:lnTo>
                    <a:pt x="444639" y="922147"/>
                  </a:lnTo>
                  <a:lnTo>
                    <a:pt x="487019" y="941070"/>
                  </a:lnTo>
                  <a:lnTo>
                    <a:pt x="531190" y="947801"/>
                  </a:lnTo>
                  <a:lnTo>
                    <a:pt x="545414" y="947801"/>
                  </a:lnTo>
                  <a:lnTo>
                    <a:pt x="594626" y="937006"/>
                  </a:lnTo>
                  <a:lnTo>
                    <a:pt x="654507" y="904875"/>
                  </a:lnTo>
                  <a:lnTo>
                    <a:pt x="689203" y="881634"/>
                  </a:lnTo>
                  <a:lnTo>
                    <a:pt x="721144" y="857250"/>
                  </a:lnTo>
                  <a:lnTo>
                    <a:pt x="763003" y="822325"/>
                  </a:lnTo>
                  <a:lnTo>
                    <a:pt x="800773" y="787781"/>
                  </a:lnTo>
                  <a:lnTo>
                    <a:pt x="838250" y="750824"/>
                  </a:lnTo>
                  <a:lnTo>
                    <a:pt x="874776" y="712216"/>
                  </a:lnTo>
                  <a:lnTo>
                    <a:pt x="909701" y="672592"/>
                  </a:lnTo>
                  <a:lnTo>
                    <a:pt x="942213" y="632841"/>
                  </a:lnTo>
                  <a:lnTo>
                    <a:pt x="971931" y="593471"/>
                  </a:lnTo>
                  <a:lnTo>
                    <a:pt x="997966" y="555371"/>
                  </a:lnTo>
                  <a:lnTo>
                    <a:pt x="1045845" y="475869"/>
                  </a:lnTo>
                  <a:lnTo>
                    <a:pt x="1070102" y="434340"/>
                  </a:lnTo>
                  <a:lnTo>
                    <a:pt x="1091438" y="393192"/>
                  </a:lnTo>
                  <a:lnTo>
                    <a:pt x="1109218" y="351282"/>
                  </a:lnTo>
                  <a:lnTo>
                    <a:pt x="1122299" y="307086"/>
                  </a:lnTo>
                  <a:lnTo>
                    <a:pt x="1127125" y="276225"/>
                  </a:lnTo>
                  <a:lnTo>
                    <a:pt x="1129792" y="259207"/>
                  </a:lnTo>
                  <a:lnTo>
                    <a:pt x="1130681" y="206629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24400" y="4953000"/>
              <a:ext cx="2316480" cy="1569720"/>
            </a:xfrm>
            <a:custGeom>
              <a:avLst/>
              <a:gdLst/>
              <a:ahLst/>
              <a:cxnLst/>
              <a:rect l="l" t="t" r="r" b="b"/>
              <a:pathLst>
                <a:path w="2316479" h="1569720">
                  <a:moveTo>
                    <a:pt x="2316353" y="926172"/>
                  </a:moveTo>
                  <a:lnTo>
                    <a:pt x="2309876" y="834796"/>
                  </a:lnTo>
                  <a:lnTo>
                    <a:pt x="2296668" y="776478"/>
                  </a:lnTo>
                  <a:lnTo>
                    <a:pt x="2276475" y="721436"/>
                  </a:lnTo>
                  <a:lnTo>
                    <a:pt x="2248789" y="670687"/>
                  </a:lnTo>
                  <a:lnTo>
                    <a:pt x="2213737" y="625221"/>
                  </a:lnTo>
                  <a:lnTo>
                    <a:pt x="2171192" y="586105"/>
                  </a:lnTo>
                  <a:lnTo>
                    <a:pt x="2120900" y="554355"/>
                  </a:lnTo>
                  <a:lnTo>
                    <a:pt x="2062861" y="530987"/>
                  </a:lnTo>
                  <a:lnTo>
                    <a:pt x="1996821" y="517017"/>
                  </a:lnTo>
                  <a:lnTo>
                    <a:pt x="1960880" y="513842"/>
                  </a:lnTo>
                  <a:lnTo>
                    <a:pt x="1963547" y="479298"/>
                  </a:lnTo>
                  <a:lnTo>
                    <a:pt x="1958086" y="411480"/>
                  </a:lnTo>
                  <a:lnTo>
                    <a:pt x="1939290" y="346456"/>
                  </a:lnTo>
                  <a:lnTo>
                    <a:pt x="1907921" y="285496"/>
                  </a:lnTo>
                  <a:lnTo>
                    <a:pt x="1865122" y="229616"/>
                  </a:lnTo>
                  <a:lnTo>
                    <a:pt x="1835645" y="200279"/>
                  </a:lnTo>
                  <a:lnTo>
                    <a:pt x="1781797" y="157861"/>
                  </a:lnTo>
                  <a:lnTo>
                    <a:pt x="1749425" y="137668"/>
                  </a:lnTo>
                  <a:lnTo>
                    <a:pt x="1714881" y="119634"/>
                  </a:lnTo>
                  <a:lnTo>
                    <a:pt x="1678305" y="103886"/>
                  </a:lnTo>
                  <a:lnTo>
                    <a:pt x="1639951" y="90551"/>
                  </a:lnTo>
                  <a:lnTo>
                    <a:pt x="1599946" y="79756"/>
                  </a:lnTo>
                  <a:lnTo>
                    <a:pt x="1558290" y="71628"/>
                  </a:lnTo>
                  <a:lnTo>
                    <a:pt x="1515110" y="66294"/>
                  </a:lnTo>
                  <a:lnTo>
                    <a:pt x="1470533" y="64008"/>
                  </a:lnTo>
                  <a:lnTo>
                    <a:pt x="1424813" y="64770"/>
                  </a:lnTo>
                  <a:lnTo>
                    <a:pt x="1378077" y="68834"/>
                  </a:lnTo>
                  <a:lnTo>
                    <a:pt x="1330198" y="76327"/>
                  </a:lnTo>
                  <a:lnTo>
                    <a:pt x="1281557" y="87376"/>
                  </a:lnTo>
                  <a:lnTo>
                    <a:pt x="1232281" y="101981"/>
                  </a:lnTo>
                  <a:lnTo>
                    <a:pt x="1182370" y="120523"/>
                  </a:lnTo>
                  <a:lnTo>
                    <a:pt x="1131951" y="143002"/>
                  </a:lnTo>
                  <a:lnTo>
                    <a:pt x="1081151" y="169545"/>
                  </a:lnTo>
                  <a:lnTo>
                    <a:pt x="1030224" y="200279"/>
                  </a:lnTo>
                  <a:lnTo>
                    <a:pt x="1014984" y="168275"/>
                  </a:lnTo>
                  <a:lnTo>
                    <a:pt x="977646" y="113284"/>
                  </a:lnTo>
                  <a:lnTo>
                    <a:pt x="931926" y="69850"/>
                  </a:lnTo>
                  <a:lnTo>
                    <a:pt x="879475" y="37465"/>
                  </a:lnTo>
                  <a:lnTo>
                    <a:pt x="821436" y="15367"/>
                  </a:lnTo>
                  <a:lnTo>
                    <a:pt x="759079" y="3048"/>
                  </a:lnTo>
                  <a:lnTo>
                    <a:pt x="693928" y="0"/>
                  </a:lnTo>
                  <a:lnTo>
                    <a:pt x="627253" y="5461"/>
                  </a:lnTo>
                  <a:lnTo>
                    <a:pt x="560451" y="18796"/>
                  </a:lnTo>
                  <a:lnTo>
                    <a:pt x="494792" y="39624"/>
                  </a:lnTo>
                  <a:lnTo>
                    <a:pt x="431546" y="67056"/>
                  </a:lnTo>
                  <a:lnTo>
                    <a:pt x="372237" y="100584"/>
                  </a:lnTo>
                  <a:lnTo>
                    <a:pt x="318008" y="139700"/>
                  </a:lnTo>
                  <a:lnTo>
                    <a:pt x="270383" y="183642"/>
                  </a:lnTo>
                  <a:lnTo>
                    <a:pt x="230632" y="231902"/>
                  </a:lnTo>
                  <a:lnTo>
                    <a:pt x="200025" y="283845"/>
                  </a:lnTo>
                  <a:lnTo>
                    <a:pt x="180086" y="338836"/>
                  </a:lnTo>
                  <a:lnTo>
                    <a:pt x="171958" y="396240"/>
                  </a:lnTo>
                  <a:lnTo>
                    <a:pt x="172720" y="425704"/>
                  </a:lnTo>
                  <a:lnTo>
                    <a:pt x="185039" y="485775"/>
                  </a:lnTo>
                  <a:lnTo>
                    <a:pt x="212471" y="546735"/>
                  </a:lnTo>
                  <a:lnTo>
                    <a:pt x="256540" y="607949"/>
                  </a:lnTo>
                  <a:lnTo>
                    <a:pt x="219202" y="630555"/>
                  </a:lnTo>
                  <a:lnTo>
                    <a:pt x="185039" y="654088"/>
                  </a:lnTo>
                  <a:lnTo>
                    <a:pt x="154051" y="678586"/>
                  </a:lnTo>
                  <a:lnTo>
                    <a:pt x="101219" y="730046"/>
                  </a:lnTo>
                  <a:lnTo>
                    <a:pt x="60071" y="784212"/>
                  </a:lnTo>
                  <a:lnTo>
                    <a:pt x="30099" y="840359"/>
                  </a:lnTo>
                  <a:lnTo>
                    <a:pt x="10668" y="897788"/>
                  </a:lnTo>
                  <a:lnTo>
                    <a:pt x="1143" y="955789"/>
                  </a:lnTo>
                  <a:lnTo>
                    <a:pt x="0" y="984783"/>
                  </a:lnTo>
                  <a:lnTo>
                    <a:pt x="1143" y="1013650"/>
                  </a:lnTo>
                  <a:lnTo>
                    <a:pt x="9779" y="1070673"/>
                  </a:lnTo>
                  <a:lnTo>
                    <a:pt x="26670" y="1126147"/>
                  </a:lnTo>
                  <a:lnTo>
                    <a:pt x="51181" y="1179347"/>
                  </a:lnTo>
                  <a:lnTo>
                    <a:pt x="82677" y="1229601"/>
                  </a:lnTo>
                  <a:lnTo>
                    <a:pt x="120650" y="1276159"/>
                  </a:lnTo>
                  <a:lnTo>
                    <a:pt x="164592" y="1318348"/>
                  </a:lnTo>
                  <a:lnTo>
                    <a:pt x="213614" y="1355445"/>
                  </a:lnTo>
                  <a:lnTo>
                    <a:pt x="267462" y="1386751"/>
                  </a:lnTo>
                  <a:lnTo>
                    <a:pt x="325374" y="1411541"/>
                  </a:lnTo>
                  <a:lnTo>
                    <a:pt x="386842" y="1429118"/>
                  </a:lnTo>
                  <a:lnTo>
                    <a:pt x="451231" y="1438783"/>
                  </a:lnTo>
                  <a:lnTo>
                    <a:pt x="484378" y="1440421"/>
                  </a:lnTo>
                  <a:lnTo>
                    <a:pt x="517906" y="1439811"/>
                  </a:lnTo>
                  <a:lnTo>
                    <a:pt x="586486" y="1431518"/>
                  </a:lnTo>
                  <a:lnTo>
                    <a:pt x="656082" y="1413167"/>
                  </a:lnTo>
                  <a:lnTo>
                    <a:pt x="726313" y="1384058"/>
                  </a:lnTo>
                  <a:lnTo>
                    <a:pt x="761492" y="1365262"/>
                  </a:lnTo>
                  <a:lnTo>
                    <a:pt x="796671" y="1343507"/>
                  </a:lnTo>
                  <a:lnTo>
                    <a:pt x="831596" y="1318704"/>
                  </a:lnTo>
                  <a:lnTo>
                    <a:pt x="855218" y="1363903"/>
                  </a:lnTo>
                  <a:lnTo>
                    <a:pt x="882396" y="1404150"/>
                  </a:lnTo>
                  <a:lnTo>
                    <a:pt x="912622" y="1439621"/>
                  </a:lnTo>
                  <a:lnTo>
                    <a:pt x="945515" y="1470444"/>
                  </a:lnTo>
                  <a:lnTo>
                    <a:pt x="980948" y="1496796"/>
                  </a:lnTo>
                  <a:lnTo>
                    <a:pt x="1018540" y="1518818"/>
                  </a:lnTo>
                  <a:lnTo>
                    <a:pt x="1057783" y="1536674"/>
                  </a:lnTo>
                  <a:lnTo>
                    <a:pt x="1098550" y="1550517"/>
                  </a:lnTo>
                  <a:lnTo>
                    <a:pt x="1140333" y="1560499"/>
                  </a:lnTo>
                  <a:lnTo>
                    <a:pt x="1182751" y="1566773"/>
                  </a:lnTo>
                  <a:lnTo>
                    <a:pt x="1225677" y="1569491"/>
                  </a:lnTo>
                  <a:lnTo>
                    <a:pt x="1268603" y="1568818"/>
                  </a:lnTo>
                  <a:lnTo>
                    <a:pt x="1311275" y="1564894"/>
                  </a:lnTo>
                  <a:lnTo>
                    <a:pt x="1353312" y="1557896"/>
                  </a:lnTo>
                  <a:lnTo>
                    <a:pt x="1394333" y="1547952"/>
                  </a:lnTo>
                  <a:lnTo>
                    <a:pt x="1434084" y="1535239"/>
                  </a:lnTo>
                  <a:lnTo>
                    <a:pt x="1472184" y="1519897"/>
                  </a:lnTo>
                  <a:lnTo>
                    <a:pt x="1508379" y="1502092"/>
                  </a:lnTo>
                  <a:lnTo>
                    <a:pt x="1542161" y="1481963"/>
                  </a:lnTo>
                  <a:lnTo>
                    <a:pt x="1573276" y="1459687"/>
                  </a:lnTo>
                  <a:lnTo>
                    <a:pt x="1626108" y="1409255"/>
                  </a:lnTo>
                  <a:lnTo>
                    <a:pt x="1647190" y="1381417"/>
                  </a:lnTo>
                  <a:lnTo>
                    <a:pt x="1690116" y="1397063"/>
                  </a:lnTo>
                  <a:lnTo>
                    <a:pt x="1731645" y="1409331"/>
                  </a:lnTo>
                  <a:lnTo>
                    <a:pt x="1772031" y="1418336"/>
                  </a:lnTo>
                  <a:lnTo>
                    <a:pt x="1811020" y="1424216"/>
                  </a:lnTo>
                  <a:lnTo>
                    <a:pt x="1848739" y="1427086"/>
                  </a:lnTo>
                  <a:lnTo>
                    <a:pt x="1885188" y="1427086"/>
                  </a:lnTo>
                  <a:lnTo>
                    <a:pt x="1953768" y="1418945"/>
                  </a:lnTo>
                  <a:lnTo>
                    <a:pt x="2016887" y="1400848"/>
                  </a:lnTo>
                  <a:lnTo>
                    <a:pt x="2059686" y="1381417"/>
                  </a:lnTo>
                  <a:lnTo>
                    <a:pt x="2100961" y="1357210"/>
                  </a:lnTo>
                  <a:lnTo>
                    <a:pt x="2149602" y="1318704"/>
                  </a:lnTo>
                  <a:lnTo>
                    <a:pt x="2192528" y="1273632"/>
                  </a:lnTo>
                  <a:lnTo>
                    <a:pt x="2229104" y="1223251"/>
                  </a:lnTo>
                  <a:lnTo>
                    <a:pt x="2259584" y="1168501"/>
                  </a:lnTo>
                  <a:lnTo>
                    <a:pt x="2283587" y="1110399"/>
                  </a:lnTo>
                  <a:lnTo>
                    <a:pt x="2301240" y="1049959"/>
                  </a:lnTo>
                  <a:lnTo>
                    <a:pt x="2312162" y="988212"/>
                  </a:lnTo>
                  <a:lnTo>
                    <a:pt x="2316353" y="926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17935" y="5521452"/>
              <a:ext cx="146050" cy="643255"/>
            </a:xfrm>
            <a:custGeom>
              <a:avLst/>
              <a:gdLst/>
              <a:ahLst/>
              <a:cxnLst/>
              <a:rect l="l" t="t" r="r" b="b"/>
              <a:pathLst>
                <a:path w="146050" h="643254">
                  <a:moveTo>
                    <a:pt x="145923" y="0"/>
                  </a:moveTo>
                  <a:lnTo>
                    <a:pt x="101854" y="56007"/>
                  </a:lnTo>
                  <a:lnTo>
                    <a:pt x="86106" y="153860"/>
                  </a:lnTo>
                  <a:lnTo>
                    <a:pt x="55625" y="349529"/>
                  </a:lnTo>
                  <a:lnTo>
                    <a:pt x="39116" y="447357"/>
                  </a:lnTo>
                  <a:lnTo>
                    <a:pt x="30353" y="496265"/>
                  </a:lnTo>
                  <a:lnTo>
                    <a:pt x="20828" y="545172"/>
                  </a:lnTo>
                  <a:lnTo>
                    <a:pt x="10795" y="594093"/>
                  </a:lnTo>
                  <a:lnTo>
                    <a:pt x="0" y="643001"/>
                  </a:lnTo>
                  <a:lnTo>
                    <a:pt x="38227" y="640613"/>
                  </a:lnTo>
                  <a:lnTo>
                    <a:pt x="50673" y="586105"/>
                  </a:lnTo>
                  <a:lnTo>
                    <a:pt x="62357" y="530326"/>
                  </a:lnTo>
                  <a:lnTo>
                    <a:pt x="73279" y="473862"/>
                  </a:lnTo>
                  <a:lnTo>
                    <a:pt x="83693" y="417283"/>
                  </a:lnTo>
                  <a:lnTo>
                    <a:pt x="93345" y="361188"/>
                  </a:lnTo>
                  <a:lnTo>
                    <a:pt x="102235" y="306158"/>
                  </a:lnTo>
                  <a:lnTo>
                    <a:pt x="110490" y="252780"/>
                  </a:lnTo>
                  <a:lnTo>
                    <a:pt x="125095" y="153327"/>
                  </a:lnTo>
                  <a:lnTo>
                    <a:pt x="136906" y="67500"/>
                  </a:lnTo>
                  <a:lnTo>
                    <a:pt x="145923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733531" y="4802123"/>
              <a:ext cx="850392" cy="7421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33532" y="4802123"/>
              <a:ext cx="851535" cy="742315"/>
            </a:xfrm>
            <a:custGeom>
              <a:avLst/>
              <a:gdLst/>
              <a:ahLst/>
              <a:cxnLst/>
              <a:rect l="l" t="t" r="r" b="b"/>
              <a:pathLst>
                <a:path w="851534" h="742314">
                  <a:moveTo>
                    <a:pt x="851535" y="232156"/>
                  </a:moveTo>
                  <a:lnTo>
                    <a:pt x="848614" y="183642"/>
                  </a:lnTo>
                  <a:lnTo>
                    <a:pt x="835660" y="149987"/>
                  </a:lnTo>
                  <a:lnTo>
                    <a:pt x="814324" y="129032"/>
                  </a:lnTo>
                  <a:lnTo>
                    <a:pt x="786003" y="118618"/>
                  </a:lnTo>
                  <a:lnTo>
                    <a:pt x="743077" y="118872"/>
                  </a:lnTo>
                  <a:lnTo>
                    <a:pt x="694055" y="131826"/>
                  </a:lnTo>
                  <a:lnTo>
                    <a:pt x="661797" y="145757"/>
                  </a:lnTo>
                  <a:lnTo>
                    <a:pt x="661797" y="359791"/>
                  </a:lnTo>
                  <a:lnTo>
                    <a:pt x="653796" y="409321"/>
                  </a:lnTo>
                  <a:lnTo>
                    <a:pt x="636270" y="448691"/>
                  </a:lnTo>
                  <a:lnTo>
                    <a:pt x="611378" y="483235"/>
                  </a:lnTo>
                  <a:lnTo>
                    <a:pt x="581787" y="518541"/>
                  </a:lnTo>
                  <a:lnTo>
                    <a:pt x="549529" y="550164"/>
                  </a:lnTo>
                  <a:lnTo>
                    <a:pt x="509778" y="583565"/>
                  </a:lnTo>
                  <a:lnTo>
                    <a:pt x="466090" y="615442"/>
                  </a:lnTo>
                  <a:lnTo>
                    <a:pt x="422148" y="642747"/>
                  </a:lnTo>
                  <a:lnTo>
                    <a:pt x="381762" y="662432"/>
                  </a:lnTo>
                  <a:lnTo>
                    <a:pt x="335407" y="674243"/>
                  </a:lnTo>
                  <a:lnTo>
                    <a:pt x="322072" y="673100"/>
                  </a:lnTo>
                  <a:lnTo>
                    <a:pt x="285369" y="654050"/>
                  </a:lnTo>
                  <a:lnTo>
                    <a:pt x="249555" y="616204"/>
                  </a:lnTo>
                  <a:lnTo>
                    <a:pt x="222631" y="580517"/>
                  </a:lnTo>
                  <a:lnTo>
                    <a:pt x="194310" y="535813"/>
                  </a:lnTo>
                  <a:lnTo>
                    <a:pt x="168021" y="485140"/>
                  </a:lnTo>
                  <a:lnTo>
                    <a:pt x="147320" y="432054"/>
                  </a:lnTo>
                  <a:lnTo>
                    <a:pt x="135636" y="379603"/>
                  </a:lnTo>
                  <a:lnTo>
                    <a:pt x="136652" y="331089"/>
                  </a:lnTo>
                  <a:lnTo>
                    <a:pt x="153289" y="286639"/>
                  </a:lnTo>
                  <a:lnTo>
                    <a:pt x="183642" y="247904"/>
                  </a:lnTo>
                  <a:lnTo>
                    <a:pt x="223774" y="222504"/>
                  </a:lnTo>
                  <a:lnTo>
                    <a:pt x="269367" y="218186"/>
                  </a:lnTo>
                  <a:lnTo>
                    <a:pt x="283337" y="220853"/>
                  </a:lnTo>
                  <a:lnTo>
                    <a:pt x="338455" y="252984"/>
                  </a:lnTo>
                  <a:lnTo>
                    <a:pt x="369443" y="286893"/>
                  </a:lnTo>
                  <a:lnTo>
                    <a:pt x="394716" y="330073"/>
                  </a:lnTo>
                  <a:lnTo>
                    <a:pt x="422656" y="384048"/>
                  </a:lnTo>
                  <a:lnTo>
                    <a:pt x="452374" y="360426"/>
                  </a:lnTo>
                  <a:lnTo>
                    <a:pt x="492125" y="332740"/>
                  </a:lnTo>
                  <a:lnTo>
                    <a:pt x="536829" y="307086"/>
                  </a:lnTo>
                  <a:lnTo>
                    <a:pt x="581406" y="289814"/>
                  </a:lnTo>
                  <a:lnTo>
                    <a:pt x="621157" y="287147"/>
                  </a:lnTo>
                  <a:lnTo>
                    <a:pt x="637540" y="293751"/>
                  </a:lnTo>
                  <a:lnTo>
                    <a:pt x="649859" y="307340"/>
                  </a:lnTo>
                  <a:lnTo>
                    <a:pt x="657987" y="329057"/>
                  </a:lnTo>
                  <a:lnTo>
                    <a:pt x="661797" y="359791"/>
                  </a:lnTo>
                  <a:lnTo>
                    <a:pt x="661797" y="145757"/>
                  </a:lnTo>
                  <a:lnTo>
                    <a:pt x="590042" y="182880"/>
                  </a:lnTo>
                  <a:lnTo>
                    <a:pt x="541147" y="214376"/>
                  </a:lnTo>
                  <a:lnTo>
                    <a:pt x="498475" y="245364"/>
                  </a:lnTo>
                  <a:lnTo>
                    <a:pt x="465074" y="272669"/>
                  </a:lnTo>
                  <a:lnTo>
                    <a:pt x="437642" y="218186"/>
                  </a:lnTo>
                  <a:lnTo>
                    <a:pt x="415671" y="174625"/>
                  </a:lnTo>
                  <a:lnTo>
                    <a:pt x="392684" y="133858"/>
                  </a:lnTo>
                  <a:lnTo>
                    <a:pt x="367665" y="97790"/>
                  </a:lnTo>
                  <a:lnTo>
                    <a:pt x="337693" y="65913"/>
                  </a:lnTo>
                  <a:lnTo>
                    <a:pt x="300609" y="37719"/>
                  </a:lnTo>
                  <a:lnTo>
                    <a:pt x="253492" y="12573"/>
                  </a:lnTo>
                  <a:lnTo>
                    <a:pt x="205359" y="0"/>
                  </a:lnTo>
                  <a:lnTo>
                    <a:pt x="156845" y="4826"/>
                  </a:lnTo>
                  <a:lnTo>
                    <a:pt x="112014" y="24765"/>
                  </a:lnTo>
                  <a:lnTo>
                    <a:pt x="72644" y="56388"/>
                  </a:lnTo>
                  <a:lnTo>
                    <a:pt x="40386" y="96139"/>
                  </a:lnTo>
                  <a:lnTo>
                    <a:pt x="17145" y="140843"/>
                  </a:lnTo>
                  <a:lnTo>
                    <a:pt x="4445" y="187071"/>
                  </a:lnTo>
                  <a:lnTo>
                    <a:pt x="0" y="211582"/>
                  </a:lnTo>
                  <a:lnTo>
                    <a:pt x="0" y="256794"/>
                  </a:lnTo>
                  <a:lnTo>
                    <a:pt x="6731" y="304292"/>
                  </a:lnTo>
                  <a:lnTo>
                    <a:pt x="19431" y="353060"/>
                  </a:lnTo>
                  <a:lnTo>
                    <a:pt x="36830" y="402082"/>
                  </a:lnTo>
                  <a:lnTo>
                    <a:pt x="58039" y="450342"/>
                  </a:lnTo>
                  <a:lnTo>
                    <a:pt x="82042" y="497078"/>
                  </a:lnTo>
                  <a:lnTo>
                    <a:pt x="107823" y="541147"/>
                  </a:lnTo>
                  <a:lnTo>
                    <a:pt x="134493" y="581533"/>
                  </a:lnTo>
                  <a:lnTo>
                    <a:pt x="160782" y="617474"/>
                  </a:lnTo>
                  <a:lnTo>
                    <a:pt x="185928" y="647827"/>
                  </a:lnTo>
                  <a:lnTo>
                    <a:pt x="217424" y="681228"/>
                  </a:lnTo>
                  <a:lnTo>
                    <a:pt x="245999" y="708279"/>
                  </a:lnTo>
                  <a:lnTo>
                    <a:pt x="306197" y="738886"/>
                  </a:lnTo>
                  <a:lnTo>
                    <a:pt x="334010" y="742061"/>
                  </a:lnTo>
                  <a:lnTo>
                    <a:pt x="354330" y="739648"/>
                  </a:lnTo>
                  <a:lnTo>
                    <a:pt x="402717" y="724281"/>
                  </a:lnTo>
                  <a:lnTo>
                    <a:pt x="442722" y="706501"/>
                  </a:lnTo>
                  <a:lnTo>
                    <a:pt x="485775" y="683260"/>
                  </a:lnTo>
                  <a:lnTo>
                    <a:pt x="575056" y="624586"/>
                  </a:lnTo>
                  <a:lnTo>
                    <a:pt x="618363" y="591566"/>
                  </a:lnTo>
                  <a:lnTo>
                    <a:pt x="658622" y="557530"/>
                  </a:lnTo>
                  <a:lnTo>
                    <a:pt x="694309" y="523494"/>
                  </a:lnTo>
                  <a:lnTo>
                    <a:pt x="724027" y="490728"/>
                  </a:lnTo>
                  <a:lnTo>
                    <a:pt x="757174" y="453390"/>
                  </a:lnTo>
                  <a:lnTo>
                    <a:pt x="787146" y="417195"/>
                  </a:lnTo>
                  <a:lnTo>
                    <a:pt x="812800" y="379730"/>
                  </a:lnTo>
                  <a:lnTo>
                    <a:pt x="832866" y="338074"/>
                  </a:lnTo>
                  <a:lnTo>
                    <a:pt x="846201" y="289687"/>
                  </a:lnTo>
                  <a:lnTo>
                    <a:pt x="847852" y="272669"/>
                  </a:lnTo>
                  <a:lnTo>
                    <a:pt x="851535" y="232156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154412" y="5187695"/>
              <a:ext cx="225425" cy="1126490"/>
            </a:xfrm>
            <a:custGeom>
              <a:avLst/>
              <a:gdLst/>
              <a:ahLst/>
              <a:cxnLst/>
              <a:rect l="l" t="t" r="r" b="b"/>
              <a:pathLst>
                <a:path w="225425" h="1126489">
                  <a:moveTo>
                    <a:pt x="225425" y="521055"/>
                  </a:moveTo>
                  <a:lnTo>
                    <a:pt x="203708" y="463854"/>
                  </a:lnTo>
                  <a:lnTo>
                    <a:pt x="142875" y="431850"/>
                  </a:lnTo>
                  <a:lnTo>
                    <a:pt x="139065" y="431507"/>
                  </a:lnTo>
                  <a:lnTo>
                    <a:pt x="147447" y="340995"/>
                  </a:lnTo>
                  <a:lnTo>
                    <a:pt x="174498" y="335788"/>
                  </a:lnTo>
                  <a:lnTo>
                    <a:pt x="197358" y="322834"/>
                  </a:lnTo>
                  <a:lnTo>
                    <a:pt x="213614" y="303911"/>
                  </a:lnTo>
                  <a:lnTo>
                    <a:pt x="221107" y="280543"/>
                  </a:lnTo>
                  <a:lnTo>
                    <a:pt x="217424" y="256413"/>
                  </a:lnTo>
                  <a:lnTo>
                    <a:pt x="203454" y="235204"/>
                  </a:lnTo>
                  <a:lnTo>
                    <a:pt x="181991" y="219710"/>
                  </a:lnTo>
                  <a:lnTo>
                    <a:pt x="155448" y="212217"/>
                  </a:lnTo>
                  <a:lnTo>
                    <a:pt x="156972" y="187960"/>
                  </a:lnTo>
                  <a:lnTo>
                    <a:pt x="157353" y="164973"/>
                  </a:lnTo>
                  <a:lnTo>
                    <a:pt x="156972" y="142875"/>
                  </a:lnTo>
                  <a:lnTo>
                    <a:pt x="156337" y="121158"/>
                  </a:lnTo>
                  <a:lnTo>
                    <a:pt x="175260" y="112395"/>
                  </a:lnTo>
                  <a:lnTo>
                    <a:pt x="190627" y="97790"/>
                  </a:lnTo>
                  <a:lnTo>
                    <a:pt x="200533" y="79248"/>
                  </a:lnTo>
                  <a:lnTo>
                    <a:pt x="203708" y="58293"/>
                  </a:lnTo>
                  <a:lnTo>
                    <a:pt x="198374" y="34683"/>
                  </a:lnTo>
                  <a:lnTo>
                    <a:pt x="185293" y="15748"/>
                  </a:lnTo>
                  <a:lnTo>
                    <a:pt x="166624" y="3556"/>
                  </a:lnTo>
                  <a:lnTo>
                    <a:pt x="144780" y="0"/>
                  </a:lnTo>
                  <a:lnTo>
                    <a:pt x="123063" y="6604"/>
                  </a:lnTo>
                  <a:lnTo>
                    <a:pt x="105283" y="21590"/>
                  </a:lnTo>
                  <a:lnTo>
                    <a:pt x="93345" y="42557"/>
                  </a:lnTo>
                  <a:lnTo>
                    <a:pt x="89281" y="66929"/>
                  </a:lnTo>
                  <a:lnTo>
                    <a:pt x="93599" y="87757"/>
                  </a:lnTo>
                  <a:lnTo>
                    <a:pt x="104267" y="105537"/>
                  </a:lnTo>
                  <a:lnTo>
                    <a:pt x="120269" y="118364"/>
                  </a:lnTo>
                  <a:lnTo>
                    <a:pt x="140843" y="124460"/>
                  </a:lnTo>
                  <a:lnTo>
                    <a:pt x="139446" y="145923"/>
                  </a:lnTo>
                  <a:lnTo>
                    <a:pt x="138049" y="188976"/>
                  </a:lnTo>
                  <a:lnTo>
                    <a:pt x="136652" y="210566"/>
                  </a:lnTo>
                  <a:lnTo>
                    <a:pt x="112268" y="216027"/>
                  </a:lnTo>
                  <a:lnTo>
                    <a:pt x="91948" y="229235"/>
                  </a:lnTo>
                  <a:lnTo>
                    <a:pt x="77343" y="248285"/>
                  </a:lnTo>
                  <a:lnTo>
                    <a:pt x="70485" y="271653"/>
                  </a:lnTo>
                  <a:lnTo>
                    <a:pt x="73787" y="293116"/>
                  </a:lnTo>
                  <a:lnTo>
                    <a:pt x="86106" y="313309"/>
                  </a:lnTo>
                  <a:lnTo>
                    <a:pt x="105156" y="329438"/>
                  </a:lnTo>
                  <a:lnTo>
                    <a:pt x="128651" y="339344"/>
                  </a:lnTo>
                  <a:lnTo>
                    <a:pt x="120269" y="429780"/>
                  </a:lnTo>
                  <a:lnTo>
                    <a:pt x="90297" y="434835"/>
                  </a:lnTo>
                  <a:lnTo>
                    <a:pt x="64770" y="447484"/>
                  </a:lnTo>
                  <a:lnTo>
                    <a:pt x="45593" y="466128"/>
                  </a:lnTo>
                  <a:lnTo>
                    <a:pt x="35306" y="489178"/>
                  </a:lnTo>
                  <a:lnTo>
                    <a:pt x="38354" y="514286"/>
                  </a:lnTo>
                  <a:lnTo>
                    <a:pt x="51181" y="538035"/>
                  </a:lnTo>
                  <a:lnTo>
                    <a:pt x="72136" y="558038"/>
                  </a:lnTo>
                  <a:lnTo>
                    <a:pt x="99568" y="571893"/>
                  </a:lnTo>
                  <a:lnTo>
                    <a:pt x="91694" y="621030"/>
                  </a:lnTo>
                  <a:lnTo>
                    <a:pt x="83312" y="670331"/>
                  </a:lnTo>
                  <a:lnTo>
                    <a:pt x="74549" y="719797"/>
                  </a:lnTo>
                  <a:lnTo>
                    <a:pt x="56134" y="819137"/>
                  </a:lnTo>
                  <a:lnTo>
                    <a:pt x="18161" y="1019111"/>
                  </a:lnTo>
                  <a:lnTo>
                    <a:pt x="8890" y="1069289"/>
                  </a:lnTo>
                  <a:lnTo>
                    <a:pt x="0" y="1119517"/>
                  </a:lnTo>
                  <a:lnTo>
                    <a:pt x="18288" y="1126007"/>
                  </a:lnTo>
                  <a:lnTo>
                    <a:pt x="27178" y="1075778"/>
                  </a:lnTo>
                  <a:lnTo>
                    <a:pt x="45847" y="975385"/>
                  </a:lnTo>
                  <a:lnTo>
                    <a:pt x="83947" y="774661"/>
                  </a:lnTo>
                  <a:lnTo>
                    <a:pt x="101981" y="674217"/>
                  </a:lnTo>
                  <a:lnTo>
                    <a:pt x="110490" y="623938"/>
                  </a:lnTo>
                  <a:lnTo>
                    <a:pt x="118491" y="573620"/>
                  </a:lnTo>
                  <a:lnTo>
                    <a:pt x="122174" y="573963"/>
                  </a:lnTo>
                  <a:lnTo>
                    <a:pt x="159258" y="575043"/>
                  </a:lnTo>
                  <a:lnTo>
                    <a:pt x="163830" y="573620"/>
                  </a:lnTo>
                  <a:lnTo>
                    <a:pt x="190627" y="565251"/>
                  </a:lnTo>
                  <a:lnTo>
                    <a:pt x="213614" y="546582"/>
                  </a:lnTo>
                  <a:lnTo>
                    <a:pt x="225425" y="521055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31975" y="5783579"/>
              <a:ext cx="6175375" cy="1059180"/>
            </a:xfrm>
            <a:custGeom>
              <a:avLst/>
              <a:gdLst/>
              <a:ahLst/>
              <a:cxnLst/>
              <a:rect l="l" t="t" r="r" b="b"/>
              <a:pathLst>
                <a:path w="6175375" h="1059179">
                  <a:moveTo>
                    <a:pt x="1984883" y="0"/>
                  </a:moveTo>
                  <a:lnTo>
                    <a:pt x="1870202" y="622"/>
                  </a:lnTo>
                  <a:lnTo>
                    <a:pt x="1699641" y="3949"/>
                  </a:lnTo>
                  <a:lnTo>
                    <a:pt x="1531112" y="10223"/>
                  </a:lnTo>
                  <a:lnTo>
                    <a:pt x="1365123" y="19583"/>
                  </a:lnTo>
                  <a:lnTo>
                    <a:pt x="1256030" y="27584"/>
                  </a:lnTo>
                  <a:lnTo>
                    <a:pt x="1148207" y="37045"/>
                  </a:lnTo>
                  <a:lnTo>
                    <a:pt x="1041907" y="47980"/>
                  </a:lnTo>
                  <a:lnTo>
                    <a:pt x="937260" y="60439"/>
                  </a:lnTo>
                  <a:lnTo>
                    <a:pt x="834136" y="74460"/>
                  </a:lnTo>
                  <a:lnTo>
                    <a:pt x="732917" y="90055"/>
                  </a:lnTo>
                  <a:lnTo>
                    <a:pt x="633603" y="107289"/>
                  </a:lnTo>
                  <a:lnTo>
                    <a:pt x="584581" y="116509"/>
                  </a:lnTo>
                  <a:lnTo>
                    <a:pt x="536194" y="126161"/>
                  </a:lnTo>
                  <a:lnTo>
                    <a:pt x="488315" y="136232"/>
                  </a:lnTo>
                  <a:lnTo>
                    <a:pt x="440944" y="146735"/>
                  </a:lnTo>
                  <a:lnTo>
                    <a:pt x="394081" y="157657"/>
                  </a:lnTo>
                  <a:lnTo>
                    <a:pt x="347853" y="169024"/>
                  </a:lnTo>
                  <a:lnTo>
                    <a:pt x="302260" y="180822"/>
                  </a:lnTo>
                  <a:lnTo>
                    <a:pt x="257175" y="193065"/>
                  </a:lnTo>
                  <a:lnTo>
                    <a:pt x="212725" y="205765"/>
                  </a:lnTo>
                  <a:lnTo>
                    <a:pt x="168910" y="218909"/>
                  </a:lnTo>
                  <a:lnTo>
                    <a:pt x="125730" y="232511"/>
                  </a:lnTo>
                  <a:lnTo>
                    <a:pt x="83058" y="246570"/>
                  </a:lnTo>
                  <a:lnTo>
                    <a:pt x="41275" y="261099"/>
                  </a:lnTo>
                  <a:lnTo>
                    <a:pt x="0" y="276098"/>
                  </a:lnTo>
                  <a:lnTo>
                    <a:pt x="40893" y="280174"/>
                  </a:lnTo>
                  <a:lnTo>
                    <a:pt x="83565" y="284873"/>
                  </a:lnTo>
                  <a:lnTo>
                    <a:pt x="174244" y="296037"/>
                  </a:lnTo>
                  <a:lnTo>
                    <a:pt x="321944" y="316928"/>
                  </a:lnTo>
                  <a:lnTo>
                    <a:pt x="482219" y="342366"/>
                  </a:lnTo>
                  <a:lnTo>
                    <a:pt x="712088" y="382536"/>
                  </a:lnTo>
                  <a:lnTo>
                    <a:pt x="1082294" y="453859"/>
                  </a:lnTo>
                  <a:lnTo>
                    <a:pt x="1534922" y="549211"/>
                  </a:lnTo>
                  <a:lnTo>
                    <a:pt x="2049652" y="666711"/>
                  </a:lnTo>
                  <a:lnTo>
                    <a:pt x="2527300" y="784491"/>
                  </a:lnTo>
                  <a:lnTo>
                    <a:pt x="2839466" y="867511"/>
                  </a:lnTo>
                  <a:lnTo>
                    <a:pt x="3017266" y="918184"/>
                  </a:lnTo>
                  <a:lnTo>
                    <a:pt x="3131439" y="952905"/>
                  </a:lnTo>
                  <a:lnTo>
                    <a:pt x="3197352" y="974228"/>
                  </a:lnTo>
                  <a:lnTo>
                    <a:pt x="3254375" y="993923"/>
                  </a:lnTo>
                  <a:lnTo>
                    <a:pt x="3302254" y="1011845"/>
                  </a:lnTo>
                  <a:lnTo>
                    <a:pt x="3339973" y="1027852"/>
                  </a:lnTo>
                  <a:lnTo>
                    <a:pt x="3376929" y="1047960"/>
                  </a:lnTo>
                  <a:lnTo>
                    <a:pt x="3387471" y="1058553"/>
                  </a:lnTo>
                  <a:lnTo>
                    <a:pt x="3483102" y="1038531"/>
                  </a:lnTo>
                  <a:lnTo>
                    <a:pt x="3582543" y="1019379"/>
                  </a:lnTo>
                  <a:lnTo>
                    <a:pt x="3738118" y="992202"/>
                  </a:lnTo>
                  <a:lnTo>
                    <a:pt x="3900043" y="966777"/>
                  </a:lnTo>
                  <a:lnTo>
                    <a:pt x="4180586" y="927950"/>
                  </a:lnTo>
                  <a:lnTo>
                    <a:pt x="4643120" y="873785"/>
                  </a:lnTo>
                  <a:lnTo>
                    <a:pt x="5849620" y="752703"/>
                  </a:lnTo>
                  <a:lnTo>
                    <a:pt x="6009005" y="733971"/>
                  </a:lnTo>
                  <a:lnTo>
                    <a:pt x="6113399" y="719899"/>
                  </a:lnTo>
                  <a:lnTo>
                    <a:pt x="6175121" y="710425"/>
                  </a:lnTo>
                  <a:lnTo>
                    <a:pt x="6154166" y="699719"/>
                  </a:lnTo>
                  <a:lnTo>
                    <a:pt x="6109208" y="678116"/>
                  </a:lnTo>
                  <a:lnTo>
                    <a:pt x="6060440" y="656310"/>
                  </a:lnTo>
                  <a:lnTo>
                    <a:pt x="6007862" y="634339"/>
                  </a:lnTo>
                  <a:lnTo>
                    <a:pt x="5951601" y="612203"/>
                  </a:lnTo>
                  <a:lnTo>
                    <a:pt x="5860669" y="578827"/>
                  </a:lnTo>
                  <a:lnTo>
                    <a:pt x="5795772" y="556501"/>
                  </a:lnTo>
                  <a:lnTo>
                    <a:pt x="5727573" y="534149"/>
                  </a:lnTo>
                  <a:lnTo>
                    <a:pt x="5656199" y="511810"/>
                  </a:lnTo>
                  <a:lnTo>
                    <a:pt x="5543423" y="478383"/>
                  </a:lnTo>
                  <a:lnTo>
                    <a:pt x="5424043" y="445173"/>
                  </a:lnTo>
                  <a:lnTo>
                    <a:pt x="5298567" y="412305"/>
                  </a:lnTo>
                  <a:lnTo>
                    <a:pt x="5122164" y="369176"/>
                  </a:lnTo>
                  <a:lnTo>
                    <a:pt x="4936236" y="327113"/>
                  </a:lnTo>
                  <a:lnTo>
                    <a:pt x="4741672" y="286372"/>
                  </a:lnTo>
                  <a:lnTo>
                    <a:pt x="4487545" y="237744"/>
                  </a:lnTo>
                  <a:lnTo>
                    <a:pt x="4223004" y="192151"/>
                  </a:lnTo>
                  <a:lnTo>
                    <a:pt x="3949446" y="150114"/>
                  </a:lnTo>
                  <a:lnTo>
                    <a:pt x="3668903" y="112166"/>
                  </a:lnTo>
                  <a:lnTo>
                    <a:pt x="3382645" y="78854"/>
                  </a:lnTo>
                  <a:lnTo>
                    <a:pt x="3092704" y="50685"/>
                  </a:lnTo>
                  <a:lnTo>
                    <a:pt x="2859024" y="32219"/>
                  </a:lnTo>
                  <a:lnTo>
                    <a:pt x="2624836" y="17665"/>
                  </a:lnTo>
                  <a:lnTo>
                    <a:pt x="2390902" y="7289"/>
                  </a:lnTo>
                  <a:lnTo>
                    <a:pt x="2158111" y="1358"/>
                  </a:lnTo>
                  <a:lnTo>
                    <a:pt x="1984883" y="0"/>
                  </a:lnTo>
                  <a:close/>
                </a:path>
              </a:pathLst>
            </a:custGeom>
            <a:solidFill>
              <a:srgbClr val="D4E0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5804915"/>
              <a:ext cx="4788408" cy="10530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6487667"/>
              <a:ext cx="4997450" cy="370205"/>
            </a:xfrm>
            <a:custGeom>
              <a:avLst/>
              <a:gdLst/>
              <a:ahLst/>
              <a:cxnLst/>
              <a:rect l="l" t="t" r="r" b="b"/>
              <a:pathLst>
                <a:path w="4997450" h="370204">
                  <a:moveTo>
                    <a:pt x="3620769" y="0"/>
                  </a:moveTo>
                  <a:lnTo>
                    <a:pt x="3566033" y="152"/>
                  </a:lnTo>
                  <a:lnTo>
                    <a:pt x="3296792" y="3848"/>
                  </a:lnTo>
                  <a:lnTo>
                    <a:pt x="2970657" y="14414"/>
                  </a:lnTo>
                  <a:lnTo>
                    <a:pt x="2643378" y="31089"/>
                  </a:lnTo>
                  <a:lnTo>
                    <a:pt x="2263266" y="57518"/>
                  </a:lnTo>
                  <a:lnTo>
                    <a:pt x="1888489" y="90563"/>
                  </a:lnTo>
                  <a:lnTo>
                    <a:pt x="1522857" y="129311"/>
                  </a:lnTo>
                  <a:lnTo>
                    <a:pt x="1120902" y="179400"/>
                  </a:lnTo>
                  <a:lnTo>
                    <a:pt x="787514" y="227253"/>
                  </a:lnTo>
                  <a:lnTo>
                    <a:pt x="475018" y="277924"/>
                  </a:lnTo>
                  <a:lnTo>
                    <a:pt x="226656" y="322884"/>
                  </a:lnTo>
                  <a:lnTo>
                    <a:pt x="0" y="369823"/>
                  </a:lnTo>
                  <a:lnTo>
                    <a:pt x="3528060" y="369823"/>
                  </a:lnTo>
                  <a:lnTo>
                    <a:pt x="3711829" y="322418"/>
                  </a:lnTo>
                  <a:lnTo>
                    <a:pt x="3968115" y="262122"/>
                  </a:lnTo>
                  <a:lnTo>
                    <a:pt x="4172585" y="217754"/>
                  </a:lnTo>
                  <a:lnTo>
                    <a:pt x="4324477" y="187236"/>
                  </a:lnTo>
                  <a:lnTo>
                    <a:pt x="4474337" y="159435"/>
                  </a:lnTo>
                  <a:lnTo>
                    <a:pt x="4621784" y="134683"/>
                  </a:lnTo>
                  <a:lnTo>
                    <a:pt x="4718177" y="120015"/>
                  </a:lnTo>
                  <a:lnTo>
                    <a:pt x="4813046" y="106946"/>
                  </a:lnTo>
                  <a:lnTo>
                    <a:pt x="4906010" y="95554"/>
                  </a:lnTo>
                  <a:lnTo>
                    <a:pt x="4996942" y="85953"/>
                  </a:lnTo>
                  <a:lnTo>
                    <a:pt x="4904486" y="72999"/>
                  </a:lnTo>
                  <a:lnTo>
                    <a:pt x="4810125" y="61188"/>
                  </a:lnTo>
                  <a:lnTo>
                    <a:pt x="4665218" y="45567"/>
                  </a:lnTo>
                  <a:lnTo>
                    <a:pt x="4516755" y="32385"/>
                  </a:lnTo>
                  <a:lnTo>
                    <a:pt x="4364736" y="21564"/>
                  </a:lnTo>
                  <a:lnTo>
                    <a:pt x="4209796" y="13030"/>
                  </a:lnTo>
                  <a:lnTo>
                    <a:pt x="3999103" y="5067"/>
                  </a:lnTo>
                  <a:lnTo>
                    <a:pt x="3784218" y="825"/>
                  </a:lnTo>
                  <a:lnTo>
                    <a:pt x="3620769" y="0"/>
                  </a:lnTo>
                  <a:close/>
                </a:path>
              </a:pathLst>
            </a:custGeom>
            <a:solidFill>
              <a:srgbClr val="514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22320" y="6132576"/>
              <a:ext cx="8866632" cy="7254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781793" y="5983985"/>
              <a:ext cx="31750" cy="205740"/>
            </a:xfrm>
            <a:custGeom>
              <a:avLst/>
              <a:gdLst/>
              <a:ahLst/>
              <a:cxnLst/>
              <a:rect l="l" t="t" r="r" b="b"/>
              <a:pathLst>
                <a:path w="31750" h="205739">
                  <a:moveTo>
                    <a:pt x="31750" y="0"/>
                  </a:moveTo>
                  <a:lnTo>
                    <a:pt x="28321" y="53238"/>
                  </a:lnTo>
                  <a:lnTo>
                    <a:pt x="23749" y="96672"/>
                  </a:lnTo>
                  <a:lnTo>
                    <a:pt x="15366" y="143116"/>
                  </a:lnTo>
                  <a:lnTo>
                    <a:pt x="0" y="205435"/>
                  </a:lnTo>
                </a:path>
              </a:pathLst>
            </a:custGeom>
            <a:ln w="28956">
              <a:solidFill>
                <a:srgbClr val="B9CE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95104" y="5739384"/>
              <a:ext cx="474345" cy="272415"/>
            </a:xfrm>
            <a:custGeom>
              <a:avLst/>
              <a:gdLst/>
              <a:ahLst/>
              <a:cxnLst/>
              <a:rect l="l" t="t" r="r" b="b"/>
              <a:pathLst>
                <a:path w="474345" h="272414">
                  <a:moveTo>
                    <a:pt x="81661" y="0"/>
                  </a:moveTo>
                  <a:lnTo>
                    <a:pt x="43179" y="3416"/>
                  </a:lnTo>
                  <a:lnTo>
                    <a:pt x="5715" y="31686"/>
                  </a:lnTo>
                  <a:lnTo>
                    <a:pt x="0" y="64020"/>
                  </a:lnTo>
                  <a:lnTo>
                    <a:pt x="4572" y="83731"/>
                  </a:lnTo>
                  <a:lnTo>
                    <a:pt x="30861" y="129412"/>
                  </a:lnTo>
                  <a:lnTo>
                    <a:pt x="83693" y="182333"/>
                  </a:lnTo>
                  <a:lnTo>
                    <a:pt x="121412" y="211086"/>
                  </a:lnTo>
                  <a:lnTo>
                    <a:pt x="167259" y="241147"/>
                  </a:lnTo>
                  <a:lnTo>
                    <a:pt x="221742" y="272338"/>
                  </a:lnTo>
                  <a:lnTo>
                    <a:pt x="281686" y="252653"/>
                  </a:lnTo>
                  <a:lnTo>
                    <a:pt x="332613" y="232028"/>
                  </a:lnTo>
                  <a:lnTo>
                    <a:pt x="374776" y="210807"/>
                  </a:lnTo>
                  <a:lnTo>
                    <a:pt x="408940" y="189331"/>
                  </a:lnTo>
                  <a:lnTo>
                    <a:pt x="454660" y="146888"/>
                  </a:lnTo>
                  <a:lnTo>
                    <a:pt x="474091" y="107391"/>
                  </a:lnTo>
                  <a:lnTo>
                    <a:pt x="474091" y="106260"/>
                  </a:lnTo>
                  <a:lnTo>
                    <a:pt x="235839" y="106260"/>
                  </a:lnTo>
                  <a:lnTo>
                    <a:pt x="216026" y="78485"/>
                  </a:lnTo>
                  <a:lnTo>
                    <a:pt x="172212" y="36194"/>
                  </a:lnTo>
                  <a:lnTo>
                    <a:pt x="126111" y="10477"/>
                  </a:lnTo>
                  <a:lnTo>
                    <a:pt x="103377" y="3416"/>
                  </a:lnTo>
                  <a:lnTo>
                    <a:pt x="81661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830943" y="5770130"/>
              <a:ext cx="239267" cy="755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773156" y="5882640"/>
              <a:ext cx="438911" cy="16306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42516" y="423671"/>
              <a:ext cx="4150995" cy="5009515"/>
            </a:xfrm>
            <a:custGeom>
              <a:avLst/>
              <a:gdLst/>
              <a:ahLst/>
              <a:cxnLst/>
              <a:rect l="l" t="t" r="r" b="b"/>
              <a:pathLst>
                <a:path w="4150995" h="5009515">
                  <a:moveTo>
                    <a:pt x="4150995" y="1505839"/>
                  </a:moveTo>
                  <a:lnTo>
                    <a:pt x="4128770" y="771525"/>
                  </a:lnTo>
                  <a:lnTo>
                    <a:pt x="4017645" y="320294"/>
                  </a:lnTo>
                  <a:lnTo>
                    <a:pt x="3950970" y="166751"/>
                  </a:lnTo>
                  <a:lnTo>
                    <a:pt x="3947287" y="166751"/>
                  </a:lnTo>
                  <a:lnTo>
                    <a:pt x="3258947" y="13843"/>
                  </a:lnTo>
                  <a:lnTo>
                    <a:pt x="2659253" y="30861"/>
                  </a:lnTo>
                  <a:lnTo>
                    <a:pt x="2235454" y="115824"/>
                  </a:lnTo>
                  <a:lnTo>
                    <a:pt x="2074799" y="166751"/>
                  </a:lnTo>
                  <a:lnTo>
                    <a:pt x="1988058" y="140843"/>
                  </a:lnTo>
                  <a:lnTo>
                    <a:pt x="1903349" y="117475"/>
                  </a:lnTo>
                  <a:lnTo>
                    <a:pt x="1820545" y="96647"/>
                  </a:lnTo>
                  <a:lnTo>
                    <a:pt x="1739646" y="77978"/>
                  </a:lnTo>
                  <a:lnTo>
                    <a:pt x="1660652" y="61722"/>
                  </a:lnTo>
                  <a:lnTo>
                    <a:pt x="1583690" y="47498"/>
                  </a:lnTo>
                  <a:lnTo>
                    <a:pt x="1508633" y="35306"/>
                  </a:lnTo>
                  <a:lnTo>
                    <a:pt x="1435608" y="25146"/>
                  </a:lnTo>
                  <a:lnTo>
                    <a:pt x="1364488" y="16891"/>
                  </a:lnTo>
                  <a:lnTo>
                    <a:pt x="1295400" y="10287"/>
                  </a:lnTo>
                  <a:lnTo>
                    <a:pt x="1228344" y="5461"/>
                  </a:lnTo>
                  <a:lnTo>
                    <a:pt x="1163320" y="2159"/>
                  </a:lnTo>
                  <a:lnTo>
                    <a:pt x="1100201" y="381"/>
                  </a:lnTo>
                  <a:lnTo>
                    <a:pt x="1039241" y="0"/>
                  </a:lnTo>
                  <a:lnTo>
                    <a:pt x="980313" y="889"/>
                  </a:lnTo>
                  <a:lnTo>
                    <a:pt x="923417" y="3048"/>
                  </a:lnTo>
                  <a:lnTo>
                    <a:pt x="868553" y="6223"/>
                  </a:lnTo>
                  <a:lnTo>
                    <a:pt x="815848" y="10414"/>
                  </a:lnTo>
                  <a:lnTo>
                    <a:pt x="765175" y="15494"/>
                  </a:lnTo>
                  <a:lnTo>
                    <a:pt x="716661" y="21463"/>
                  </a:lnTo>
                  <a:lnTo>
                    <a:pt x="670179" y="28194"/>
                  </a:lnTo>
                  <a:lnTo>
                    <a:pt x="625856" y="35433"/>
                  </a:lnTo>
                  <a:lnTo>
                    <a:pt x="583565" y="43307"/>
                  </a:lnTo>
                  <a:lnTo>
                    <a:pt x="543560" y="51562"/>
                  </a:lnTo>
                  <a:lnTo>
                    <a:pt x="505587" y="60198"/>
                  </a:lnTo>
                  <a:lnTo>
                    <a:pt x="436372" y="78232"/>
                  </a:lnTo>
                  <a:lnTo>
                    <a:pt x="375666" y="96393"/>
                  </a:lnTo>
                  <a:lnTo>
                    <a:pt x="323977" y="114046"/>
                  </a:lnTo>
                  <a:lnTo>
                    <a:pt x="281051" y="130429"/>
                  </a:lnTo>
                  <a:lnTo>
                    <a:pt x="233553" y="151003"/>
                  </a:lnTo>
                  <a:lnTo>
                    <a:pt x="202184" y="166751"/>
                  </a:lnTo>
                  <a:lnTo>
                    <a:pt x="198628" y="166751"/>
                  </a:lnTo>
                  <a:lnTo>
                    <a:pt x="4572" y="1027684"/>
                  </a:lnTo>
                  <a:lnTo>
                    <a:pt x="26162" y="1777873"/>
                  </a:lnTo>
                  <a:lnTo>
                    <a:pt x="133985" y="2308098"/>
                  </a:lnTo>
                  <a:lnTo>
                    <a:pt x="198628" y="2509139"/>
                  </a:lnTo>
                  <a:lnTo>
                    <a:pt x="0" y="3512439"/>
                  </a:lnTo>
                  <a:lnTo>
                    <a:pt x="22098" y="4246880"/>
                  </a:lnTo>
                  <a:lnTo>
                    <a:pt x="132461" y="4697984"/>
                  </a:lnTo>
                  <a:lnTo>
                    <a:pt x="198628" y="4851654"/>
                  </a:lnTo>
                  <a:lnTo>
                    <a:pt x="889000" y="5006086"/>
                  </a:lnTo>
                  <a:lnTo>
                    <a:pt x="1489837" y="4988941"/>
                  </a:lnTo>
                  <a:lnTo>
                    <a:pt x="1914017" y="4903089"/>
                  </a:lnTo>
                  <a:lnTo>
                    <a:pt x="2074799" y="4851654"/>
                  </a:lnTo>
                  <a:lnTo>
                    <a:pt x="2878836" y="5009007"/>
                  </a:lnTo>
                  <a:lnTo>
                    <a:pt x="3467100" y="4991608"/>
                  </a:lnTo>
                  <a:lnTo>
                    <a:pt x="3828161" y="4904105"/>
                  </a:lnTo>
                  <a:lnTo>
                    <a:pt x="3950970" y="4851654"/>
                  </a:lnTo>
                  <a:lnTo>
                    <a:pt x="4145026" y="3990721"/>
                  </a:lnTo>
                  <a:lnTo>
                    <a:pt x="4123436" y="3240532"/>
                  </a:lnTo>
                  <a:lnTo>
                    <a:pt x="4015613" y="2710307"/>
                  </a:lnTo>
                  <a:lnTo>
                    <a:pt x="3950970" y="2509139"/>
                  </a:lnTo>
                  <a:lnTo>
                    <a:pt x="4150995" y="1505839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333936" y="1224285"/>
            <a:ext cx="4528060" cy="3386825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 marR="5080" algn="ctr">
              <a:lnSpc>
                <a:spcPts val="6240"/>
              </a:lnSpc>
              <a:spcBef>
                <a:spcPts val="1610"/>
              </a:spcBef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Functions &amp; Qualities of Professional Nurse</a:t>
            </a:r>
            <a:endParaRPr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962911" y="566927"/>
            <a:ext cx="3910584" cy="47503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506570-4BDF-450E-A331-1E601CDF45F6}"/>
              </a:ext>
            </a:extLst>
          </p:cNvPr>
          <p:cNvSpPr txBox="1"/>
          <p:nvPr/>
        </p:nvSpPr>
        <p:spPr>
          <a:xfrm>
            <a:off x="7058823" y="4605399"/>
            <a:ext cx="30106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Mr. Swamy PGN</a:t>
            </a:r>
          </a:p>
          <a:p>
            <a:r>
              <a:rPr lang="en-IN" sz="2800" b="1" dirty="0"/>
              <a:t>Assistant Professor </a:t>
            </a:r>
          </a:p>
          <a:p>
            <a:r>
              <a:rPr lang="en-IN" sz="2800" b="1" dirty="0"/>
              <a:t>SNC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7F70625-C292-442A-A643-E0E7F71F27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3531" y="148804"/>
            <a:ext cx="1295400" cy="1295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805D1D-E07E-4A94-90EF-61C4D2495C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2" y="148804"/>
            <a:ext cx="1217379" cy="129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01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71404" y="4660391"/>
              <a:ext cx="1720214" cy="2138680"/>
            </a:xfrm>
            <a:custGeom>
              <a:avLst/>
              <a:gdLst/>
              <a:ahLst/>
              <a:cxnLst/>
              <a:rect l="l" t="t" r="r" b="b"/>
              <a:pathLst>
                <a:path w="1720215" h="2138679">
                  <a:moveTo>
                    <a:pt x="1720215" y="235458"/>
                  </a:moveTo>
                  <a:lnTo>
                    <a:pt x="1552067" y="235458"/>
                  </a:lnTo>
                  <a:lnTo>
                    <a:pt x="1517269" y="190627"/>
                  </a:lnTo>
                  <a:lnTo>
                    <a:pt x="1480058" y="150876"/>
                  </a:lnTo>
                  <a:lnTo>
                    <a:pt x="1440434" y="116078"/>
                  </a:lnTo>
                  <a:lnTo>
                    <a:pt x="1398778" y="86106"/>
                  </a:lnTo>
                  <a:lnTo>
                    <a:pt x="1355471" y="60706"/>
                  </a:lnTo>
                  <a:lnTo>
                    <a:pt x="1310386" y="40005"/>
                  </a:lnTo>
                  <a:lnTo>
                    <a:pt x="1264158" y="23749"/>
                  </a:lnTo>
                  <a:lnTo>
                    <a:pt x="1216787" y="11811"/>
                  </a:lnTo>
                  <a:lnTo>
                    <a:pt x="1168654" y="3937"/>
                  </a:lnTo>
                  <a:lnTo>
                    <a:pt x="1119886" y="254"/>
                  </a:lnTo>
                  <a:lnTo>
                    <a:pt x="1083056" y="0"/>
                  </a:lnTo>
                  <a:lnTo>
                    <a:pt x="1009269" y="5969"/>
                  </a:lnTo>
                  <a:lnTo>
                    <a:pt x="935863" y="20066"/>
                  </a:lnTo>
                  <a:lnTo>
                    <a:pt x="863727" y="41783"/>
                  </a:lnTo>
                  <a:lnTo>
                    <a:pt x="793623" y="70866"/>
                  </a:lnTo>
                  <a:lnTo>
                    <a:pt x="726440" y="106807"/>
                  </a:lnTo>
                  <a:lnTo>
                    <a:pt x="694182" y="127254"/>
                  </a:lnTo>
                  <a:lnTo>
                    <a:pt x="662940" y="149225"/>
                  </a:lnTo>
                  <a:lnTo>
                    <a:pt x="632841" y="172593"/>
                  </a:lnTo>
                  <a:lnTo>
                    <a:pt x="550291" y="251333"/>
                  </a:lnTo>
                  <a:lnTo>
                    <a:pt x="502793" y="310388"/>
                  </a:lnTo>
                  <a:lnTo>
                    <a:pt x="462280" y="373888"/>
                  </a:lnTo>
                  <a:lnTo>
                    <a:pt x="429514" y="441833"/>
                  </a:lnTo>
                  <a:lnTo>
                    <a:pt x="405384" y="513334"/>
                  </a:lnTo>
                  <a:lnTo>
                    <a:pt x="390525" y="588391"/>
                  </a:lnTo>
                  <a:lnTo>
                    <a:pt x="386969" y="626872"/>
                  </a:lnTo>
                  <a:lnTo>
                    <a:pt x="385953" y="666242"/>
                  </a:lnTo>
                  <a:lnTo>
                    <a:pt x="387858" y="706120"/>
                  </a:lnTo>
                  <a:lnTo>
                    <a:pt x="392430" y="746506"/>
                  </a:lnTo>
                  <a:lnTo>
                    <a:pt x="400177" y="787527"/>
                  </a:lnTo>
                  <a:lnTo>
                    <a:pt x="410845" y="828929"/>
                  </a:lnTo>
                  <a:lnTo>
                    <a:pt x="424688" y="870712"/>
                  </a:lnTo>
                  <a:lnTo>
                    <a:pt x="441833" y="912876"/>
                  </a:lnTo>
                  <a:lnTo>
                    <a:pt x="462280" y="955294"/>
                  </a:lnTo>
                  <a:lnTo>
                    <a:pt x="486283" y="997966"/>
                  </a:lnTo>
                  <a:lnTo>
                    <a:pt x="513842" y="1040828"/>
                  </a:lnTo>
                  <a:lnTo>
                    <a:pt x="545084" y="1083805"/>
                  </a:lnTo>
                  <a:lnTo>
                    <a:pt x="580009" y="1126858"/>
                  </a:lnTo>
                  <a:lnTo>
                    <a:pt x="531749" y="1119289"/>
                  </a:lnTo>
                  <a:lnTo>
                    <a:pt x="485648" y="1115047"/>
                  </a:lnTo>
                  <a:lnTo>
                    <a:pt x="441833" y="1113967"/>
                  </a:lnTo>
                  <a:lnTo>
                    <a:pt x="400177" y="1115949"/>
                  </a:lnTo>
                  <a:lnTo>
                    <a:pt x="360680" y="1120825"/>
                  </a:lnTo>
                  <a:lnTo>
                    <a:pt x="323342" y="1128471"/>
                  </a:lnTo>
                  <a:lnTo>
                    <a:pt x="255016" y="1151559"/>
                  </a:lnTo>
                  <a:lnTo>
                    <a:pt x="195199" y="1184109"/>
                  </a:lnTo>
                  <a:lnTo>
                    <a:pt x="143510" y="1225054"/>
                  </a:lnTo>
                  <a:lnTo>
                    <a:pt x="100076" y="1273302"/>
                  </a:lnTo>
                  <a:lnTo>
                    <a:pt x="64643" y="1327772"/>
                  </a:lnTo>
                  <a:lnTo>
                    <a:pt x="36957" y="1387386"/>
                  </a:lnTo>
                  <a:lnTo>
                    <a:pt x="17145" y="1451063"/>
                  </a:lnTo>
                  <a:lnTo>
                    <a:pt x="4826" y="1517713"/>
                  </a:lnTo>
                  <a:lnTo>
                    <a:pt x="0" y="1586268"/>
                  </a:lnTo>
                  <a:lnTo>
                    <a:pt x="381" y="1620913"/>
                  </a:lnTo>
                  <a:lnTo>
                    <a:pt x="6477" y="1690281"/>
                  </a:lnTo>
                  <a:lnTo>
                    <a:pt x="19685" y="1758835"/>
                  </a:lnTo>
                  <a:lnTo>
                    <a:pt x="39878" y="1825510"/>
                  </a:lnTo>
                  <a:lnTo>
                    <a:pt x="66929" y="1889201"/>
                  </a:lnTo>
                  <a:lnTo>
                    <a:pt x="100584" y="1948853"/>
                  </a:lnTo>
                  <a:lnTo>
                    <a:pt x="140970" y="2003361"/>
                  </a:lnTo>
                  <a:lnTo>
                    <a:pt x="187706" y="2051659"/>
                  </a:lnTo>
                  <a:lnTo>
                    <a:pt x="240665" y="2092655"/>
                  </a:lnTo>
                  <a:lnTo>
                    <a:pt x="299847" y="2125268"/>
                  </a:lnTo>
                  <a:lnTo>
                    <a:pt x="331724" y="2138095"/>
                  </a:lnTo>
                  <a:lnTo>
                    <a:pt x="1720215" y="2120074"/>
                  </a:lnTo>
                  <a:lnTo>
                    <a:pt x="1720215" y="1126858"/>
                  </a:lnTo>
                  <a:lnTo>
                    <a:pt x="1720215" y="23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23470" y="4783963"/>
              <a:ext cx="168148" cy="1118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76304" y="5545835"/>
              <a:ext cx="481330" cy="1098550"/>
            </a:xfrm>
            <a:custGeom>
              <a:avLst/>
              <a:gdLst/>
              <a:ahLst/>
              <a:cxnLst/>
              <a:rect l="l" t="t" r="r" b="b"/>
              <a:pathLst>
                <a:path w="481329" h="1098550">
                  <a:moveTo>
                    <a:pt x="91440" y="1003173"/>
                  </a:moveTo>
                  <a:lnTo>
                    <a:pt x="30480" y="15113"/>
                  </a:lnTo>
                  <a:lnTo>
                    <a:pt x="21844" y="10541"/>
                  </a:lnTo>
                  <a:lnTo>
                    <a:pt x="12573" y="2794"/>
                  </a:lnTo>
                  <a:lnTo>
                    <a:pt x="4572" y="1524"/>
                  </a:lnTo>
                  <a:lnTo>
                    <a:pt x="0" y="16256"/>
                  </a:lnTo>
                  <a:lnTo>
                    <a:pt x="58166" y="1006754"/>
                  </a:lnTo>
                  <a:lnTo>
                    <a:pt x="91440" y="1003173"/>
                  </a:lnTo>
                  <a:close/>
                </a:path>
                <a:path w="481329" h="1098550">
                  <a:moveTo>
                    <a:pt x="481076" y="469379"/>
                  </a:moveTo>
                  <a:lnTo>
                    <a:pt x="474599" y="442683"/>
                  </a:lnTo>
                  <a:lnTo>
                    <a:pt x="452628" y="420103"/>
                  </a:lnTo>
                  <a:lnTo>
                    <a:pt x="418211" y="403377"/>
                  </a:lnTo>
                  <a:lnTo>
                    <a:pt x="374777" y="394284"/>
                  </a:lnTo>
                  <a:lnTo>
                    <a:pt x="371602" y="394284"/>
                  </a:lnTo>
                  <a:lnTo>
                    <a:pt x="372110" y="373164"/>
                  </a:lnTo>
                  <a:lnTo>
                    <a:pt x="374396" y="330923"/>
                  </a:lnTo>
                  <a:lnTo>
                    <a:pt x="374777" y="309791"/>
                  </a:lnTo>
                  <a:lnTo>
                    <a:pt x="405511" y="303098"/>
                  </a:lnTo>
                  <a:lnTo>
                    <a:pt x="430276" y="289077"/>
                  </a:lnTo>
                  <a:lnTo>
                    <a:pt x="446913" y="269760"/>
                  </a:lnTo>
                  <a:lnTo>
                    <a:pt x="452882" y="247218"/>
                  </a:lnTo>
                  <a:lnTo>
                    <a:pt x="445008" y="225221"/>
                  </a:lnTo>
                  <a:lnTo>
                    <a:pt x="427101" y="207327"/>
                  </a:lnTo>
                  <a:lnTo>
                    <a:pt x="401066" y="195300"/>
                  </a:lnTo>
                  <a:lnTo>
                    <a:pt x="368554" y="190906"/>
                  </a:lnTo>
                  <a:lnTo>
                    <a:pt x="367919" y="169786"/>
                  </a:lnTo>
                  <a:lnTo>
                    <a:pt x="366522" y="148666"/>
                  </a:lnTo>
                  <a:lnTo>
                    <a:pt x="364617" y="127546"/>
                  </a:lnTo>
                  <a:lnTo>
                    <a:pt x="362331" y="106426"/>
                  </a:lnTo>
                  <a:lnTo>
                    <a:pt x="381381" y="96647"/>
                  </a:lnTo>
                  <a:lnTo>
                    <a:pt x="395859" y="82169"/>
                  </a:lnTo>
                  <a:lnTo>
                    <a:pt x="404495" y="64173"/>
                  </a:lnTo>
                  <a:lnTo>
                    <a:pt x="406019" y="43840"/>
                  </a:lnTo>
                  <a:lnTo>
                    <a:pt x="398399" y="24257"/>
                  </a:lnTo>
                  <a:lnTo>
                    <a:pt x="381762" y="9017"/>
                  </a:lnTo>
                  <a:lnTo>
                    <a:pt x="359410" y="254"/>
                  </a:lnTo>
                  <a:lnTo>
                    <a:pt x="334137" y="0"/>
                  </a:lnTo>
                  <a:lnTo>
                    <a:pt x="308610" y="6731"/>
                  </a:lnTo>
                  <a:lnTo>
                    <a:pt x="289179" y="20828"/>
                  </a:lnTo>
                  <a:lnTo>
                    <a:pt x="277368" y="40132"/>
                  </a:lnTo>
                  <a:lnTo>
                    <a:pt x="274701" y="62611"/>
                  </a:lnTo>
                  <a:lnTo>
                    <a:pt x="281432" y="82270"/>
                  </a:lnTo>
                  <a:lnTo>
                    <a:pt x="295783" y="97815"/>
                  </a:lnTo>
                  <a:lnTo>
                    <a:pt x="315976" y="107492"/>
                  </a:lnTo>
                  <a:lnTo>
                    <a:pt x="340360" y="109550"/>
                  </a:lnTo>
                  <a:lnTo>
                    <a:pt x="344678" y="151396"/>
                  </a:lnTo>
                  <a:lnTo>
                    <a:pt x="346202" y="171589"/>
                  </a:lnTo>
                  <a:lnTo>
                    <a:pt x="346710" y="190906"/>
                  </a:lnTo>
                  <a:lnTo>
                    <a:pt x="318262" y="198869"/>
                  </a:lnTo>
                  <a:lnTo>
                    <a:pt x="295783" y="212407"/>
                  </a:lnTo>
                  <a:lnTo>
                    <a:pt x="281559" y="230060"/>
                  </a:lnTo>
                  <a:lnTo>
                    <a:pt x="277876" y="250355"/>
                  </a:lnTo>
                  <a:lnTo>
                    <a:pt x="283464" y="272402"/>
                  </a:lnTo>
                  <a:lnTo>
                    <a:pt x="298958" y="290639"/>
                  </a:lnTo>
                  <a:lnTo>
                    <a:pt x="322707" y="303593"/>
                  </a:lnTo>
                  <a:lnTo>
                    <a:pt x="352933" y="309791"/>
                  </a:lnTo>
                  <a:lnTo>
                    <a:pt x="352552" y="352044"/>
                  </a:lnTo>
                  <a:lnTo>
                    <a:pt x="351536" y="373164"/>
                  </a:lnTo>
                  <a:lnTo>
                    <a:pt x="349758" y="394284"/>
                  </a:lnTo>
                  <a:lnTo>
                    <a:pt x="314960" y="401866"/>
                  </a:lnTo>
                  <a:lnTo>
                    <a:pt x="286893" y="415010"/>
                  </a:lnTo>
                  <a:lnTo>
                    <a:pt x="267589" y="433451"/>
                  </a:lnTo>
                  <a:lnTo>
                    <a:pt x="259080" y="456857"/>
                  </a:lnTo>
                  <a:lnTo>
                    <a:pt x="265176" y="479501"/>
                  </a:lnTo>
                  <a:lnTo>
                    <a:pt x="282575" y="499491"/>
                  </a:lnTo>
                  <a:lnTo>
                    <a:pt x="309245" y="515378"/>
                  </a:lnTo>
                  <a:lnTo>
                    <a:pt x="343535" y="525703"/>
                  </a:lnTo>
                  <a:lnTo>
                    <a:pt x="338836" y="576973"/>
                  </a:lnTo>
                  <a:lnTo>
                    <a:pt x="333629" y="628396"/>
                  </a:lnTo>
                  <a:lnTo>
                    <a:pt x="327787" y="679945"/>
                  </a:lnTo>
                  <a:lnTo>
                    <a:pt x="315214" y="783348"/>
                  </a:lnTo>
                  <a:lnTo>
                    <a:pt x="301879" y="887107"/>
                  </a:lnTo>
                  <a:lnTo>
                    <a:pt x="295402" y="939063"/>
                  </a:lnTo>
                  <a:lnTo>
                    <a:pt x="283210" y="1043114"/>
                  </a:lnTo>
                  <a:lnTo>
                    <a:pt x="277876" y="1095159"/>
                  </a:lnTo>
                  <a:lnTo>
                    <a:pt x="299720" y="1098296"/>
                  </a:lnTo>
                  <a:lnTo>
                    <a:pt x="304419" y="1046238"/>
                  </a:lnTo>
                  <a:lnTo>
                    <a:pt x="309880" y="994206"/>
                  </a:lnTo>
                  <a:lnTo>
                    <a:pt x="315976" y="942200"/>
                  </a:lnTo>
                  <a:lnTo>
                    <a:pt x="322453" y="890231"/>
                  </a:lnTo>
                  <a:lnTo>
                    <a:pt x="349250" y="683069"/>
                  </a:lnTo>
                  <a:lnTo>
                    <a:pt x="355219" y="631520"/>
                  </a:lnTo>
                  <a:lnTo>
                    <a:pt x="360680" y="580097"/>
                  </a:lnTo>
                  <a:lnTo>
                    <a:pt x="365506" y="528815"/>
                  </a:lnTo>
                  <a:lnTo>
                    <a:pt x="368554" y="528815"/>
                  </a:lnTo>
                  <a:lnTo>
                    <a:pt x="411226" y="525703"/>
                  </a:lnTo>
                  <a:lnTo>
                    <a:pt x="447040" y="513181"/>
                  </a:lnTo>
                  <a:lnTo>
                    <a:pt x="471805" y="493623"/>
                  </a:lnTo>
                  <a:lnTo>
                    <a:pt x="481076" y="469379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15700" y="5125211"/>
              <a:ext cx="539496" cy="4511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15700" y="5132070"/>
              <a:ext cx="539115" cy="443865"/>
            </a:xfrm>
            <a:custGeom>
              <a:avLst/>
              <a:gdLst/>
              <a:ahLst/>
              <a:cxnLst/>
              <a:rect l="l" t="t" r="r" b="b"/>
              <a:pathLst>
                <a:path w="539115" h="443864">
                  <a:moveTo>
                    <a:pt x="538988" y="133604"/>
                  </a:moveTo>
                  <a:lnTo>
                    <a:pt x="537337" y="122174"/>
                  </a:lnTo>
                  <a:lnTo>
                    <a:pt x="369316" y="122174"/>
                  </a:lnTo>
                  <a:lnTo>
                    <a:pt x="397383" y="130175"/>
                  </a:lnTo>
                  <a:lnTo>
                    <a:pt x="419608" y="150749"/>
                  </a:lnTo>
                  <a:lnTo>
                    <a:pt x="434213" y="178562"/>
                  </a:lnTo>
                  <a:lnTo>
                    <a:pt x="439420" y="208407"/>
                  </a:lnTo>
                  <a:lnTo>
                    <a:pt x="428625" y="254508"/>
                  </a:lnTo>
                  <a:lnTo>
                    <a:pt x="401828" y="301244"/>
                  </a:lnTo>
                  <a:lnTo>
                    <a:pt x="367792" y="342773"/>
                  </a:lnTo>
                  <a:lnTo>
                    <a:pt x="335280" y="373634"/>
                  </a:lnTo>
                  <a:lnTo>
                    <a:pt x="296164" y="398780"/>
                  </a:lnTo>
                  <a:lnTo>
                    <a:pt x="283210" y="400812"/>
                  </a:lnTo>
                  <a:lnTo>
                    <a:pt x="274701" y="400050"/>
                  </a:lnTo>
                  <a:lnTo>
                    <a:pt x="218059" y="365125"/>
                  </a:lnTo>
                  <a:lnTo>
                    <a:pt x="187706" y="335661"/>
                  </a:lnTo>
                  <a:lnTo>
                    <a:pt x="159893" y="303784"/>
                  </a:lnTo>
                  <a:lnTo>
                    <a:pt x="123952" y="248412"/>
                  </a:lnTo>
                  <a:lnTo>
                    <a:pt x="106045" y="197231"/>
                  </a:lnTo>
                  <a:lnTo>
                    <a:pt x="106807" y="165354"/>
                  </a:lnTo>
                  <a:lnTo>
                    <a:pt x="112776" y="146431"/>
                  </a:lnTo>
                  <a:lnTo>
                    <a:pt x="120396" y="133858"/>
                  </a:lnTo>
                  <a:lnTo>
                    <a:pt x="129667" y="126746"/>
                  </a:lnTo>
                  <a:lnTo>
                    <a:pt x="140716" y="124460"/>
                  </a:lnTo>
                  <a:lnTo>
                    <a:pt x="232283" y="124460"/>
                  </a:lnTo>
                  <a:lnTo>
                    <a:pt x="213868" y="103251"/>
                  </a:lnTo>
                  <a:lnTo>
                    <a:pt x="178054" y="67945"/>
                  </a:lnTo>
                  <a:lnTo>
                    <a:pt x="137160" y="34671"/>
                  </a:lnTo>
                  <a:lnTo>
                    <a:pt x="95377" y="9779"/>
                  </a:lnTo>
                  <a:lnTo>
                    <a:pt x="57023" y="0"/>
                  </a:lnTo>
                  <a:lnTo>
                    <a:pt x="10287" y="33401"/>
                  </a:lnTo>
                  <a:lnTo>
                    <a:pt x="0" y="116459"/>
                  </a:lnTo>
                  <a:lnTo>
                    <a:pt x="9779" y="160147"/>
                  </a:lnTo>
                  <a:lnTo>
                    <a:pt x="28448" y="199644"/>
                  </a:lnTo>
                  <a:lnTo>
                    <a:pt x="52451" y="240030"/>
                  </a:lnTo>
                  <a:lnTo>
                    <a:pt x="77978" y="279146"/>
                  </a:lnTo>
                  <a:lnTo>
                    <a:pt x="111506" y="320548"/>
                  </a:lnTo>
                  <a:lnTo>
                    <a:pt x="149733" y="360807"/>
                  </a:lnTo>
                  <a:lnTo>
                    <a:pt x="189230" y="396367"/>
                  </a:lnTo>
                  <a:lnTo>
                    <a:pt x="226695" y="423418"/>
                  </a:lnTo>
                  <a:lnTo>
                    <a:pt x="267843" y="442595"/>
                  </a:lnTo>
                  <a:lnTo>
                    <a:pt x="278765" y="443865"/>
                  </a:lnTo>
                  <a:lnTo>
                    <a:pt x="285496" y="443865"/>
                  </a:lnTo>
                  <a:lnTo>
                    <a:pt x="326898" y="431673"/>
                  </a:lnTo>
                  <a:lnTo>
                    <a:pt x="371602" y="400812"/>
                  </a:lnTo>
                  <a:lnTo>
                    <a:pt x="404495" y="372110"/>
                  </a:lnTo>
                  <a:lnTo>
                    <a:pt x="440055" y="335153"/>
                  </a:lnTo>
                  <a:lnTo>
                    <a:pt x="474726" y="292100"/>
                  </a:lnTo>
                  <a:lnTo>
                    <a:pt x="505079" y="245237"/>
                  </a:lnTo>
                  <a:lnTo>
                    <a:pt x="527685" y="196977"/>
                  </a:lnTo>
                  <a:lnTo>
                    <a:pt x="538988" y="149479"/>
                  </a:lnTo>
                  <a:lnTo>
                    <a:pt x="538988" y="133604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56416" y="5256529"/>
              <a:ext cx="187705" cy="839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55983" y="5125211"/>
              <a:ext cx="297180" cy="140970"/>
            </a:xfrm>
            <a:custGeom>
              <a:avLst/>
              <a:gdLst/>
              <a:ahLst/>
              <a:cxnLst/>
              <a:rect l="l" t="t" r="r" b="b"/>
              <a:pathLst>
                <a:path w="297179" h="140970">
                  <a:moveTo>
                    <a:pt x="194564" y="0"/>
                  </a:moveTo>
                  <a:lnTo>
                    <a:pt x="169672" y="0"/>
                  </a:lnTo>
                  <a:lnTo>
                    <a:pt x="119252" y="17525"/>
                  </a:lnTo>
                  <a:lnTo>
                    <a:pt x="85725" y="38735"/>
                  </a:lnTo>
                  <a:lnTo>
                    <a:pt x="57658" y="66293"/>
                  </a:lnTo>
                  <a:lnTo>
                    <a:pt x="30607" y="100202"/>
                  </a:lnTo>
                  <a:lnTo>
                    <a:pt x="0" y="140462"/>
                  </a:lnTo>
                  <a:lnTo>
                    <a:pt x="88138" y="140462"/>
                  </a:lnTo>
                  <a:lnTo>
                    <a:pt x="113157" y="131318"/>
                  </a:lnTo>
                  <a:lnTo>
                    <a:pt x="120015" y="129031"/>
                  </a:lnTo>
                  <a:lnTo>
                    <a:pt x="297052" y="129031"/>
                  </a:lnTo>
                  <a:lnTo>
                    <a:pt x="292226" y="94614"/>
                  </a:lnTo>
                  <a:lnTo>
                    <a:pt x="271272" y="50673"/>
                  </a:lnTo>
                  <a:lnTo>
                    <a:pt x="237871" y="16510"/>
                  </a:lnTo>
                  <a:lnTo>
                    <a:pt x="194564" y="0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816095"/>
              <a:ext cx="1639570" cy="1750695"/>
            </a:xfrm>
            <a:custGeom>
              <a:avLst/>
              <a:gdLst/>
              <a:ahLst/>
              <a:cxnLst/>
              <a:rect l="l" t="t" r="r" b="b"/>
              <a:pathLst>
                <a:path w="1639570" h="1750695">
                  <a:moveTo>
                    <a:pt x="1639443" y="1003935"/>
                  </a:moveTo>
                  <a:lnTo>
                    <a:pt x="1632966" y="913765"/>
                  </a:lnTo>
                  <a:lnTo>
                    <a:pt x="1621155" y="855726"/>
                  </a:lnTo>
                  <a:lnTo>
                    <a:pt x="1603248" y="800354"/>
                  </a:lnTo>
                  <a:lnTo>
                    <a:pt x="1579245" y="748284"/>
                  </a:lnTo>
                  <a:lnTo>
                    <a:pt x="1549019" y="700151"/>
                  </a:lnTo>
                  <a:lnTo>
                    <a:pt x="1512443" y="656971"/>
                  </a:lnTo>
                  <a:lnTo>
                    <a:pt x="1469390" y="619252"/>
                  </a:lnTo>
                  <a:lnTo>
                    <a:pt x="1419860" y="587883"/>
                  </a:lnTo>
                  <a:lnTo>
                    <a:pt x="1363726" y="563499"/>
                  </a:lnTo>
                  <a:lnTo>
                    <a:pt x="1300988" y="546862"/>
                  </a:lnTo>
                  <a:lnTo>
                    <a:pt x="1231303" y="538734"/>
                  </a:lnTo>
                  <a:lnTo>
                    <a:pt x="1234173" y="504825"/>
                  </a:lnTo>
                  <a:lnTo>
                    <a:pt x="1230871" y="438150"/>
                  </a:lnTo>
                  <a:lnTo>
                    <a:pt x="1216164" y="373507"/>
                  </a:lnTo>
                  <a:lnTo>
                    <a:pt x="1190752" y="311912"/>
                  </a:lnTo>
                  <a:lnTo>
                    <a:pt x="1155344" y="254127"/>
                  </a:lnTo>
                  <a:lnTo>
                    <a:pt x="1110691" y="200914"/>
                  </a:lnTo>
                  <a:lnTo>
                    <a:pt x="1057478" y="153035"/>
                  </a:lnTo>
                  <a:lnTo>
                    <a:pt x="996429" y="111379"/>
                  </a:lnTo>
                  <a:lnTo>
                    <a:pt x="928281" y="76708"/>
                  </a:lnTo>
                  <a:lnTo>
                    <a:pt x="891755" y="62230"/>
                  </a:lnTo>
                  <a:lnTo>
                    <a:pt x="853732" y="49911"/>
                  </a:lnTo>
                  <a:lnTo>
                    <a:pt x="814285" y="39624"/>
                  </a:lnTo>
                  <a:lnTo>
                    <a:pt x="773506" y="31623"/>
                  </a:lnTo>
                  <a:lnTo>
                    <a:pt x="731494" y="26035"/>
                  </a:lnTo>
                  <a:lnTo>
                    <a:pt x="688327" y="22860"/>
                  </a:lnTo>
                  <a:lnTo>
                    <a:pt x="644093" y="22225"/>
                  </a:lnTo>
                  <a:lnTo>
                    <a:pt x="598906" y="24257"/>
                  </a:lnTo>
                  <a:lnTo>
                    <a:pt x="552818" y="28956"/>
                  </a:lnTo>
                  <a:lnTo>
                    <a:pt x="505955" y="36703"/>
                  </a:lnTo>
                  <a:lnTo>
                    <a:pt x="458381" y="47244"/>
                  </a:lnTo>
                  <a:lnTo>
                    <a:pt x="410197" y="60960"/>
                  </a:lnTo>
                  <a:lnTo>
                    <a:pt x="361505" y="77724"/>
                  </a:lnTo>
                  <a:lnTo>
                    <a:pt x="312369" y="97790"/>
                  </a:lnTo>
                  <a:lnTo>
                    <a:pt x="262890" y="121285"/>
                  </a:lnTo>
                  <a:lnTo>
                    <a:pt x="213156" y="148209"/>
                  </a:lnTo>
                  <a:lnTo>
                    <a:pt x="163271" y="178689"/>
                  </a:lnTo>
                  <a:lnTo>
                    <a:pt x="139814" y="131191"/>
                  </a:lnTo>
                  <a:lnTo>
                    <a:pt x="111721" y="89535"/>
                  </a:lnTo>
                  <a:lnTo>
                    <a:pt x="79438" y="53848"/>
                  </a:lnTo>
                  <a:lnTo>
                    <a:pt x="43408" y="23622"/>
                  </a:lnTo>
                  <a:lnTo>
                    <a:pt x="0" y="0"/>
                  </a:lnTo>
                  <a:lnTo>
                    <a:pt x="0" y="1566545"/>
                  </a:lnTo>
                  <a:lnTo>
                    <a:pt x="23710" y="1596771"/>
                  </a:lnTo>
                  <a:lnTo>
                    <a:pt x="59601" y="1631442"/>
                  </a:lnTo>
                  <a:lnTo>
                    <a:pt x="98107" y="1661287"/>
                  </a:lnTo>
                  <a:lnTo>
                    <a:pt x="138899" y="1686687"/>
                  </a:lnTo>
                  <a:lnTo>
                    <a:pt x="181622" y="1707515"/>
                  </a:lnTo>
                  <a:lnTo>
                    <a:pt x="225945" y="1724152"/>
                  </a:lnTo>
                  <a:lnTo>
                    <a:pt x="271513" y="1736598"/>
                  </a:lnTo>
                  <a:lnTo>
                    <a:pt x="317982" y="1745107"/>
                  </a:lnTo>
                  <a:lnTo>
                    <a:pt x="365023" y="1749679"/>
                  </a:lnTo>
                  <a:lnTo>
                    <a:pt x="412280" y="1750695"/>
                  </a:lnTo>
                  <a:lnTo>
                    <a:pt x="459409" y="1748282"/>
                  </a:lnTo>
                  <a:lnTo>
                    <a:pt x="506069" y="1742440"/>
                  </a:lnTo>
                  <a:lnTo>
                    <a:pt x="551929" y="1733423"/>
                  </a:lnTo>
                  <a:lnTo>
                    <a:pt x="596620" y="1721358"/>
                  </a:lnTo>
                  <a:lnTo>
                    <a:pt x="639813" y="1706499"/>
                  </a:lnTo>
                  <a:lnTo>
                    <a:pt x="681164" y="1688846"/>
                  </a:lnTo>
                  <a:lnTo>
                    <a:pt x="720331" y="1668653"/>
                  </a:lnTo>
                  <a:lnTo>
                    <a:pt x="756958" y="1646047"/>
                  </a:lnTo>
                  <a:lnTo>
                    <a:pt x="790714" y="1621155"/>
                  </a:lnTo>
                  <a:lnTo>
                    <a:pt x="821258" y="1594231"/>
                  </a:lnTo>
                  <a:lnTo>
                    <a:pt x="848233" y="1565402"/>
                  </a:lnTo>
                  <a:lnTo>
                    <a:pt x="871296" y="1534668"/>
                  </a:lnTo>
                  <a:lnTo>
                    <a:pt x="913714" y="1550416"/>
                  </a:lnTo>
                  <a:lnTo>
                    <a:pt x="955040" y="1563243"/>
                  </a:lnTo>
                  <a:lnTo>
                    <a:pt x="995286" y="1573149"/>
                  </a:lnTo>
                  <a:lnTo>
                    <a:pt x="1034427" y="1580515"/>
                  </a:lnTo>
                  <a:lnTo>
                    <a:pt x="1072451" y="1585214"/>
                  </a:lnTo>
                  <a:lnTo>
                    <a:pt x="1109357" y="1587373"/>
                  </a:lnTo>
                  <a:lnTo>
                    <a:pt x="1145133" y="1587119"/>
                  </a:lnTo>
                  <a:lnTo>
                    <a:pt x="1213205" y="1579753"/>
                  </a:lnTo>
                  <a:lnTo>
                    <a:pt x="1276604" y="1563751"/>
                  </a:lnTo>
                  <a:lnTo>
                    <a:pt x="1335278" y="1539875"/>
                  </a:lnTo>
                  <a:lnTo>
                    <a:pt x="1388999" y="1509014"/>
                  </a:lnTo>
                  <a:lnTo>
                    <a:pt x="1437767" y="1471803"/>
                  </a:lnTo>
                  <a:lnTo>
                    <a:pt x="1481582" y="1428877"/>
                  </a:lnTo>
                  <a:lnTo>
                    <a:pt x="1520190" y="1381264"/>
                  </a:lnTo>
                  <a:lnTo>
                    <a:pt x="1553591" y="1329436"/>
                  </a:lnTo>
                  <a:lnTo>
                    <a:pt x="1581531" y="1274191"/>
                  </a:lnTo>
                  <a:lnTo>
                    <a:pt x="1604264" y="1216406"/>
                  </a:lnTo>
                  <a:lnTo>
                    <a:pt x="1621282" y="1156716"/>
                  </a:lnTo>
                  <a:lnTo>
                    <a:pt x="1632839" y="1095756"/>
                  </a:lnTo>
                  <a:lnTo>
                    <a:pt x="1638681" y="1034542"/>
                  </a:lnTo>
                  <a:lnTo>
                    <a:pt x="1639443" y="1003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1916" y="5129784"/>
              <a:ext cx="62230" cy="1258570"/>
            </a:xfrm>
            <a:custGeom>
              <a:avLst/>
              <a:gdLst/>
              <a:ahLst/>
              <a:cxnLst/>
              <a:rect l="l" t="t" r="r" b="b"/>
              <a:pathLst>
                <a:path w="62230" h="1258570">
                  <a:moveTo>
                    <a:pt x="0" y="0"/>
                  </a:moveTo>
                  <a:lnTo>
                    <a:pt x="6184" y="38989"/>
                  </a:lnTo>
                  <a:lnTo>
                    <a:pt x="11633" y="80137"/>
                  </a:lnTo>
                  <a:lnTo>
                    <a:pt x="16395" y="123063"/>
                  </a:lnTo>
                  <a:lnTo>
                    <a:pt x="20485" y="167767"/>
                  </a:lnTo>
                  <a:lnTo>
                    <a:pt x="23926" y="214122"/>
                  </a:lnTo>
                  <a:lnTo>
                    <a:pt x="26771" y="261874"/>
                  </a:lnTo>
                  <a:lnTo>
                    <a:pt x="29019" y="311023"/>
                  </a:lnTo>
                  <a:lnTo>
                    <a:pt x="30708" y="361188"/>
                  </a:lnTo>
                  <a:lnTo>
                    <a:pt x="31877" y="412369"/>
                  </a:lnTo>
                  <a:lnTo>
                    <a:pt x="32550" y="464439"/>
                  </a:lnTo>
                  <a:lnTo>
                    <a:pt x="32753" y="517169"/>
                  </a:lnTo>
                  <a:lnTo>
                    <a:pt x="32512" y="570433"/>
                  </a:lnTo>
                  <a:lnTo>
                    <a:pt x="31851" y="624078"/>
                  </a:lnTo>
                  <a:lnTo>
                    <a:pt x="30810" y="677951"/>
                  </a:lnTo>
                  <a:lnTo>
                    <a:pt x="29413" y="731913"/>
                  </a:lnTo>
                  <a:lnTo>
                    <a:pt x="27686" y="785799"/>
                  </a:lnTo>
                  <a:lnTo>
                    <a:pt x="25666" y="839444"/>
                  </a:lnTo>
                  <a:lnTo>
                    <a:pt x="23368" y="892733"/>
                  </a:lnTo>
                  <a:lnTo>
                    <a:pt x="18084" y="997546"/>
                  </a:lnTo>
                  <a:lnTo>
                    <a:pt x="12039" y="1099032"/>
                  </a:lnTo>
                  <a:lnTo>
                    <a:pt x="5499" y="1195971"/>
                  </a:lnTo>
                  <a:lnTo>
                    <a:pt x="2095" y="1242352"/>
                  </a:lnTo>
                  <a:lnTo>
                    <a:pt x="33134" y="1258404"/>
                  </a:lnTo>
                  <a:lnTo>
                    <a:pt x="39014" y="1198816"/>
                  </a:lnTo>
                  <a:lnTo>
                    <a:pt x="44132" y="1139431"/>
                  </a:lnTo>
                  <a:lnTo>
                    <a:pt x="48514" y="1080325"/>
                  </a:lnTo>
                  <a:lnTo>
                    <a:pt x="52209" y="1021562"/>
                  </a:lnTo>
                  <a:lnTo>
                    <a:pt x="55245" y="963256"/>
                  </a:lnTo>
                  <a:lnTo>
                    <a:pt x="57683" y="905459"/>
                  </a:lnTo>
                  <a:lnTo>
                    <a:pt x="59550" y="848258"/>
                  </a:lnTo>
                  <a:lnTo>
                    <a:pt x="60896" y="791756"/>
                  </a:lnTo>
                  <a:lnTo>
                    <a:pt x="61747" y="736015"/>
                  </a:lnTo>
                  <a:lnTo>
                    <a:pt x="62153" y="681126"/>
                  </a:lnTo>
                  <a:lnTo>
                    <a:pt x="62128" y="624078"/>
                  </a:lnTo>
                  <a:lnTo>
                    <a:pt x="61772" y="574205"/>
                  </a:lnTo>
                  <a:lnTo>
                    <a:pt x="61074" y="522338"/>
                  </a:lnTo>
                  <a:lnTo>
                    <a:pt x="60096" y="471652"/>
                  </a:lnTo>
                  <a:lnTo>
                    <a:pt x="57416" y="374142"/>
                  </a:lnTo>
                  <a:lnTo>
                    <a:pt x="54076" y="282321"/>
                  </a:lnTo>
                  <a:lnTo>
                    <a:pt x="48501" y="156591"/>
                  </a:lnTo>
                  <a:lnTo>
                    <a:pt x="41732" y="14986"/>
                  </a:lnTo>
                  <a:lnTo>
                    <a:pt x="10871" y="4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297939" y="0"/>
            <a:ext cx="47586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29" dirty="0">
                <a:solidFill>
                  <a:srgbClr val="000000"/>
                </a:solidFill>
                <a:latin typeface="Georgia"/>
                <a:cs typeface="Georgia"/>
              </a:rPr>
              <a:t>Qualities </a:t>
            </a:r>
            <a:r>
              <a:rPr sz="4000" b="1" spc="-275" dirty="0">
                <a:solidFill>
                  <a:srgbClr val="000000"/>
                </a:solidFill>
                <a:latin typeface="Georgia"/>
                <a:cs typeface="Georgia"/>
              </a:rPr>
              <a:t>of </a:t>
            </a:r>
            <a:r>
              <a:rPr sz="4000" b="1" spc="-245" dirty="0">
                <a:solidFill>
                  <a:srgbClr val="000000"/>
                </a:solidFill>
                <a:latin typeface="Georgia"/>
                <a:cs typeface="Georgia"/>
              </a:rPr>
              <a:t>a </a:t>
            </a:r>
            <a:r>
              <a:rPr sz="4000" b="1" spc="-270" dirty="0">
                <a:solidFill>
                  <a:srgbClr val="000000"/>
                </a:solidFill>
                <a:latin typeface="Georgia"/>
                <a:cs typeface="Georgia"/>
              </a:rPr>
              <a:t>nurse</a:t>
            </a:r>
            <a:r>
              <a:rPr sz="4000" b="1" spc="20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4000" b="1" spc="-355" dirty="0">
                <a:solidFill>
                  <a:srgbClr val="000000"/>
                </a:solidFill>
                <a:latin typeface="Georgia"/>
                <a:cs typeface="Georgia"/>
              </a:rPr>
              <a:t>: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-507" y="613105"/>
            <a:ext cx="12043410" cy="6348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i="1" spc="-25" dirty="0">
                <a:latin typeface="Times New Roman"/>
                <a:cs typeface="Times New Roman"/>
              </a:rPr>
              <a:t>Caring</a:t>
            </a:r>
            <a:r>
              <a:rPr sz="2800" i="1" spc="-135" dirty="0">
                <a:latin typeface="Times New Roman"/>
                <a:cs typeface="Times New Roman"/>
              </a:rPr>
              <a:t> </a:t>
            </a:r>
            <a:r>
              <a:rPr sz="2800" i="1" spc="30" dirty="0">
                <a:latin typeface="Times New Roman"/>
                <a:cs typeface="Times New Roman"/>
              </a:rPr>
              <a:t>nature:</a:t>
            </a:r>
            <a:endParaRPr sz="2800" dirty="0">
              <a:latin typeface="Times New Roman"/>
              <a:cs typeface="Times New Roman"/>
            </a:endParaRPr>
          </a:p>
          <a:p>
            <a:pPr marL="560705" marR="5080" lvl="1" indent="-228600">
              <a:lnSpc>
                <a:spcPct val="150000"/>
              </a:lnSpc>
              <a:spcBef>
                <a:spcPts val="1110"/>
              </a:spcBef>
              <a:buFont typeface="Arial"/>
              <a:buChar char="•"/>
              <a:tabLst>
                <a:tab pos="561340" algn="l"/>
                <a:tab pos="8272145" algn="l"/>
                <a:tab pos="10542905" algn="l"/>
              </a:tabLst>
            </a:pPr>
            <a:r>
              <a:rPr sz="2800" spc="-55" dirty="0">
                <a:latin typeface="Georgia"/>
                <a:cs typeface="Georgia"/>
              </a:rPr>
              <a:t>Nurses </a:t>
            </a:r>
            <a:r>
              <a:rPr sz="2800" spc="-35" dirty="0">
                <a:latin typeface="Georgia"/>
                <a:cs typeface="Georgia"/>
              </a:rPr>
              <a:t>deal </a:t>
            </a:r>
            <a:r>
              <a:rPr sz="2800" spc="-20" dirty="0">
                <a:latin typeface="Georgia"/>
                <a:cs typeface="Georgia"/>
              </a:rPr>
              <a:t>with </a:t>
            </a:r>
            <a:r>
              <a:rPr sz="2800" spc="-40" dirty="0">
                <a:latin typeface="Georgia"/>
                <a:cs typeface="Georgia"/>
              </a:rPr>
              <a:t>the </a:t>
            </a:r>
            <a:r>
              <a:rPr sz="2800" spc="-35" dirty="0">
                <a:latin typeface="Georgia"/>
                <a:cs typeface="Georgia"/>
              </a:rPr>
              <a:t>sick </a:t>
            </a:r>
            <a:r>
              <a:rPr sz="2800" spc="-70" dirty="0">
                <a:latin typeface="Georgia"/>
                <a:cs typeface="Georgia"/>
              </a:rPr>
              <a:t>and </a:t>
            </a:r>
            <a:r>
              <a:rPr sz="2800" spc="-65" dirty="0">
                <a:latin typeface="Georgia"/>
                <a:cs typeface="Georgia"/>
              </a:rPr>
              <a:t>injured </a:t>
            </a:r>
            <a:r>
              <a:rPr sz="2800" spc="-70" dirty="0">
                <a:latin typeface="Georgia"/>
                <a:cs typeface="Georgia"/>
              </a:rPr>
              <a:t>and </a:t>
            </a:r>
            <a:r>
              <a:rPr sz="2800" spc="-30" dirty="0">
                <a:latin typeface="Georgia"/>
                <a:cs typeface="Georgia"/>
              </a:rPr>
              <a:t>their </a:t>
            </a:r>
            <a:r>
              <a:rPr sz="2800" spc="-65" dirty="0">
                <a:latin typeface="Georgia"/>
                <a:cs typeface="Georgia"/>
              </a:rPr>
              <a:t>families </a:t>
            </a:r>
            <a:r>
              <a:rPr sz="2800" spc="-60" dirty="0">
                <a:latin typeface="Georgia"/>
                <a:cs typeface="Georgia"/>
              </a:rPr>
              <a:t>on</a:t>
            </a:r>
            <a:r>
              <a:rPr sz="2800" spc="-254" dirty="0">
                <a:latin typeface="Georgia"/>
                <a:cs typeface="Georgia"/>
              </a:rPr>
              <a:t> </a:t>
            </a:r>
            <a:r>
              <a:rPr sz="2800" spc="-50" dirty="0">
                <a:latin typeface="Georgia"/>
                <a:cs typeface="Georgia"/>
              </a:rPr>
              <a:t>a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daily	</a:t>
            </a:r>
            <a:r>
              <a:rPr sz="2800" spc="-60" dirty="0">
                <a:latin typeface="Georgia"/>
                <a:cs typeface="Georgia"/>
              </a:rPr>
              <a:t>basis,</a:t>
            </a:r>
            <a:r>
              <a:rPr sz="2800" spc="-155" dirty="0">
                <a:latin typeface="Georgia"/>
                <a:cs typeface="Georgia"/>
              </a:rPr>
              <a:t> </a:t>
            </a:r>
            <a:r>
              <a:rPr sz="2800" spc="-75" dirty="0">
                <a:latin typeface="Georgia"/>
                <a:cs typeface="Georgia"/>
              </a:rPr>
              <a:t>and  </a:t>
            </a:r>
            <a:r>
              <a:rPr sz="2800" spc="-65" dirty="0">
                <a:latin typeface="Georgia"/>
                <a:cs typeface="Georgia"/>
              </a:rPr>
              <a:t>must </a:t>
            </a:r>
            <a:r>
              <a:rPr sz="2800" spc="-15" dirty="0">
                <a:latin typeface="Georgia"/>
                <a:cs typeface="Georgia"/>
              </a:rPr>
              <a:t>be </a:t>
            </a:r>
            <a:r>
              <a:rPr sz="2800" spc="-35" dirty="0">
                <a:latin typeface="Georgia"/>
                <a:cs typeface="Georgia"/>
              </a:rPr>
              <a:t>able </a:t>
            </a:r>
            <a:r>
              <a:rPr sz="2800" spc="-40" dirty="0">
                <a:latin typeface="Georgia"/>
                <a:cs typeface="Georgia"/>
              </a:rPr>
              <a:t>to </a:t>
            </a:r>
            <a:r>
              <a:rPr sz="2800" spc="-20">
                <a:latin typeface="Georgia"/>
                <a:cs typeface="Georgia"/>
              </a:rPr>
              <a:t>show </a:t>
            </a:r>
            <a:r>
              <a:rPr sz="2800" spc="-45">
                <a:latin typeface="Georgia"/>
                <a:cs typeface="Georgia"/>
              </a:rPr>
              <a:t>that</a:t>
            </a:r>
            <a:r>
              <a:rPr lang="en-US" sz="2800" spc="-45">
                <a:latin typeface="Georgia"/>
                <a:cs typeface="Georgia"/>
              </a:rPr>
              <a:t> </a:t>
            </a:r>
            <a:r>
              <a:rPr sz="2800" spc="-45">
                <a:latin typeface="Georgia"/>
                <a:cs typeface="Georgia"/>
              </a:rPr>
              <a:t>they </a:t>
            </a:r>
            <a:r>
              <a:rPr sz="2800" spc="-45" dirty="0">
                <a:latin typeface="Georgia"/>
                <a:cs typeface="Georgia"/>
              </a:rPr>
              <a:t>truly </a:t>
            </a:r>
            <a:r>
              <a:rPr sz="2800" spc="-40" dirty="0">
                <a:latin typeface="Georgia"/>
                <a:cs typeface="Georgia"/>
              </a:rPr>
              <a:t>care</a:t>
            </a:r>
            <a:r>
              <a:rPr sz="2800" spc="-300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about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spc="-35" dirty="0">
                <a:latin typeface="Georgia"/>
                <a:cs typeface="Georgia"/>
              </a:rPr>
              <a:t>the	</a:t>
            </a:r>
            <a:r>
              <a:rPr sz="2800" spc="-60" dirty="0">
                <a:latin typeface="Georgia"/>
                <a:cs typeface="Georgia"/>
              </a:rPr>
              <a:t>situation.</a:t>
            </a:r>
            <a:endParaRPr sz="2800" dirty="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700" dirty="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i="1" spc="40" dirty="0">
                <a:latin typeface="Times New Roman"/>
                <a:cs typeface="Times New Roman"/>
              </a:rPr>
              <a:t>Empathic</a:t>
            </a:r>
            <a:r>
              <a:rPr sz="2800" i="1" spc="-80" dirty="0">
                <a:latin typeface="Times New Roman"/>
                <a:cs typeface="Times New Roman"/>
              </a:rPr>
              <a:t> </a:t>
            </a:r>
            <a:r>
              <a:rPr sz="2800" i="1" spc="95" dirty="0">
                <a:latin typeface="Times New Roman"/>
                <a:cs typeface="Times New Roman"/>
              </a:rPr>
              <a:t>attitude</a:t>
            </a:r>
            <a:endParaRPr sz="2800" dirty="0">
              <a:latin typeface="Times New Roman"/>
              <a:cs typeface="Times New Roman"/>
            </a:endParaRPr>
          </a:p>
          <a:p>
            <a:pPr marL="560705" marR="479425" lvl="1" indent="-228600">
              <a:lnSpc>
                <a:spcPct val="150100"/>
              </a:lnSpc>
              <a:spcBef>
                <a:spcPts val="1100"/>
              </a:spcBef>
              <a:buFont typeface="Arial"/>
              <a:buChar char="•"/>
              <a:tabLst>
                <a:tab pos="561340" algn="l"/>
                <a:tab pos="10393045" algn="l"/>
              </a:tabLst>
            </a:pPr>
            <a:r>
              <a:rPr sz="2800" spc="-55" dirty="0">
                <a:latin typeface="Georgia"/>
                <a:cs typeface="Georgia"/>
              </a:rPr>
              <a:t>Nurses</a:t>
            </a:r>
            <a:r>
              <a:rPr sz="2800" spc="-105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mus</a:t>
            </a:r>
            <a:r>
              <a:rPr sz="2800" spc="-40" dirty="0">
                <a:latin typeface="Georgia"/>
                <a:cs typeface="Georgia"/>
              </a:rPr>
              <a:t>t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spc="-20" dirty="0">
                <a:latin typeface="Georgia"/>
                <a:cs typeface="Georgia"/>
              </a:rPr>
              <a:t>b</a:t>
            </a:r>
            <a:r>
              <a:rPr sz="2800" spc="-15" dirty="0">
                <a:latin typeface="Georgia"/>
                <a:cs typeface="Georgia"/>
              </a:rPr>
              <a:t>e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spc="-35" dirty="0">
                <a:latin typeface="Georgia"/>
                <a:cs typeface="Georgia"/>
              </a:rPr>
              <a:t>abl</a:t>
            </a:r>
            <a:r>
              <a:rPr sz="2800" spc="-30" dirty="0">
                <a:latin typeface="Georgia"/>
                <a:cs typeface="Georgia"/>
              </a:rPr>
              <a:t>e</a:t>
            </a:r>
            <a:r>
              <a:rPr sz="2800" spc="-100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t</a:t>
            </a:r>
            <a:r>
              <a:rPr sz="2800" spc="-25" dirty="0">
                <a:latin typeface="Georgia"/>
                <a:cs typeface="Georgia"/>
              </a:rPr>
              <a:t>o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pu</a:t>
            </a:r>
            <a:r>
              <a:rPr sz="2800" spc="-30" dirty="0">
                <a:latin typeface="Georgia"/>
                <a:cs typeface="Georgia"/>
              </a:rPr>
              <a:t>t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spc="-35" dirty="0">
                <a:latin typeface="Georgia"/>
                <a:cs typeface="Georgia"/>
              </a:rPr>
              <a:t>t</a:t>
            </a:r>
            <a:r>
              <a:rPr sz="2800" spc="-100" dirty="0">
                <a:latin typeface="Georgia"/>
                <a:cs typeface="Georgia"/>
              </a:rPr>
              <a:t>h</a:t>
            </a:r>
            <a:r>
              <a:rPr sz="2800" dirty="0">
                <a:latin typeface="Georgia"/>
                <a:cs typeface="Georgia"/>
              </a:rPr>
              <a:t>e</a:t>
            </a:r>
            <a:r>
              <a:rPr sz="2800" spc="-155" dirty="0">
                <a:latin typeface="Georgia"/>
                <a:cs typeface="Georgia"/>
              </a:rPr>
              <a:t>m</a:t>
            </a:r>
            <a:r>
              <a:rPr sz="2800" spc="-25" dirty="0">
                <a:latin typeface="Georgia"/>
                <a:cs typeface="Georgia"/>
              </a:rPr>
              <a:t>s</a:t>
            </a:r>
            <a:r>
              <a:rPr sz="2800" dirty="0">
                <a:latin typeface="Georgia"/>
                <a:cs typeface="Georgia"/>
              </a:rPr>
              <a:t>e</a:t>
            </a:r>
            <a:r>
              <a:rPr sz="2800" spc="-125" dirty="0">
                <a:latin typeface="Georgia"/>
                <a:cs typeface="Georgia"/>
              </a:rPr>
              <a:t>l</a:t>
            </a:r>
            <a:r>
              <a:rPr sz="2800" spc="-65" dirty="0">
                <a:latin typeface="Georgia"/>
                <a:cs typeface="Georgia"/>
              </a:rPr>
              <a:t>v</a:t>
            </a:r>
            <a:r>
              <a:rPr sz="2800" dirty="0">
                <a:latin typeface="Georgia"/>
                <a:cs typeface="Georgia"/>
              </a:rPr>
              <a:t>e</a:t>
            </a:r>
            <a:r>
              <a:rPr sz="2800" spc="-10" dirty="0">
                <a:latin typeface="Georgia"/>
                <a:cs typeface="Georgia"/>
              </a:rPr>
              <a:t>s</a:t>
            </a:r>
            <a:r>
              <a:rPr sz="2800" spc="-70" dirty="0">
                <a:latin typeface="Georgia"/>
                <a:cs typeface="Georgia"/>
              </a:rPr>
              <a:t> in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the</a:t>
            </a:r>
            <a:r>
              <a:rPr sz="2800" spc="-20" dirty="0">
                <a:latin typeface="Georgia"/>
                <a:cs typeface="Georgia"/>
              </a:rPr>
              <a:t>i</a:t>
            </a:r>
            <a:r>
              <a:rPr sz="2800" spc="10" dirty="0">
                <a:latin typeface="Georgia"/>
                <a:cs typeface="Georgia"/>
              </a:rPr>
              <a:t>r</a:t>
            </a:r>
            <a:r>
              <a:rPr sz="2800" spc="-95" dirty="0">
                <a:latin typeface="Georgia"/>
                <a:cs typeface="Georgia"/>
              </a:rPr>
              <a:t> </a:t>
            </a:r>
            <a:r>
              <a:rPr sz="2800" spc="-50" dirty="0">
                <a:latin typeface="Georgia"/>
                <a:cs typeface="Georgia"/>
              </a:rPr>
              <a:t>pa</a:t>
            </a:r>
            <a:r>
              <a:rPr sz="2800" spc="-25" dirty="0">
                <a:latin typeface="Georgia"/>
                <a:cs typeface="Georgia"/>
              </a:rPr>
              <a:t>t</a:t>
            </a:r>
            <a:r>
              <a:rPr sz="2800" spc="-35" dirty="0">
                <a:latin typeface="Georgia"/>
                <a:cs typeface="Georgia"/>
              </a:rPr>
              <a:t>ient</a:t>
            </a:r>
            <a:r>
              <a:rPr sz="2800" spc="-50" dirty="0">
                <a:latin typeface="Georgia"/>
                <a:cs typeface="Georgia"/>
              </a:rPr>
              <a:t>s</a:t>
            </a:r>
            <a:r>
              <a:rPr sz="2800" spc="-20" dirty="0">
                <a:latin typeface="Georgia"/>
                <a:cs typeface="Georgia"/>
              </a:rPr>
              <a:t>’</a:t>
            </a:r>
            <a:r>
              <a:rPr sz="2800" spc="-95" dirty="0">
                <a:latin typeface="Georgia"/>
                <a:cs typeface="Georgia"/>
              </a:rPr>
              <a:t> </a:t>
            </a:r>
            <a:r>
              <a:rPr sz="2800" spc="-25" dirty="0">
                <a:latin typeface="Georgia"/>
                <a:cs typeface="Georgia"/>
              </a:rPr>
              <a:t>shoes</a:t>
            </a:r>
            <a:r>
              <a:rPr sz="2800" spc="-95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t</a:t>
            </a:r>
            <a:r>
              <a:rPr sz="2800" spc="-25" dirty="0">
                <a:latin typeface="Georgia"/>
                <a:cs typeface="Georgia"/>
              </a:rPr>
              <a:t>o</a:t>
            </a:r>
            <a:r>
              <a:rPr sz="2800" dirty="0">
                <a:latin typeface="Georgia"/>
                <a:cs typeface="Georgia"/>
              </a:rPr>
              <a:t>	</a:t>
            </a:r>
            <a:r>
              <a:rPr sz="2800" spc="-25" dirty="0">
                <a:latin typeface="Georgia"/>
                <a:cs typeface="Georgia"/>
              </a:rPr>
              <a:t>p</a:t>
            </a:r>
            <a:r>
              <a:rPr sz="2800" spc="-80" dirty="0">
                <a:latin typeface="Georgia"/>
                <a:cs typeface="Georgia"/>
              </a:rPr>
              <a:t>r</a:t>
            </a:r>
            <a:r>
              <a:rPr sz="2800" spc="-70" dirty="0">
                <a:latin typeface="Georgia"/>
                <a:cs typeface="Georgia"/>
              </a:rPr>
              <a:t>o</a:t>
            </a:r>
            <a:r>
              <a:rPr sz="2800" spc="-5" dirty="0">
                <a:latin typeface="Georgia"/>
                <a:cs typeface="Georgia"/>
              </a:rPr>
              <a:t>v</a:t>
            </a:r>
            <a:r>
              <a:rPr sz="2800" spc="-60" dirty="0">
                <a:latin typeface="Georgia"/>
                <a:cs typeface="Georgia"/>
              </a:rPr>
              <a:t>i</a:t>
            </a:r>
            <a:r>
              <a:rPr sz="2800" spc="-80" dirty="0">
                <a:latin typeface="Georgia"/>
                <a:cs typeface="Georgia"/>
              </a:rPr>
              <a:t>d</a:t>
            </a:r>
            <a:r>
              <a:rPr sz="2800" spc="5" dirty="0">
                <a:latin typeface="Georgia"/>
                <a:cs typeface="Georgia"/>
              </a:rPr>
              <a:t>e  </a:t>
            </a:r>
            <a:r>
              <a:rPr sz="2800" spc="-40" dirty="0">
                <a:latin typeface="Georgia"/>
                <a:cs typeface="Georgia"/>
              </a:rPr>
              <a:t>the </a:t>
            </a:r>
            <a:r>
              <a:rPr sz="2800" spc="-45" dirty="0">
                <a:latin typeface="Georgia"/>
                <a:cs typeface="Georgia"/>
              </a:rPr>
              <a:t>quality </a:t>
            </a:r>
            <a:r>
              <a:rPr sz="2800" spc="-35" dirty="0">
                <a:latin typeface="Georgia"/>
                <a:cs typeface="Georgia"/>
              </a:rPr>
              <a:t>care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spc="-60" dirty="0">
                <a:latin typeface="Georgia"/>
                <a:cs typeface="Georgia"/>
              </a:rPr>
              <a:t>needed.</a:t>
            </a:r>
            <a:endParaRPr sz="2800" dirty="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700" dirty="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i="1" spc="-5" dirty="0">
                <a:latin typeface="Times New Roman"/>
                <a:cs typeface="Times New Roman"/>
              </a:rPr>
              <a:t>Detail</a:t>
            </a:r>
            <a:r>
              <a:rPr sz="2800" i="1" spc="-105" dirty="0">
                <a:latin typeface="Times New Roman"/>
                <a:cs typeface="Times New Roman"/>
              </a:rPr>
              <a:t> </a:t>
            </a:r>
            <a:r>
              <a:rPr sz="2800" i="1" spc="50" dirty="0">
                <a:latin typeface="Times New Roman"/>
                <a:cs typeface="Times New Roman"/>
              </a:rPr>
              <a:t>oriented</a:t>
            </a:r>
            <a:endParaRPr sz="2800" dirty="0">
              <a:latin typeface="Times New Roman"/>
              <a:cs typeface="Times New Roman"/>
            </a:endParaRPr>
          </a:p>
          <a:p>
            <a:pPr marL="560705" marR="632460" lvl="1" indent="-228600">
              <a:lnSpc>
                <a:spcPct val="150000"/>
              </a:lnSpc>
              <a:spcBef>
                <a:spcPts val="1095"/>
              </a:spcBef>
              <a:buFont typeface="Arial"/>
              <a:buChar char="•"/>
              <a:tabLst>
                <a:tab pos="561340" algn="l"/>
                <a:tab pos="10587355" algn="l"/>
              </a:tabLst>
            </a:pPr>
            <a:r>
              <a:rPr sz="2800" spc="-180" dirty="0">
                <a:latin typeface="Georgia"/>
                <a:cs typeface="Georgia"/>
              </a:rPr>
              <a:t>N</a:t>
            </a:r>
            <a:r>
              <a:rPr sz="2800" spc="-130" dirty="0">
                <a:latin typeface="Georgia"/>
                <a:cs typeface="Georgia"/>
              </a:rPr>
              <a:t>u</a:t>
            </a:r>
            <a:r>
              <a:rPr sz="2800" dirty="0">
                <a:latin typeface="Georgia"/>
                <a:cs typeface="Georgia"/>
              </a:rPr>
              <a:t>rses</a:t>
            </a:r>
            <a:r>
              <a:rPr sz="2800" spc="-105" dirty="0">
                <a:latin typeface="Georgia"/>
                <a:cs typeface="Georgia"/>
              </a:rPr>
              <a:t> </a:t>
            </a:r>
            <a:r>
              <a:rPr sz="2800" spc="-75" dirty="0">
                <a:latin typeface="Georgia"/>
                <a:cs typeface="Georgia"/>
              </a:rPr>
              <a:t>mus</a:t>
            </a:r>
            <a:r>
              <a:rPr sz="2800" spc="-40" dirty="0">
                <a:latin typeface="Georgia"/>
                <a:cs typeface="Georgia"/>
              </a:rPr>
              <a:t>t</a:t>
            </a:r>
            <a:r>
              <a:rPr sz="2800" spc="-80" dirty="0">
                <a:latin typeface="Georgia"/>
                <a:cs typeface="Georgia"/>
              </a:rPr>
              <a:t> </a:t>
            </a:r>
            <a:r>
              <a:rPr sz="2800" spc="-40" dirty="0">
                <a:latin typeface="Georgia"/>
                <a:cs typeface="Georgia"/>
              </a:rPr>
              <a:t>r</a:t>
            </a:r>
            <a:r>
              <a:rPr sz="2800" spc="-45" dirty="0">
                <a:latin typeface="Georgia"/>
                <a:cs typeface="Georgia"/>
              </a:rPr>
              <a:t>em</a:t>
            </a:r>
            <a:r>
              <a:rPr sz="2800" spc="-30" dirty="0">
                <a:latin typeface="Georgia"/>
                <a:cs typeface="Georgia"/>
              </a:rPr>
              <a:t>e</a:t>
            </a:r>
            <a:r>
              <a:rPr sz="2800" spc="-50" dirty="0">
                <a:latin typeface="Georgia"/>
                <a:cs typeface="Georgia"/>
              </a:rPr>
              <a:t>mbe</a:t>
            </a:r>
            <a:r>
              <a:rPr sz="2800" spc="-30" dirty="0">
                <a:latin typeface="Georgia"/>
                <a:cs typeface="Georgia"/>
              </a:rPr>
              <a:t>r</a:t>
            </a:r>
            <a:r>
              <a:rPr sz="2800" spc="-105" dirty="0">
                <a:latin typeface="Georgia"/>
                <a:cs typeface="Georgia"/>
              </a:rPr>
              <a:t> </a:t>
            </a:r>
            <a:r>
              <a:rPr sz="2800" spc="-60" dirty="0">
                <a:latin typeface="Georgia"/>
                <a:cs typeface="Georgia"/>
              </a:rPr>
              <a:t>t</a:t>
            </a:r>
            <a:r>
              <a:rPr sz="2800" spc="-30" dirty="0">
                <a:latin typeface="Georgia"/>
                <a:cs typeface="Georgia"/>
              </a:rPr>
              <a:t>o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spc="-155" dirty="0">
                <a:latin typeface="Georgia"/>
                <a:cs typeface="Georgia"/>
              </a:rPr>
              <a:t>m</a:t>
            </a:r>
            <a:r>
              <a:rPr sz="2800" spc="-60" dirty="0">
                <a:latin typeface="Georgia"/>
                <a:cs typeface="Georgia"/>
              </a:rPr>
              <a:t>a</a:t>
            </a:r>
            <a:r>
              <a:rPr sz="2800" spc="-100" dirty="0">
                <a:latin typeface="Georgia"/>
                <a:cs typeface="Georgia"/>
              </a:rPr>
              <a:t>k</a:t>
            </a:r>
            <a:r>
              <a:rPr sz="2800" spc="10" dirty="0">
                <a:latin typeface="Georgia"/>
                <a:cs typeface="Georgia"/>
              </a:rPr>
              <a:t>e</a:t>
            </a:r>
            <a:r>
              <a:rPr sz="2800" spc="-120" dirty="0">
                <a:latin typeface="Georgia"/>
                <a:cs typeface="Georgia"/>
              </a:rPr>
              <a:t> </a:t>
            </a:r>
            <a:r>
              <a:rPr sz="2800" spc="-20" dirty="0">
                <a:latin typeface="Georgia"/>
                <a:cs typeface="Georgia"/>
              </a:rPr>
              <a:t>entries</a:t>
            </a:r>
            <a:r>
              <a:rPr sz="2800" spc="-60" dirty="0">
                <a:latin typeface="Georgia"/>
                <a:cs typeface="Georgia"/>
              </a:rPr>
              <a:t> on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p</a:t>
            </a:r>
            <a:r>
              <a:rPr sz="2800" spc="-40" dirty="0">
                <a:latin typeface="Georgia"/>
                <a:cs typeface="Georgia"/>
              </a:rPr>
              <a:t>a</a:t>
            </a:r>
            <a:r>
              <a:rPr sz="2800" spc="-25" dirty="0">
                <a:latin typeface="Georgia"/>
                <a:cs typeface="Georgia"/>
              </a:rPr>
              <a:t>tie</a:t>
            </a:r>
            <a:r>
              <a:rPr sz="2800" spc="-50" dirty="0">
                <a:latin typeface="Georgia"/>
                <a:cs typeface="Georgia"/>
              </a:rPr>
              <a:t>nt</a:t>
            </a:r>
            <a:r>
              <a:rPr sz="2800" spc="-55" dirty="0">
                <a:latin typeface="Georgia"/>
                <a:cs typeface="Georgia"/>
              </a:rPr>
              <a:t>s</a:t>
            </a:r>
            <a:r>
              <a:rPr sz="2800" spc="-20" dirty="0">
                <a:latin typeface="Georgia"/>
                <a:cs typeface="Georgia"/>
              </a:rPr>
              <a:t>’</a:t>
            </a:r>
            <a:r>
              <a:rPr sz="2800" spc="-95" dirty="0">
                <a:latin typeface="Georgia"/>
                <a:cs typeface="Georgia"/>
              </a:rPr>
              <a:t> </a:t>
            </a:r>
            <a:r>
              <a:rPr sz="2800" spc="-60" dirty="0">
                <a:latin typeface="Georgia"/>
                <a:cs typeface="Georgia"/>
              </a:rPr>
              <a:t>ch</a:t>
            </a:r>
            <a:r>
              <a:rPr sz="2800" spc="-55" dirty="0">
                <a:latin typeface="Georgia"/>
                <a:cs typeface="Georgia"/>
              </a:rPr>
              <a:t>a</a:t>
            </a:r>
            <a:r>
              <a:rPr sz="2800" spc="-10" dirty="0">
                <a:latin typeface="Georgia"/>
                <a:cs typeface="Georgia"/>
              </a:rPr>
              <a:t>rts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and</a:t>
            </a:r>
            <a:r>
              <a:rPr sz="2800" spc="-80" dirty="0">
                <a:latin typeface="Georgia"/>
                <a:cs typeface="Georgia"/>
              </a:rPr>
              <a:t> </a:t>
            </a:r>
            <a:r>
              <a:rPr sz="2800" spc="-60" dirty="0">
                <a:latin typeface="Georgia"/>
                <a:cs typeface="Georgia"/>
              </a:rPr>
              <a:t>t</a:t>
            </a:r>
            <a:r>
              <a:rPr sz="2800" spc="-30" dirty="0">
                <a:latin typeface="Georgia"/>
                <a:cs typeface="Georgia"/>
              </a:rPr>
              <a:t>o</a:t>
            </a:r>
            <a:r>
              <a:rPr sz="2800" dirty="0">
                <a:latin typeface="Georgia"/>
                <a:cs typeface="Georgia"/>
              </a:rPr>
              <a:t>	</a:t>
            </a:r>
            <a:r>
              <a:rPr sz="2800" spc="-40" dirty="0">
                <a:latin typeface="Georgia"/>
                <a:cs typeface="Georgia"/>
              </a:rPr>
              <a:t>bring  </a:t>
            </a:r>
            <a:r>
              <a:rPr sz="2800" spc="-55" dirty="0">
                <a:latin typeface="Georgia"/>
                <a:cs typeface="Georgia"/>
              </a:rPr>
              <a:t>medications </a:t>
            </a:r>
            <a:r>
              <a:rPr sz="2800" spc="-40" dirty="0">
                <a:latin typeface="Georgia"/>
                <a:cs typeface="Georgia"/>
              </a:rPr>
              <a:t>at the </a:t>
            </a:r>
            <a:r>
              <a:rPr sz="2800" spc="-20" dirty="0">
                <a:latin typeface="Georgia"/>
                <a:cs typeface="Georgia"/>
              </a:rPr>
              <a:t>correct</a:t>
            </a:r>
            <a:r>
              <a:rPr sz="2800" spc="-235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times.</a:t>
            </a:r>
            <a:endParaRPr sz="28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2891" y="240919"/>
            <a:ext cx="10903585" cy="553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200" i="1" spc="30" dirty="0">
                <a:latin typeface="Times New Roman"/>
                <a:cs typeface="Times New Roman"/>
              </a:rPr>
              <a:t>Emotionally</a:t>
            </a:r>
            <a:r>
              <a:rPr sz="3200" i="1" spc="-85" dirty="0">
                <a:latin typeface="Times New Roman"/>
                <a:cs typeface="Times New Roman"/>
              </a:rPr>
              <a:t> </a:t>
            </a:r>
            <a:r>
              <a:rPr sz="3200" i="1" spc="50" dirty="0">
                <a:latin typeface="Times New Roman"/>
                <a:cs typeface="Times New Roman"/>
              </a:rPr>
              <a:t>stable</a:t>
            </a:r>
            <a:endParaRPr sz="3200">
              <a:latin typeface="Times New Roman"/>
              <a:cs typeface="Times New Roman"/>
            </a:endParaRPr>
          </a:p>
          <a:p>
            <a:pPr marL="561340" marR="64135" lvl="1" indent="-229235">
              <a:lnSpc>
                <a:spcPct val="150000"/>
              </a:lnSpc>
              <a:spcBef>
                <a:spcPts val="1100"/>
              </a:spcBef>
              <a:buFont typeface="Arial"/>
              <a:buChar char="•"/>
              <a:tabLst>
                <a:tab pos="561975" algn="l"/>
                <a:tab pos="5898515" algn="l"/>
                <a:tab pos="7953375" algn="l"/>
                <a:tab pos="9547860" algn="l"/>
              </a:tabLst>
            </a:pPr>
            <a:r>
              <a:rPr sz="2800" spc="-55" dirty="0">
                <a:latin typeface="Georgia"/>
                <a:cs typeface="Georgia"/>
              </a:rPr>
              <a:t>Nurses</a:t>
            </a:r>
            <a:r>
              <a:rPr sz="2800" spc="-105" dirty="0">
                <a:latin typeface="Georgia"/>
                <a:cs typeface="Georgia"/>
              </a:rPr>
              <a:t> </a:t>
            </a:r>
            <a:r>
              <a:rPr sz="2800" spc="-40" dirty="0">
                <a:latin typeface="Georgia"/>
                <a:cs typeface="Georgia"/>
              </a:rPr>
              <a:t>feel</a:t>
            </a:r>
            <a:r>
              <a:rPr sz="2800" spc="-114" dirty="0">
                <a:latin typeface="Georgia"/>
                <a:cs typeface="Georgia"/>
              </a:rPr>
              <a:t> </a:t>
            </a:r>
            <a:r>
              <a:rPr sz="2800" spc="-40" dirty="0">
                <a:latin typeface="Georgia"/>
                <a:cs typeface="Georgia"/>
              </a:rPr>
              <a:t>the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joy</a:t>
            </a:r>
            <a:r>
              <a:rPr sz="2800" spc="-85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of</a:t>
            </a:r>
            <a:r>
              <a:rPr sz="2800" spc="-75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seeing</a:t>
            </a:r>
            <a:r>
              <a:rPr sz="2800" spc="-85" dirty="0">
                <a:latin typeface="Georgia"/>
                <a:cs typeface="Georgia"/>
              </a:rPr>
              <a:t> </a:t>
            </a:r>
            <a:r>
              <a:rPr sz="2800" spc="-50" dirty="0">
                <a:latin typeface="Georgia"/>
                <a:cs typeface="Georgia"/>
              </a:rPr>
              <a:t>a</a:t>
            </a:r>
            <a:r>
              <a:rPr sz="2800" spc="-80" dirty="0">
                <a:latin typeface="Georgia"/>
                <a:cs typeface="Georgia"/>
              </a:rPr>
              <a:t> </a:t>
            </a:r>
            <a:r>
              <a:rPr sz="2800" dirty="0">
                <a:latin typeface="Georgia"/>
                <a:cs typeface="Georgia"/>
              </a:rPr>
              <a:t>new</a:t>
            </a:r>
            <a:r>
              <a:rPr sz="2800" spc="-95" dirty="0">
                <a:latin typeface="Georgia"/>
                <a:cs typeface="Georgia"/>
              </a:rPr>
              <a:t> </a:t>
            </a:r>
            <a:r>
              <a:rPr sz="2800" spc="-40" dirty="0">
                <a:latin typeface="Georgia"/>
                <a:cs typeface="Georgia"/>
              </a:rPr>
              <a:t>baby</a:t>
            </a:r>
            <a:r>
              <a:rPr sz="2800" spc="-100" dirty="0">
                <a:latin typeface="Georgia"/>
                <a:cs typeface="Georgia"/>
              </a:rPr>
              <a:t> </a:t>
            </a:r>
            <a:r>
              <a:rPr sz="2800" spc="-50" dirty="0">
                <a:latin typeface="Georgia"/>
                <a:cs typeface="Georgia"/>
              </a:rPr>
              <a:t>born</a:t>
            </a:r>
            <a:r>
              <a:rPr sz="2800" spc="-55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as</a:t>
            </a:r>
            <a:r>
              <a:rPr sz="2800" spc="-65" dirty="0">
                <a:latin typeface="Georgia"/>
                <a:cs typeface="Georgia"/>
              </a:rPr>
              <a:t> </a:t>
            </a:r>
            <a:r>
              <a:rPr sz="2800" spc="-15" dirty="0">
                <a:latin typeface="Georgia"/>
                <a:cs typeface="Georgia"/>
              </a:rPr>
              <a:t>well</a:t>
            </a:r>
            <a:r>
              <a:rPr sz="2800" spc="-95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as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spc="-40" dirty="0">
                <a:latin typeface="Georgia"/>
                <a:cs typeface="Georgia"/>
              </a:rPr>
              <a:t>the	</a:t>
            </a:r>
            <a:r>
              <a:rPr sz="2800" spc="-60" dirty="0">
                <a:latin typeface="Georgia"/>
                <a:cs typeface="Georgia"/>
              </a:rPr>
              <a:t>pain </a:t>
            </a:r>
            <a:r>
              <a:rPr sz="2800" spc="-45" dirty="0">
                <a:latin typeface="Georgia"/>
                <a:cs typeface="Georgia"/>
              </a:rPr>
              <a:t>of  </a:t>
            </a:r>
            <a:r>
              <a:rPr sz="2800" spc="-50" dirty="0">
                <a:latin typeface="Georgia"/>
                <a:cs typeface="Georgia"/>
              </a:rPr>
              <a:t>losing a </a:t>
            </a:r>
            <a:r>
              <a:rPr sz="2800" spc="-70" dirty="0">
                <a:latin typeface="Georgia"/>
                <a:cs typeface="Georgia"/>
              </a:rPr>
              <a:t>long-term </a:t>
            </a:r>
            <a:r>
              <a:rPr sz="2800" spc="-55" dirty="0">
                <a:latin typeface="Georgia"/>
                <a:cs typeface="Georgia"/>
              </a:rPr>
              <a:t>patient. </a:t>
            </a:r>
            <a:r>
              <a:rPr sz="2800" spc="-75" dirty="0">
                <a:latin typeface="Georgia"/>
                <a:cs typeface="Georgia"/>
              </a:rPr>
              <a:t>Emotional</a:t>
            </a:r>
            <a:r>
              <a:rPr sz="2800" spc="-120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stability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is	</a:t>
            </a:r>
            <a:r>
              <a:rPr sz="2800" spc="-40" dirty="0">
                <a:latin typeface="Georgia"/>
                <a:cs typeface="Georgia"/>
              </a:rPr>
              <a:t>crucial </a:t>
            </a:r>
            <a:r>
              <a:rPr sz="2800" spc="-45" dirty="0">
                <a:latin typeface="Georgia"/>
                <a:cs typeface="Georgia"/>
              </a:rPr>
              <a:t>to </a:t>
            </a:r>
            <a:r>
              <a:rPr sz="2800" spc="-35" dirty="0">
                <a:latin typeface="Georgia"/>
                <a:cs typeface="Georgia"/>
              </a:rPr>
              <a:t>deal</a:t>
            </a:r>
            <a:r>
              <a:rPr sz="2800" spc="-260" dirty="0">
                <a:latin typeface="Georgia"/>
                <a:cs typeface="Georgia"/>
              </a:rPr>
              <a:t> </a:t>
            </a:r>
            <a:r>
              <a:rPr sz="2800" spc="-25" dirty="0">
                <a:latin typeface="Georgia"/>
                <a:cs typeface="Georgia"/>
              </a:rPr>
              <a:t>with  </a:t>
            </a:r>
            <a:r>
              <a:rPr sz="2800" spc="-35" dirty="0">
                <a:latin typeface="Georgia"/>
                <a:cs typeface="Georgia"/>
              </a:rPr>
              <a:t>the </a:t>
            </a:r>
            <a:r>
              <a:rPr sz="2800" spc="-10" dirty="0">
                <a:latin typeface="Georgia"/>
                <a:cs typeface="Georgia"/>
              </a:rPr>
              <a:t>wide </a:t>
            </a:r>
            <a:r>
              <a:rPr sz="2800" spc="-55" dirty="0">
                <a:latin typeface="Georgia"/>
                <a:cs typeface="Georgia"/>
              </a:rPr>
              <a:t>range </a:t>
            </a:r>
            <a:r>
              <a:rPr sz="2800" spc="-45" dirty="0">
                <a:latin typeface="Georgia"/>
                <a:cs typeface="Georgia"/>
              </a:rPr>
              <a:t>of</a:t>
            </a:r>
            <a:r>
              <a:rPr sz="2800" spc="-190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emotions</a:t>
            </a:r>
            <a:r>
              <a:rPr sz="2800" spc="-120" dirty="0">
                <a:latin typeface="Georgia"/>
                <a:cs typeface="Georgia"/>
              </a:rPr>
              <a:t> </a:t>
            </a:r>
            <a:r>
              <a:rPr sz="2800" spc="-40" dirty="0">
                <a:latin typeface="Georgia"/>
                <a:cs typeface="Georgia"/>
              </a:rPr>
              <a:t>nurses	</a:t>
            </a:r>
            <a:r>
              <a:rPr sz="2800" spc="-70" dirty="0">
                <a:latin typeface="Georgia"/>
                <a:cs typeface="Georgia"/>
              </a:rPr>
              <a:t>must</a:t>
            </a:r>
            <a:r>
              <a:rPr sz="2800" spc="-80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endure.</a:t>
            </a:r>
            <a:endParaRPr sz="28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8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3200" i="1" spc="50" dirty="0">
                <a:latin typeface="Times New Roman"/>
                <a:cs typeface="Times New Roman"/>
              </a:rPr>
              <a:t>Adaptable</a:t>
            </a:r>
            <a:endParaRPr sz="3200">
              <a:latin typeface="Times New Roman"/>
              <a:cs typeface="Times New Roman"/>
            </a:endParaRPr>
          </a:p>
          <a:p>
            <a:pPr marL="561340" marR="5080" lvl="1" indent="-229235">
              <a:lnSpc>
                <a:spcPct val="150000"/>
              </a:lnSpc>
              <a:spcBef>
                <a:spcPts val="1100"/>
              </a:spcBef>
              <a:buFont typeface="Arial"/>
              <a:buChar char="•"/>
              <a:tabLst>
                <a:tab pos="561975" algn="l"/>
                <a:tab pos="7371080" algn="l"/>
                <a:tab pos="9320530" algn="l"/>
              </a:tabLst>
            </a:pPr>
            <a:r>
              <a:rPr sz="2800" spc="-55" dirty="0">
                <a:latin typeface="Georgia"/>
                <a:cs typeface="Georgia"/>
              </a:rPr>
              <a:t>People </a:t>
            </a:r>
            <a:r>
              <a:rPr sz="2800" spc="-40" dirty="0">
                <a:latin typeface="Georgia"/>
                <a:cs typeface="Georgia"/>
              </a:rPr>
              <a:t>are </a:t>
            </a:r>
            <a:r>
              <a:rPr sz="2800" spc="-55" dirty="0">
                <a:latin typeface="Georgia"/>
                <a:cs typeface="Georgia"/>
              </a:rPr>
              <a:t>unpredictable </a:t>
            </a:r>
            <a:r>
              <a:rPr sz="2800" spc="-40" dirty="0">
                <a:latin typeface="Georgia"/>
                <a:cs typeface="Georgia"/>
              </a:rPr>
              <a:t>at the </a:t>
            </a:r>
            <a:r>
              <a:rPr sz="2800" spc="-15" dirty="0">
                <a:latin typeface="Georgia"/>
                <a:cs typeface="Georgia"/>
              </a:rPr>
              <a:t>best </a:t>
            </a:r>
            <a:r>
              <a:rPr sz="2800" spc="-45" dirty="0">
                <a:latin typeface="Georgia"/>
                <a:cs typeface="Georgia"/>
              </a:rPr>
              <a:t>of </a:t>
            </a:r>
            <a:r>
              <a:rPr sz="2800" spc="-70" dirty="0">
                <a:latin typeface="Georgia"/>
                <a:cs typeface="Georgia"/>
              </a:rPr>
              <a:t>times,</a:t>
            </a:r>
            <a:r>
              <a:rPr sz="2800" spc="-285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but</a:t>
            </a:r>
            <a:r>
              <a:rPr sz="2800" spc="-60" dirty="0">
                <a:latin typeface="Georgia"/>
                <a:cs typeface="Georgia"/>
              </a:rPr>
              <a:t> </a:t>
            </a:r>
            <a:r>
              <a:rPr sz="2800" spc="-40" dirty="0">
                <a:latin typeface="Georgia"/>
                <a:cs typeface="Georgia"/>
              </a:rPr>
              <a:t>become	</a:t>
            </a:r>
            <a:r>
              <a:rPr sz="2800" spc="-55" dirty="0">
                <a:latin typeface="Georgia"/>
                <a:cs typeface="Georgia"/>
              </a:rPr>
              <a:t>even</a:t>
            </a:r>
            <a:r>
              <a:rPr sz="2800" spc="-195" dirty="0">
                <a:latin typeface="Georgia"/>
                <a:cs typeface="Georgia"/>
              </a:rPr>
              <a:t> </a:t>
            </a:r>
            <a:r>
              <a:rPr sz="2800" spc="-60" dirty="0">
                <a:latin typeface="Georgia"/>
                <a:cs typeface="Georgia"/>
              </a:rPr>
              <a:t>more  </a:t>
            </a:r>
            <a:r>
              <a:rPr sz="2800" spc="-20" dirty="0">
                <a:latin typeface="Georgia"/>
                <a:cs typeface="Georgia"/>
              </a:rPr>
              <a:t>so </a:t>
            </a:r>
            <a:r>
              <a:rPr sz="2800" spc="-55" dirty="0">
                <a:latin typeface="Georgia"/>
                <a:cs typeface="Georgia"/>
              </a:rPr>
              <a:t>under </a:t>
            </a:r>
            <a:r>
              <a:rPr sz="2800" spc="-50" dirty="0">
                <a:latin typeface="Georgia"/>
                <a:cs typeface="Georgia"/>
              </a:rPr>
              <a:t>stress, </a:t>
            </a:r>
            <a:r>
              <a:rPr sz="2800" spc="-20" dirty="0">
                <a:latin typeface="Georgia"/>
                <a:cs typeface="Georgia"/>
              </a:rPr>
              <a:t>so </a:t>
            </a:r>
            <a:r>
              <a:rPr sz="2800" spc="-50" dirty="0">
                <a:latin typeface="Georgia"/>
                <a:cs typeface="Georgia"/>
              </a:rPr>
              <a:t>a </a:t>
            </a:r>
            <a:r>
              <a:rPr sz="2800" spc="-40" dirty="0">
                <a:latin typeface="Georgia"/>
                <a:cs typeface="Georgia"/>
              </a:rPr>
              <a:t>nurse’s</a:t>
            </a:r>
            <a:r>
              <a:rPr sz="2800" spc="-195" dirty="0">
                <a:latin typeface="Georgia"/>
                <a:cs typeface="Georgia"/>
              </a:rPr>
              <a:t> </a:t>
            </a:r>
            <a:r>
              <a:rPr sz="2800" spc="-40" dirty="0">
                <a:latin typeface="Georgia"/>
                <a:cs typeface="Georgia"/>
              </a:rPr>
              <a:t>typical</a:t>
            </a:r>
            <a:r>
              <a:rPr sz="2800" spc="-50" dirty="0">
                <a:latin typeface="Georgia"/>
                <a:cs typeface="Georgia"/>
              </a:rPr>
              <a:t> workday	</a:t>
            </a:r>
            <a:r>
              <a:rPr sz="2800" spc="-20" dirty="0">
                <a:latin typeface="Georgia"/>
                <a:cs typeface="Georgia"/>
              </a:rPr>
              <a:t>will </a:t>
            </a:r>
            <a:r>
              <a:rPr sz="2800" spc="-40" dirty="0">
                <a:latin typeface="Georgia"/>
                <a:cs typeface="Georgia"/>
              </a:rPr>
              <a:t>require flexibility  </a:t>
            </a:r>
            <a:r>
              <a:rPr sz="2800" spc="-75" dirty="0">
                <a:latin typeface="Georgia"/>
                <a:cs typeface="Georgia"/>
              </a:rPr>
              <a:t>and </a:t>
            </a:r>
            <a:r>
              <a:rPr sz="2800" spc="-90" dirty="0">
                <a:latin typeface="Georgia"/>
                <a:cs typeface="Georgia"/>
              </a:rPr>
              <a:t>adaptability.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-507" y="0"/>
            <a:ext cx="11906250" cy="644334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241300" marR="5080" indent="-228600">
              <a:lnSpc>
                <a:spcPct val="148400"/>
              </a:lnSpc>
              <a:spcBef>
                <a:spcPts val="275"/>
              </a:spcBef>
              <a:buFont typeface="Arial"/>
              <a:buChar char="•"/>
              <a:tabLst>
                <a:tab pos="241300" algn="l"/>
                <a:tab pos="2286635" algn="l"/>
                <a:tab pos="2954020" algn="l"/>
              </a:tabLst>
            </a:pPr>
            <a:r>
              <a:rPr sz="3600" i="1" spc="35" dirty="0">
                <a:latin typeface="Times New Roman"/>
                <a:cs typeface="Times New Roman"/>
              </a:rPr>
              <a:t>Hardworking	</a:t>
            </a:r>
            <a:r>
              <a:rPr sz="3600" spc="-95" dirty="0">
                <a:latin typeface="Georgia"/>
                <a:cs typeface="Georgia"/>
              </a:rPr>
              <a:t>:</a:t>
            </a:r>
            <a:r>
              <a:rPr sz="3200" spc="-95" dirty="0">
                <a:latin typeface="Georgia"/>
                <a:cs typeface="Georgia"/>
              </a:rPr>
              <a:t>Nursing </a:t>
            </a:r>
            <a:r>
              <a:rPr sz="3200" spc="-30" dirty="0">
                <a:latin typeface="Georgia"/>
                <a:cs typeface="Georgia"/>
              </a:rPr>
              <a:t>is </a:t>
            </a:r>
            <a:r>
              <a:rPr sz="3200" spc="-50" dirty="0">
                <a:latin typeface="Georgia"/>
                <a:cs typeface="Georgia"/>
              </a:rPr>
              <a:t>a never </a:t>
            </a:r>
            <a:r>
              <a:rPr sz="3200" spc="-75" dirty="0">
                <a:latin typeface="Georgia"/>
                <a:cs typeface="Georgia"/>
              </a:rPr>
              <a:t>ending </a:t>
            </a:r>
            <a:r>
              <a:rPr sz="3200" spc="-95" dirty="0">
                <a:latin typeface="Georgia"/>
                <a:cs typeface="Georgia"/>
              </a:rPr>
              <a:t>job. </a:t>
            </a:r>
            <a:r>
              <a:rPr sz="3200" spc="-120" dirty="0">
                <a:latin typeface="Georgia"/>
                <a:cs typeface="Georgia"/>
              </a:rPr>
              <a:t>It </a:t>
            </a:r>
            <a:r>
              <a:rPr sz="3200" spc="-30" dirty="0">
                <a:latin typeface="Georgia"/>
                <a:cs typeface="Georgia"/>
              </a:rPr>
              <a:t>is </a:t>
            </a:r>
            <a:r>
              <a:rPr sz="3200" spc="-70" dirty="0">
                <a:latin typeface="Georgia"/>
                <a:cs typeface="Georgia"/>
              </a:rPr>
              <a:t>unusual </a:t>
            </a:r>
            <a:r>
              <a:rPr sz="3200" spc="-45" dirty="0">
                <a:latin typeface="Georgia"/>
                <a:cs typeface="Georgia"/>
              </a:rPr>
              <a:t>for </a:t>
            </a:r>
            <a:r>
              <a:rPr sz="3200" spc="-50" dirty="0">
                <a:latin typeface="Georgia"/>
                <a:cs typeface="Georgia"/>
              </a:rPr>
              <a:t>a  </a:t>
            </a:r>
            <a:r>
              <a:rPr sz="3200" spc="-45" dirty="0">
                <a:latin typeface="Georgia"/>
                <a:cs typeface="Georgia"/>
              </a:rPr>
              <a:t>hospital</a:t>
            </a:r>
            <a:r>
              <a:rPr sz="3200" spc="-120" dirty="0">
                <a:latin typeface="Georgia"/>
                <a:cs typeface="Georgia"/>
              </a:rPr>
              <a:t> </a:t>
            </a:r>
            <a:r>
              <a:rPr sz="3200" spc="-10" dirty="0">
                <a:latin typeface="Georgia"/>
                <a:cs typeface="Georgia"/>
              </a:rPr>
              <a:t>or	</a:t>
            </a:r>
            <a:r>
              <a:rPr sz="3200" spc="-70" dirty="0">
                <a:latin typeface="Georgia"/>
                <a:cs typeface="Georgia"/>
              </a:rPr>
              <a:t>medical </a:t>
            </a:r>
            <a:r>
              <a:rPr sz="3200" spc="-25" dirty="0">
                <a:latin typeface="Georgia"/>
                <a:cs typeface="Georgia"/>
              </a:rPr>
              <a:t>center </a:t>
            </a:r>
            <a:r>
              <a:rPr sz="3200" spc="-45" dirty="0">
                <a:latin typeface="Georgia"/>
                <a:cs typeface="Georgia"/>
              </a:rPr>
              <a:t>to </a:t>
            </a:r>
            <a:r>
              <a:rPr sz="3200" spc="-15" dirty="0">
                <a:latin typeface="Georgia"/>
                <a:cs typeface="Georgia"/>
              </a:rPr>
              <a:t>be </a:t>
            </a:r>
            <a:r>
              <a:rPr sz="3200" spc="-65" dirty="0">
                <a:latin typeface="Georgia"/>
                <a:cs typeface="Georgia"/>
              </a:rPr>
              <a:t>overstaffed, </a:t>
            </a:r>
            <a:r>
              <a:rPr sz="3200" spc="-50" dirty="0">
                <a:latin typeface="Georgia"/>
                <a:cs typeface="Georgia"/>
              </a:rPr>
              <a:t>which of </a:t>
            </a:r>
            <a:r>
              <a:rPr sz="3200" spc="-20" dirty="0">
                <a:latin typeface="Georgia"/>
                <a:cs typeface="Georgia"/>
              </a:rPr>
              <a:t>course</a:t>
            </a:r>
            <a:r>
              <a:rPr sz="3200" spc="-530" dirty="0">
                <a:latin typeface="Georgia"/>
                <a:cs typeface="Georgia"/>
              </a:rPr>
              <a:t> </a:t>
            </a:r>
            <a:r>
              <a:rPr sz="3200" spc="-75" dirty="0">
                <a:latin typeface="Georgia"/>
                <a:cs typeface="Georgia"/>
              </a:rPr>
              <a:t>means  </a:t>
            </a:r>
            <a:r>
              <a:rPr sz="3200" spc="-65" dirty="0">
                <a:latin typeface="Georgia"/>
                <a:cs typeface="Georgia"/>
              </a:rPr>
              <a:t>more </a:t>
            </a:r>
            <a:r>
              <a:rPr sz="3200" spc="-35" dirty="0">
                <a:latin typeface="Georgia"/>
                <a:cs typeface="Georgia"/>
              </a:rPr>
              <a:t>workload </a:t>
            </a:r>
            <a:r>
              <a:rPr sz="3200" spc="-65" dirty="0">
                <a:latin typeface="Georgia"/>
                <a:cs typeface="Georgia"/>
              </a:rPr>
              <a:t>on </a:t>
            </a:r>
            <a:r>
              <a:rPr sz="3200" spc="-45" dirty="0">
                <a:latin typeface="Georgia"/>
                <a:cs typeface="Georgia"/>
              </a:rPr>
              <a:t>each </a:t>
            </a:r>
            <a:r>
              <a:rPr sz="3200" spc="-35" dirty="0">
                <a:latin typeface="Georgia"/>
                <a:cs typeface="Georgia"/>
              </a:rPr>
              <a:t>nurse </a:t>
            </a:r>
            <a:r>
              <a:rPr sz="3200" spc="-75" dirty="0">
                <a:latin typeface="Georgia"/>
                <a:cs typeface="Georgia"/>
              </a:rPr>
              <a:t>in </a:t>
            </a:r>
            <a:r>
              <a:rPr sz="3200" spc="-40" dirty="0">
                <a:latin typeface="Georgia"/>
                <a:cs typeface="Georgia"/>
              </a:rPr>
              <a:t>the</a:t>
            </a:r>
            <a:r>
              <a:rPr sz="3200" spc="-409" dirty="0">
                <a:latin typeface="Georgia"/>
                <a:cs typeface="Georgia"/>
              </a:rPr>
              <a:t> </a:t>
            </a:r>
            <a:r>
              <a:rPr sz="3200" spc="-90" dirty="0">
                <a:latin typeface="Georgia"/>
                <a:cs typeface="Georgia"/>
              </a:rPr>
              <a:t>unit.</a:t>
            </a:r>
            <a:endParaRPr sz="320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har char="•"/>
            </a:pPr>
            <a:endParaRPr sz="305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3600" i="1" spc="-35" dirty="0">
                <a:latin typeface="Times New Roman"/>
                <a:cs typeface="Times New Roman"/>
              </a:rPr>
              <a:t>Quick </a:t>
            </a:r>
            <a:r>
              <a:rPr sz="3600" i="1" spc="85" dirty="0">
                <a:latin typeface="Times New Roman"/>
                <a:cs typeface="Times New Roman"/>
              </a:rPr>
              <a:t>thinker</a:t>
            </a:r>
            <a:r>
              <a:rPr sz="3600" i="1" spc="-310" dirty="0">
                <a:latin typeface="Times New Roman"/>
                <a:cs typeface="Times New Roman"/>
              </a:rPr>
              <a:t> </a:t>
            </a:r>
            <a:r>
              <a:rPr sz="3600" i="1" spc="-270" dirty="0">
                <a:latin typeface="Times New Roman"/>
                <a:cs typeface="Times New Roman"/>
              </a:rPr>
              <a:t>:</a:t>
            </a:r>
            <a:endParaRPr sz="3600">
              <a:latin typeface="Times New Roman"/>
              <a:cs typeface="Times New Roman"/>
            </a:endParaRPr>
          </a:p>
          <a:p>
            <a:pPr marL="241300" marR="567055" indent="-228600">
              <a:lnSpc>
                <a:spcPct val="150000"/>
              </a:lnSpc>
              <a:spcBef>
                <a:spcPts val="1495"/>
              </a:spcBef>
              <a:buFont typeface="Arial"/>
              <a:buChar char="•"/>
              <a:tabLst>
                <a:tab pos="241300" algn="l"/>
                <a:tab pos="8319770" algn="l"/>
                <a:tab pos="9436100" algn="l"/>
                <a:tab pos="10574655" algn="l"/>
              </a:tabLst>
            </a:pPr>
            <a:r>
              <a:rPr sz="3200" spc="-100" dirty="0">
                <a:latin typeface="Georgia"/>
                <a:cs typeface="Georgia"/>
              </a:rPr>
              <a:t>Wh</a:t>
            </a:r>
            <a:r>
              <a:rPr sz="3200" spc="-75" dirty="0">
                <a:latin typeface="Georgia"/>
                <a:cs typeface="Georgia"/>
              </a:rPr>
              <a:t>e</a:t>
            </a:r>
            <a:r>
              <a:rPr sz="3200" spc="-105" dirty="0">
                <a:latin typeface="Georgia"/>
                <a:cs typeface="Georgia"/>
              </a:rPr>
              <a:t>n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a</a:t>
            </a:r>
            <a:r>
              <a:rPr sz="3200" spc="-85" dirty="0">
                <a:latin typeface="Georgia"/>
                <a:cs typeface="Georgia"/>
              </a:rPr>
              <a:t> 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90" dirty="0">
                <a:latin typeface="Georgia"/>
                <a:cs typeface="Georgia"/>
              </a:rPr>
              <a:t>u</a:t>
            </a:r>
            <a:r>
              <a:rPr sz="3200" spc="-5" dirty="0">
                <a:latin typeface="Georgia"/>
                <a:cs typeface="Georgia"/>
              </a:rPr>
              <a:t>r</a:t>
            </a:r>
            <a:r>
              <a:rPr sz="3200" spc="-20" dirty="0">
                <a:latin typeface="Georgia"/>
                <a:cs typeface="Georgia"/>
              </a:rPr>
              <a:t>s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notic</a:t>
            </a:r>
            <a:r>
              <a:rPr sz="3200" spc="-50" dirty="0">
                <a:latin typeface="Georgia"/>
                <a:cs typeface="Georgia"/>
              </a:rPr>
              <a:t>e</a:t>
            </a:r>
            <a:r>
              <a:rPr sz="3200" spc="-10" dirty="0">
                <a:latin typeface="Georgia"/>
                <a:cs typeface="Georgia"/>
              </a:rPr>
              <a:t>s</a:t>
            </a:r>
            <a:r>
              <a:rPr sz="3200" spc="-11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somet</a:t>
            </a:r>
            <a:r>
              <a:rPr sz="3200" spc="-65" dirty="0">
                <a:latin typeface="Georgia"/>
                <a:cs typeface="Georgia"/>
              </a:rPr>
              <a:t>h</a:t>
            </a:r>
            <a:r>
              <a:rPr sz="3200" spc="-50" dirty="0">
                <a:latin typeface="Georgia"/>
                <a:cs typeface="Georgia"/>
              </a:rPr>
              <a:t>i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50" dirty="0">
                <a:latin typeface="Georgia"/>
                <a:cs typeface="Georgia"/>
              </a:rPr>
              <a:t>g</a:t>
            </a:r>
            <a:r>
              <a:rPr sz="3200" spc="-114" dirty="0">
                <a:latin typeface="Georgia"/>
                <a:cs typeface="Georgia"/>
              </a:rPr>
              <a:t> </a:t>
            </a:r>
            <a:r>
              <a:rPr sz="3200" spc="-30" dirty="0">
                <a:latin typeface="Georgia"/>
                <a:cs typeface="Georgia"/>
              </a:rPr>
              <a:t>is</a:t>
            </a:r>
            <a:r>
              <a:rPr sz="3200" spc="-90" dirty="0">
                <a:latin typeface="Georgia"/>
                <a:cs typeface="Georgia"/>
              </a:rPr>
              <a:t> 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35" dirty="0">
                <a:latin typeface="Georgia"/>
                <a:cs typeface="Georgia"/>
              </a:rPr>
              <a:t>o</a:t>
            </a:r>
            <a:r>
              <a:rPr sz="3200" spc="-20" dirty="0">
                <a:latin typeface="Georgia"/>
                <a:cs typeface="Georgia"/>
              </a:rPr>
              <a:t>t</a:t>
            </a:r>
            <a:r>
              <a:rPr sz="3200" spc="-85" dirty="0">
                <a:latin typeface="Georgia"/>
                <a:cs typeface="Georgia"/>
              </a:rPr>
              <a:t> </a:t>
            </a:r>
            <a:r>
              <a:rPr sz="3200" spc="-15" dirty="0">
                <a:latin typeface="Georgia"/>
                <a:cs typeface="Georgia"/>
              </a:rPr>
              <a:t>r</a:t>
            </a:r>
            <a:r>
              <a:rPr sz="3200" spc="-70" dirty="0">
                <a:latin typeface="Georgia"/>
                <a:cs typeface="Georgia"/>
              </a:rPr>
              <a:t>i</a:t>
            </a:r>
            <a:r>
              <a:rPr sz="3200" spc="-90" dirty="0">
                <a:latin typeface="Georgia"/>
                <a:cs typeface="Georgia"/>
              </a:rPr>
              <a:t>g</a:t>
            </a:r>
            <a:r>
              <a:rPr sz="3200" spc="-114" dirty="0">
                <a:latin typeface="Georgia"/>
                <a:cs typeface="Georgia"/>
              </a:rPr>
              <a:t>h</a:t>
            </a:r>
            <a:r>
              <a:rPr sz="3200" spc="-20" dirty="0">
                <a:latin typeface="Georgia"/>
                <a:cs typeface="Georgia"/>
              </a:rPr>
              <a:t>t</a:t>
            </a:r>
            <a:r>
              <a:rPr sz="3200" spc="-75" dirty="0">
                <a:latin typeface="Georgia"/>
                <a:cs typeface="Georgia"/>
              </a:rPr>
              <a:t> </a:t>
            </a:r>
            <a:r>
              <a:rPr sz="3200" spc="105" dirty="0">
                <a:latin typeface="Georgia"/>
                <a:cs typeface="Georgia"/>
              </a:rPr>
              <a:t>w</a:t>
            </a:r>
            <a:r>
              <a:rPr sz="3200" spc="-70" dirty="0">
                <a:latin typeface="Georgia"/>
                <a:cs typeface="Georgia"/>
              </a:rPr>
              <a:t>i</a:t>
            </a:r>
            <a:r>
              <a:rPr sz="3200" spc="-40" dirty="0">
                <a:latin typeface="Georgia"/>
                <a:cs typeface="Georgia"/>
              </a:rPr>
              <a:t>t</a:t>
            </a:r>
            <a:r>
              <a:rPr sz="3200" spc="-95" dirty="0">
                <a:latin typeface="Georgia"/>
                <a:cs typeface="Georgia"/>
              </a:rPr>
              <a:t>h</a:t>
            </a:r>
            <a:r>
              <a:rPr sz="3200" spc="-9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a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35" dirty="0">
                <a:latin typeface="Georgia"/>
                <a:cs typeface="Georgia"/>
              </a:rPr>
              <a:t>pati</a:t>
            </a:r>
            <a:r>
              <a:rPr sz="3200" spc="-50" dirty="0">
                <a:latin typeface="Georgia"/>
                <a:cs typeface="Georgia"/>
              </a:rPr>
              <a:t>e</a:t>
            </a:r>
            <a:r>
              <a:rPr sz="3200" spc="-85" dirty="0">
                <a:latin typeface="Georgia"/>
                <a:cs typeface="Georgia"/>
              </a:rPr>
              <a:t>n</a:t>
            </a:r>
            <a:r>
              <a:rPr sz="3200" spc="-10" dirty="0">
                <a:latin typeface="Georgia"/>
                <a:cs typeface="Georgia"/>
              </a:rPr>
              <a:t>t</a:t>
            </a:r>
            <a:r>
              <a:rPr sz="3200" spc="-204" dirty="0">
                <a:latin typeface="Georgia"/>
                <a:cs typeface="Georgia"/>
              </a:rPr>
              <a:t>,</a:t>
            </a:r>
            <a:r>
              <a:rPr sz="3200" dirty="0">
                <a:latin typeface="Georgia"/>
                <a:cs typeface="Georgia"/>
              </a:rPr>
              <a:t>	</a:t>
            </a:r>
            <a:r>
              <a:rPr sz="3200" spc="-40" dirty="0">
                <a:latin typeface="Georgia"/>
                <a:cs typeface="Georgia"/>
              </a:rPr>
              <a:t>t</a:t>
            </a:r>
            <a:r>
              <a:rPr sz="3200" spc="-114" dirty="0">
                <a:latin typeface="Georgia"/>
                <a:cs typeface="Georgia"/>
              </a:rPr>
              <a:t>h</a:t>
            </a:r>
            <a:r>
              <a:rPr sz="3200" spc="-40" dirty="0">
                <a:latin typeface="Georgia"/>
                <a:cs typeface="Georgia"/>
              </a:rPr>
              <a:t>e</a:t>
            </a:r>
            <a:r>
              <a:rPr sz="3200" spc="25" dirty="0">
                <a:latin typeface="Georgia"/>
                <a:cs typeface="Georgia"/>
              </a:rPr>
              <a:t>y  </a:t>
            </a:r>
            <a:r>
              <a:rPr sz="3200" spc="-70" dirty="0">
                <a:latin typeface="Georgia"/>
                <a:cs typeface="Georgia"/>
              </a:rPr>
              <a:t>must </a:t>
            </a:r>
            <a:r>
              <a:rPr sz="3200" spc="-15" dirty="0">
                <a:latin typeface="Georgia"/>
                <a:cs typeface="Georgia"/>
              </a:rPr>
              <a:t>be </a:t>
            </a:r>
            <a:r>
              <a:rPr sz="3200" spc="-35" dirty="0">
                <a:latin typeface="Georgia"/>
                <a:cs typeface="Georgia"/>
              </a:rPr>
              <a:t>able </a:t>
            </a:r>
            <a:r>
              <a:rPr sz="3200" spc="-50" dirty="0">
                <a:latin typeface="Georgia"/>
                <a:cs typeface="Georgia"/>
              </a:rPr>
              <a:t>to </a:t>
            </a:r>
            <a:r>
              <a:rPr sz="3200" spc="-95" dirty="0">
                <a:latin typeface="Georgia"/>
                <a:cs typeface="Georgia"/>
              </a:rPr>
              <a:t>make </a:t>
            </a:r>
            <a:r>
              <a:rPr sz="3200" spc="-40" dirty="0">
                <a:latin typeface="Georgia"/>
                <a:cs typeface="Georgia"/>
              </a:rPr>
              <a:t>decisions </a:t>
            </a:r>
            <a:r>
              <a:rPr sz="3200" spc="-60" dirty="0">
                <a:latin typeface="Georgia"/>
                <a:cs typeface="Georgia"/>
              </a:rPr>
              <a:t>quickly </a:t>
            </a:r>
            <a:r>
              <a:rPr sz="3200" spc="-75" dirty="0">
                <a:latin typeface="Georgia"/>
                <a:cs typeface="Georgia"/>
              </a:rPr>
              <a:t>and</a:t>
            </a:r>
            <a:r>
              <a:rPr sz="3200" spc="-38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put</a:t>
            </a:r>
            <a:r>
              <a:rPr sz="3200" spc="-75" dirty="0">
                <a:latin typeface="Georgia"/>
                <a:cs typeface="Georgia"/>
              </a:rPr>
              <a:t> </a:t>
            </a:r>
            <a:r>
              <a:rPr sz="3200" spc="-45" dirty="0">
                <a:latin typeface="Georgia"/>
                <a:cs typeface="Georgia"/>
              </a:rPr>
              <a:t>their	</a:t>
            </a:r>
            <a:r>
              <a:rPr sz="3200" spc="-65" dirty="0">
                <a:latin typeface="Georgia"/>
                <a:cs typeface="Georgia"/>
              </a:rPr>
              <a:t>plans </a:t>
            </a:r>
            <a:r>
              <a:rPr sz="3200" spc="-70" dirty="0">
                <a:latin typeface="Georgia"/>
                <a:cs typeface="Georgia"/>
              </a:rPr>
              <a:t>into  </a:t>
            </a:r>
            <a:r>
              <a:rPr sz="3200" spc="-55" dirty="0">
                <a:latin typeface="Georgia"/>
                <a:cs typeface="Georgia"/>
              </a:rPr>
              <a:t>action </a:t>
            </a:r>
            <a:r>
              <a:rPr sz="3200" spc="-125" dirty="0">
                <a:latin typeface="Georgia"/>
                <a:cs typeface="Georgia"/>
              </a:rPr>
              <a:t>instantly, </a:t>
            </a:r>
            <a:r>
              <a:rPr sz="3200" spc="-30" dirty="0">
                <a:latin typeface="Georgia"/>
                <a:cs typeface="Georgia"/>
              </a:rPr>
              <a:t>because </a:t>
            </a:r>
            <a:r>
              <a:rPr sz="3200" spc="-50" dirty="0">
                <a:latin typeface="Georgia"/>
                <a:cs typeface="Georgia"/>
              </a:rPr>
              <a:t>a </a:t>
            </a:r>
            <a:r>
              <a:rPr sz="3200" spc="-65" dirty="0">
                <a:latin typeface="Georgia"/>
                <a:cs typeface="Georgia"/>
              </a:rPr>
              <a:t>fraction </a:t>
            </a:r>
            <a:r>
              <a:rPr sz="3200" spc="-50" dirty="0">
                <a:latin typeface="Georgia"/>
                <a:cs typeface="Georgia"/>
              </a:rPr>
              <a:t>of</a:t>
            </a:r>
            <a:r>
              <a:rPr sz="3200" spc="-19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a</a:t>
            </a:r>
            <a:r>
              <a:rPr sz="3200" spc="-70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second	</a:t>
            </a:r>
            <a:r>
              <a:rPr sz="3200" spc="-65" dirty="0">
                <a:latin typeface="Georgia"/>
                <a:cs typeface="Georgia"/>
              </a:rPr>
              <a:t>can </a:t>
            </a:r>
            <a:r>
              <a:rPr sz="3200" spc="-80" dirty="0">
                <a:latin typeface="Georgia"/>
                <a:cs typeface="Georgia"/>
              </a:rPr>
              <a:t>mean </a:t>
            </a:r>
            <a:r>
              <a:rPr sz="3200" spc="-50" dirty="0">
                <a:latin typeface="Georgia"/>
                <a:cs typeface="Georgia"/>
              </a:rPr>
              <a:t>the  </a:t>
            </a:r>
            <a:r>
              <a:rPr sz="3200" spc="-55" dirty="0">
                <a:latin typeface="Georgia"/>
                <a:cs typeface="Georgia"/>
              </a:rPr>
              <a:t>difference </a:t>
            </a:r>
            <a:r>
              <a:rPr sz="3200" spc="-20" dirty="0">
                <a:latin typeface="Georgia"/>
                <a:cs typeface="Georgia"/>
              </a:rPr>
              <a:t>between </a:t>
            </a:r>
            <a:r>
              <a:rPr sz="3200" spc="-60" dirty="0">
                <a:latin typeface="Georgia"/>
                <a:cs typeface="Georgia"/>
              </a:rPr>
              <a:t>life </a:t>
            </a:r>
            <a:r>
              <a:rPr sz="3200" spc="-85" dirty="0">
                <a:latin typeface="Georgia"/>
                <a:cs typeface="Georgia"/>
              </a:rPr>
              <a:t>and</a:t>
            </a:r>
            <a:r>
              <a:rPr sz="3200" spc="-200" dirty="0">
                <a:latin typeface="Georgia"/>
                <a:cs typeface="Georgia"/>
              </a:rPr>
              <a:t> </a:t>
            </a:r>
            <a:r>
              <a:rPr sz="3200" spc="-75" dirty="0">
                <a:latin typeface="Georgia"/>
                <a:cs typeface="Georgia"/>
              </a:rPr>
              <a:t>death.</a:t>
            </a:r>
            <a:endParaRPr sz="3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8091" y="487502"/>
            <a:ext cx="11113770" cy="624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600" i="1" spc="-35" dirty="0">
                <a:latin typeface="Times New Roman"/>
                <a:cs typeface="Times New Roman"/>
              </a:rPr>
              <a:t>Physical</a:t>
            </a:r>
            <a:r>
              <a:rPr sz="3600" i="1" spc="-200" dirty="0">
                <a:latin typeface="Times New Roman"/>
                <a:cs typeface="Times New Roman"/>
              </a:rPr>
              <a:t> </a:t>
            </a:r>
            <a:r>
              <a:rPr sz="3600" i="1" spc="55" dirty="0">
                <a:latin typeface="Times New Roman"/>
                <a:cs typeface="Times New Roman"/>
              </a:rPr>
              <a:t>endurance</a:t>
            </a:r>
            <a:endParaRPr sz="3600">
              <a:latin typeface="Times New Roman"/>
              <a:cs typeface="Times New Roman"/>
            </a:endParaRPr>
          </a:p>
          <a:p>
            <a:pPr marL="560705" marR="128905" lvl="1" indent="-228600">
              <a:lnSpc>
                <a:spcPct val="150000"/>
              </a:lnSpc>
              <a:spcBef>
                <a:spcPts val="1205"/>
              </a:spcBef>
              <a:buFont typeface="Arial"/>
              <a:buChar char="•"/>
              <a:tabLst>
                <a:tab pos="561340" algn="l"/>
                <a:tab pos="9227820" algn="l"/>
                <a:tab pos="9970135" algn="l"/>
              </a:tabLst>
            </a:pPr>
            <a:r>
              <a:rPr sz="3200" spc="-70" dirty="0">
                <a:latin typeface="Georgia"/>
                <a:cs typeface="Georgia"/>
              </a:rPr>
              <a:t>Nurse</a:t>
            </a:r>
            <a:r>
              <a:rPr sz="3200" spc="-10" dirty="0">
                <a:latin typeface="Georgia"/>
                <a:cs typeface="Georgia"/>
              </a:rPr>
              <a:t>s</a:t>
            </a:r>
            <a:r>
              <a:rPr sz="3200" spc="-125" dirty="0">
                <a:latin typeface="Georgia"/>
                <a:cs typeface="Georgia"/>
              </a:rPr>
              <a:t> </a:t>
            </a:r>
            <a:r>
              <a:rPr sz="3200" spc="-80" dirty="0">
                <a:latin typeface="Georgia"/>
                <a:cs typeface="Georgia"/>
              </a:rPr>
              <a:t>a</a:t>
            </a:r>
            <a:r>
              <a:rPr sz="3200" spc="-70" dirty="0">
                <a:latin typeface="Georgia"/>
                <a:cs typeface="Georgia"/>
              </a:rPr>
              <a:t>r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65" dirty="0">
                <a:latin typeface="Georgia"/>
                <a:cs typeface="Georgia"/>
              </a:rPr>
              <a:t>on</a:t>
            </a:r>
            <a:r>
              <a:rPr sz="3200" spc="-85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th</a:t>
            </a:r>
            <a:r>
              <a:rPr sz="3200" spc="-50" dirty="0">
                <a:latin typeface="Georgia"/>
                <a:cs typeface="Georgia"/>
              </a:rPr>
              <a:t>e</a:t>
            </a:r>
            <a:r>
              <a:rPr sz="3200" spc="-20" dirty="0">
                <a:latin typeface="Georgia"/>
                <a:cs typeface="Georgia"/>
              </a:rPr>
              <a:t>ir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125" dirty="0">
                <a:latin typeface="Georgia"/>
                <a:cs typeface="Georgia"/>
              </a:rPr>
              <a:t>f</a:t>
            </a:r>
            <a:r>
              <a:rPr sz="3200" spc="-5" dirty="0">
                <a:latin typeface="Georgia"/>
                <a:cs typeface="Georgia"/>
              </a:rPr>
              <a:t>ee</a:t>
            </a:r>
            <a:r>
              <a:rPr sz="3200" spc="-25" dirty="0">
                <a:latin typeface="Georgia"/>
                <a:cs typeface="Georgia"/>
              </a:rPr>
              <a:t>t</a:t>
            </a:r>
            <a:r>
              <a:rPr sz="3200" spc="-105" dirty="0">
                <a:latin typeface="Georgia"/>
                <a:cs typeface="Georgia"/>
              </a:rPr>
              <a:t> </a:t>
            </a:r>
            <a:r>
              <a:rPr sz="3200" spc="-65" dirty="0">
                <a:latin typeface="Georgia"/>
                <a:cs typeface="Georgia"/>
              </a:rPr>
              <a:t>al</a:t>
            </a:r>
            <a:r>
              <a:rPr sz="3200" spc="-40" dirty="0">
                <a:latin typeface="Georgia"/>
                <a:cs typeface="Georgia"/>
              </a:rPr>
              <a:t>l</a:t>
            </a:r>
            <a:r>
              <a:rPr sz="3200" spc="-85" dirty="0">
                <a:latin typeface="Georgia"/>
                <a:cs typeface="Georgia"/>
              </a:rPr>
              <a:t> </a:t>
            </a:r>
            <a:r>
              <a:rPr sz="3200" spc="-155" dirty="0">
                <a:latin typeface="Georgia"/>
                <a:cs typeface="Georgia"/>
              </a:rPr>
              <a:t>d</a:t>
            </a:r>
            <a:r>
              <a:rPr sz="3200" spc="-200" dirty="0">
                <a:latin typeface="Georgia"/>
                <a:cs typeface="Georgia"/>
              </a:rPr>
              <a:t>a</a:t>
            </a:r>
            <a:r>
              <a:rPr sz="3200" spc="-310" dirty="0">
                <a:latin typeface="Georgia"/>
                <a:cs typeface="Georgia"/>
              </a:rPr>
              <a:t>y</a:t>
            </a:r>
            <a:r>
              <a:rPr sz="3200" spc="-210" dirty="0">
                <a:latin typeface="Georgia"/>
                <a:cs typeface="Georgia"/>
              </a:rPr>
              <a:t>,</a:t>
            </a:r>
            <a:r>
              <a:rPr sz="3200" spc="-215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sometim</a:t>
            </a:r>
            <a:r>
              <a:rPr sz="3200" spc="-70" dirty="0">
                <a:latin typeface="Georgia"/>
                <a:cs typeface="Georgia"/>
              </a:rPr>
              <a:t>e</a:t>
            </a:r>
            <a:r>
              <a:rPr sz="3200" spc="-10" dirty="0">
                <a:latin typeface="Georgia"/>
                <a:cs typeface="Georgia"/>
              </a:rPr>
              <a:t>s</a:t>
            </a:r>
            <a:r>
              <a:rPr sz="3200" spc="-110" dirty="0">
                <a:latin typeface="Georgia"/>
                <a:cs typeface="Georgia"/>
              </a:rPr>
              <a:t> </a:t>
            </a:r>
            <a:r>
              <a:rPr sz="3200" spc="190" dirty="0">
                <a:latin typeface="Georgia"/>
                <a:cs typeface="Georgia"/>
              </a:rPr>
              <a:t>12</a:t>
            </a:r>
            <a:r>
              <a:rPr sz="3200" spc="-100" dirty="0">
                <a:latin typeface="Georgia"/>
                <a:cs typeface="Georgia"/>
              </a:rPr>
              <a:t> </a:t>
            </a:r>
            <a:r>
              <a:rPr sz="3200" spc="-10" dirty="0">
                <a:latin typeface="Georgia"/>
                <a:cs typeface="Georgia"/>
              </a:rPr>
              <a:t>or</a:t>
            </a:r>
            <a:r>
              <a:rPr sz="3200" spc="-90" dirty="0">
                <a:latin typeface="Georgia"/>
                <a:cs typeface="Georgia"/>
              </a:rPr>
              <a:t> </a:t>
            </a:r>
            <a:r>
              <a:rPr sz="3200" spc="-170" dirty="0">
                <a:latin typeface="Georgia"/>
                <a:cs typeface="Georgia"/>
              </a:rPr>
              <a:t>m</a:t>
            </a:r>
            <a:r>
              <a:rPr sz="3200" spc="-10" dirty="0">
                <a:latin typeface="Georgia"/>
                <a:cs typeface="Georgia"/>
              </a:rPr>
              <a:t>o</a:t>
            </a:r>
            <a:r>
              <a:rPr sz="3200" spc="-85" dirty="0">
                <a:latin typeface="Georgia"/>
                <a:cs typeface="Georgia"/>
              </a:rPr>
              <a:t>r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dirty="0">
                <a:latin typeface="Georgia"/>
                <a:cs typeface="Georgia"/>
              </a:rPr>
              <a:t>	</a:t>
            </a:r>
            <a:r>
              <a:rPr sz="3200" spc="-50" dirty="0">
                <a:latin typeface="Georgia"/>
                <a:cs typeface="Georgia"/>
              </a:rPr>
              <a:t>hour</a:t>
            </a:r>
            <a:r>
              <a:rPr sz="3200" spc="-5" dirty="0">
                <a:latin typeface="Georgia"/>
                <a:cs typeface="Georgia"/>
              </a:rPr>
              <a:t>s  </a:t>
            </a:r>
            <a:r>
              <a:rPr sz="3200" spc="-40" dirty="0">
                <a:latin typeface="Georgia"/>
                <a:cs typeface="Georgia"/>
              </a:rPr>
              <a:t>at </a:t>
            </a:r>
            <a:r>
              <a:rPr sz="3200" spc="-50" dirty="0">
                <a:latin typeface="Georgia"/>
                <a:cs typeface="Georgia"/>
              </a:rPr>
              <a:t>a </a:t>
            </a:r>
            <a:r>
              <a:rPr sz="3200" spc="-90" dirty="0">
                <a:latin typeface="Georgia"/>
                <a:cs typeface="Georgia"/>
              </a:rPr>
              <a:t>time, </a:t>
            </a:r>
            <a:r>
              <a:rPr sz="3200" spc="-85" dirty="0">
                <a:latin typeface="Georgia"/>
                <a:cs typeface="Georgia"/>
              </a:rPr>
              <a:t>and </a:t>
            </a:r>
            <a:r>
              <a:rPr sz="3200" spc="-45" dirty="0">
                <a:latin typeface="Georgia"/>
                <a:cs typeface="Georgia"/>
              </a:rPr>
              <a:t>are often </a:t>
            </a:r>
            <a:r>
              <a:rPr sz="3200" spc="-50" dirty="0">
                <a:latin typeface="Georgia"/>
                <a:cs typeface="Georgia"/>
              </a:rPr>
              <a:t>required </a:t>
            </a:r>
            <a:r>
              <a:rPr sz="3200" spc="-45" dirty="0">
                <a:latin typeface="Georgia"/>
                <a:cs typeface="Georgia"/>
              </a:rPr>
              <a:t>to</a:t>
            </a:r>
            <a:r>
              <a:rPr sz="3200" spc="-285" dirty="0">
                <a:latin typeface="Georgia"/>
                <a:cs typeface="Georgia"/>
              </a:rPr>
              <a:t> </a:t>
            </a:r>
            <a:r>
              <a:rPr sz="3200" spc="-35" dirty="0">
                <a:latin typeface="Georgia"/>
                <a:cs typeface="Georgia"/>
              </a:rPr>
              <a:t>assist</a:t>
            </a:r>
            <a:r>
              <a:rPr sz="3200" spc="-75" dirty="0">
                <a:latin typeface="Georgia"/>
                <a:cs typeface="Georgia"/>
              </a:rPr>
              <a:t> </a:t>
            </a:r>
            <a:r>
              <a:rPr sz="3200" spc="-55" dirty="0">
                <a:latin typeface="Georgia"/>
                <a:cs typeface="Georgia"/>
              </a:rPr>
              <a:t>patients	</a:t>
            </a:r>
            <a:r>
              <a:rPr sz="3200" spc="-15" dirty="0">
                <a:latin typeface="Georgia"/>
                <a:cs typeface="Georgia"/>
              </a:rPr>
              <a:t>with  </a:t>
            </a:r>
            <a:r>
              <a:rPr sz="3200" spc="-45" dirty="0">
                <a:latin typeface="Georgia"/>
                <a:cs typeface="Georgia"/>
              </a:rPr>
              <a:t>activities </a:t>
            </a:r>
            <a:r>
              <a:rPr sz="3200" spc="-55" dirty="0">
                <a:latin typeface="Georgia"/>
                <a:cs typeface="Georgia"/>
              </a:rPr>
              <a:t>that </a:t>
            </a:r>
            <a:r>
              <a:rPr sz="3200" spc="-45" dirty="0">
                <a:latin typeface="Georgia"/>
                <a:cs typeface="Georgia"/>
              </a:rPr>
              <a:t>require </a:t>
            </a:r>
            <a:r>
              <a:rPr sz="3200" spc="-60" dirty="0">
                <a:latin typeface="Georgia"/>
                <a:cs typeface="Georgia"/>
              </a:rPr>
              <a:t>physical</a:t>
            </a:r>
            <a:r>
              <a:rPr sz="3200" spc="-265" dirty="0">
                <a:latin typeface="Georgia"/>
                <a:cs typeface="Georgia"/>
              </a:rPr>
              <a:t> </a:t>
            </a:r>
            <a:r>
              <a:rPr sz="3200" spc="-75" dirty="0">
                <a:latin typeface="Georgia"/>
                <a:cs typeface="Georgia"/>
              </a:rPr>
              <a:t>strength.</a:t>
            </a:r>
            <a:endParaRPr sz="32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0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3600" i="1" spc="-95" dirty="0">
                <a:latin typeface="Times New Roman"/>
                <a:cs typeface="Times New Roman"/>
              </a:rPr>
              <a:t>Good</a:t>
            </a:r>
            <a:r>
              <a:rPr sz="3600" i="1" spc="-140" dirty="0">
                <a:latin typeface="Times New Roman"/>
                <a:cs typeface="Times New Roman"/>
              </a:rPr>
              <a:t> </a:t>
            </a:r>
            <a:r>
              <a:rPr sz="3600" i="1" spc="110" dirty="0">
                <a:latin typeface="Times New Roman"/>
                <a:cs typeface="Times New Roman"/>
              </a:rPr>
              <a:t>judgment</a:t>
            </a:r>
            <a:endParaRPr sz="3600">
              <a:latin typeface="Times New Roman"/>
              <a:cs typeface="Times New Roman"/>
            </a:endParaRPr>
          </a:p>
          <a:p>
            <a:pPr marL="560705" marR="5080" lvl="1" indent="-228600" algn="just">
              <a:lnSpc>
                <a:spcPct val="150000"/>
              </a:lnSpc>
              <a:spcBef>
                <a:spcPts val="1110"/>
              </a:spcBef>
              <a:buFont typeface="Arial"/>
              <a:buChar char="•"/>
              <a:tabLst>
                <a:tab pos="561340" algn="l"/>
              </a:tabLst>
            </a:pPr>
            <a:r>
              <a:rPr sz="3200" spc="-155" dirty="0">
                <a:latin typeface="Georgia"/>
                <a:cs typeface="Georgia"/>
              </a:rPr>
              <a:t>A </a:t>
            </a:r>
            <a:r>
              <a:rPr sz="3200" spc="-40" dirty="0">
                <a:latin typeface="Georgia"/>
                <a:cs typeface="Georgia"/>
              </a:rPr>
              <a:t>nurse </a:t>
            </a:r>
            <a:r>
              <a:rPr sz="3200" spc="-70" dirty="0">
                <a:latin typeface="Georgia"/>
                <a:cs typeface="Georgia"/>
              </a:rPr>
              <a:t>must </a:t>
            </a:r>
            <a:r>
              <a:rPr sz="3200" spc="-15" dirty="0">
                <a:latin typeface="Georgia"/>
                <a:cs typeface="Georgia"/>
              </a:rPr>
              <a:t>be </a:t>
            </a:r>
            <a:r>
              <a:rPr sz="3200" spc="-35" dirty="0">
                <a:latin typeface="Georgia"/>
                <a:cs typeface="Georgia"/>
              </a:rPr>
              <a:t>able </a:t>
            </a:r>
            <a:r>
              <a:rPr sz="3200" spc="-50" dirty="0">
                <a:latin typeface="Georgia"/>
                <a:cs typeface="Georgia"/>
              </a:rPr>
              <a:t>to </a:t>
            </a:r>
            <a:r>
              <a:rPr sz="3200" spc="-45" dirty="0">
                <a:latin typeface="Georgia"/>
                <a:cs typeface="Georgia"/>
              </a:rPr>
              <a:t>look </a:t>
            </a:r>
            <a:r>
              <a:rPr sz="3200" spc="-40" dirty="0">
                <a:latin typeface="Georgia"/>
                <a:cs typeface="Georgia"/>
              </a:rPr>
              <a:t>at </a:t>
            </a:r>
            <a:r>
              <a:rPr sz="3200" spc="-50" dirty="0">
                <a:latin typeface="Georgia"/>
                <a:cs typeface="Georgia"/>
              </a:rPr>
              <a:t>a </a:t>
            </a:r>
            <a:r>
              <a:rPr sz="3200" spc="-40" dirty="0">
                <a:latin typeface="Georgia"/>
                <a:cs typeface="Georgia"/>
              </a:rPr>
              <a:t>patient’s </a:t>
            </a:r>
            <a:r>
              <a:rPr sz="3200" spc="-50" dirty="0">
                <a:latin typeface="Georgia"/>
                <a:cs typeface="Georgia"/>
              </a:rPr>
              <a:t>current </a:t>
            </a:r>
            <a:r>
              <a:rPr sz="3200" spc="-35" dirty="0">
                <a:latin typeface="Georgia"/>
                <a:cs typeface="Georgia"/>
              </a:rPr>
              <a:t>state </a:t>
            </a:r>
            <a:r>
              <a:rPr sz="3200" spc="-85" dirty="0">
                <a:latin typeface="Georgia"/>
                <a:cs typeface="Georgia"/>
              </a:rPr>
              <a:t>and  </a:t>
            </a:r>
            <a:r>
              <a:rPr sz="3200" spc="-60" dirty="0">
                <a:latin typeface="Georgia"/>
                <a:cs typeface="Georgia"/>
              </a:rPr>
              <a:t>accurately </a:t>
            </a:r>
            <a:r>
              <a:rPr sz="3200" spc="-20" dirty="0">
                <a:latin typeface="Georgia"/>
                <a:cs typeface="Georgia"/>
              </a:rPr>
              <a:t>assess </a:t>
            </a:r>
            <a:r>
              <a:rPr sz="3200" spc="-35" dirty="0">
                <a:latin typeface="Georgia"/>
                <a:cs typeface="Georgia"/>
              </a:rPr>
              <a:t>what is </a:t>
            </a:r>
            <a:r>
              <a:rPr sz="3200" spc="-70" dirty="0">
                <a:latin typeface="Georgia"/>
                <a:cs typeface="Georgia"/>
              </a:rPr>
              <a:t>needed, </a:t>
            </a:r>
            <a:r>
              <a:rPr sz="3200" spc="-40" dirty="0">
                <a:latin typeface="Georgia"/>
                <a:cs typeface="Georgia"/>
              </a:rPr>
              <a:t>especially </a:t>
            </a:r>
            <a:r>
              <a:rPr sz="3200" spc="-60" dirty="0">
                <a:latin typeface="Georgia"/>
                <a:cs typeface="Georgia"/>
              </a:rPr>
              <a:t>during  </a:t>
            </a:r>
            <a:r>
              <a:rPr sz="3200" spc="-65" dirty="0">
                <a:latin typeface="Georgia"/>
                <a:cs typeface="Georgia"/>
              </a:rPr>
              <a:t>emergencies.</a:t>
            </a:r>
            <a:endParaRPr sz="3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13891" y="241553"/>
            <a:ext cx="10668635" cy="618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935" algn="l"/>
              </a:tabLst>
            </a:pPr>
            <a:r>
              <a:rPr sz="3200" i="1" spc="-85" dirty="0">
                <a:latin typeface="Times New Roman"/>
                <a:cs typeface="Times New Roman"/>
              </a:rPr>
              <a:t>Good </a:t>
            </a:r>
            <a:r>
              <a:rPr sz="3200" i="1" spc="75" dirty="0">
                <a:latin typeface="Times New Roman"/>
                <a:cs typeface="Times New Roman"/>
              </a:rPr>
              <a:t>communication</a:t>
            </a:r>
            <a:r>
              <a:rPr sz="3200" i="1" spc="-175" dirty="0">
                <a:latin typeface="Times New Roman"/>
                <a:cs typeface="Times New Roman"/>
              </a:rPr>
              <a:t> </a:t>
            </a:r>
            <a:r>
              <a:rPr sz="3200" i="1" spc="5" dirty="0">
                <a:latin typeface="Times New Roman"/>
                <a:cs typeface="Times New Roman"/>
              </a:rPr>
              <a:t>skills</a:t>
            </a:r>
            <a:endParaRPr sz="3200">
              <a:latin typeface="Times New Roman"/>
              <a:cs typeface="Times New Roman"/>
            </a:endParaRPr>
          </a:p>
          <a:p>
            <a:pPr marL="561340" marR="1965960" lvl="1" indent="-228600">
              <a:lnSpc>
                <a:spcPct val="150000"/>
              </a:lnSpc>
              <a:spcBef>
                <a:spcPts val="1210"/>
              </a:spcBef>
              <a:buFont typeface="Arial"/>
              <a:buChar char="•"/>
              <a:tabLst>
                <a:tab pos="561975" algn="l"/>
              </a:tabLst>
            </a:pPr>
            <a:r>
              <a:rPr sz="2800" spc="-55" dirty="0">
                <a:latin typeface="Georgia"/>
                <a:cs typeface="Georgia"/>
              </a:rPr>
              <a:t>Nurses </a:t>
            </a:r>
            <a:r>
              <a:rPr sz="2800" spc="-75" dirty="0">
                <a:latin typeface="Georgia"/>
                <a:cs typeface="Georgia"/>
              </a:rPr>
              <a:t>must communicate </a:t>
            </a:r>
            <a:r>
              <a:rPr sz="2800" spc="-25" dirty="0">
                <a:latin typeface="Georgia"/>
                <a:cs typeface="Georgia"/>
              </a:rPr>
              <a:t>with other </a:t>
            </a:r>
            <a:r>
              <a:rPr sz="2800" spc="-65" dirty="0">
                <a:latin typeface="Georgia"/>
                <a:cs typeface="Georgia"/>
              </a:rPr>
              <a:t>nurses, </a:t>
            </a:r>
            <a:r>
              <a:rPr sz="2800" spc="-50" dirty="0">
                <a:latin typeface="Georgia"/>
                <a:cs typeface="Georgia"/>
              </a:rPr>
              <a:t>doctors,  </a:t>
            </a:r>
            <a:r>
              <a:rPr sz="2800" spc="-55" dirty="0">
                <a:latin typeface="Georgia"/>
                <a:cs typeface="Georgia"/>
              </a:rPr>
              <a:t>patients, </a:t>
            </a:r>
            <a:r>
              <a:rPr sz="2800" spc="-75" dirty="0">
                <a:latin typeface="Georgia"/>
                <a:cs typeface="Georgia"/>
              </a:rPr>
              <a:t>and </a:t>
            </a:r>
            <a:r>
              <a:rPr sz="2800" spc="-35" dirty="0">
                <a:latin typeface="Georgia"/>
                <a:cs typeface="Georgia"/>
              </a:rPr>
              <a:t>patients’ </a:t>
            </a:r>
            <a:r>
              <a:rPr sz="2800" spc="-65" dirty="0">
                <a:latin typeface="Georgia"/>
                <a:cs typeface="Georgia"/>
              </a:rPr>
              <a:t>families</a:t>
            </a:r>
            <a:r>
              <a:rPr sz="2800" spc="-220" dirty="0">
                <a:latin typeface="Georgia"/>
                <a:cs typeface="Georgia"/>
              </a:rPr>
              <a:t> </a:t>
            </a:r>
            <a:r>
              <a:rPr sz="2800" spc="-120" dirty="0">
                <a:latin typeface="Georgia"/>
                <a:cs typeface="Georgia"/>
              </a:rPr>
              <a:t>clearly.</a:t>
            </a:r>
            <a:endParaRPr sz="2800">
              <a:latin typeface="Georgia"/>
              <a:cs typeface="Georgia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800">
              <a:latin typeface="Georgia"/>
              <a:cs typeface="Georgia"/>
            </a:endParaRPr>
          </a:p>
          <a:p>
            <a:pPr marL="241300" indent="-229235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z="3200" i="1" spc="5" dirty="0">
                <a:latin typeface="Times New Roman"/>
                <a:cs typeface="Times New Roman"/>
              </a:rPr>
              <a:t>Responsible</a:t>
            </a:r>
            <a:endParaRPr sz="3200">
              <a:latin typeface="Times New Roman"/>
              <a:cs typeface="Times New Roman"/>
            </a:endParaRPr>
          </a:p>
          <a:p>
            <a:pPr marL="561340" marR="5080" lvl="1" indent="-228600">
              <a:lnSpc>
                <a:spcPct val="150000"/>
              </a:lnSpc>
              <a:spcBef>
                <a:spcPts val="1110"/>
              </a:spcBef>
              <a:buFont typeface="Arial"/>
              <a:buChar char="•"/>
              <a:tabLst>
                <a:tab pos="561975" algn="l"/>
                <a:tab pos="4435475" algn="l"/>
                <a:tab pos="6221730" algn="l"/>
                <a:tab pos="7575550" algn="l"/>
              </a:tabLst>
            </a:pPr>
            <a:r>
              <a:rPr sz="2800" spc="-110" dirty="0">
                <a:latin typeface="Georgia"/>
                <a:cs typeface="Georgia"/>
              </a:rPr>
              <a:t>Good </a:t>
            </a:r>
            <a:r>
              <a:rPr sz="2800" spc="-35" dirty="0">
                <a:latin typeface="Georgia"/>
                <a:cs typeface="Georgia"/>
              </a:rPr>
              <a:t>nurses </a:t>
            </a:r>
            <a:r>
              <a:rPr sz="2800" spc="-25" dirty="0">
                <a:latin typeface="Georgia"/>
                <a:cs typeface="Georgia"/>
              </a:rPr>
              <a:t>know </a:t>
            </a:r>
            <a:r>
              <a:rPr sz="2800" spc="-5" dirty="0">
                <a:latin typeface="Georgia"/>
                <a:cs typeface="Georgia"/>
              </a:rPr>
              <a:t>how </a:t>
            </a:r>
            <a:r>
              <a:rPr sz="2800" spc="-50" dirty="0">
                <a:latin typeface="Georgia"/>
                <a:cs typeface="Georgia"/>
              </a:rPr>
              <a:t>to </a:t>
            </a:r>
            <a:r>
              <a:rPr sz="2800" spc="-55" dirty="0">
                <a:latin typeface="Georgia"/>
                <a:cs typeface="Georgia"/>
              </a:rPr>
              <a:t>perform </a:t>
            </a:r>
            <a:r>
              <a:rPr sz="2800" spc="-50" dirty="0">
                <a:latin typeface="Georgia"/>
                <a:cs typeface="Georgia"/>
              </a:rPr>
              <a:t>all</a:t>
            </a:r>
            <a:r>
              <a:rPr sz="2800" spc="-225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of</a:t>
            </a:r>
            <a:r>
              <a:rPr sz="2800" spc="-50" dirty="0">
                <a:latin typeface="Georgia"/>
                <a:cs typeface="Georgia"/>
              </a:rPr>
              <a:t> </a:t>
            </a:r>
            <a:r>
              <a:rPr sz="2800" spc="-35" dirty="0">
                <a:latin typeface="Georgia"/>
                <a:cs typeface="Georgia"/>
              </a:rPr>
              <a:t>their	</a:t>
            </a:r>
            <a:r>
              <a:rPr sz="2800" spc="-45" dirty="0">
                <a:latin typeface="Georgia"/>
                <a:cs typeface="Georgia"/>
              </a:rPr>
              <a:t>responsibilities</a:t>
            </a:r>
            <a:r>
              <a:rPr sz="2800" spc="-90" dirty="0">
                <a:latin typeface="Georgia"/>
                <a:cs typeface="Georgia"/>
              </a:rPr>
              <a:t> </a:t>
            </a:r>
            <a:r>
              <a:rPr sz="2800" spc="-25" dirty="0">
                <a:latin typeface="Georgia"/>
                <a:cs typeface="Georgia"/>
              </a:rPr>
              <a:t>with  </a:t>
            </a:r>
            <a:r>
              <a:rPr sz="2800" spc="-40" dirty="0">
                <a:latin typeface="Georgia"/>
                <a:cs typeface="Georgia"/>
              </a:rPr>
              <a:t>the </a:t>
            </a:r>
            <a:r>
              <a:rPr sz="2800" spc="-50" dirty="0">
                <a:latin typeface="Georgia"/>
                <a:cs typeface="Georgia"/>
              </a:rPr>
              <a:t>utmost accuracy </a:t>
            </a:r>
            <a:r>
              <a:rPr sz="2800" spc="-75" dirty="0">
                <a:latin typeface="Georgia"/>
                <a:cs typeface="Georgia"/>
              </a:rPr>
              <a:t>and</a:t>
            </a:r>
            <a:r>
              <a:rPr sz="2800" spc="-185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detail.</a:t>
            </a:r>
            <a:r>
              <a:rPr sz="2800" spc="-100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They	</a:t>
            </a:r>
            <a:r>
              <a:rPr sz="2800" spc="-60" dirty="0">
                <a:latin typeface="Georgia"/>
                <a:cs typeface="Georgia"/>
              </a:rPr>
              <a:t>play </a:t>
            </a:r>
            <a:r>
              <a:rPr sz="2800" spc="-50" dirty="0">
                <a:latin typeface="Georgia"/>
                <a:cs typeface="Georgia"/>
              </a:rPr>
              <a:t>a </a:t>
            </a:r>
            <a:r>
              <a:rPr sz="2800" spc="-65" dirty="0">
                <a:latin typeface="Georgia"/>
                <a:cs typeface="Georgia"/>
              </a:rPr>
              <a:t>major </a:t>
            </a:r>
            <a:r>
              <a:rPr sz="2800" spc="-35" dirty="0">
                <a:latin typeface="Georgia"/>
                <a:cs typeface="Georgia"/>
              </a:rPr>
              <a:t>role </a:t>
            </a:r>
            <a:r>
              <a:rPr sz="2800" spc="-70" dirty="0">
                <a:latin typeface="Georgia"/>
                <a:cs typeface="Georgia"/>
              </a:rPr>
              <a:t>in </a:t>
            </a:r>
            <a:r>
              <a:rPr sz="2800" spc="-40" dirty="0">
                <a:latin typeface="Georgia"/>
                <a:cs typeface="Georgia"/>
              </a:rPr>
              <a:t>assessing  </a:t>
            </a:r>
            <a:r>
              <a:rPr sz="2800" spc="-75" dirty="0">
                <a:latin typeface="Georgia"/>
                <a:cs typeface="Georgia"/>
              </a:rPr>
              <a:t>and </a:t>
            </a:r>
            <a:r>
              <a:rPr sz="2800" spc="-50" dirty="0">
                <a:latin typeface="Georgia"/>
                <a:cs typeface="Georgia"/>
              </a:rPr>
              <a:t>treating </a:t>
            </a:r>
            <a:r>
              <a:rPr sz="2800" spc="-35" dirty="0">
                <a:latin typeface="Georgia"/>
                <a:cs typeface="Georgia"/>
              </a:rPr>
              <a:t>patients’ </a:t>
            </a:r>
            <a:r>
              <a:rPr sz="2800" spc="-185" dirty="0">
                <a:latin typeface="Georgia"/>
                <a:cs typeface="Georgia"/>
              </a:rPr>
              <a:t>, </a:t>
            </a:r>
            <a:r>
              <a:rPr sz="2800" spc="-75" dirty="0">
                <a:latin typeface="Georgia"/>
                <a:cs typeface="Georgia"/>
              </a:rPr>
              <a:t>and </a:t>
            </a:r>
            <a:r>
              <a:rPr sz="2800" spc="-35" dirty="0">
                <a:latin typeface="Georgia"/>
                <a:cs typeface="Georgia"/>
              </a:rPr>
              <a:t>when </a:t>
            </a:r>
            <a:r>
              <a:rPr sz="2800" spc="-50" dirty="0">
                <a:latin typeface="Georgia"/>
                <a:cs typeface="Georgia"/>
              </a:rPr>
              <a:t>dealing </a:t>
            </a:r>
            <a:r>
              <a:rPr sz="2800" spc="-20" dirty="0">
                <a:latin typeface="Georgia"/>
                <a:cs typeface="Georgia"/>
              </a:rPr>
              <a:t>with </a:t>
            </a:r>
            <a:r>
              <a:rPr sz="2800" spc="-40" dirty="0">
                <a:latin typeface="Georgia"/>
                <a:cs typeface="Georgia"/>
              </a:rPr>
              <a:t>the </a:t>
            </a:r>
            <a:r>
              <a:rPr sz="2800" spc="-50" dirty="0">
                <a:latin typeface="Georgia"/>
                <a:cs typeface="Georgia"/>
              </a:rPr>
              <a:t>health </a:t>
            </a:r>
            <a:r>
              <a:rPr sz="2800" spc="-45" dirty="0">
                <a:latin typeface="Georgia"/>
                <a:cs typeface="Georgia"/>
              </a:rPr>
              <a:t>of  </a:t>
            </a:r>
            <a:r>
              <a:rPr sz="2800" spc="-40" dirty="0">
                <a:latin typeface="Georgia"/>
                <a:cs typeface="Georgia"/>
              </a:rPr>
              <a:t>another </a:t>
            </a:r>
            <a:r>
              <a:rPr sz="2800" spc="-85" dirty="0">
                <a:latin typeface="Georgia"/>
                <a:cs typeface="Georgia"/>
              </a:rPr>
              <a:t>human</a:t>
            </a:r>
            <a:r>
              <a:rPr sz="2800" spc="-135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being,</a:t>
            </a:r>
            <a:r>
              <a:rPr sz="2800" spc="-200" dirty="0">
                <a:latin typeface="Georgia"/>
                <a:cs typeface="Georgia"/>
              </a:rPr>
              <a:t> </a:t>
            </a:r>
            <a:r>
              <a:rPr sz="2800" spc="-20" dirty="0">
                <a:latin typeface="Georgia"/>
                <a:cs typeface="Georgia"/>
              </a:rPr>
              <a:t>so	</a:t>
            </a:r>
            <a:r>
              <a:rPr sz="2800" spc="-40" dirty="0">
                <a:latin typeface="Georgia"/>
                <a:cs typeface="Georgia"/>
              </a:rPr>
              <a:t>nurses </a:t>
            </a:r>
            <a:r>
              <a:rPr sz="2800" spc="-65" dirty="0">
                <a:latin typeface="Georgia"/>
                <a:cs typeface="Georgia"/>
              </a:rPr>
              <a:t>must </a:t>
            </a:r>
            <a:r>
              <a:rPr sz="2800" spc="-45" dirty="0">
                <a:latin typeface="Georgia"/>
                <a:cs typeface="Georgia"/>
              </a:rPr>
              <a:t>responsibly </a:t>
            </a:r>
            <a:r>
              <a:rPr sz="2800" spc="-10" dirty="0">
                <a:latin typeface="Georgia"/>
                <a:cs typeface="Georgia"/>
              </a:rPr>
              <a:t>carry </a:t>
            </a:r>
            <a:r>
              <a:rPr sz="2800" spc="-40" dirty="0">
                <a:latin typeface="Georgia"/>
                <a:cs typeface="Georgia"/>
              </a:rPr>
              <a:t>out </a:t>
            </a:r>
            <a:r>
              <a:rPr sz="2800" spc="-35" dirty="0">
                <a:latin typeface="Georgia"/>
                <a:cs typeface="Georgia"/>
              </a:rPr>
              <a:t>their  duties </a:t>
            </a:r>
            <a:r>
              <a:rPr sz="2800" spc="-40" dirty="0">
                <a:latin typeface="Georgia"/>
                <a:cs typeface="Georgia"/>
              </a:rPr>
              <a:t>at </a:t>
            </a:r>
            <a:r>
              <a:rPr sz="2800" spc="-50" dirty="0">
                <a:latin typeface="Georgia"/>
                <a:cs typeface="Georgia"/>
              </a:rPr>
              <a:t>all</a:t>
            </a:r>
            <a:r>
              <a:rPr sz="2800" spc="-120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times.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71404" y="4660391"/>
              <a:ext cx="1720214" cy="2138680"/>
            </a:xfrm>
            <a:custGeom>
              <a:avLst/>
              <a:gdLst/>
              <a:ahLst/>
              <a:cxnLst/>
              <a:rect l="l" t="t" r="r" b="b"/>
              <a:pathLst>
                <a:path w="1720215" h="2138679">
                  <a:moveTo>
                    <a:pt x="1720215" y="235458"/>
                  </a:moveTo>
                  <a:lnTo>
                    <a:pt x="1552067" y="235458"/>
                  </a:lnTo>
                  <a:lnTo>
                    <a:pt x="1517269" y="190627"/>
                  </a:lnTo>
                  <a:lnTo>
                    <a:pt x="1480058" y="150876"/>
                  </a:lnTo>
                  <a:lnTo>
                    <a:pt x="1440434" y="116078"/>
                  </a:lnTo>
                  <a:lnTo>
                    <a:pt x="1398778" y="86106"/>
                  </a:lnTo>
                  <a:lnTo>
                    <a:pt x="1355471" y="60706"/>
                  </a:lnTo>
                  <a:lnTo>
                    <a:pt x="1310386" y="40005"/>
                  </a:lnTo>
                  <a:lnTo>
                    <a:pt x="1264158" y="23749"/>
                  </a:lnTo>
                  <a:lnTo>
                    <a:pt x="1216787" y="11811"/>
                  </a:lnTo>
                  <a:lnTo>
                    <a:pt x="1168654" y="3937"/>
                  </a:lnTo>
                  <a:lnTo>
                    <a:pt x="1119886" y="254"/>
                  </a:lnTo>
                  <a:lnTo>
                    <a:pt x="1083056" y="0"/>
                  </a:lnTo>
                  <a:lnTo>
                    <a:pt x="1009269" y="5969"/>
                  </a:lnTo>
                  <a:lnTo>
                    <a:pt x="935863" y="20066"/>
                  </a:lnTo>
                  <a:lnTo>
                    <a:pt x="863727" y="41783"/>
                  </a:lnTo>
                  <a:lnTo>
                    <a:pt x="793623" y="70866"/>
                  </a:lnTo>
                  <a:lnTo>
                    <a:pt x="726440" y="106807"/>
                  </a:lnTo>
                  <a:lnTo>
                    <a:pt x="694182" y="127254"/>
                  </a:lnTo>
                  <a:lnTo>
                    <a:pt x="662940" y="149225"/>
                  </a:lnTo>
                  <a:lnTo>
                    <a:pt x="632841" y="172593"/>
                  </a:lnTo>
                  <a:lnTo>
                    <a:pt x="550291" y="251333"/>
                  </a:lnTo>
                  <a:lnTo>
                    <a:pt x="502793" y="310388"/>
                  </a:lnTo>
                  <a:lnTo>
                    <a:pt x="462280" y="373888"/>
                  </a:lnTo>
                  <a:lnTo>
                    <a:pt x="429514" y="441833"/>
                  </a:lnTo>
                  <a:lnTo>
                    <a:pt x="405384" y="513334"/>
                  </a:lnTo>
                  <a:lnTo>
                    <a:pt x="390525" y="588391"/>
                  </a:lnTo>
                  <a:lnTo>
                    <a:pt x="386969" y="626872"/>
                  </a:lnTo>
                  <a:lnTo>
                    <a:pt x="385953" y="666242"/>
                  </a:lnTo>
                  <a:lnTo>
                    <a:pt x="387858" y="706120"/>
                  </a:lnTo>
                  <a:lnTo>
                    <a:pt x="392430" y="746506"/>
                  </a:lnTo>
                  <a:lnTo>
                    <a:pt x="400177" y="787527"/>
                  </a:lnTo>
                  <a:lnTo>
                    <a:pt x="410845" y="828929"/>
                  </a:lnTo>
                  <a:lnTo>
                    <a:pt x="424688" y="870712"/>
                  </a:lnTo>
                  <a:lnTo>
                    <a:pt x="441833" y="912876"/>
                  </a:lnTo>
                  <a:lnTo>
                    <a:pt x="462280" y="955294"/>
                  </a:lnTo>
                  <a:lnTo>
                    <a:pt x="486283" y="997966"/>
                  </a:lnTo>
                  <a:lnTo>
                    <a:pt x="513842" y="1040828"/>
                  </a:lnTo>
                  <a:lnTo>
                    <a:pt x="545084" y="1083805"/>
                  </a:lnTo>
                  <a:lnTo>
                    <a:pt x="580009" y="1126858"/>
                  </a:lnTo>
                  <a:lnTo>
                    <a:pt x="531749" y="1119289"/>
                  </a:lnTo>
                  <a:lnTo>
                    <a:pt x="485648" y="1115047"/>
                  </a:lnTo>
                  <a:lnTo>
                    <a:pt x="441833" y="1113967"/>
                  </a:lnTo>
                  <a:lnTo>
                    <a:pt x="400177" y="1115949"/>
                  </a:lnTo>
                  <a:lnTo>
                    <a:pt x="360680" y="1120825"/>
                  </a:lnTo>
                  <a:lnTo>
                    <a:pt x="323342" y="1128471"/>
                  </a:lnTo>
                  <a:lnTo>
                    <a:pt x="255016" y="1151559"/>
                  </a:lnTo>
                  <a:lnTo>
                    <a:pt x="195199" y="1184109"/>
                  </a:lnTo>
                  <a:lnTo>
                    <a:pt x="143510" y="1225054"/>
                  </a:lnTo>
                  <a:lnTo>
                    <a:pt x="100076" y="1273302"/>
                  </a:lnTo>
                  <a:lnTo>
                    <a:pt x="64643" y="1327772"/>
                  </a:lnTo>
                  <a:lnTo>
                    <a:pt x="36957" y="1387386"/>
                  </a:lnTo>
                  <a:lnTo>
                    <a:pt x="17145" y="1451063"/>
                  </a:lnTo>
                  <a:lnTo>
                    <a:pt x="4826" y="1517713"/>
                  </a:lnTo>
                  <a:lnTo>
                    <a:pt x="0" y="1586268"/>
                  </a:lnTo>
                  <a:lnTo>
                    <a:pt x="381" y="1620913"/>
                  </a:lnTo>
                  <a:lnTo>
                    <a:pt x="6477" y="1690281"/>
                  </a:lnTo>
                  <a:lnTo>
                    <a:pt x="19685" y="1758835"/>
                  </a:lnTo>
                  <a:lnTo>
                    <a:pt x="39878" y="1825510"/>
                  </a:lnTo>
                  <a:lnTo>
                    <a:pt x="66929" y="1889201"/>
                  </a:lnTo>
                  <a:lnTo>
                    <a:pt x="100584" y="1948853"/>
                  </a:lnTo>
                  <a:lnTo>
                    <a:pt x="140970" y="2003361"/>
                  </a:lnTo>
                  <a:lnTo>
                    <a:pt x="187706" y="2051659"/>
                  </a:lnTo>
                  <a:lnTo>
                    <a:pt x="240665" y="2092655"/>
                  </a:lnTo>
                  <a:lnTo>
                    <a:pt x="299847" y="2125268"/>
                  </a:lnTo>
                  <a:lnTo>
                    <a:pt x="331724" y="2138095"/>
                  </a:lnTo>
                  <a:lnTo>
                    <a:pt x="1720215" y="2120074"/>
                  </a:lnTo>
                  <a:lnTo>
                    <a:pt x="1720215" y="1126858"/>
                  </a:lnTo>
                  <a:lnTo>
                    <a:pt x="1720215" y="23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23470" y="4783963"/>
              <a:ext cx="168148" cy="1118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76304" y="5545835"/>
              <a:ext cx="481330" cy="1098550"/>
            </a:xfrm>
            <a:custGeom>
              <a:avLst/>
              <a:gdLst/>
              <a:ahLst/>
              <a:cxnLst/>
              <a:rect l="l" t="t" r="r" b="b"/>
              <a:pathLst>
                <a:path w="481329" h="1098550">
                  <a:moveTo>
                    <a:pt x="91440" y="1003173"/>
                  </a:moveTo>
                  <a:lnTo>
                    <a:pt x="30480" y="15113"/>
                  </a:lnTo>
                  <a:lnTo>
                    <a:pt x="21844" y="10541"/>
                  </a:lnTo>
                  <a:lnTo>
                    <a:pt x="12573" y="2794"/>
                  </a:lnTo>
                  <a:lnTo>
                    <a:pt x="4572" y="1524"/>
                  </a:lnTo>
                  <a:lnTo>
                    <a:pt x="0" y="16256"/>
                  </a:lnTo>
                  <a:lnTo>
                    <a:pt x="58166" y="1006754"/>
                  </a:lnTo>
                  <a:lnTo>
                    <a:pt x="91440" y="1003173"/>
                  </a:lnTo>
                  <a:close/>
                </a:path>
                <a:path w="481329" h="1098550">
                  <a:moveTo>
                    <a:pt x="481076" y="469379"/>
                  </a:moveTo>
                  <a:lnTo>
                    <a:pt x="474599" y="442683"/>
                  </a:lnTo>
                  <a:lnTo>
                    <a:pt x="452628" y="420103"/>
                  </a:lnTo>
                  <a:lnTo>
                    <a:pt x="418211" y="403377"/>
                  </a:lnTo>
                  <a:lnTo>
                    <a:pt x="374777" y="394284"/>
                  </a:lnTo>
                  <a:lnTo>
                    <a:pt x="371602" y="394284"/>
                  </a:lnTo>
                  <a:lnTo>
                    <a:pt x="372110" y="373164"/>
                  </a:lnTo>
                  <a:lnTo>
                    <a:pt x="374396" y="330923"/>
                  </a:lnTo>
                  <a:lnTo>
                    <a:pt x="374777" y="309791"/>
                  </a:lnTo>
                  <a:lnTo>
                    <a:pt x="405511" y="303098"/>
                  </a:lnTo>
                  <a:lnTo>
                    <a:pt x="430276" y="289077"/>
                  </a:lnTo>
                  <a:lnTo>
                    <a:pt x="446913" y="269760"/>
                  </a:lnTo>
                  <a:lnTo>
                    <a:pt x="452882" y="247218"/>
                  </a:lnTo>
                  <a:lnTo>
                    <a:pt x="445008" y="225221"/>
                  </a:lnTo>
                  <a:lnTo>
                    <a:pt x="427101" y="207327"/>
                  </a:lnTo>
                  <a:lnTo>
                    <a:pt x="401066" y="195300"/>
                  </a:lnTo>
                  <a:lnTo>
                    <a:pt x="368554" y="190906"/>
                  </a:lnTo>
                  <a:lnTo>
                    <a:pt x="367919" y="169786"/>
                  </a:lnTo>
                  <a:lnTo>
                    <a:pt x="366522" y="148666"/>
                  </a:lnTo>
                  <a:lnTo>
                    <a:pt x="364617" y="127546"/>
                  </a:lnTo>
                  <a:lnTo>
                    <a:pt x="362331" y="106426"/>
                  </a:lnTo>
                  <a:lnTo>
                    <a:pt x="381381" y="96647"/>
                  </a:lnTo>
                  <a:lnTo>
                    <a:pt x="395859" y="82169"/>
                  </a:lnTo>
                  <a:lnTo>
                    <a:pt x="404495" y="64173"/>
                  </a:lnTo>
                  <a:lnTo>
                    <a:pt x="406019" y="43840"/>
                  </a:lnTo>
                  <a:lnTo>
                    <a:pt x="398399" y="24257"/>
                  </a:lnTo>
                  <a:lnTo>
                    <a:pt x="381762" y="9017"/>
                  </a:lnTo>
                  <a:lnTo>
                    <a:pt x="359410" y="254"/>
                  </a:lnTo>
                  <a:lnTo>
                    <a:pt x="334137" y="0"/>
                  </a:lnTo>
                  <a:lnTo>
                    <a:pt x="308610" y="6731"/>
                  </a:lnTo>
                  <a:lnTo>
                    <a:pt x="289179" y="20828"/>
                  </a:lnTo>
                  <a:lnTo>
                    <a:pt x="277368" y="40132"/>
                  </a:lnTo>
                  <a:lnTo>
                    <a:pt x="274701" y="62611"/>
                  </a:lnTo>
                  <a:lnTo>
                    <a:pt x="281432" y="82270"/>
                  </a:lnTo>
                  <a:lnTo>
                    <a:pt x="295783" y="97815"/>
                  </a:lnTo>
                  <a:lnTo>
                    <a:pt x="315976" y="107492"/>
                  </a:lnTo>
                  <a:lnTo>
                    <a:pt x="340360" y="109550"/>
                  </a:lnTo>
                  <a:lnTo>
                    <a:pt x="344678" y="151396"/>
                  </a:lnTo>
                  <a:lnTo>
                    <a:pt x="346202" y="171589"/>
                  </a:lnTo>
                  <a:lnTo>
                    <a:pt x="346710" y="190906"/>
                  </a:lnTo>
                  <a:lnTo>
                    <a:pt x="318262" y="198869"/>
                  </a:lnTo>
                  <a:lnTo>
                    <a:pt x="295783" y="212407"/>
                  </a:lnTo>
                  <a:lnTo>
                    <a:pt x="281559" y="230060"/>
                  </a:lnTo>
                  <a:lnTo>
                    <a:pt x="277876" y="250355"/>
                  </a:lnTo>
                  <a:lnTo>
                    <a:pt x="283464" y="272402"/>
                  </a:lnTo>
                  <a:lnTo>
                    <a:pt x="298958" y="290639"/>
                  </a:lnTo>
                  <a:lnTo>
                    <a:pt x="322707" y="303593"/>
                  </a:lnTo>
                  <a:lnTo>
                    <a:pt x="352933" y="309791"/>
                  </a:lnTo>
                  <a:lnTo>
                    <a:pt x="352552" y="352044"/>
                  </a:lnTo>
                  <a:lnTo>
                    <a:pt x="351536" y="373164"/>
                  </a:lnTo>
                  <a:lnTo>
                    <a:pt x="349758" y="394284"/>
                  </a:lnTo>
                  <a:lnTo>
                    <a:pt x="314960" y="401866"/>
                  </a:lnTo>
                  <a:lnTo>
                    <a:pt x="286893" y="415010"/>
                  </a:lnTo>
                  <a:lnTo>
                    <a:pt x="267589" y="433451"/>
                  </a:lnTo>
                  <a:lnTo>
                    <a:pt x="259080" y="456857"/>
                  </a:lnTo>
                  <a:lnTo>
                    <a:pt x="265176" y="479501"/>
                  </a:lnTo>
                  <a:lnTo>
                    <a:pt x="282575" y="499491"/>
                  </a:lnTo>
                  <a:lnTo>
                    <a:pt x="309245" y="515378"/>
                  </a:lnTo>
                  <a:lnTo>
                    <a:pt x="343535" y="525703"/>
                  </a:lnTo>
                  <a:lnTo>
                    <a:pt x="338836" y="576973"/>
                  </a:lnTo>
                  <a:lnTo>
                    <a:pt x="333629" y="628396"/>
                  </a:lnTo>
                  <a:lnTo>
                    <a:pt x="327787" y="679945"/>
                  </a:lnTo>
                  <a:lnTo>
                    <a:pt x="315214" y="783348"/>
                  </a:lnTo>
                  <a:lnTo>
                    <a:pt x="301879" y="887107"/>
                  </a:lnTo>
                  <a:lnTo>
                    <a:pt x="295402" y="939063"/>
                  </a:lnTo>
                  <a:lnTo>
                    <a:pt x="283210" y="1043114"/>
                  </a:lnTo>
                  <a:lnTo>
                    <a:pt x="277876" y="1095159"/>
                  </a:lnTo>
                  <a:lnTo>
                    <a:pt x="299720" y="1098296"/>
                  </a:lnTo>
                  <a:lnTo>
                    <a:pt x="304419" y="1046238"/>
                  </a:lnTo>
                  <a:lnTo>
                    <a:pt x="309880" y="994206"/>
                  </a:lnTo>
                  <a:lnTo>
                    <a:pt x="315976" y="942200"/>
                  </a:lnTo>
                  <a:lnTo>
                    <a:pt x="322453" y="890231"/>
                  </a:lnTo>
                  <a:lnTo>
                    <a:pt x="349250" y="683069"/>
                  </a:lnTo>
                  <a:lnTo>
                    <a:pt x="355219" y="631520"/>
                  </a:lnTo>
                  <a:lnTo>
                    <a:pt x="360680" y="580097"/>
                  </a:lnTo>
                  <a:lnTo>
                    <a:pt x="365506" y="528815"/>
                  </a:lnTo>
                  <a:lnTo>
                    <a:pt x="368554" y="528815"/>
                  </a:lnTo>
                  <a:lnTo>
                    <a:pt x="411226" y="525703"/>
                  </a:lnTo>
                  <a:lnTo>
                    <a:pt x="447040" y="513181"/>
                  </a:lnTo>
                  <a:lnTo>
                    <a:pt x="471805" y="493623"/>
                  </a:lnTo>
                  <a:lnTo>
                    <a:pt x="481076" y="469379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15700" y="5125211"/>
              <a:ext cx="539496" cy="4511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15700" y="5132070"/>
              <a:ext cx="539115" cy="443865"/>
            </a:xfrm>
            <a:custGeom>
              <a:avLst/>
              <a:gdLst/>
              <a:ahLst/>
              <a:cxnLst/>
              <a:rect l="l" t="t" r="r" b="b"/>
              <a:pathLst>
                <a:path w="539115" h="443864">
                  <a:moveTo>
                    <a:pt x="538988" y="133604"/>
                  </a:moveTo>
                  <a:lnTo>
                    <a:pt x="537337" y="122174"/>
                  </a:lnTo>
                  <a:lnTo>
                    <a:pt x="369316" y="122174"/>
                  </a:lnTo>
                  <a:lnTo>
                    <a:pt x="397383" y="130175"/>
                  </a:lnTo>
                  <a:lnTo>
                    <a:pt x="419608" y="150749"/>
                  </a:lnTo>
                  <a:lnTo>
                    <a:pt x="434213" y="178562"/>
                  </a:lnTo>
                  <a:lnTo>
                    <a:pt x="439420" y="208407"/>
                  </a:lnTo>
                  <a:lnTo>
                    <a:pt x="428625" y="254508"/>
                  </a:lnTo>
                  <a:lnTo>
                    <a:pt x="401828" y="301244"/>
                  </a:lnTo>
                  <a:lnTo>
                    <a:pt x="367792" y="342773"/>
                  </a:lnTo>
                  <a:lnTo>
                    <a:pt x="335280" y="373634"/>
                  </a:lnTo>
                  <a:lnTo>
                    <a:pt x="296164" y="398780"/>
                  </a:lnTo>
                  <a:lnTo>
                    <a:pt x="283210" y="400812"/>
                  </a:lnTo>
                  <a:lnTo>
                    <a:pt x="274701" y="400050"/>
                  </a:lnTo>
                  <a:lnTo>
                    <a:pt x="218059" y="365125"/>
                  </a:lnTo>
                  <a:lnTo>
                    <a:pt x="187706" y="335661"/>
                  </a:lnTo>
                  <a:lnTo>
                    <a:pt x="159893" y="303784"/>
                  </a:lnTo>
                  <a:lnTo>
                    <a:pt x="123952" y="248412"/>
                  </a:lnTo>
                  <a:lnTo>
                    <a:pt x="106045" y="197231"/>
                  </a:lnTo>
                  <a:lnTo>
                    <a:pt x="106807" y="165354"/>
                  </a:lnTo>
                  <a:lnTo>
                    <a:pt x="112776" y="146431"/>
                  </a:lnTo>
                  <a:lnTo>
                    <a:pt x="120396" y="133858"/>
                  </a:lnTo>
                  <a:lnTo>
                    <a:pt x="129667" y="126746"/>
                  </a:lnTo>
                  <a:lnTo>
                    <a:pt x="140716" y="124460"/>
                  </a:lnTo>
                  <a:lnTo>
                    <a:pt x="232283" y="124460"/>
                  </a:lnTo>
                  <a:lnTo>
                    <a:pt x="213868" y="103251"/>
                  </a:lnTo>
                  <a:lnTo>
                    <a:pt x="178054" y="67945"/>
                  </a:lnTo>
                  <a:lnTo>
                    <a:pt x="137160" y="34671"/>
                  </a:lnTo>
                  <a:lnTo>
                    <a:pt x="95377" y="9779"/>
                  </a:lnTo>
                  <a:lnTo>
                    <a:pt x="57023" y="0"/>
                  </a:lnTo>
                  <a:lnTo>
                    <a:pt x="10287" y="33401"/>
                  </a:lnTo>
                  <a:lnTo>
                    <a:pt x="0" y="116459"/>
                  </a:lnTo>
                  <a:lnTo>
                    <a:pt x="9779" y="160147"/>
                  </a:lnTo>
                  <a:lnTo>
                    <a:pt x="28448" y="199644"/>
                  </a:lnTo>
                  <a:lnTo>
                    <a:pt x="52451" y="240030"/>
                  </a:lnTo>
                  <a:lnTo>
                    <a:pt x="77978" y="279146"/>
                  </a:lnTo>
                  <a:lnTo>
                    <a:pt x="111506" y="320548"/>
                  </a:lnTo>
                  <a:lnTo>
                    <a:pt x="149733" y="360807"/>
                  </a:lnTo>
                  <a:lnTo>
                    <a:pt x="189230" y="396367"/>
                  </a:lnTo>
                  <a:lnTo>
                    <a:pt x="226695" y="423418"/>
                  </a:lnTo>
                  <a:lnTo>
                    <a:pt x="267843" y="442595"/>
                  </a:lnTo>
                  <a:lnTo>
                    <a:pt x="278765" y="443865"/>
                  </a:lnTo>
                  <a:lnTo>
                    <a:pt x="285496" y="443865"/>
                  </a:lnTo>
                  <a:lnTo>
                    <a:pt x="326898" y="431673"/>
                  </a:lnTo>
                  <a:lnTo>
                    <a:pt x="371602" y="400812"/>
                  </a:lnTo>
                  <a:lnTo>
                    <a:pt x="404495" y="372110"/>
                  </a:lnTo>
                  <a:lnTo>
                    <a:pt x="440055" y="335153"/>
                  </a:lnTo>
                  <a:lnTo>
                    <a:pt x="474726" y="292100"/>
                  </a:lnTo>
                  <a:lnTo>
                    <a:pt x="505079" y="245237"/>
                  </a:lnTo>
                  <a:lnTo>
                    <a:pt x="527685" y="196977"/>
                  </a:lnTo>
                  <a:lnTo>
                    <a:pt x="538988" y="149479"/>
                  </a:lnTo>
                  <a:lnTo>
                    <a:pt x="538988" y="133604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56416" y="5256529"/>
              <a:ext cx="187705" cy="839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55983" y="5125211"/>
              <a:ext cx="297180" cy="140970"/>
            </a:xfrm>
            <a:custGeom>
              <a:avLst/>
              <a:gdLst/>
              <a:ahLst/>
              <a:cxnLst/>
              <a:rect l="l" t="t" r="r" b="b"/>
              <a:pathLst>
                <a:path w="297179" h="140970">
                  <a:moveTo>
                    <a:pt x="194564" y="0"/>
                  </a:moveTo>
                  <a:lnTo>
                    <a:pt x="169672" y="0"/>
                  </a:lnTo>
                  <a:lnTo>
                    <a:pt x="119252" y="17525"/>
                  </a:lnTo>
                  <a:lnTo>
                    <a:pt x="85725" y="38735"/>
                  </a:lnTo>
                  <a:lnTo>
                    <a:pt x="57658" y="66293"/>
                  </a:lnTo>
                  <a:lnTo>
                    <a:pt x="30607" y="100202"/>
                  </a:lnTo>
                  <a:lnTo>
                    <a:pt x="0" y="140462"/>
                  </a:lnTo>
                  <a:lnTo>
                    <a:pt x="88138" y="140462"/>
                  </a:lnTo>
                  <a:lnTo>
                    <a:pt x="113157" y="131318"/>
                  </a:lnTo>
                  <a:lnTo>
                    <a:pt x="120015" y="129031"/>
                  </a:lnTo>
                  <a:lnTo>
                    <a:pt x="297052" y="129031"/>
                  </a:lnTo>
                  <a:lnTo>
                    <a:pt x="292226" y="94614"/>
                  </a:lnTo>
                  <a:lnTo>
                    <a:pt x="271272" y="50673"/>
                  </a:lnTo>
                  <a:lnTo>
                    <a:pt x="237871" y="16510"/>
                  </a:lnTo>
                  <a:lnTo>
                    <a:pt x="194564" y="0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816095"/>
              <a:ext cx="1639570" cy="1750695"/>
            </a:xfrm>
            <a:custGeom>
              <a:avLst/>
              <a:gdLst/>
              <a:ahLst/>
              <a:cxnLst/>
              <a:rect l="l" t="t" r="r" b="b"/>
              <a:pathLst>
                <a:path w="1639570" h="1750695">
                  <a:moveTo>
                    <a:pt x="1639443" y="1003935"/>
                  </a:moveTo>
                  <a:lnTo>
                    <a:pt x="1632966" y="913765"/>
                  </a:lnTo>
                  <a:lnTo>
                    <a:pt x="1621155" y="855726"/>
                  </a:lnTo>
                  <a:lnTo>
                    <a:pt x="1603248" y="800354"/>
                  </a:lnTo>
                  <a:lnTo>
                    <a:pt x="1579245" y="748284"/>
                  </a:lnTo>
                  <a:lnTo>
                    <a:pt x="1549019" y="700151"/>
                  </a:lnTo>
                  <a:lnTo>
                    <a:pt x="1512443" y="656971"/>
                  </a:lnTo>
                  <a:lnTo>
                    <a:pt x="1469390" y="619252"/>
                  </a:lnTo>
                  <a:lnTo>
                    <a:pt x="1419860" y="587883"/>
                  </a:lnTo>
                  <a:lnTo>
                    <a:pt x="1363726" y="563499"/>
                  </a:lnTo>
                  <a:lnTo>
                    <a:pt x="1300988" y="546862"/>
                  </a:lnTo>
                  <a:lnTo>
                    <a:pt x="1231303" y="538734"/>
                  </a:lnTo>
                  <a:lnTo>
                    <a:pt x="1234173" y="504825"/>
                  </a:lnTo>
                  <a:lnTo>
                    <a:pt x="1230871" y="438150"/>
                  </a:lnTo>
                  <a:lnTo>
                    <a:pt x="1216164" y="373507"/>
                  </a:lnTo>
                  <a:lnTo>
                    <a:pt x="1190752" y="311912"/>
                  </a:lnTo>
                  <a:lnTo>
                    <a:pt x="1155344" y="254127"/>
                  </a:lnTo>
                  <a:lnTo>
                    <a:pt x="1110691" y="200914"/>
                  </a:lnTo>
                  <a:lnTo>
                    <a:pt x="1057478" y="153035"/>
                  </a:lnTo>
                  <a:lnTo>
                    <a:pt x="996429" y="111379"/>
                  </a:lnTo>
                  <a:lnTo>
                    <a:pt x="928281" y="76708"/>
                  </a:lnTo>
                  <a:lnTo>
                    <a:pt x="891755" y="62230"/>
                  </a:lnTo>
                  <a:lnTo>
                    <a:pt x="853732" y="49911"/>
                  </a:lnTo>
                  <a:lnTo>
                    <a:pt x="814285" y="39624"/>
                  </a:lnTo>
                  <a:lnTo>
                    <a:pt x="773506" y="31623"/>
                  </a:lnTo>
                  <a:lnTo>
                    <a:pt x="731494" y="26035"/>
                  </a:lnTo>
                  <a:lnTo>
                    <a:pt x="688327" y="22860"/>
                  </a:lnTo>
                  <a:lnTo>
                    <a:pt x="644093" y="22225"/>
                  </a:lnTo>
                  <a:lnTo>
                    <a:pt x="598906" y="24257"/>
                  </a:lnTo>
                  <a:lnTo>
                    <a:pt x="552818" y="28956"/>
                  </a:lnTo>
                  <a:lnTo>
                    <a:pt x="505955" y="36703"/>
                  </a:lnTo>
                  <a:lnTo>
                    <a:pt x="458381" y="47244"/>
                  </a:lnTo>
                  <a:lnTo>
                    <a:pt x="410197" y="60960"/>
                  </a:lnTo>
                  <a:lnTo>
                    <a:pt x="361505" y="77724"/>
                  </a:lnTo>
                  <a:lnTo>
                    <a:pt x="312369" y="97790"/>
                  </a:lnTo>
                  <a:lnTo>
                    <a:pt x="262890" y="121285"/>
                  </a:lnTo>
                  <a:lnTo>
                    <a:pt x="213156" y="148209"/>
                  </a:lnTo>
                  <a:lnTo>
                    <a:pt x="163271" y="178689"/>
                  </a:lnTo>
                  <a:lnTo>
                    <a:pt x="139814" y="131191"/>
                  </a:lnTo>
                  <a:lnTo>
                    <a:pt x="111721" y="89535"/>
                  </a:lnTo>
                  <a:lnTo>
                    <a:pt x="79438" y="53848"/>
                  </a:lnTo>
                  <a:lnTo>
                    <a:pt x="43408" y="23622"/>
                  </a:lnTo>
                  <a:lnTo>
                    <a:pt x="0" y="0"/>
                  </a:lnTo>
                  <a:lnTo>
                    <a:pt x="0" y="1566545"/>
                  </a:lnTo>
                  <a:lnTo>
                    <a:pt x="23710" y="1596771"/>
                  </a:lnTo>
                  <a:lnTo>
                    <a:pt x="59601" y="1631442"/>
                  </a:lnTo>
                  <a:lnTo>
                    <a:pt x="98107" y="1661287"/>
                  </a:lnTo>
                  <a:lnTo>
                    <a:pt x="138899" y="1686687"/>
                  </a:lnTo>
                  <a:lnTo>
                    <a:pt x="181622" y="1707515"/>
                  </a:lnTo>
                  <a:lnTo>
                    <a:pt x="225945" y="1724152"/>
                  </a:lnTo>
                  <a:lnTo>
                    <a:pt x="271513" y="1736598"/>
                  </a:lnTo>
                  <a:lnTo>
                    <a:pt x="317982" y="1745107"/>
                  </a:lnTo>
                  <a:lnTo>
                    <a:pt x="365023" y="1749679"/>
                  </a:lnTo>
                  <a:lnTo>
                    <a:pt x="412280" y="1750695"/>
                  </a:lnTo>
                  <a:lnTo>
                    <a:pt x="459409" y="1748282"/>
                  </a:lnTo>
                  <a:lnTo>
                    <a:pt x="506069" y="1742440"/>
                  </a:lnTo>
                  <a:lnTo>
                    <a:pt x="551929" y="1733423"/>
                  </a:lnTo>
                  <a:lnTo>
                    <a:pt x="596620" y="1721358"/>
                  </a:lnTo>
                  <a:lnTo>
                    <a:pt x="639813" y="1706499"/>
                  </a:lnTo>
                  <a:lnTo>
                    <a:pt x="681164" y="1688846"/>
                  </a:lnTo>
                  <a:lnTo>
                    <a:pt x="720331" y="1668653"/>
                  </a:lnTo>
                  <a:lnTo>
                    <a:pt x="756958" y="1646047"/>
                  </a:lnTo>
                  <a:lnTo>
                    <a:pt x="790714" y="1621155"/>
                  </a:lnTo>
                  <a:lnTo>
                    <a:pt x="821258" y="1594231"/>
                  </a:lnTo>
                  <a:lnTo>
                    <a:pt x="848233" y="1565402"/>
                  </a:lnTo>
                  <a:lnTo>
                    <a:pt x="871296" y="1534668"/>
                  </a:lnTo>
                  <a:lnTo>
                    <a:pt x="913714" y="1550416"/>
                  </a:lnTo>
                  <a:lnTo>
                    <a:pt x="955040" y="1563243"/>
                  </a:lnTo>
                  <a:lnTo>
                    <a:pt x="995286" y="1573149"/>
                  </a:lnTo>
                  <a:lnTo>
                    <a:pt x="1034427" y="1580515"/>
                  </a:lnTo>
                  <a:lnTo>
                    <a:pt x="1072451" y="1585214"/>
                  </a:lnTo>
                  <a:lnTo>
                    <a:pt x="1109357" y="1587373"/>
                  </a:lnTo>
                  <a:lnTo>
                    <a:pt x="1145133" y="1587119"/>
                  </a:lnTo>
                  <a:lnTo>
                    <a:pt x="1213205" y="1579753"/>
                  </a:lnTo>
                  <a:lnTo>
                    <a:pt x="1276604" y="1563751"/>
                  </a:lnTo>
                  <a:lnTo>
                    <a:pt x="1335278" y="1539875"/>
                  </a:lnTo>
                  <a:lnTo>
                    <a:pt x="1388999" y="1509014"/>
                  </a:lnTo>
                  <a:lnTo>
                    <a:pt x="1437767" y="1471803"/>
                  </a:lnTo>
                  <a:lnTo>
                    <a:pt x="1481582" y="1428877"/>
                  </a:lnTo>
                  <a:lnTo>
                    <a:pt x="1520190" y="1381264"/>
                  </a:lnTo>
                  <a:lnTo>
                    <a:pt x="1553591" y="1329436"/>
                  </a:lnTo>
                  <a:lnTo>
                    <a:pt x="1581531" y="1274191"/>
                  </a:lnTo>
                  <a:lnTo>
                    <a:pt x="1604264" y="1216406"/>
                  </a:lnTo>
                  <a:lnTo>
                    <a:pt x="1621282" y="1156716"/>
                  </a:lnTo>
                  <a:lnTo>
                    <a:pt x="1632839" y="1095756"/>
                  </a:lnTo>
                  <a:lnTo>
                    <a:pt x="1638681" y="1034542"/>
                  </a:lnTo>
                  <a:lnTo>
                    <a:pt x="1639443" y="1003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1916" y="5129784"/>
              <a:ext cx="62230" cy="1258570"/>
            </a:xfrm>
            <a:custGeom>
              <a:avLst/>
              <a:gdLst/>
              <a:ahLst/>
              <a:cxnLst/>
              <a:rect l="l" t="t" r="r" b="b"/>
              <a:pathLst>
                <a:path w="62230" h="1258570">
                  <a:moveTo>
                    <a:pt x="0" y="0"/>
                  </a:moveTo>
                  <a:lnTo>
                    <a:pt x="6184" y="38989"/>
                  </a:lnTo>
                  <a:lnTo>
                    <a:pt x="11633" y="80137"/>
                  </a:lnTo>
                  <a:lnTo>
                    <a:pt x="16395" y="123063"/>
                  </a:lnTo>
                  <a:lnTo>
                    <a:pt x="20485" y="167767"/>
                  </a:lnTo>
                  <a:lnTo>
                    <a:pt x="23926" y="214122"/>
                  </a:lnTo>
                  <a:lnTo>
                    <a:pt x="26771" y="261874"/>
                  </a:lnTo>
                  <a:lnTo>
                    <a:pt x="29019" y="311023"/>
                  </a:lnTo>
                  <a:lnTo>
                    <a:pt x="30708" y="361188"/>
                  </a:lnTo>
                  <a:lnTo>
                    <a:pt x="31877" y="412369"/>
                  </a:lnTo>
                  <a:lnTo>
                    <a:pt x="32550" y="464439"/>
                  </a:lnTo>
                  <a:lnTo>
                    <a:pt x="32753" y="517169"/>
                  </a:lnTo>
                  <a:lnTo>
                    <a:pt x="32512" y="570433"/>
                  </a:lnTo>
                  <a:lnTo>
                    <a:pt x="31851" y="624078"/>
                  </a:lnTo>
                  <a:lnTo>
                    <a:pt x="30810" y="677951"/>
                  </a:lnTo>
                  <a:lnTo>
                    <a:pt x="29413" y="731913"/>
                  </a:lnTo>
                  <a:lnTo>
                    <a:pt x="27686" y="785799"/>
                  </a:lnTo>
                  <a:lnTo>
                    <a:pt x="25666" y="839444"/>
                  </a:lnTo>
                  <a:lnTo>
                    <a:pt x="23368" y="892733"/>
                  </a:lnTo>
                  <a:lnTo>
                    <a:pt x="18084" y="997546"/>
                  </a:lnTo>
                  <a:lnTo>
                    <a:pt x="12039" y="1099032"/>
                  </a:lnTo>
                  <a:lnTo>
                    <a:pt x="5499" y="1195971"/>
                  </a:lnTo>
                  <a:lnTo>
                    <a:pt x="2095" y="1242352"/>
                  </a:lnTo>
                  <a:lnTo>
                    <a:pt x="33134" y="1258404"/>
                  </a:lnTo>
                  <a:lnTo>
                    <a:pt x="39014" y="1198816"/>
                  </a:lnTo>
                  <a:lnTo>
                    <a:pt x="44132" y="1139431"/>
                  </a:lnTo>
                  <a:lnTo>
                    <a:pt x="48514" y="1080325"/>
                  </a:lnTo>
                  <a:lnTo>
                    <a:pt x="52209" y="1021562"/>
                  </a:lnTo>
                  <a:lnTo>
                    <a:pt x="55245" y="963256"/>
                  </a:lnTo>
                  <a:lnTo>
                    <a:pt x="57683" y="905459"/>
                  </a:lnTo>
                  <a:lnTo>
                    <a:pt x="59550" y="848258"/>
                  </a:lnTo>
                  <a:lnTo>
                    <a:pt x="60896" y="791756"/>
                  </a:lnTo>
                  <a:lnTo>
                    <a:pt x="61747" y="736015"/>
                  </a:lnTo>
                  <a:lnTo>
                    <a:pt x="62153" y="681126"/>
                  </a:lnTo>
                  <a:lnTo>
                    <a:pt x="62128" y="624078"/>
                  </a:lnTo>
                  <a:lnTo>
                    <a:pt x="61772" y="574205"/>
                  </a:lnTo>
                  <a:lnTo>
                    <a:pt x="61074" y="522338"/>
                  </a:lnTo>
                  <a:lnTo>
                    <a:pt x="60096" y="471652"/>
                  </a:lnTo>
                  <a:lnTo>
                    <a:pt x="57416" y="374142"/>
                  </a:lnTo>
                  <a:lnTo>
                    <a:pt x="54076" y="282321"/>
                  </a:lnTo>
                  <a:lnTo>
                    <a:pt x="48501" y="156591"/>
                  </a:lnTo>
                  <a:lnTo>
                    <a:pt x="41732" y="14986"/>
                  </a:lnTo>
                  <a:lnTo>
                    <a:pt x="10871" y="4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23" y="0"/>
              <a:ext cx="12190477" cy="678179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343660" y="1685696"/>
            <a:ext cx="5300345" cy="3112770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6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45" dirty="0">
                <a:latin typeface="Georgia"/>
                <a:cs typeface="Georgia"/>
              </a:rPr>
              <a:t>N </a:t>
            </a:r>
            <a:r>
              <a:rPr sz="2800" spc="-405" dirty="0">
                <a:latin typeface="Georgia"/>
                <a:cs typeface="Georgia"/>
              </a:rPr>
              <a:t>– </a:t>
            </a:r>
            <a:r>
              <a:rPr sz="2800" spc="-120" dirty="0">
                <a:latin typeface="Georgia"/>
                <a:cs typeface="Georgia"/>
              </a:rPr>
              <a:t>Nobility,</a:t>
            </a:r>
            <a:r>
              <a:rPr sz="2800" spc="-340" dirty="0">
                <a:latin typeface="Georgia"/>
                <a:cs typeface="Georgia"/>
              </a:rPr>
              <a:t> </a:t>
            </a:r>
            <a:r>
              <a:rPr sz="2800" spc="-55" dirty="0">
                <a:latin typeface="Georgia"/>
                <a:cs typeface="Georgia"/>
              </a:rPr>
              <a:t>Knowledge</a:t>
            </a:r>
            <a:endParaRPr sz="28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5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310" dirty="0">
                <a:latin typeface="Georgia"/>
                <a:cs typeface="Georgia"/>
              </a:rPr>
              <a:t>U </a:t>
            </a:r>
            <a:r>
              <a:rPr sz="2800" spc="-405" dirty="0">
                <a:latin typeface="Georgia"/>
                <a:cs typeface="Georgia"/>
              </a:rPr>
              <a:t>– </a:t>
            </a:r>
            <a:r>
              <a:rPr sz="2800" spc="-75" dirty="0">
                <a:latin typeface="Georgia"/>
                <a:cs typeface="Georgia"/>
              </a:rPr>
              <a:t>Usefulness,</a:t>
            </a:r>
            <a:r>
              <a:rPr sz="2800" spc="-180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Understanding</a:t>
            </a:r>
            <a:endParaRPr sz="28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500"/>
              </a:spcBef>
              <a:buFont typeface="Arial"/>
              <a:buChar char="•"/>
              <a:tabLst>
                <a:tab pos="241300" algn="l"/>
                <a:tab pos="617220" algn="l"/>
              </a:tabLst>
            </a:pPr>
            <a:r>
              <a:rPr sz="2800" spc="-229" dirty="0">
                <a:latin typeface="Georgia"/>
                <a:cs typeface="Georgia"/>
              </a:rPr>
              <a:t>R	</a:t>
            </a:r>
            <a:r>
              <a:rPr sz="2800" spc="-120" dirty="0">
                <a:latin typeface="Georgia"/>
                <a:cs typeface="Georgia"/>
              </a:rPr>
              <a:t>- </a:t>
            </a:r>
            <a:r>
              <a:rPr sz="2800" spc="-75" dirty="0">
                <a:latin typeface="Georgia"/>
                <a:cs typeface="Georgia"/>
              </a:rPr>
              <a:t>Righteousness,</a:t>
            </a:r>
            <a:r>
              <a:rPr sz="2800" spc="-20" dirty="0">
                <a:latin typeface="Georgia"/>
                <a:cs typeface="Georgia"/>
              </a:rPr>
              <a:t> </a:t>
            </a:r>
            <a:r>
              <a:rPr sz="2800" spc="-60" dirty="0">
                <a:latin typeface="Georgia"/>
                <a:cs typeface="Georgia"/>
              </a:rPr>
              <a:t>Responsibility</a:t>
            </a:r>
            <a:endParaRPr sz="28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85" dirty="0">
                <a:latin typeface="Georgia"/>
                <a:cs typeface="Georgia"/>
              </a:rPr>
              <a:t>S </a:t>
            </a:r>
            <a:r>
              <a:rPr sz="2800" spc="-405" dirty="0">
                <a:latin typeface="Georgia"/>
                <a:cs typeface="Georgia"/>
              </a:rPr>
              <a:t>– </a:t>
            </a:r>
            <a:r>
              <a:rPr sz="2800" spc="-114" dirty="0">
                <a:latin typeface="Georgia"/>
                <a:cs typeface="Georgia"/>
              </a:rPr>
              <a:t>Simplicity,</a:t>
            </a:r>
            <a:r>
              <a:rPr sz="2800" spc="40" dirty="0">
                <a:latin typeface="Georgia"/>
                <a:cs typeface="Georgia"/>
              </a:rPr>
              <a:t> </a:t>
            </a:r>
            <a:r>
              <a:rPr sz="2800" spc="-95" dirty="0">
                <a:latin typeface="Georgia"/>
                <a:cs typeface="Georgia"/>
              </a:rPr>
              <a:t>Sympathy</a:t>
            </a:r>
            <a:endParaRPr sz="28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25" dirty="0">
                <a:latin typeface="Georgia"/>
                <a:cs typeface="Georgia"/>
              </a:rPr>
              <a:t>E </a:t>
            </a:r>
            <a:r>
              <a:rPr sz="2800" spc="-405" dirty="0">
                <a:latin typeface="Georgia"/>
                <a:cs typeface="Georgia"/>
              </a:rPr>
              <a:t>– </a:t>
            </a:r>
            <a:r>
              <a:rPr sz="2800" spc="-60" dirty="0">
                <a:latin typeface="Georgia"/>
                <a:cs typeface="Georgia"/>
              </a:rPr>
              <a:t>Efficiency </a:t>
            </a:r>
            <a:r>
              <a:rPr sz="2800" spc="-185" dirty="0">
                <a:latin typeface="Georgia"/>
                <a:cs typeface="Georgia"/>
              </a:rPr>
              <a:t>,</a:t>
            </a:r>
            <a:r>
              <a:rPr sz="2800" spc="-370" dirty="0">
                <a:latin typeface="Georgia"/>
                <a:cs typeface="Georgia"/>
              </a:rPr>
              <a:t> </a:t>
            </a:r>
            <a:r>
              <a:rPr sz="2800" spc="-75" dirty="0">
                <a:latin typeface="Georgia"/>
                <a:cs typeface="Georgia"/>
              </a:rPr>
              <a:t>Equanimity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58000" y="0"/>
            <a:ext cx="5333999" cy="5105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835" y="3054857"/>
            <a:ext cx="817880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5" dirty="0">
                <a:solidFill>
                  <a:srgbClr val="FFFFFF"/>
                </a:solidFill>
                <a:latin typeface="Comic Sans MS"/>
                <a:cs typeface="Comic Sans MS"/>
              </a:rPr>
              <a:t>Thank </a:t>
            </a:r>
            <a:r>
              <a:rPr sz="8800" b="1" spc="-15" dirty="0">
                <a:solidFill>
                  <a:srgbClr val="FFFFFF"/>
                </a:solidFill>
                <a:latin typeface="Comic Sans MS"/>
                <a:cs typeface="Comic Sans MS"/>
              </a:rPr>
              <a:t>you </a:t>
            </a:r>
            <a:r>
              <a:rPr sz="8800" b="1" spc="-5" dirty="0">
                <a:solidFill>
                  <a:srgbClr val="FFFFFF"/>
                </a:solidFill>
                <a:latin typeface="Comic Sans MS"/>
                <a:cs typeface="Comic Sans MS"/>
              </a:rPr>
              <a:t>…</a:t>
            </a:r>
            <a:r>
              <a:rPr sz="8800" b="1" spc="-15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8800" spc="-1315" dirty="0">
                <a:solidFill>
                  <a:srgbClr val="FFFFFF"/>
                </a:solidFill>
                <a:latin typeface="Wingdings"/>
                <a:cs typeface="Wingdings"/>
              </a:rPr>
              <a:t></a:t>
            </a:r>
            <a:endParaRPr sz="8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0471404" y="4660391"/>
              <a:ext cx="1720214" cy="2138680"/>
            </a:xfrm>
            <a:custGeom>
              <a:avLst/>
              <a:gdLst/>
              <a:ahLst/>
              <a:cxnLst/>
              <a:rect l="l" t="t" r="r" b="b"/>
              <a:pathLst>
                <a:path w="1720215" h="2138679">
                  <a:moveTo>
                    <a:pt x="1720215" y="235458"/>
                  </a:moveTo>
                  <a:lnTo>
                    <a:pt x="1552067" y="235458"/>
                  </a:lnTo>
                  <a:lnTo>
                    <a:pt x="1517269" y="190627"/>
                  </a:lnTo>
                  <a:lnTo>
                    <a:pt x="1480058" y="150876"/>
                  </a:lnTo>
                  <a:lnTo>
                    <a:pt x="1440434" y="116078"/>
                  </a:lnTo>
                  <a:lnTo>
                    <a:pt x="1398778" y="86106"/>
                  </a:lnTo>
                  <a:lnTo>
                    <a:pt x="1355471" y="60706"/>
                  </a:lnTo>
                  <a:lnTo>
                    <a:pt x="1310386" y="40005"/>
                  </a:lnTo>
                  <a:lnTo>
                    <a:pt x="1264158" y="23749"/>
                  </a:lnTo>
                  <a:lnTo>
                    <a:pt x="1216787" y="11811"/>
                  </a:lnTo>
                  <a:lnTo>
                    <a:pt x="1168654" y="3937"/>
                  </a:lnTo>
                  <a:lnTo>
                    <a:pt x="1119886" y="254"/>
                  </a:lnTo>
                  <a:lnTo>
                    <a:pt x="1083056" y="0"/>
                  </a:lnTo>
                  <a:lnTo>
                    <a:pt x="1009269" y="5969"/>
                  </a:lnTo>
                  <a:lnTo>
                    <a:pt x="935863" y="20066"/>
                  </a:lnTo>
                  <a:lnTo>
                    <a:pt x="863727" y="41783"/>
                  </a:lnTo>
                  <a:lnTo>
                    <a:pt x="793623" y="70866"/>
                  </a:lnTo>
                  <a:lnTo>
                    <a:pt x="726440" y="106807"/>
                  </a:lnTo>
                  <a:lnTo>
                    <a:pt x="694182" y="127254"/>
                  </a:lnTo>
                  <a:lnTo>
                    <a:pt x="662940" y="149225"/>
                  </a:lnTo>
                  <a:lnTo>
                    <a:pt x="632841" y="172593"/>
                  </a:lnTo>
                  <a:lnTo>
                    <a:pt x="550291" y="251333"/>
                  </a:lnTo>
                  <a:lnTo>
                    <a:pt x="502793" y="310388"/>
                  </a:lnTo>
                  <a:lnTo>
                    <a:pt x="462280" y="373888"/>
                  </a:lnTo>
                  <a:lnTo>
                    <a:pt x="429514" y="441833"/>
                  </a:lnTo>
                  <a:lnTo>
                    <a:pt x="405384" y="513334"/>
                  </a:lnTo>
                  <a:lnTo>
                    <a:pt x="390525" y="588391"/>
                  </a:lnTo>
                  <a:lnTo>
                    <a:pt x="386969" y="626872"/>
                  </a:lnTo>
                  <a:lnTo>
                    <a:pt x="385953" y="666242"/>
                  </a:lnTo>
                  <a:lnTo>
                    <a:pt x="387858" y="706120"/>
                  </a:lnTo>
                  <a:lnTo>
                    <a:pt x="392430" y="746506"/>
                  </a:lnTo>
                  <a:lnTo>
                    <a:pt x="400177" y="787527"/>
                  </a:lnTo>
                  <a:lnTo>
                    <a:pt x="410845" y="828929"/>
                  </a:lnTo>
                  <a:lnTo>
                    <a:pt x="424688" y="870712"/>
                  </a:lnTo>
                  <a:lnTo>
                    <a:pt x="441833" y="912876"/>
                  </a:lnTo>
                  <a:lnTo>
                    <a:pt x="462280" y="955294"/>
                  </a:lnTo>
                  <a:lnTo>
                    <a:pt x="486283" y="997966"/>
                  </a:lnTo>
                  <a:lnTo>
                    <a:pt x="513842" y="1040828"/>
                  </a:lnTo>
                  <a:lnTo>
                    <a:pt x="545084" y="1083805"/>
                  </a:lnTo>
                  <a:lnTo>
                    <a:pt x="580009" y="1126858"/>
                  </a:lnTo>
                  <a:lnTo>
                    <a:pt x="531749" y="1119289"/>
                  </a:lnTo>
                  <a:lnTo>
                    <a:pt x="485648" y="1115047"/>
                  </a:lnTo>
                  <a:lnTo>
                    <a:pt x="441833" y="1113967"/>
                  </a:lnTo>
                  <a:lnTo>
                    <a:pt x="400177" y="1115949"/>
                  </a:lnTo>
                  <a:lnTo>
                    <a:pt x="360680" y="1120825"/>
                  </a:lnTo>
                  <a:lnTo>
                    <a:pt x="323342" y="1128471"/>
                  </a:lnTo>
                  <a:lnTo>
                    <a:pt x="255016" y="1151559"/>
                  </a:lnTo>
                  <a:lnTo>
                    <a:pt x="195199" y="1184109"/>
                  </a:lnTo>
                  <a:lnTo>
                    <a:pt x="143510" y="1225054"/>
                  </a:lnTo>
                  <a:lnTo>
                    <a:pt x="100076" y="1273302"/>
                  </a:lnTo>
                  <a:lnTo>
                    <a:pt x="64643" y="1327772"/>
                  </a:lnTo>
                  <a:lnTo>
                    <a:pt x="36957" y="1387386"/>
                  </a:lnTo>
                  <a:lnTo>
                    <a:pt x="17145" y="1451063"/>
                  </a:lnTo>
                  <a:lnTo>
                    <a:pt x="4826" y="1517713"/>
                  </a:lnTo>
                  <a:lnTo>
                    <a:pt x="0" y="1586268"/>
                  </a:lnTo>
                  <a:lnTo>
                    <a:pt x="381" y="1620913"/>
                  </a:lnTo>
                  <a:lnTo>
                    <a:pt x="6477" y="1690281"/>
                  </a:lnTo>
                  <a:lnTo>
                    <a:pt x="19685" y="1758835"/>
                  </a:lnTo>
                  <a:lnTo>
                    <a:pt x="39878" y="1825510"/>
                  </a:lnTo>
                  <a:lnTo>
                    <a:pt x="66929" y="1889201"/>
                  </a:lnTo>
                  <a:lnTo>
                    <a:pt x="100584" y="1948853"/>
                  </a:lnTo>
                  <a:lnTo>
                    <a:pt x="140970" y="2003361"/>
                  </a:lnTo>
                  <a:lnTo>
                    <a:pt x="187706" y="2051659"/>
                  </a:lnTo>
                  <a:lnTo>
                    <a:pt x="240665" y="2092655"/>
                  </a:lnTo>
                  <a:lnTo>
                    <a:pt x="299847" y="2125268"/>
                  </a:lnTo>
                  <a:lnTo>
                    <a:pt x="331724" y="2138095"/>
                  </a:lnTo>
                  <a:lnTo>
                    <a:pt x="1720215" y="2120074"/>
                  </a:lnTo>
                  <a:lnTo>
                    <a:pt x="1720215" y="1126858"/>
                  </a:lnTo>
                  <a:lnTo>
                    <a:pt x="1720215" y="235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023470" y="4783963"/>
              <a:ext cx="168148" cy="1118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76304" y="5545835"/>
              <a:ext cx="481330" cy="1098550"/>
            </a:xfrm>
            <a:custGeom>
              <a:avLst/>
              <a:gdLst/>
              <a:ahLst/>
              <a:cxnLst/>
              <a:rect l="l" t="t" r="r" b="b"/>
              <a:pathLst>
                <a:path w="481329" h="1098550">
                  <a:moveTo>
                    <a:pt x="91440" y="1003173"/>
                  </a:moveTo>
                  <a:lnTo>
                    <a:pt x="30480" y="15113"/>
                  </a:lnTo>
                  <a:lnTo>
                    <a:pt x="21844" y="10541"/>
                  </a:lnTo>
                  <a:lnTo>
                    <a:pt x="12573" y="2794"/>
                  </a:lnTo>
                  <a:lnTo>
                    <a:pt x="4572" y="1524"/>
                  </a:lnTo>
                  <a:lnTo>
                    <a:pt x="0" y="16256"/>
                  </a:lnTo>
                  <a:lnTo>
                    <a:pt x="58166" y="1006754"/>
                  </a:lnTo>
                  <a:lnTo>
                    <a:pt x="91440" y="1003173"/>
                  </a:lnTo>
                  <a:close/>
                </a:path>
                <a:path w="481329" h="1098550">
                  <a:moveTo>
                    <a:pt x="481076" y="469379"/>
                  </a:moveTo>
                  <a:lnTo>
                    <a:pt x="474599" y="442683"/>
                  </a:lnTo>
                  <a:lnTo>
                    <a:pt x="452628" y="420103"/>
                  </a:lnTo>
                  <a:lnTo>
                    <a:pt x="418211" y="403377"/>
                  </a:lnTo>
                  <a:lnTo>
                    <a:pt x="374777" y="394284"/>
                  </a:lnTo>
                  <a:lnTo>
                    <a:pt x="371602" y="394284"/>
                  </a:lnTo>
                  <a:lnTo>
                    <a:pt x="372110" y="373164"/>
                  </a:lnTo>
                  <a:lnTo>
                    <a:pt x="374396" y="330923"/>
                  </a:lnTo>
                  <a:lnTo>
                    <a:pt x="374777" y="309791"/>
                  </a:lnTo>
                  <a:lnTo>
                    <a:pt x="405511" y="303098"/>
                  </a:lnTo>
                  <a:lnTo>
                    <a:pt x="430276" y="289077"/>
                  </a:lnTo>
                  <a:lnTo>
                    <a:pt x="446913" y="269760"/>
                  </a:lnTo>
                  <a:lnTo>
                    <a:pt x="452882" y="247218"/>
                  </a:lnTo>
                  <a:lnTo>
                    <a:pt x="445008" y="225221"/>
                  </a:lnTo>
                  <a:lnTo>
                    <a:pt x="427101" y="207327"/>
                  </a:lnTo>
                  <a:lnTo>
                    <a:pt x="401066" y="195300"/>
                  </a:lnTo>
                  <a:lnTo>
                    <a:pt x="368554" y="190906"/>
                  </a:lnTo>
                  <a:lnTo>
                    <a:pt x="367919" y="169786"/>
                  </a:lnTo>
                  <a:lnTo>
                    <a:pt x="366522" y="148666"/>
                  </a:lnTo>
                  <a:lnTo>
                    <a:pt x="364617" y="127546"/>
                  </a:lnTo>
                  <a:lnTo>
                    <a:pt x="362331" y="106426"/>
                  </a:lnTo>
                  <a:lnTo>
                    <a:pt x="381381" y="96647"/>
                  </a:lnTo>
                  <a:lnTo>
                    <a:pt x="395859" y="82169"/>
                  </a:lnTo>
                  <a:lnTo>
                    <a:pt x="404495" y="64173"/>
                  </a:lnTo>
                  <a:lnTo>
                    <a:pt x="406019" y="43840"/>
                  </a:lnTo>
                  <a:lnTo>
                    <a:pt x="398399" y="24257"/>
                  </a:lnTo>
                  <a:lnTo>
                    <a:pt x="381762" y="9017"/>
                  </a:lnTo>
                  <a:lnTo>
                    <a:pt x="359410" y="254"/>
                  </a:lnTo>
                  <a:lnTo>
                    <a:pt x="334137" y="0"/>
                  </a:lnTo>
                  <a:lnTo>
                    <a:pt x="308610" y="6731"/>
                  </a:lnTo>
                  <a:lnTo>
                    <a:pt x="289179" y="20828"/>
                  </a:lnTo>
                  <a:lnTo>
                    <a:pt x="277368" y="40132"/>
                  </a:lnTo>
                  <a:lnTo>
                    <a:pt x="274701" y="62611"/>
                  </a:lnTo>
                  <a:lnTo>
                    <a:pt x="281432" y="82270"/>
                  </a:lnTo>
                  <a:lnTo>
                    <a:pt x="295783" y="97815"/>
                  </a:lnTo>
                  <a:lnTo>
                    <a:pt x="315976" y="107492"/>
                  </a:lnTo>
                  <a:lnTo>
                    <a:pt x="340360" y="109550"/>
                  </a:lnTo>
                  <a:lnTo>
                    <a:pt x="344678" y="151396"/>
                  </a:lnTo>
                  <a:lnTo>
                    <a:pt x="346202" y="171589"/>
                  </a:lnTo>
                  <a:lnTo>
                    <a:pt x="346710" y="190906"/>
                  </a:lnTo>
                  <a:lnTo>
                    <a:pt x="318262" y="198869"/>
                  </a:lnTo>
                  <a:lnTo>
                    <a:pt x="295783" y="212407"/>
                  </a:lnTo>
                  <a:lnTo>
                    <a:pt x="281559" y="230060"/>
                  </a:lnTo>
                  <a:lnTo>
                    <a:pt x="277876" y="250355"/>
                  </a:lnTo>
                  <a:lnTo>
                    <a:pt x="283464" y="272402"/>
                  </a:lnTo>
                  <a:lnTo>
                    <a:pt x="298958" y="290639"/>
                  </a:lnTo>
                  <a:lnTo>
                    <a:pt x="322707" y="303593"/>
                  </a:lnTo>
                  <a:lnTo>
                    <a:pt x="352933" y="309791"/>
                  </a:lnTo>
                  <a:lnTo>
                    <a:pt x="352552" y="352044"/>
                  </a:lnTo>
                  <a:lnTo>
                    <a:pt x="351536" y="373164"/>
                  </a:lnTo>
                  <a:lnTo>
                    <a:pt x="349758" y="394284"/>
                  </a:lnTo>
                  <a:lnTo>
                    <a:pt x="314960" y="401866"/>
                  </a:lnTo>
                  <a:lnTo>
                    <a:pt x="286893" y="415010"/>
                  </a:lnTo>
                  <a:lnTo>
                    <a:pt x="267589" y="433451"/>
                  </a:lnTo>
                  <a:lnTo>
                    <a:pt x="259080" y="456857"/>
                  </a:lnTo>
                  <a:lnTo>
                    <a:pt x="265176" y="479501"/>
                  </a:lnTo>
                  <a:lnTo>
                    <a:pt x="282575" y="499491"/>
                  </a:lnTo>
                  <a:lnTo>
                    <a:pt x="309245" y="515378"/>
                  </a:lnTo>
                  <a:lnTo>
                    <a:pt x="343535" y="525703"/>
                  </a:lnTo>
                  <a:lnTo>
                    <a:pt x="338836" y="576973"/>
                  </a:lnTo>
                  <a:lnTo>
                    <a:pt x="333629" y="628396"/>
                  </a:lnTo>
                  <a:lnTo>
                    <a:pt x="327787" y="679945"/>
                  </a:lnTo>
                  <a:lnTo>
                    <a:pt x="315214" y="783348"/>
                  </a:lnTo>
                  <a:lnTo>
                    <a:pt x="301879" y="887107"/>
                  </a:lnTo>
                  <a:lnTo>
                    <a:pt x="295402" y="939063"/>
                  </a:lnTo>
                  <a:lnTo>
                    <a:pt x="283210" y="1043114"/>
                  </a:lnTo>
                  <a:lnTo>
                    <a:pt x="277876" y="1095159"/>
                  </a:lnTo>
                  <a:lnTo>
                    <a:pt x="299720" y="1098296"/>
                  </a:lnTo>
                  <a:lnTo>
                    <a:pt x="304419" y="1046238"/>
                  </a:lnTo>
                  <a:lnTo>
                    <a:pt x="309880" y="994206"/>
                  </a:lnTo>
                  <a:lnTo>
                    <a:pt x="315976" y="942200"/>
                  </a:lnTo>
                  <a:lnTo>
                    <a:pt x="322453" y="890231"/>
                  </a:lnTo>
                  <a:lnTo>
                    <a:pt x="349250" y="683069"/>
                  </a:lnTo>
                  <a:lnTo>
                    <a:pt x="355219" y="631520"/>
                  </a:lnTo>
                  <a:lnTo>
                    <a:pt x="360680" y="580097"/>
                  </a:lnTo>
                  <a:lnTo>
                    <a:pt x="365506" y="528815"/>
                  </a:lnTo>
                  <a:lnTo>
                    <a:pt x="368554" y="528815"/>
                  </a:lnTo>
                  <a:lnTo>
                    <a:pt x="411226" y="525703"/>
                  </a:lnTo>
                  <a:lnTo>
                    <a:pt x="447040" y="513181"/>
                  </a:lnTo>
                  <a:lnTo>
                    <a:pt x="471805" y="493623"/>
                  </a:lnTo>
                  <a:lnTo>
                    <a:pt x="481076" y="469379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15700" y="5125211"/>
              <a:ext cx="539496" cy="4511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15700" y="5132070"/>
              <a:ext cx="539115" cy="443865"/>
            </a:xfrm>
            <a:custGeom>
              <a:avLst/>
              <a:gdLst/>
              <a:ahLst/>
              <a:cxnLst/>
              <a:rect l="l" t="t" r="r" b="b"/>
              <a:pathLst>
                <a:path w="539115" h="443864">
                  <a:moveTo>
                    <a:pt x="538988" y="133604"/>
                  </a:moveTo>
                  <a:lnTo>
                    <a:pt x="537337" y="122174"/>
                  </a:lnTo>
                  <a:lnTo>
                    <a:pt x="369316" y="122174"/>
                  </a:lnTo>
                  <a:lnTo>
                    <a:pt x="397383" y="130175"/>
                  </a:lnTo>
                  <a:lnTo>
                    <a:pt x="419608" y="150749"/>
                  </a:lnTo>
                  <a:lnTo>
                    <a:pt x="434213" y="178562"/>
                  </a:lnTo>
                  <a:lnTo>
                    <a:pt x="439420" y="208407"/>
                  </a:lnTo>
                  <a:lnTo>
                    <a:pt x="428625" y="254508"/>
                  </a:lnTo>
                  <a:lnTo>
                    <a:pt x="401828" y="301244"/>
                  </a:lnTo>
                  <a:lnTo>
                    <a:pt x="367792" y="342773"/>
                  </a:lnTo>
                  <a:lnTo>
                    <a:pt x="335280" y="373634"/>
                  </a:lnTo>
                  <a:lnTo>
                    <a:pt x="296164" y="398780"/>
                  </a:lnTo>
                  <a:lnTo>
                    <a:pt x="283210" y="400812"/>
                  </a:lnTo>
                  <a:lnTo>
                    <a:pt x="274701" y="400050"/>
                  </a:lnTo>
                  <a:lnTo>
                    <a:pt x="218059" y="365125"/>
                  </a:lnTo>
                  <a:lnTo>
                    <a:pt x="187706" y="335661"/>
                  </a:lnTo>
                  <a:lnTo>
                    <a:pt x="159893" y="303784"/>
                  </a:lnTo>
                  <a:lnTo>
                    <a:pt x="123952" y="248412"/>
                  </a:lnTo>
                  <a:lnTo>
                    <a:pt x="106045" y="197231"/>
                  </a:lnTo>
                  <a:lnTo>
                    <a:pt x="106807" y="165354"/>
                  </a:lnTo>
                  <a:lnTo>
                    <a:pt x="112776" y="146431"/>
                  </a:lnTo>
                  <a:lnTo>
                    <a:pt x="120396" y="133858"/>
                  </a:lnTo>
                  <a:lnTo>
                    <a:pt x="129667" y="126746"/>
                  </a:lnTo>
                  <a:lnTo>
                    <a:pt x="140716" y="124460"/>
                  </a:lnTo>
                  <a:lnTo>
                    <a:pt x="232283" y="124460"/>
                  </a:lnTo>
                  <a:lnTo>
                    <a:pt x="213868" y="103251"/>
                  </a:lnTo>
                  <a:lnTo>
                    <a:pt x="178054" y="67945"/>
                  </a:lnTo>
                  <a:lnTo>
                    <a:pt x="137160" y="34671"/>
                  </a:lnTo>
                  <a:lnTo>
                    <a:pt x="95377" y="9779"/>
                  </a:lnTo>
                  <a:lnTo>
                    <a:pt x="57023" y="0"/>
                  </a:lnTo>
                  <a:lnTo>
                    <a:pt x="10287" y="33401"/>
                  </a:lnTo>
                  <a:lnTo>
                    <a:pt x="0" y="116459"/>
                  </a:lnTo>
                  <a:lnTo>
                    <a:pt x="9779" y="160147"/>
                  </a:lnTo>
                  <a:lnTo>
                    <a:pt x="28448" y="199644"/>
                  </a:lnTo>
                  <a:lnTo>
                    <a:pt x="52451" y="240030"/>
                  </a:lnTo>
                  <a:lnTo>
                    <a:pt x="77978" y="279146"/>
                  </a:lnTo>
                  <a:lnTo>
                    <a:pt x="111506" y="320548"/>
                  </a:lnTo>
                  <a:lnTo>
                    <a:pt x="149733" y="360807"/>
                  </a:lnTo>
                  <a:lnTo>
                    <a:pt x="189230" y="396367"/>
                  </a:lnTo>
                  <a:lnTo>
                    <a:pt x="226695" y="423418"/>
                  </a:lnTo>
                  <a:lnTo>
                    <a:pt x="267843" y="442595"/>
                  </a:lnTo>
                  <a:lnTo>
                    <a:pt x="278765" y="443865"/>
                  </a:lnTo>
                  <a:lnTo>
                    <a:pt x="285496" y="443865"/>
                  </a:lnTo>
                  <a:lnTo>
                    <a:pt x="326898" y="431673"/>
                  </a:lnTo>
                  <a:lnTo>
                    <a:pt x="371602" y="400812"/>
                  </a:lnTo>
                  <a:lnTo>
                    <a:pt x="404495" y="372110"/>
                  </a:lnTo>
                  <a:lnTo>
                    <a:pt x="440055" y="335153"/>
                  </a:lnTo>
                  <a:lnTo>
                    <a:pt x="474726" y="292100"/>
                  </a:lnTo>
                  <a:lnTo>
                    <a:pt x="505079" y="245237"/>
                  </a:lnTo>
                  <a:lnTo>
                    <a:pt x="527685" y="196977"/>
                  </a:lnTo>
                  <a:lnTo>
                    <a:pt x="538988" y="149479"/>
                  </a:lnTo>
                  <a:lnTo>
                    <a:pt x="538988" y="133604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56416" y="5256529"/>
              <a:ext cx="187705" cy="839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55983" y="5125211"/>
              <a:ext cx="297180" cy="140970"/>
            </a:xfrm>
            <a:custGeom>
              <a:avLst/>
              <a:gdLst/>
              <a:ahLst/>
              <a:cxnLst/>
              <a:rect l="l" t="t" r="r" b="b"/>
              <a:pathLst>
                <a:path w="297179" h="140970">
                  <a:moveTo>
                    <a:pt x="194564" y="0"/>
                  </a:moveTo>
                  <a:lnTo>
                    <a:pt x="169672" y="0"/>
                  </a:lnTo>
                  <a:lnTo>
                    <a:pt x="119252" y="17525"/>
                  </a:lnTo>
                  <a:lnTo>
                    <a:pt x="85725" y="38735"/>
                  </a:lnTo>
                  <a:lnTo>
                    <a:pt x="57658" y="66293"/>
                  </a:lnTo>
                  <a:lnTo>
                    <a:pt x="30607" y="100202"/>
                  </a:lnTo>
                  <a:lnTo>
                    <a:pt x="0" y="140462"/>
                  </a:lnTo>
                  <a:lnTo>
                    <a:pt x="88138" y="140462"/>
                  </a:lnTo>
                  <a:lnTo>
                    <a:pt x="113157" y="131318"/>
                  </a:lnTo>
                  <a:lnTo>
                    <a:pt x="120015" y="129031"/>
                  </a:lnTo>
                  <a:lnTo>
                    <a:pt x="297052" y="129031"/>
                  </a:lnTo>
                  <a:lnTo>
                    <a:pt x="292226" y="94614"/>
                  </a:lnTo>
                  <a:lnTo>
                    <a:pt x="271272" y="50673"/>
                  </a:lnTo>
                  <a:lnTo>
                    <a:pt x="237871" y="16510"/>
                  </a:lnTo>
                  <a:lnTo>
                    <a:pt x="194564" y="0"/>
                  </a:lnTo>
                  <a:close/>
                </a:path>
              </a:pathLst>
            </a:custGeom>
            <a:solidFill>
              <a:srgbClr val="87D2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816095"/>
              <a:ext cx="1639570" cy="1750695"/>
            </a:xfrm>
            <a:custGeom>
              <a:avLst/>
              <a:gdLst/>
              <a:ahLst/>
              <a:cxnLst/>
              <a:rect l="l" t="t" r="r" b="b"/>
              <a:pathLst>
                <a:path w="1639570" h="1750695">
                  <a:moveTo>
                    <a:pt x="1639443" y="1003935"/>
                  </a:moveTo>
                  <a:lnTo>
                    <a:pt x="1632966" y="913765"/>
                  </a:lnTo>
                  <a:lnTo>
                    <a:pt x="1621155" y="855726"/>
                  </a:lnTo>
                  <a:lnTo>
                    <a:pt x="1603248" y="800354"/>
                  </a:lnTo>
                  <a:lnTo>
                    <a:pt x="1579245" y="748284"/>
                  </a:lnTo>
                  <a:lnTo>
                    <a:pt x="1549019" y="700151"/>
                  </a:lnTo>
                  <a:lnTo>
                    <a:pt x="1512443" y="656971"/>
                  </a:lnTo>
                  <a:lnTo>
                    <a:pt x="1469390" y="619252"/>
                  </a:lnTo>
                  <a:lnTo>
                    <a:pt x="1419860" y="587883"/>
                  </a:lnTo>
                  <a:lnTo>
                    <a:pt x="1363726" y="563499"/>
                  </a:lnTo>
                  <a:lnTo>
                    <a:pt x="1300988" y="546862"/>
                  </a:lnTo>
                  <a:lnTo>
                    <a:pt x="1231303" y="538734"/>
                  </a:lnTo>
                  <a:lnTo>
                    <a:pt x="1234173" y="504825"/>
                  </a:lnTo>
                  <a:lnTo>
                    <a:pt x="1230871" y="438150"/>
                  </a:lnTo>
                  <a:lnTo>
                    <a:pt x="1216164" y="373507"/>
                  </a:lnTo>
                  <a:lnTo>
                    <a:pt x="1190752" y="311912"/>
                  </a:lnTo>
                  <a:lnTo>
                    <a:pt x="1155344" y="254127"/>
                  </a:lnTo>
                  <a:lnTo>
                    <a:pt x="1110691" y="200914"/>
                  </a:lnTo>
                  <a:lnTo>
                    <a:pt x="1057478" y="153035"/>
                  </a:lnTo>
                  <a:lnTo>
                    <a:pt x="996429" y="111379"/>
                  </a:lnTo>
                  <a:lnTo>
                    <a:pt x="928281" y="76708"/>
                  </a:lnTo>
                  <a:lnTo>
                    <a:pt x="891755" y="62230"/>
                  </a:lnTo>
                  <a:lnTo>
                    <a:pt x="853732" y="49911"/>
                  </a:lnTo>
                  <a:lnTo>
                    <a:pt x="814285" y="39624"/>
                  </a:lnTo>
                  <a:lnTo>
                    <a:pt x="773506" y="31623"/>
                  </a:lnTo>
                  <a:lnTo>
                    <a:pt x="731494" y="26035"/>
                  </a:lnTo>
                  <a:lnTo>
                    <a:pt x="688327" y="22860"/>
                  </a:lnTo>
                  <a:lnTo>
                    <a:pt x="644093" y="22225"/>
                  </a:lnTo>
                  <a:lnTo>
                    <a:pt x="598906" y="24257"/>
                  </a:lnTo>
                  <a:lnTo>
                    <a:pt x="552818" y="28956"/>
                  </a:lnTo>
                  <a:lnTo>
                    <a:pt x="505955" y="36703"/>
                  </a:lnTo>
                  <a:lnTo>
                    <a:pt x="458381" y="47244"/>
                  </a:lnTo>
                  <a:lnTo>
                    <a:pt x="410197" y="60960"/>
                  </a:lnTo>
                  <a:lnTo>
                    <a:pt x="361505" y="77724"/>
                  </a:lnTo>
                  <a:lnTo>
                    <a:pt x="312369" y="97790"/>
                  </a:lnTo>
                  <a:lnTo>
                    <a:pt x="262890" y="121285"/>
                  </a:lnTo>
                  <a:lnTo>
                    <a:pt x="213156" y="148209"/>
                  </a:lnTo>
                  <a:lnTo>
                    <a:pt x="163271" y="178689"/>
                  </a:lnTo>
                  <a:lnTo>
                    <a:pt x="139814" y="131191"/>
                  </a:lnTo>
                  <a:lnTo>
                    <a:pt x="111721" y="89535"/>
                  </a:lnTo>
                  <a:lnTo>
                    <a:pt x="79438" y="53848"/>
                  </a:lnTo>
                  <a:lnTo>
                    <a:pt x="43408" y="23622"/>
                  </a:lnTo>
                  <a:lnTo>
                    <a:pt x="0" y="0"/>
                  </a:lnTo>
                  <a:lnTo>
                    <a:pt x="0" y="1566545"/>
                  </a:lnTo>
                  <a:lnTo>
                    <a:pt x="23710" y="1596771"/>
                  </a:lnTo>
                  <a:lnTo>
                    <a:pt x="59601" y="1631442"/>
                  </a:lnTo>
                  <a:lnTo>
                    <a:pt x="98107" y="1661287"/>
                  </a:lnTo>
                  <a:lnTo>
                    <a:pt x="138899" y="1686687"/>
                  </a:lnTo>
                  <a:lnTo>
                    <a:pt x="181622" y="1707515"/>
                  </a:lnTo>
                  <a:lnTo>
                    <a:pt x="225945" y="1724152"/>
                  </a:lnTo>
                  <a:lnTo>
                    <a:pt x="271513" y="1736598"/>
                  </a:lnTo>
                  <a:lnTo>
                    <a:pt x="317982" y="1745107"/>
                  </a:lnTo>
                  <a:lnTo>
                    <a:pt x="365023" y="1749679"/>
                  </a:lnTo>
                  <a:lnTo>
                    <a:pt x="412280" y="1750695"/>
                  </a:lnTo>
                  <a:lnTo>
                    <a:pt x="459409" y="1748282"/>
                  </a:lnTo>
                  <a:lnTo>
                    <a:pt x="506069" y="1742440"/>
                  </a:lnTo>
                  <a:lnTo>
                    <a:pt x="551929" y="1733423"/>
                  </a:lnTo>
                  <a:lnTo>
                    <a:pt x="596620" y="1721358"/>
                  </a:lnTo>
                  <a:lnTo>
                    <a:pt x="639813" y="1706499"/>
                  </a:lnTo>
                  <a:lnTo>
                    <a:pt x="681164" y="1688846"/>
                  </a:lnTo>
                  <a:lnTo>
                    <a:pt x="720331" y="1668653"/>
                  </a:lnTo>
                  <a:lnTo>
                    <a:pt x="756958" y="1646047"/>
                  </a:lnTo>
                  <a:lnTo>
                    <a:pt x="790714" y="1621155"/>
                  </a:lnTo>
                  <a:lnTo>
                    <a:pt x="821258" y="1594231"/>
                  </a:lnTo>
                  <a:lnTo>
                    <a:pt x="848233" y="1565402"/>
                  </a:lnTo>
                  <a:lnTo>
                    <a:pt x="871296" y="1534668"/>
                  </a:lnTo>
                  <a:lnTo>
                    <a:pt x="913714" y="1550416"/>
                  </a:lnTo>
                  <a:lnTo>
                    <a:pt x="955040" y="1563243"/>
                  </a:lnTo>
                  <a:lnTo>
                    <a:pt x="995286" y="1573149"/>
                  </a:lnTo>
                  <a:lnTo>
                    <a:pt x="1034427" y="1580515"/>
                  </a:lnTo>
                  <a:lnTo>
                    <a:pt x="1072451" y="1585214"/>
                  </a:lnTo>
                  <a:lnTo>
                    <a:pt x="1109357" y="1587373"/>
                  </a:lnTo>
                  <a:lnTo>
                    <a:pt x="1145133" y="1587119"/>
                  </a:lnTo>
                  <a:lnTo>
                    <a:pt x="1213205" y="1579753"/>
                  </a:lnTo>
                  <a:lnTo>
                    <a:pt x="1276604" y="1563751"/>
                  </a:lnTo>
                  <a:lnTo>
                    <a:pt x="1335278" y="1539875"/>
                  </a:lnTo>
                  <a:lnTo>
                    <a:pt x="1388999" y="1509014"/>
                  </a:lnTo>
                  <a:lnTo>
                    <a:pt x="1437767" y="1471803"/>
                  </a:lnTo>
                  <a:lnTo>
                    <a:pt x="1481582" y="1428877"/>
                  </a:lnTo>
                  <a:lnTo>
                    <a:pt x="1520190" y="1381264"/>
                  </a:lnTo>
                  <a:lnTo>
                    <a:pt x="1553591" y="1329436"/>
                  </a:lnTo>
                  <a:lnTo>
                    <a:pt x="1581531" y="1274191"/>
                  </a:lnTo>
                  <a:lnTo>
                    <a:pt x="1604264" y="1216406"/>
                  </a:lnTo>
                  <a:lnTo>
                    <a:pt x="1621282" y="1156716"/>
                  </a:lnTo>
                  <a:lnTo>
                    <a:pt x="1632839" y="1095756"/>
                  </a:lnTo>
                  <a:lnTo>
                    <a:pt x="1638681" y="1034542"/>
                  </a:lnTo>
                  <a:lnTo>
                    <a:pt x="1639443" y="10039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1916" y="5129784"/>
              <a:ext cx="62230" cy="1258570"/>
            </a:xfrm>
            <a:custGeom>
              <a:avLst/>
              <a:gdLst/>
              <a:ahLst/>
              <a:cxnLst/>
              <a:rect l="l" t="t" r="r" b="b"/>
              <a:pathLst>
                <a:path w="62230" h="1258570">
                  <a:moveTo>
                    <a:pt x="0" y="0"/>
                  </a:moveTo>
                  <a:lnTo>
                    <a:pt x="6184" y="38989"/>
                  </a:lnTo>
                  <a:lnTo>
                    <a:pt x="11633" y="80137"/>
                  </a:lnTo>
                  <a:lnTo>
                    <a:pt x="16395" y="123063"/>
                  </a:lnTo>
                  <a:lnTo>
                    <a:pt x="20485" y="167767"/>
                  </a:lnTo>
                  <a:lnTo>
                    <a:pt x="23926" y="214122"/>
                  </a:lnTo>
                  <a:lnTo>
                    <a:pt x="26771" y="261874"/>
                  </a:lnTo>
                  <a:lnTo>
                    <a:pt x="29019" y="311023"/>
                  </a:lnTo>
                  <a:lnTo>
                    <a:pt x="30708" y="361188"/>
                  </a:lnTo>
                  <a:lnTo>
                    <a:pt x="31877" y="412369"/>
                  </a:lnTo>
                  <a:lnTo>
                    <a:pt x="32550" y="464439"/>
                  </a:lnTo>
                  <a:lnTo>
                    <a:pt x="32753" y="517169"/>
                  </a:lnTo>
                  <a:lnTo>
                    <a:pt x="32512" y="570433"/>
                  </a:lnTo>
                  <a:lnTo>
                    <a:pt x="31851" y="624078"/>
                  </a:lnTo>
                  <a:lnTo>
                    <a:pt x="30810" y="677951"/>
                  </a:lnTo>
                  <a:lnTo>
                    <a:pt x="29413" y="731913"/>
                  </a:lnTo>
                  <a:lnTo>
                    <a:pt x="27686" y="785799"/>
                  </a:lnTo>
                  <a:lnTo>
                    <a:pt x="25666" y="839444"/>
                  </a:lnTo>
                  <a:lnTo>
                    <a:pt x="23368" y="892733"/>
                  </a:lnTo>
                  <a:lnTo>
                    <a:pt x="18084" y="997546"/>
                  </a:lnTo>
                  <a:lnTo>
                    <a:pt x="12039" y="1099032"/>
                  </a:lnTo>
                  <a:lnTo>
                    <a:pt x="5499" y="1195971"/>
                  </a:lnTo>
                  <a:lnTo>
                    <a:pt x="2095" y="1242352"/>
                  </a:lnTo>
                  <a:lnTo>
                    <a:pt x="33134" y="1258404"/>
                  </a:lnTo>
                  <a:lnTo>
                    <a:pt x="39014" y="1198816"/>
                  </a:lnTo>
                  <a:lnTo>
                    <a:pt x="44132" y="1139431"/>
                  </a:lnTo>
                  <a:lnTo>
                    <a:pt x="48514" y="1080325"/>
                  </a:lnTo>
                  <a:lnTo>
                    <a:pt x="52209" y="1021562"/>
                  </a:lnTo>
                  <a:lnTo>
                    <a:pt x="55245" y="963256"/>
                  </a:lnTo>
                  <a:lnTo>
                    <a:pt x="57683" y="905459"/>
                  </a:lnTo>
                  <a:lnTo>
                    <a:pt x="59550" y="848258"/>
                  </a:lnTo>
                  <a:lnTo>
                    <a:pt x="60896" y="791756"/>
                  </a:lnTo>
                  <a:lnTo>
                    <a:pt x="61747" y="736015"/>
                  </a:lnTo>
                  <a:lnTo>
                    <a:pt x="62153" y="681126"/>
                  </a:lnTo>
                  <a:lnTo>
                    <a:pt x="62128" y="624078"/>
                  </a:lnTo>
                  <a:lnTo>
                    <a:pt x="61772" y="574205"/>
                  </a:lnTo>
                  <a:lnTo>
                    <a:pt x="61074" y="522338"/>
                  </a:lnTo>
                  <a:lnTo>
                    <a:pt x="60096" y="471652"/>
                  </a:lnTo>
                  <a:lnTo>
                    <a:pt x="57416" y="374142"/>
                  </a:lnTo>
                  <a:lnTo>
                    <a:pt x="54076" y="282321"/>
                  </a:lnTo>
                  <a:lnTo>
                    <a:pt x="48501" y="156591"/>
                  </a:lnTo>
                  <a:lnTo>
                    <a:pt x="41732" y="14986"/>
                  </a:lnTo>
                  <a:lnTo>
                    <a:pt x="10871" y="4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297939" y="904748"/>
            <a:ext cx="55943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25" dirty="0">
                <a:solidFill>
                  <a:srgbClr val="000000"/>
                </a:solidFill>
                <a:latin typeface="Georgia"/>
                <a:cs typeface="Georgia"/>
              </a:rPr>
              <a:t>FUNCTIONS </a:t>
            </a:r>
            <a:r>
              <a:rPr sz="4000" b="1" spc="-495" dirty="0">
                <a:solidFill>
                  <a:srgbClr val="000000"/>
                </a:solidFill>
                <a:latin typeface="Georgia"/>
                <a:cs typeface="Georgia"/>
              </a:rPr>
              <a:t>OF </a:t>
            </a:r>
            <a:r>
              <a:rPr sz="4000" b="1" spc="-430" dirty="0">
                <a:solidFill>
                  <a:srgbClr val="000000"/>
                </a:solidFill>
                <a:latin typeface="Georgia"/>
                <a:cs typeface="Georgia"/>
              </a:rPr>
              <a:t>A</a:t>
            </a:r>
            <a:r>
              <a:rPr sz="4000" b="1" spc="-550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4000" b="1" spc="-600" dirty="0">
                <a:solidFill>
                  <a:srgbClr val="000000"/>
                </a:solidFill>
                <a:latin typeface="Georgia"/>
                <a:cs typeface="Georgia"/>
              </a:rPr>
              <a:t>NURSE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8091" y="1866392"/>
            <a:ext cx="11391900" cy="35794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40" dirty="0">
                <a:latin typeface="Georgia"/>
                <a:cs typeface="Georgia"/>
              </a:rPr>
              <a:t>Caregiver</a:t>
            </a:r>
            <a:endParaRPr sz="3200">
              <a:latin typeface="Georgia"/>
              <a:cs typeface="Georgia"/>
            </a:endParaRPr>
          </a:p>
          <a:p>
            <a:pPr marL="241300" marR="5080" indent="-228600">
              <a:lnSpc>
                <a:spcPct val="150000"/>
              </a:lnSpc>
              <a:spcBef>
                <a:spcPts val="1090"/>
              </a:spcBef>
              <a:buFont typeface="Arial"/>
              <a:buChar char="•"/>
              <a:tabLst>
                <a:tab pos="241300" algn="l"/>
                <a:tab pos="2690495" algn="l"/>
                <a:tab pos="9046210" algn="l"/>
              </a:tabLst>
            </a:pPr>
            <a:r>
              <a:rPr sz="3200" spc="-60" dirty="0">
                <a:latin typeface="Georgia"/>
                <a:cs typeface="Georgia"/>
              </a:rPr>
              <a:t>The </a:t>
            </a:r>
            <a:r>
              <a:rPr sz="3200" spc="-55" dirty="0">
                <a:latin typeface="Georgia"/>
                <a:cs typeface="Georgia"/>
              </a:rPr>
              <a:t>caregiver </a:t>
            </a:r>
            <a:r>
              <a:rPr sz="3200" spc="-35" dirty="0">
                <a:latin typeface="Georgia"/>
                <a:cs typeface="Georgia"/>
              </a:rPr>
              <a:t>role </a:t>
            </a:r>
            <a:r>
              <a:rPr sz="3200" spc="-50" dirty="0">
                <a:latin typeface="Georgia"/>
                <a:cs typeface="Georgia"/>
              </a:rPr>
              <a:t>has </a:t>
            </a:r>
            <a:r>
              <a:rPr sz="3200" spc="-65" dirty="0">
                <a:latin typeface="Georgia"/>
                <a:cs typeface="Georgia"/>
              </a:rPr>
              <a:t>traditionally</a:t>
            </a:r>
            <a:r>
              <a:rPr sz="3200" spc="-175" dirty="0">
                <a:latin typeface="Georgia"/>
                <a:cs typeface="Georgia"/>
              </a:rPr>
              <a:t> </a:t>
            </a:r>
            <a:r>
              <a:rPr sz="3200" spc="-55" dirty="0">
                <a:latin typeface="Georgia"/>
                <a:cs typeface="Georgia"/>
              </a:rPr>
              <a:t>included</a:t>
            </a:r>
            <a:r>
              <a:rPr sz="3200" spc="-65" dirty="0">
                <a:latin typeface="Georgia"/>
                <a:cs typeface="Georgia"/>
              </a:rPr>
              <a:t> </a:t>
            </a:r>
            <a:r>
              <a:rPr sz="3200" spc="-30" dirty="0">
                <a:latin typeface="Georgia"/>
                <a:cs typeface="Georgia"/>
              </a:rPr>
              <a:t>those	</a:t>
            </a:r>
            <a:r>
              <a:rPr sz="3200" spc="-45" dirty="0">
                <a:latin typeface="Georgia"/>
                <a:cs typeface="Georgia"/>
              </a:rPr>
              <a:t>activities</a:t>
            </a:r>
            <a:r>
              <a:rPr sz="3200" spc="-160" dirty="0">
                <a:latin typeface="Georgia"/>
                <a:cs typeface="Georgia"/>
              </a:rPr>
              <a:t> </a:t>
            </a:r>
            <a:r>
              <a:rPr sz="3200" spc="-55" dirty="0">
                <a:latin typeface="Georgia"/>
                <a:cs typeface="Georgia"/>
              </a:rPr>
              <a:t>that  </a:t>
            </a:r>
            <a:r>
              <a:rPr sz="3200" spc="-30" dirty="0">
                <a:latin typeface="Georgia"/>
                <a:cs typeface="Georgia"/>
              </a:rPr>
              <a:t>assist </a:t>
            </a:r>
            <a:r>
              <a:rPr sz="3200" spc="-40" dirty="0">
                <a:latin typeface="Georgia"/>
                <a:cs typeface="Georgia"/>
              </a:rPr>
              <a:t>the </a:t>
            </a:r>
            <a:r>
              <a:rPr sz="3200" spc="-45" dirty="0">
                <a:latin typeface="Georgia"/>
                <a:cs typeface="Georgia"/>
              </a:rPr>
              <a:t>client </a:t>
            </a:r>
            <a:r>
              <a:rPr sz="3200" spc="-60" dirty="0">
                <a:latin typeface="Georgia"/>
                <a:cs typeface="Georgia"/>
              </a:rPr>
              <a:t>physically 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55" dirty="0">
                <a:latin typeface="Georgia"/>
                <a:cs typeface="Georgia"/>
              </a:rPr>
              <a:t>psychologically </a:t>
            </a:r>
            <a:r>
              <a:rPr sz="3200" spc="-35" dirty="0">
                <a:latin typeface="Georgia"/>
                <a:cs typeface="Georgia"/>
              </a:rPr>
              <a:t>while preserving  </a:t>
            </a:r>
            <a:r>
              <a:rPr sz="3200" spc="-40" dirty="0">
                <a:latin typeface="Georgia"/>
                <a:cs typeface="Georgia"/>
              </a:rPr>
              <a:t>the </a:t>
            </a:r>
            <a:r>
              <a:rPr sz="3200" spc="-35" dirty="0">
                <a:latin typeface="Georgia"/>
                <a:cs typeface="Georgia"/>
              </a:rPr>
              <a:t>client’s </a:t>
            </a:r>
            <a:r>
              <a:rPr sz="3200" spc="-130" dirty="0">
                <a:latin typeface="Georgia"/>
                <a:cs typeface="Georgia"/>
              </a:rPr>
              <a:t>dignity. </a:t>
            </a:r>
            <a:r>
              <a:rPr sz="3200" spc="-80" dirty="0">
                <a:latin typeface="Georgia"/>
                <a:cs typeface="Georgia"/>
              </a:rPr>
              <a:t>Caregiving </a:t>
            </a:r>
            <a:r>
              <a:rPr sz="3200" spc="-40" dirty="0">
                <a:latin typeface="Georgia"/>
                <a:cs typeface="Georgia"/>
              </a:rPr>
              <a:t>encompasses the </a:t>
            </a:r>
            <a:r>
              <a:rPr sz="3200" spc="-80" dirty="0">
                <a:latin typeface="Georgia"/>
                <a:cs typeface="Georgia"/>
              </a:rPr>
              <a:t>physical,  </a:t>
            </a:r>
            <a:r>
              <a:rPr sz="3200" spc="-65" dirty="0">
                <a:latin typeface="Georgia"/>
                <a:cs typeface="Georgia"/>
              </a:rPr>
              <a:t>psychosocial,	</a:t>
            </a:r>
            <a:r>
              <a:rPr sz="3200" spc="-75" dirty="0">
                <a:latin typeface="Georgia"/>
                <a:cs typeface="Georgia"/>
              </a:rPr>
              <a:t>developmental, </a:t>
            </a:r>
            <a:r>
              <a:rPr sz="3200" spc="-65" dirty="0">
                <a:latin typeface="Georgia"/>
                <a:cs typeface="Georgia"/>
              </a:rPr>
              <a:t>cultural 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40" dirty="0">
                <a:latin typeface="Georgia"/>
                <a:cs typeface="Georgia"/>
              </a:rPr>
              <a:t>spiritual</a:t>
            </a:r>
            <a:r>
              <a:rPr sz="3200" spc="-80" dirty="0">
                <a:latin typeface="Georgia"/>
                <a:cs typeface="Georgia"/>
              </a:rPr>
              <a:t> </a:t>
            </a:r>
            <a:r>
              <a:rPr sz="3200" spc="-65" dirty="0">
                <a:latin typeface="Georgia"/>
                <a:cs typeface="Georgia"/>
              </a:rPr>
              <a:t>levels.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991600" y="0"/>
            <a:ext cx="3200399" cy="2286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80491" y="845311"/>
            <a:ext cx="10229215" cy="5161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45" dirty="0">
                <a:latin typeface="Georgia"/>
                <a:cs typeface="Georgia"/>
              </a:rPr>
              <a:t>Communicator</a:t>
            </a:r>
            <a:endParaRPr sz="2800">
              <a:latin typeface="Georgia"/>
              <a:cs typeface="Georgia"/>
            </a:endParaRPr>
          </a:p>
          <a:p>
            <a:pPr marL="241300" marR="5080" indent="-228600">
              <a:lnSpc>
                <a:spcPct val="150000"/>
              </a:lnSpc>
              <a:spcBef>
                <a:spcPts val="1800"/>
              </a:spcBef>
              <a:buFont typeface="Arial"/>
              <a:buChar char="•"/>
              <a:tabLst>
                <a:tab pos="241300" algn="l"/>
                <a:tab pos="8593455" algn="l"/>
                <a:tab pos="9355455" algn="l"/>
              </a:tabLst>
            </a:pPr>
            <a:r>
              <a:rPr sz="2800" spc="-80" dirty="0">
                <a:latin typeface="Georgia"/>
                <a:cs typeface="Georgia"/>
              </a:rPr>
              <a:t>Communication </a:t>
            </a:r>
            <a:r>
              <a:rPr sz="2800" spc="-30" dirty="0">
                <a:latin typeface="Georgia"/>
                <a:cs typeface="Georgia"/>
              </a:rPr>
              <a:t>is </a:t>
            </a:r>
            <a:r>
              <a:rPr sz="2800" spc="-75" dirty="0">
                <a:latin typeface="Georgia"/>
                <a:cs typeface="Georgia"/>
              </a:rPr>
              <a:t>an </a:t>
            </a:r>
            <a:r>
              <a:rPr sz="2800" spc="-55" dirty="0">
                <a:latin typeface="Georgia"/>
                <a:cs typeface="Georgia"/>
              </a:rPr>
              <a:t>integral </a:t>
            </a:r>
            <a:r>
              <a:rPr sz="2800" spc="-45" dirty="0">
                <a:latin typeface="Georgia"/>
                <a:cs typeface="Georgia"/>
              </a:rPr>
              <a:t>to </a:t>
            </a:r>
            <a:r>
              <a:rPr sz="2800" spc="-50" dirty="0">
                <a:latin typeface="Georgia"/>
                <a:cs typeface="Georgia"/>
              </a:rPr>
              <a:t>all </a:t>
            </a:r>
            <a:r>
              <a:rPr sz="2800" spc="-65" dirty="0">
                <a:latin typeface="Georgia"/>
                <a:cs typeface="Georgia"/>
              </a:rPr>
              <a:t>nursing </a:t>
            </a:r>
            <a:r>
              <a:rPr sz="2800" spc="-60" dirty="0">
                <a:latin typeface="Georgia"/>
                <a:cs typeface="Georgia"/>
              </a:rPr>
              <a:t>roles. </a:t>
            </a:r>
            <a:r>
              <a:rPr sz="2800" spc="-55" dirty="0">
                <a:latin typeface="Georgia"/>
                <a:cs typeface="Georgia"/>
              </a:rPr>
              <a:t>Nurses  </a:t>
            </a:r>
            <a:r>
              <a:rPr sz="2800" spc="-75" dirty="0">
                <a:latin typeface="Georgia"/>
                <a:cs typeface="Georgia"/>
              </a:rPr>
              <a:t>communicate </a:t>
            </a:r>
            <a:r>
              <a:rPr sz="2800" spc="-25" dirty="0">
                <a:latin typeface="Georgia"/>
                <a:cs typeface="Georgia"/>
              </a:rPr>
              <a:t>with </a:t>
            </a:r>
            <a:r>
              <a:rPr sz="2800" spc="-40" dirty="0">
                <a:latin typeface="Georgia"/>
                <a:cs typeface="Georgia"/>
              </a:rPr>
              <a:t>the </a:t>
            </a:r>
            <a:r>
              <a:rPr sz="2800" spc="-55" dirty="0">
                <a:latin typeface="Georgia"/>
                <a:cs typeface="Georgia"/>
              </a:rPr>
              <a:t>client, </a:t>
            </a:r>
            <a:r>
              <a:rPr sz="2800" spc="-30" dirty="0">
                <a:latin typeface="Georgia"/>
                <a:cs typeface="Georgia"/>
              </a:rPr>
              <a:t>support </a:t>
            </a:r>
            <a:r>
              <a:rPr sz="2800" spc="-45" dirty="0">
                <a:latin typeface="Georgia"/>
                <a:cs typeface="Georgia"/>
              </a:rPr>
              <a:t>persons, </a:t>
            </a:r>
            <a:r>
              <a:rPr sz="2800" spc="-25" dirty="0">
                <a:latin typeface="Georgia"/>
                <a:cs typeface="Georgia"/>
              </a:rPr>
              <a:t>other </a:t>
            </a:r>
            <a:r>
              <a:rPr sz="2800" spc="-50" dirty="0">
                <a:latin typeface="Georgia"/>
                <a:cs typeface="Georgia"/>
              </a:rPr>
              <a:t>health  </a:t>
            </a:r>
            <a:r>
              <a:rPr sz="2800" spc="-60" dirty="0">
                <a:latin typeface="Georgia"/>
                <a:cs typeface="Georgia"/>
              </a:rPr>
              <a:t>professionals, </a:t>
            </a:r>
            <a:r>
              <a:rPr sz="2800" spc="-70" dirty="0">
                <a:latin typeface="Georgia"/>
                <a:cs typeface="Georgia"/>
              </a:rPr>
              <a:t>and </a:t>
            </a:r>
            <a:r>
              <a:rPr sz="2800" spc="-25" dirty="0">
                <a:latin typeface="Georgia"/>
                <a:cs typeface="Georgia"/>
              </a:rPr>
              <a:t>people </a:t>
            </a:r>
            <a:r>
              <a:rPr sz="2800" spc="-70" dirty="0">
                <a:latin typeface="Georgia"/>
                <a:cs typeface="Georgia"/>
              </a:rPr>
              <a:t>in </a:t>
            </a:r>
            <a:r>
              <a:rPr sz="2800" spc="-35" dirty="0">
                <a:latin typeface="Georgia"/>
                <a:cs typeface="Georgia"/>
              </a:rPr>
              <a:t>the </a:t>
            </a:r>
            <a:r>
              <a:rPr sz="2800" spc="-120" dirty="0">
                <a:latin typeface="Georgia"/>
                <a:cs typeface="Georgia"/>
              </a:rPr>
              <a:t>community. </a:t>
            </a:r>
            <a:r>
              <a:rPr sz="2800" spc="-145" dirty="0">
                <a:latin typeface="Georgia"/>
                <a:cs typeface="Georgia"/>
              </a:rPr>
              <a:t>In </a:t>
            </a:r>
            <a:r>
              <a:rPr sz="2800" spc="-35" dirty="0">
                <a:latin typeface="Georgia"/>
                <a:cs typeface="Georgia"/>
              </a:rPr>
              <a:t>the role </a:t>
            </a:r>
            <a:r>
              <a:rPr sz="2800" spc="-45" dirty="0">
                <a:latin typeface="Georgia"/>
                <a:cs typeface="Georgia"/>
              </a:rPr>
              <a:t>of  </a:t>
            </a:r>
            <a:r>
              <a:rPr sz="2800" spc="-114" dirty="0">
                <a:latin typeface="Georgia"/>
                <a:cs typeface="Georgia"/>
              </a:rPr>
              <a:t>communicator, </a:t>
            </a:r>
            <a:r>
              <a:rPr sz="2800" spc="-40" dirty="0">
                <a:latin typeface="Georgia"/>
                <a:cs typeface="Georgia"/>
              </a:rPr>
              <a:t>nurses </a:t>
            </a:r>
            <a:r>
              <a:rPr sz="2800" spc="-35" dirty="0">
                <a:latin typeface="Georgia"/>
                <a:cs typeface="Georgia"/>
              </a:rPr>
              <a:t>identify </a:t>
            </a:r>
            <a:r>
              <a:rPr sz="2800" spc="-40" dirty="0">
                <a:latin typeface="Georgia"/>
                <a:cs typeface="Georgia"/>
              </a:rPr>
              <a:t>client </a:t>
            </a:r>
            <a:r>
              <a:rPr sz="2800" spc="-55" dirty="0">
                <a:latin typeface="Georgia"/>
                <a:cs typeface="Georgia"/>
              </a:rPr>
              <a:t>problems </a:t>
            </a:r>
            <a:r>
              <a:rPr sz="2800" spc="-75" dirty="0">
                <a:latin typeface="Georgia"/>
                <a:cs typeface="Georgia"/>
              </a:rPr>
              <a:t>and </a:t>
            </a:r>
            <a:r>
              <a:rPr sz="2800" spc="-60" dirty="0">
                <a:latin typeface="Georgia"/>
                <a:cs typeface="Georgia"/>
              </a:rPr>
              <a:t>then  </a:t>
            </a:r>
            <a:r>
              <a:rPr sz="2800" spc="-75" dirty="0">
                <a:latin typeface="Georgia"/>
                <a:cs typeface="Georgia"/>
              </a:rPr>
              <a:t>communicate </a:t>
            </a:r>
            <a:r>
              <a:rPr sz="2800" spc="-25" dirty="0">
                <a:latin typeface="Georgia"/>
                <a:cs typeface="Georgia"/>
              </a:rPr>
              <a:t>these </a:t>
            </a:r>
            <a:r>
              <a:rPr sz="2800" spc="-55" dirty="0">
                <a:latin typeface="Georgia"/>
                <a:cs typeface="Georgia"/>
              </a:rPr>
              <a:t>verbally </a:t>
            </a:r>
            <a:r>
              <a:rPr sz="2800" spc="-10" dirty="0">
                <a:latin typeface="Georgia"/>
                <a:cs typeface="Georgia"/>
              </a:rPr>
              <a:t>or </a:t>
            </a:r>
            <a:r>
              <a:rPr sz="2800" spc="-70" dirty="0">
                <a:latin typeface="Georgia"/>
                <a:cs typeface="Georgia"/>
              </a:rPr>
              <a:t>in </a:t>
            </a:r>
            <a:r>
              <a:rPr sz="2800" spc="-25" dirty="0">
                <a:latin typeface="Georgia"/>
                <a:cs typeface="Georgia"/>
              </a:rPr>
              <a:t>writing </a:t>
            </a:r>
            <a:r>
              <a:rPr sz="2800" spc="-45" dirty="0">
                <a:latin typeface="Georgia"/>
                <a:cs typeface="Georgia"/>
              </a:rPr>
              <a:t>to</a:t>
            </a:r>
            <a:r>
              <a:rPr sz="2800" spc="-204" dirty="0">
                <a:latin typeface="Georgia"/>
                <a:cs typeface="Georgia"/>
              </a:rPr>
              <a:t> </a:t>
            </a:r>
            <a:r>
              <a:rPr sz="2800" spc="-25" dirty="0">
                <a:latin typeface="Georgia"/>
                <a:cs typeface="Georgia"/>
              </a:rPr>
              <a:t>other</a:t>
            </a:r>
            <a:r>
              <a:rPr sz="2800" spc="-70" dirty="0">
                <a:latin typeface="Georgia"/>
                <a:cs typeface="Georgia"/>
              </a:rPr>
              <a:t> </a:t>
            </a:r>
            <a:r>
              <a:rPr sz="2800" spc="-45" dirty="0">
                <a:latin typeface="Georgia"/>
                <a:cs typeface="Georgia"/>
              </a:rPr>
              <a:t>members	of</a:t>
            </a:r>
            <a:r>
              <a:rPr sz="2800" spc="-175" dirty="0">
                <a:latin typeface="Georgia"/>
                <a:cs typeface="Georgia"/>
              </a:rPr>
              <a:t> </a:t>
            </a:r>
            <a:r>
              <a:rPr sz="2800" spc="-40" dirty="0">
                <a:latin typeface="Georgia"/>
                <a:cs typeface="Georgia"/>
              </a:rPr>
              <a:t>the  </a:t>
            </a:r>
            <a:r>
              <a:rPr sz="2800" spc="-50" dirty="0">
                <a:latin typeface="Georgia"/>
                <a:cs typeface="Georgia"/>
              </a:rPr>
              <a:t>health </a:t>
            </a:r>
            <a:r>
              <a:rPr sz="2800" spc="-90" dirty="0">
                <a:latin typeface="Georgia"/>
                <a:cs typeface="Georgia"/>
              </a:rPr>
              <a:t>team. </a:t>
            </a:r>
            <a:r>
              <a:rPr sz="2800" spc="-55" dirty="0">
                <a:latin typeface="Georgia"/>
                <a:cs typeface="Georgia"/>
              </a:rPr>
              <a:t>The </a:t>
            </a:r>
            <a:r>
              <a:rPr sz="2800" spc="-35" dirty="0">
                <a:latin typeface="Georgia"/>
                <a:cs typeface="Georgia"/>
              </a:rPr>
              <a:t>quality </a:t>
            </a:r>
            <a:r>
              <a:rPr sz="2800" spc="-45" dirty="0">
                <a:latin typeface="Georgia"/>
                <a:cs typeface="Georgia"/>
              </a:rPr>
              <a:t>of </a:t>
            </a:r>
            <a:r>
              <a:rPr sz="2800" spc="-50" dirty="0">
                <a:latin typeface="Georgia"/>
                <a:cs typeface="Georgia"/>
              </a:rPr>
              <a:t>a </a:t>
            </a:r>
            <a:r>
              <a:rPr sz="2800" spc="-40" dirty="0">
                <a:latin typeface="Georgia"/>
                <a:cs typeface="Georgia"/>
              </a:rPr>
              <a:t>nurse’s</a:t>
            </a:r>
            <a:r>
              <a:rPr sz="2800" spc="-125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communication</a:t>
            </a:r>
            <a:r>
              <a:rPr sz="2800" spc="-105" dirty="0">
                <a:latin typeface="Georgia"/>
                <a:cs typeface="Georgia"/>
              </a:rPr>
              <a:t> </a:t>
            </a:r>
            <a:r>
              <a:rPr sz="2800" spc="-30" dirty="0">
                <a:latin typeface="Georgia"/>
                <a:cs typeface="Georgia"/>
              </a:rPr>
              <a:t>is	</a:t>
            </a:r>
            <a:r>
              <a:rPr sz="2800" spc="-75" dirty="0">
                <a:latin typeface="Georgia"/>
                <a:cs typeface="Georgia"/>
              </a:rPr>
              <a:t>an  </a:t>
            </a:r>
            <a:r>
              <a:rPr sz="2800" spc="-50" dirty="0">
                <a:latin typeface="Georgia"/>
                <a:cs typeface="Georgia"/>
              </a:rPr>
              <a:t>important factor </a:t>
            </a:r>
            <a:r>
              <a:rPr sz="2800" spc="-70" dirty="0">
                <a:latin typeface="Georgia"/>
                <a:cs typeface="Georgia"/>
              </a:rPr>
              <a:t>in </a:t>
            </a:r>
            <a:r>
              <a:rPr sz="2800" spc="-65" dirty="0">
                <a:latin typeface="Georgia"/>
                <a:cs typeface="Georgia"/>
              </a:rPr>
              <a:t>nursing</a:t>
            </a:r>
            <a:r>
              <a:rPr sz="2800" spc="-155" dirty="0">
                <a:latin typeface="Georgia"/>
                <a:cs typeface="Georgia"/>
              </a:rPr>
              <a:t> </a:t>
            </a:r>
            <a:r>
              <a:rPr sz="2800" spc="-70" dirty="0">
                <a:latin typeface="Georgia"/>
                <a:cs typeface="Georgia"/>
              </a:rPr>
              <a:t>care.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448800" y="0"/>
            <a:ext cx="2743198" cy="2362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09091" y="321690"/>
            <a:ext cx="10693400" cy="5132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  <a:tab pos="1868805" algn="l"/>
              </a:tabLst>
            </a:pPr>
            <a:r>
              <a:rPr sz="3200" b="1" spc="-250" dirty="0">
                <a:latin typeface="Georgia"/>
                <a:cs typeface="Georgia"/>
              </a:rPr>
              <a:t>Teacher	</a:t>
            </a:r>
            <a:r>
              <a:rPr sz="3200" b="1" spc="-280" dirty="0">
                <a:latin typeface="Georgia"/>
                <a:cs typeface="Georgia"/>
              </a:rPr>
              <a:t>:</a:t>
            </a:r>
            <a:endParaRPr sz="3200">
              <a:latin typeface="Georgia"/>
              <a:cs typeface="Georgia"/>
            </a:endParaRPr>
          </a:p>
          <a:p>
            <a:pPr marL="240665" marR="103505" indent="-228600">
              <a:lnSpc>
                <a:spcPct val="150000"/>
              </a:lnSpc>
              <a:spcBef>
                <a:spcPts val="1805"/>
              </a:spcBef>
              <a:buFont typeface="Arial"/>
              <a:buChar char="•"/>
              <a:tabLst>
                <a:tab pos="241300" algn="l"/>
                <a:tab pos="6696075" algn="l"/>
                <a:tab pos="7960995" algn="l"/>
                <a:tab pos="9487535" algn="l"/>
              </a:tabLst>
            </a:pPr>
            <a:r>
              <a:rPr sz="3200" spc="-100" dirty="0">
                <a:latin typeface="Georgia"/>
                <a:cs typeface="Georgia"/>
              </a:rPr>
              <a:t>A</a:t>
            </a:r>
            <a:r>
              <a:rPr sz="3200" spc="-65" dirty="0">
                <a:latin typeface="Georgia"/>
                <a:cs typeface="Georgia"/>
              </a:rPr>
              <a:t>s</a:t>
            </a:r>
            <a:r>
              <a:rPr sz="3200" spc="-9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a</a:t>
            </a:r>
            <a:r>
              <a:rPr sz="3200" spc="-70" dirty="0">
                <a:latin typeface="Georgia"/>
                <a:cs typeface="Georgia"/>
              </a:rPr>
              <a:t> </a:t>
            </a:r>
            <a:r>
              <a:rPr sz="3200" spc="-100" dirty="0">
                <a:latin typeface="Georgia"/>
                <a:cs typeface="Georgia"/>
              </a:rPr>
              <a:t>t</a:t>
            </a:r>
            <a:r>
              <a:rPr sz="3200" spc="-40" dirty="0">
                <a:latin typeface="Georgia"/>
                <a:cs typeface="Georgia"/>
              </a:rPr>
              <a:t>e</a:t>
            </a:r>
            <a:r>
              <a:rPr sz="3200" spc="-105" dirty="0">
                <a:latin typeface="Georgia"/>
                <a:cs typeface="Georgia"/>
              </a:rPr>
              <a:t>a</a:t>
            </a:r>
            <a:r>
              <a:rPr sz="3200" spc="-85" dirty="0">
                <a:latin typeface="Georgia"/>
                <a:cs typeface="Georgia"/>
              </a:rPr>
              <a:t>c</a:t>
            </a:r>
            <a:r>
              <a:rPr sz="3200" spc="-150" dirty="0">
                <a:latin typeface="Georgia"/>
                <a:cs typeface="Georgia"/>
              </a:rPr>
              <a:t>h</a:t>
            </a:r>
            <a:r>
              <a:rPr sz="3200" spc="-40" dirty="0">
                <a:latin typeface="Georgia"/>
                <a:cs typeface="Georgia"/>
              </a:rPr>
              <a:t>e</a:t>
            </a:r>
            <a:r>
              <a:rPr sz="3200" spc="-355" dirty="0">
                <a:latin typeface="Georgia"/>
                <a:cs typeface="Georgia"/>
              </a:rPr>
              <a:t>r</a:t>
            </a:r>
            <a:r>
              <a:rPr sz="3200" spc="-204" dirty="0">
                <a:latin typeface="Georgia"/>
                <a:cs typeface="Georgia"/>
              </a:rPr>
              <a:t>,</a:t>
            </a:r>
            <a:r>
              <a:rPr sz="3200" spc="-125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t</a:t>
            </a:r>
            <a:r>
              <a:rPr sz="3200" spc="-90" dirty="0">
                <a:latin typeface="Georgia"/>
                <a:cs typeface="Georgia"/>
              </a:rPr>
              <a:t>h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65" dirty="0">
                <a:latin typeface="Georgia"/>
                <a:cs typeface="Georgia"/>
              </a:rPr>
              <a:t>nur</a:t>
            </a:r>
            <a:r>
              <a:rPr sz="3200" spc="5" dirty="0">
                <a:latin typeface="Georgia"/>
                <a:cs typeface="Georgia"/>
              </a:rPr>
              <a:t>se</a:t>
            </a:r>
            <a:r>
              <a:rPr sz="3200" spc="-105" dirty="0">
                <a:latin typeface="Georgia"/>
                <a:cs typeface="Georgia"/>
              </a:rPr>
              <a:t> </a:t>
            </a:r>
            <a:r>
              <a:rPr sz="3200" spc="-45" dirty="0">
                <a:latin typeface="Georgia"/>
                <a:cs typeface="Georgia"/>
              </a:rPr>
              <a:t>he</a:t>
            </a:r>
            <a:r>
              <a:rPr sz="3200" spc="-40" dirty="0">
                <a:latin typeface="Georgia"/>
                <a:cs typeface="Georgia"/>
              </a:rPr>
              <a:t>lp</a:t>
            </a:r>
            <a:r>
              <a:rPr sz="3200" spc="-35" dirty="0">
                <a:latin typeface="Georgia"/>
                <a:cs typeface="Georgia"/>
              </a:rPr>
              <a:t>s</a:t>
            </a:r>
            <a:r>
              <a:rPr sz="3200" spc="-105" dirty="0">
                <a:latin typeface="Georgia"/>
                <a:cs typeface="Georgia"/>
              </a:rPr>
              <a:t> </a:t>
            </a:r>
            <a:r>
              <a:rPr sz="3200" spc="-35" dirty="0">
                <a:latin typeface="Georgia"/>
                <a:cs typeface="Georgia"/>
              </a:rPr>
              <a:t>clients</a:t>
            </a:r>
            <a:r>
              <a:rPr sz="3200" spc="-85" dirty="0">
                <a:latin typeface="Georgia"/>
                <a:cs typeface="Georgia"/>
              </a:rPr>
              <a:t> </a:t>
            </a:r>
            <a:r>
              <a:rPr sz="3200" spc="-20" dirty="0">
                <a:latin typeface="Georgia"/>
                <a:cs typeface="Georgia"/>
              </a:rPr>
              <a:t>l</a:t>
            </a:r>
            <a:r>
              <a:rPr sz="3200" spc="-35" dirty="0">
                <a:latin typeface="Georgia"/>
                <a:cs typeface="Georgia"/>
              </a:rPr>
              <a:t>e</a:t>
            </a:r>
            <a:r>
              <a:rPr sz="3200" spc="-25" dirty="0">
                <a:latin typeface="Georgia"/>
                <a:cs typeface="Georgia"/>
              </a:rPr>
              <a:t>a</a:t>
            </a:r>
            <a:r>
              <a:rPr sz="3200" spc="-30" dirty="0">
                <a:latin typeface="Georgia"/>
                <a:cs typeface="Georgia"/>
              </a:rPr>
              <a:t>r</a:t>
            </a:r>
            <a:r>
              <a:rPr sz="3200" spc="-105" dirty="0">
                <a:latin typeface="Georgia"/>
                <a:cs typeface="Georgia"/>
              </a:rPr>
              <a:t>n</a:t>
            </a:r>
            <a:r>
              <a:rPr sz="3200" spc="-8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abo</a:t>
            </a:r>
            <a:r>
              <a:rPr sz="3200" spc="-65" dirty="0">
                <a:latin typeface="Georgia"/>
                <a:cs typeface="Georgia"/>
              </a:rPr>
              <a:t>u</a:t>
            </a:r>
            <a:r>
              <a:rPr sz="3200" spc="-20" dirty="0">
                <a:latin typeface="Georgia"/>
                <a:cs typeface="Georgia"/>
              </a:rPr>
              <a:t>t</a:t>
            </a:r>
            <a:r>
              <a:rPr sz="3200" spc="-11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t</a:t>
            </a:r>
            <a:r>
              <a:rPr sz="3200" spc="-90" dirty="0">
                <a:latin typeface="Georgia"/>
                <a:cs typeface="Georgia"/>
              </a:rPr>
              <a:t>h</a:t>
            </a:r>
            <a:r>
              <a:rPr sz="3200" spc="-5" dirty="0">
                <a:latin typeface="Georgia"/>
                <a:cs typeface="Georgia"/>
              </a:rPr>
              <a:t>eir</a:t>
            </a:r>
            <a:r>
              <a:rPr sz="3200" dirty="0">
                <a:latin typeface="Georgia"/>
                <a:cs typeface="Georgia"/>
              </a:rPr>
              <a:t>	</a:t>
            </a:r>
            <a:r>
              <a:rPr sz="3200" spc="-45" dirty="0">
                <a:latin typeface="Georgia"/>
                <a:cs typeface="Georgia"/>
              </a:rPr>
              <a:t>he</a:t>
            </a:r>
            <a:r>
              <a:rPr sz="3200" spc="-55" dirty="0">
                <a:latin typeface="Georgia"/>
                <a:cs typeface="Georgia"/>
              </a:rPr>
              <a:t>a</a:t>
            </a:r>
            <a:r>
              <a:rPr sz="3200" spc="-50" dirty="0">
                <a:latin typeface="Georgia"/>
                <a:cs typeface="Georgia"/>
              </a:rPr>
              <a:t>lth  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40" dirty="0">
                <a:latin typeface="Georgia"/>
                <a:cs typeface="Georgia"/>
              </a:rPr>
              <a:t>the </a:t>
            </a:r>
            <a:r>
              <a:rPr sz="3200" spc="-55" dirty="0">
                <a:latin typeface="Georgia"/>
                <a:cs typeface="Georgia"/>
              </a:rPr>
              <a:t>health </a:t>
            </a:r>
            <a:r>
              <a:rPr sz="3200" spc="-40" dirty="0">
                <a:latin typeface="Georgia"/>
                <a:cs typeface="Georgia"/>
              </a:rPr>
              <a:t>care </a:t>
            </a:r>
            <a:r>
              <a:rPr sz="3200" spc="-45" dirty="0">
                <a:latin typeface="Georgia"/>
                <a:cs typeface="Georgia"/>
              </a:rPr>
              <a:t>procedures </a:t>
            </a:r>
            <a:r>
              <a:rPr sz="3200" spc="-40" dirty="0">
                <a:latin typeface="Georgia"/>
                <a:cs typeface="Georgia"/>
              </a:rPr>
              <a:t>they</a:t>
            </a:r>
            <a:r>
              <a:rPr sz="3200" spc="-254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need</a:t>
            </a:r>
            <a:r>
              <a:rPr sz="3200" spc="-90" dirty="0">
                <a:latin typeface="Georgia"/>
                <a:cs typeface="Georgia"/>
              </a:rPr>
              <a:t> </a:t>
            </a:r>
            <a:r>
              <a:rPr sz="3200" spc="-45" dirty="0">
                <a:latin typeface="Georgia"/>
                <a:cs typeface="Georgia"/>
              </a:rPr>
              <a:t>to	</a:t>
            </a:r>
            <a:r>
              <a:rPr sz="3200" spc="-55" dirty="0">
                <a:latin typeface="Georgia"/>
                <a:cs typeface="Georgia"/>
              </a:rPr>
              <a:t>perform </a:t>
            </a:r>
            <a:r>
              <a:rPr sz="3200" spc="-45" dirty="0">
                <a:latin typeface="Georgia"/>
                <a:cs typeface="Georgia"/>
              </a:rPr>
              <a:t>to  </a:t>
            </a:r>
            <a:r>
              <a:rPr sz="3200" spc="-40" dirty="0">
                <a:latin typeface="Georgia"/>
                <a:cs typeface="Georgia"/>
              </a:rPr>
              <a:t>restore </a:t>
            </a:r>
            <a:r>
              <a:rPr sz="3200" spc="-5" dirty="0">
                <a:latin typeface="Georgia"/>
                <a:cs typeface="Georgia"/>
              </a:rPr>
              <a:t>or </a:t>
            </a:r>
            <a:r>
              <a:rPr sz="3200" spc="-80" dirty="0">
                <a:latin typeface="Georgia"/>
                <a:cs typeface="Georgia"/>
              </a:rPr>
              <a:t>maintain </a:t>
            </a:r>
            <a:r>
              <a:rPr sz="3200" spc="-30" dirty="0">
                <a:latin typeface="Georgia"/>
                <a:cs typeface="Georgia"/>
              </a:rPr>
              <a:t>their</a:t>
            </a:r>
            <a:r>
              <a:rPr sz="3200" spc="-210" dirty="0">
                <a:latin typeface="Georgia"/>
                <a:cs typeface="Georgia"/>
              </a:rPr>
              <a:t> </a:t>
            </a:r>
            <a:r>
              <a:rPr sz="3200" spc="-80" dirty="0">
                <a:latin typeface="Georgia"/>
                <a:cs typeface="Georgia"/>
              </a:rPr>
              <a:t>health.</a:t>
            </a:r>
            <a:r>
              <a:rPr sz="3200" spc="-70" dirty="0">
                <a:latin typeface="Georgia"/>
                <a:cs typeface="Georgia"/>
              </a:rPr>
              <a:t> </a:t>
            </a:r>
            <a:r>
              <a:rPr sz="3200" spc="-60" dirty="0">
                <a:latin typeface="Georgia"/>
                <a:cs typeface="Georgia"/>
              </a:rPr>
              <a:t>The	</a:t>
            </a:r>
            <a:r>
              <a:rPr sz="3200" spc="-35" dirty="0">
                <a:latin typeface="Georgia"/>
                <a:cs typeface="Georgia"/>
              </a:rPr>
              <a:t>nurse </a:t>
            </a:r>
            <a:r>
              <a:rPr sz="3200" spc="-15" dirty="0">
                <a:latin typeface="Georgia"/>
                <a:cs typeface="Georgia"/>
              </a:rPr>
              <a:t>assesses</a:t>
            </a:r>
            <a:r>
              <a:rPr sz="3200" spc="-210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the</a:t>
            </a:r>
            <a:endParaRPr sz="3200">
              <a:latin typeface="Georgia"/>
              <a:cs typeface="Georgia"/>
            </a:endParaRPr>
          </a:p>
          <a:p>
            <a:pPr marL="240665" marR="5080">
              <a:lnSpc>
                <a:spcPct val="150000"/>
              </a:lnSpc>
              <a:tabLst>
                <a:tab pos="2097405" algn="l"/>
                <a:tab pos="5020945" algn="l"/>
              </a:tabLst>
            </a:pPr>
            <a:r>
              <a:rPr sz="3200" spc="-35" dirty="0">
                <a:latin typeface="Georgia"/>
                <a:cs typeface="Georgia"/>
              </a:rPr>
              <a:t>client’s </a:t>
            </a:r>
            <a:r>
              <a:rPr sz="3200" spc="-50" dirty="0">
                <a:latin typeface="Georgia"/>
                <a:cs typeface="Georgia"/>
              </a:rPr>
              <a:t>learning</a:t>
            </a:r>
            <a:r>
              <a:rPr sz="3200" spc="-110" dirty="0">
                <a:latin typeface="Georgia"/>
                <a:cs typeface="Georgia"/>
              </a:rPr>
              <a:t> </a:t>
            </a:r>
            <a:r>
              <a:rPr sz="3200" spc="-35" dirty="0">
                <a:latin typeface="Georgia"/>
                <a:cs typeface="Georgia"/>
              </a:rPr>
              <a:t>needs</a:t>
            </a:r>
            <a:r>
              <a:rPr sz="3200" spc="-100" dirty="0">
                <a:latin typeface="Georgia"/>
                <a:cs typeface="Georgia"/>
              </a:rPr>
              <a:t> </a:t>
            </a:r>
            <a:r>
              <a:rPr sz="3200" spc="-85" dirty="0">
                <a:latin typeface="Georgia"/>
                <a:cs typeface="Georgia"/>
              </a:rPr>
              <a:t>and	</a:t>
            </a:r>
            <a:r>
              <a:rPr sz="3200" spc="-50" dirty="0">
                <a:latin typeface="Georgia"/>
                <a:cs typeface="Georgia"/>
              </a:rPr>
              <a:t>readiness to </a:t>
            </a:r>
            <a:r>
              <a:rPr sz="3200" spc="-70" dirty="0">
                <a:latin typeface="Georgia"/>
                <a:cs typeface="Georgia"/>
              </a:rPr>
              <a:t>learn, </a:t>
            </a:r>
            <a:r>
              <a:rPr sz="3200" spc="-5" dirty="0">
                <a:latin typeface="Georgia"/>
                <a:cs typeface="Georgia"/>
              </a:rPr>
              <a:t>sets </a:t>
            </a:r>
            <a:r>
              <a:rPr sz="3200" spc="-35" dirty="0">
                <a:latin typeface="Georgia"/>
                <a:cs typeface="Georgia"/>
              </a:rPr>
              <a:t>specific  </a:t>
            </a:r>
            <a:r>
              <a:rPr sz="3200" spc="-55" dirty="0">
                <a:latin typeface="Georgia"/>
                <a:cs typeface="Georgia"/>
              </a:rPr>
              <a:t>learning </a:t>
            </a:r>
            <a:r>
              <a:rPr sz="3200" spc="-40" dirty="0">
                <a:latin typeface="Georgia"/>
                <a:cs typeface="Georgia"/>
              </a:rPr>
              <a:t>goals </a:t>
            </a:r>
            <a:r>
              <a:rPr sz="3200" spc="-80" dirty="0">
                <a:latin typeface="Georgia"/>
                <a:cs typeface="Georgia"/>
              </a:rPr>
              <a:t>in </a:t>
            </a:r>
            <a:r>
              <a:rPr sz="3200" spc="-60" dirty="0">
                <a:latin typeface="Georgia"/>
                <a:cs typeface="Georgia"/>
              </a:rPr>
              <a:t>conjunction </a:t>
            </a:r>
            <a:r>
              <a:rPr sz="3200" spc="-15" dirty="0">
                <a:latin typeface="Georgia"/>
                <a:cs typeface="Georgia"/>
              </a:rPr>
              <a:t>with </a:t>
            </a:r>
            <a:r>
              <a:rPr sz="3200" spc="-40" dirty="0">
                <a:latin typeface="Georgia"/>
                <a:cs typeface="Georgia"/>
              </a:rPr>
              <a:t>the </a:t>
            </a:r>
            <a:r>
              <a:rPr sz="3200" spc="-60" dirty="0">
                <a:latin typeface="Georgia"/>
                <a:cs typeface="Georgia"/>
              </a:rPr>
              <a:t>client, </a:t>
            </a:r>
            <a:r>
              <a:rPr sz="3200" spc="-35" dirty="0">
                <a:latin typeface="Georgia"/>
                <a:cs typeface="Georgia"/>
              </a:rPr>
              <a:t>enacts</a:t>
            </a:r>
            <a:r>
              <a:rPr sz="3200" spc="-325" dirty="0">
                <a:latin typeface="Georgia"/>
                <a:cs typeface="Georgia"/>
              </a:rPr>
              <a:t> </a:t>
            </a:r>
            <a:r>
              <a:rPr sz="3200" spc="-55" dirty="0">
                <a:latin typeface="Georgia"/>
                <a:cs typeface="Georgia"/>
              </a:rPr>
              <a:t>teaching  </a:t>
            </a:r>
            <a:r>
              <a:rPr sz="3200" spc="-40" dirty="0">
                <a:latin typeface="Georgia"/>
                <a:cs typeface="Georgia"/>
              </a:rPr>
              <a:t>strategies	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50" dirty="0">
                <a:latin typeface="Georgia"/>
                <a:cs typeface="Georgia"/>
              </a:rPr>
              <a:t>measures</a:t>
            </a:r>
            <a:r>
              <a:rPr sz="3200" spc="-135" dirty="0">
                <a:latin typeface="Georgia"/>
                <a:cs typeface="Georgia"/>
              </a:rPr>
              <a:t> </a:t>
            </a:r>
            <a:r>
              <a:rPr sz="3200" spc="-70" dirty="0">
                <a:latin typeface="Georgia"/>
                <a:cs typeface="Georgia"/>
              </a:rPr>
              <a:t>learning.</a:t>
            </a:r>
            <a:endParaRPr sz="3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8091" y="1615820"/>
            <a:ext cx="9955530" cy="5042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04" dirty="0">
                <a:latin typeface="Georgia"/>
                <a:cs typeface="Georgia"/>
              </a:rPr>
              <a:t>Client</a:t>
            </a:r>
            <a:r>
              <a:rPr sz="3200" b="1" spc="-140" dirty="0">
                <a:latin typeface="Georgia"/>
                <a:cs typeface="Georgia"/>
              </a:rPr>
              <a:t> </a:t>
            </a:r>
            <a:r>
              <a:rPr sz="3200" b="1" spc="-235" dirty="0">
                <a:latin typeface="Georgia"/>
                <a:cs typeface="Georgia"/>
              </a:rPr>
              <a:t>advocate</a:t>
            </a:r>
            <a:endParaRPr sz="3200">
              <a:latin typeface="Georgia"/>
              <a:cs typeface="Georgia"/>
            </a:endParaRPr>
          </a:p>
          <a:p>
            <a:pPr marL="241300" marR="5080" indent="-228600">
              <a:lnSpc>
                <a:spcPct val="150000"/>
              </a:lnSpc>
              <a:spcBef>
                <a:spcPts val="1090"/>
              </a:spcBef>
              <a:buFont typeface="Arial"/>
              <a:buChar char="•"/>
              <a:tabLst>
                <a:tab pos="241300" algn="l"/>
                <a:tab pos="6561455" algn="l"/>
                <a:tab pos="7240270" algn="l"/>
                <a:tab pos="7778750" algn="l"/>
                <a:tab pos="7842250" algn="l"/>
                <a:tab pos="9319260" algn="l"/>
              </a:tabLst>
            </a:pPr>
            <a:r>
              <a:rPr sz="3200" spc="-80" dirty="0">
                <a:latin typeface="Georgia"/>
                <a:cs typeface="Georgia"/>
              </a:rPr>
              <a:t>Client </a:t>
            </a:r>
            <a:r>
              <a:rPr sz="3200" spc="-70" dirty="0">
                <a:latin typeface="Georgia"/>
                <a:cs typeface="Georgia"/>
              </a:rPr>
              <a:t>advocate </a:t>
            </a:r>
            <a:r>
              <a:rPr sz="3200" spc="-35" dirty="0">
                <a:latin typeface="Georgia"/>
                <a:cs typeface="Georgia"/>
              </a:rPr>
              <a:t>acts </a:t>
            </a:r>
            <a:r>
              <a:rPr sz="3200" spc="-45" dirty="0">
                <a:latin typeface="Georgia"/>
                <a:cs typeface="Georgia"/>
              </a:rPr>
              <a:t>to </a:t>
            </a:r>
            <a:r>
              <a:rPr sz="3200" spc="-40" dirty="0">
                <a:latin typeface="Georgia"/>
                <a:cs typeface="Georgia"/>
              </a:rPr>
              <a:t>protect the </a:t>
            </a:r>
            <a:r>
              <a:rPr sz="3200" spc="-60" dirty="0">
                <a:latin typeface="Georgia"/>
                <a:cs typeface="Georgia"/>
              </a:rPr>
              <a:t>client. </a:t>
            </a:r>
            <a:r>
              <a:rPr sz="3200" spc="-160" dirty="0">
                <a:latin typeface="Georgia"/>
                <a:cs typeface="Georgia"/>
              </a:rPr>
              <a:t>In</a:t>
            </a:r>
            <a:r>
              <a:rPr sz="3200" spc="-30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this</a:t>
            </a:r>
            <a:r>
              <a:rPr sz="3200" spc="-70" dirty="0">
                <a:latin typeface="Georgia"/>
                <a:cs typeface="Georgia"/>
              </a:rPr>
              <a:t> </a:t>
            </a:r>
            <a:r>
              <a:rPr sz="3200" spc="-35" dirty="0">
                <a:latin typeface="Georgia"/>
                <a:cs typeface="Georgia"/>
              </a:rPr>
              <a:t>role	</a:t>
            </a:r>
            <a:r>
              <a:rPr sz="3200" spc="-40" dirty="0">
                <a:latin typeface="Georgia"/>
                <a:cs typeface="Georgia"/>
              </a:rPr>
              <a:t>the  </a:t>
            </a:r>
            <a:r>
              <a:rPr sz="3200" spc="-35" dirty="0">
                <a:latin typeface="Georgia"/>
                <a:cs typeface="Georgia"/>
              </a:rPr>
              <a:t>nurse </a:t>
            </a:r>
            <a:r>
              <a:rPr sz="3200" spc="-95" dirty="0">
                <a:latin typeface="Georgia"/>
                <a:cs typeface="Georgia"/>
              </a:rPr>
              <a:t>may </a:t>
            </a:r>
            <a:r>
              <a:rPr sz="3200" spc="-40" dirty="0">
                <a:latin typeface="Georgia"/>
                <a:cs typeface="Georgia"/>
              </a:rPr>
              <a:t>represent the </a:t>
            </a:r>
            <a:r>
              <a:rPr sz="3200" spc="-35" dirty="0">
                <a:latin typeface="Georgia"/>
                <a:cs typeface="Georgia"/>
              </a:rPr>
              <a:t>client’s</a:t>
            </a:r>
            <a:r>
              <a:rPr sz="3200" spc="-290" dirty="0">
                <a:latin typeface="Georgia"/>
                <a:cs typeface="Georgia"/>
              </a:rPr>
              <a:t> </a:t>
            </a:r>
            <a:r>
              <a:rPr sz="3200" spc="-35" dirty="0">
                <a:latin typeface="Georgia"/>
                <a:cs typeface="Georgia"/>
              </a:rPr>
              <a:t>needs</a:t>
            </a:r>
            <a:r>
              <a:rPr sz="3200" spc="-100" dirty="0">
                <a:latin typeface="Georgia"/>
                <a:cs typeface="Georgia"/>
              </a:rPr>
              <a:t> </a:t>
            </a:r>
            <a:r>
              <a:rPr sz="3200" spc="-75" dirty="0">
                <a:latin typeface="Georgia"/>
                <a:cs typeface="Georgia"/>
              </a:rPr>
              <a:t>and	</a:t>
            </a:r>
            <a:r>
              <a:rPr sz="3200" spc="-10" dirty="0">
                <a:latin typeface="Georgia"/>
                <a:cs typeface="Georgia"/>
              </a:rPr>
              <a:t>wishes </a:t>
            </a:r>
            <a:r>
              <a:rPr sz="3200" spc="-45" dirty="0">
                <a:latin typeface="Georgia"/>
                <a:cs typeface="Georgia"/>
              </a:rPr>
              <a:t>to  </a:t>
            </a:r>
            <a:r>
              <a:rPr sz="3200" spc="-25" dirty="0">
                <a:latin typeface="Georgia"/>
                <a:cs typeface="Georgia"/>
              </a:rPr>
              <a:t>other </a:t>
            </a:r>
            <a:r>
              <a:rPr sz="3200" spc="-55" dirty="0">
                <a:latin typeface="Georgia"/>
                <a:cs typeface="Georgia"/>
              </a:rPr>
              <a:t>health professionals, such</a:t>
            </a:r>
            <a:r>
              <a:rPr sz="3200" spc="-220" dirty="0">
                <a:latin typeface="Georgia"/>
                <a:cs typeface="Georgia"/>
              </a:rPr>
              <a:t> </a:t>
            </a:r>
            <a:r>
              <a:rPr sz="3200" spc="-30" dirty="0">
                <a:latin typeface="Georgia"/>
                <a:cs typeface="Georgia"/>
              </a:rPr>
              <a:t>as</a:t>
            </a:r>
            <a:r>
              <a:rPr sz="3200" spc="-80" dirty="0">
                <a:latin typeface="Georgia"/>
                <a:cs typeface="Georgia"/>
              </a:rPr>
              <a:t> </a:t>
            </a:r>
            <a:r>
              <a:rPr sz="3200" spc="-60" dirty="0">
                <a:latin typeface="Georgia"/>
                <a:cs typeface="Georgia"/>
              </a:rPr>
              <a:t>relaying		</a:t>
            </a:r>
            <a:r>
              <a:rPr sz="3200" spc="-40" dirty="0">
                <a:latin typeface="Georgia"/>
                <a:cs typeface="Georgia"/>
              </a:rPr>
              <a:t>the client’s  </a:t>
            </a:r>
            <a:r>
              <a:rPr sz="3200" spc="-10" dirty="0">
                <a:latin typeface="Georgia"/>
                <a:cs typeface="Georgia"/>
              </a:rPr>
              <a:t>wishes </a:t>
            </a:r>
            <a:r>
              <a:rPr sz="3200" spc="-45" dirty="0">
                <a:latin typeface="Georgia"/>
                <a:cs typeface="Georgia"/>
              </a:rPr>
              <a:t>for </a:t>
            </a:r>
            <a:r>
              <a:rPr sz="3200" spc="-65" dirty="0">
                <a:latin typeface="Georgia"/>
                <a:cs typeface="Georgia"/>
              </a:rPr>
              <a:t>information </a:t>
            </a:r>
            <a:r>
              <a:rPr sz="3200" spc="-45" dirty="0">
                <a:latin typeface="Georgia"/>
                <a:cs typeface="Georgia"/>
              </a:rPr>
              <a:t>to</a:t>
            </a:r>
            <a:r>
              <a:rPr sz="3200" spc="-295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the</a:t>
            </a:r>
            <a:r>
              <a:rPr sz="3200" spc="-75" dirty="0">
                <a:latin typeface="Georgia"/>
                <a:cs typeface="Georgia"/>
              </a:rPr>
              <a:t> </a:t>
            </a:r>
            <a:r>
              <a:rPr sz="3200" spc="-80" dirty="0">
                <a:latin typeface="Georgia"/>
                <a:cs typeface="Georgia"/>
              </a:rPr>
              <a:t>physician.	</a:t>
            </a:r>
            <a:r>
              <a:rPr sz="3200" spc="-55" dirty="0">
                <a:latin typeface="Georgia"/>
                <a:cs typeface="Georgia"/>
              </a:rPr>
              <a:t>They </a:t>
            </a:r>
            <a:r>
              <a:rPr sz="3200" spc="-35" dirty="0">
                <a:latin typeface="Georgia"/>
                <a:cs typeface="Georgia"/>
              </a:rPr>
              <a:t>also</a:t>
            </a:r>
            <a:r>
              <a:rPr sz="3200" spc="-220" dirty="0">
                <a:latin typeface="Georgia"/>
                <a:cs typeface="Georgia"/>
              </a:rPr>
              <a:t> </a:t>
            </a:r>
            <a:r>
              <a:rPr sz="3200" spc="-30" dirty="0">
                <a:latin typeface="Georgia"/>
                <a:cs typeface="Georgia"/>
              </a:rPr>
              <a:t>assist  </a:t>
            </a:r>
            <a:r>
              <a:rPr sz="3200" spc="-40" dirty="0">
                <a:latin typeface="Georgia"/>
                <a:cs typeface="Georgia"/>
              </a:rPr>
              <a:t>clients </a:t>
            </a:r>
            <a:r>
              <a:rPr sz="3200" spc="-75" dirty="0">
                <a:latin typeface="Georgia"/>
                <a:cs typeface="Georgia"/>
              </a:rPr>
              <a:t>in exercising </a:t>
            </a:r>
            <a:r>
              <a:rPr sz="3200" spc="-35" dirty="0">
                <a:latin typeface="Georgia"/>
                <a:cs typeface="Georgia"/>
              </a:rPr>
              <a:t>their</a:t>
            </a:r>
            <a:r>
              <a:rPr sz="3200" spc="-110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rights</a:t>
            </a:r>
            <a:r>
              <a:rPr sz="3200" spc="-90" dirty="0">
                <a:latin typeface="Georgia"/>
                <a:cs typeface="Georgia"/>
              </a:rPr>
              <a:t> </a:t>
            </a:r>
            <a:r>
              <a:rPr sz="3200" spc="-75" dirty="0">
                <a:latin typeface="Georgia"/>
                <a:cs typeface="Georgia"/>
              </a:rPr>
              <a:t>and	</a:t>
            </a:r>
            <a:r>
              <a:rPr sz="3200" spc="-45" dirty="0">
                <a:latin typeface="Georgia"/>
                <a:cs typeface="Georgia"/>
              </a:rPr>
              <a:t>help </a:t>
            </a:r>
            <a:r>
              <a:rPr sz="3200" spc="-70" dirty="0">
                <a:latin typeface="Georgia"/>
                <a:cs typeface="Georgia"/>
              </a:rPr>
              <a:t>them </a:t>
            </a:r>
            <a:r>
              <a:rPr sz="3200" spc="-25" dirty="0">
                <a:latin typeface="Georgia"/>
                <a:cs typeface="Georgia"/>
              </a:rPr>
              <a:t>speak</a:t>
            </a:r>
            <a:r>
              <a:rPr sz="3200" spc="-254" dirty="0">
                <a:latin typeface="Georgia"/>
                <a:cs typeface="Georgia"/>
              </a:rPr>
              <a:t> </a:t>
            </a:r>
            <a:r>
              <a:rPr sz="3200" spc="-65" dirty="0">
                <a:latin typeface="Georgia"/>
                <a:cs typeface="Georgia"/>
              </a:rPr>
              <a:t>up  </a:t>
            </a:r>
            <a:r>
              <a:rPr sz="3200" spc="-45" dirty="0">
                <a:latin typeface="Georgia"/>
                <a:cs typeface="Georgia"/>
              </a:rPr>
              <a:t>for</a:t>
            </a:r>
            <a:r>
              <a:rPr sz="3200" spc="-140" dirty="0">
                <a:latin typeface="Georgia"/>
                <a:cs typeface="Georgia"/>
              </a:rPr>
              <a:t> </a:t>
            </a:r>
            <a:r>
              <a:rPr sz="3200" spc="-70" dirty="0">
                <a:latin typeface="Georgia"/>
                <a:cs typeface="Georgia"/>
              </a:rPr>
              <a:t>themselves.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44000" y="0"/>
            <a:ext cx="3047999" cy="2438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8091" y="321690"/>
            <a:ext cx="9629775" cy="5132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40" dirty="0">
                <a:latin typeface="Georgia"/>
                <a:cs typeface="Georgia"/>
              </a:rPr>
              <a:t>Counselor</a:t>
            </a:r>
            <a:endParaRPr sz="3200">
              <a:latin typeface="Georgia"/>
              <a:cs typeface="Georgia"/>
            </a:endParaRPr>
          </a:p>
          <a:p>
            <a:pPr marL="241300" marR="1040130" indent="-228600">
              <a:lnSpc>
                <a:spcPct val="150100"/>
              </a:lnSpc>
              <a:spcBef>
                <a:spcPts val="1800"/>
              </a:spcBef>
              <a:buFont typeface="Arial"/>
              <a:buChar char="•"/>
              <a:tabLst>
                <a:tab pos="241300" algn="l"/>
              </a:tabLst>
            </a:pPr>
            <a:r>
              <a:rPr sz="3200" spc="-75" dirty="0">
                <a:latin typeface="Georgia"/>
                <a:cs typeface="Georgia"/>
              </a:rPr>
              <a:t>Counseling </a:t>
            </a:r>
            <a:r>
              <a:rPr sz="3200" spc="-30" dirty="0">
                <a:latin typeface="Georgia"/>
                <a:cs typeface="Georgia"/>
              </a:rPr>
              <a:t>is </a:t>
            </a:r>
            <a:r>
              <a:rPr sz="3200" spc="-50" dirty="0">
                <a:latin typeface="Georgia"/>
                <a:cs typeface="Georgia"/>
              </a:rPr>
              <a:t>a </a:t>
            </a:r>
            <a:r>
              <a:rPr sz="3200" spc="-35" dirty="0">
                <a:latin typeface="Georgia"/>
                <a:cs typeface="Georgia"/>
              </a:rPr>
              <a:t>process </a:t>
            </a:r>
            <a:r>
              <a:rPr sz="3200" spc="-50" dirty="0">
                <a:latin typeface="Georgia"/>
                <a:cs typeface="Georgia"/>
              </a:rPr>
              <a:t>of </a:t>
            </a:r>
            <a:r>
              <a:rPr sz="3200" spc="-60" dirty="0">
                <a:latin typeface="Georgia"/>
                <a:cs typeface="Georgia"/>
              </a:rPr>
              <a:t>helping </a:t>
            </a:r>
            <a:r>
              <a:rPr sz="3200" spc="-50" dirty="0">
                <a:latin typeface="Georgia"/>
                <a:cs typeface="Georgia"/>
              </a:rPr>
              <a:t>a </a:t>
            </a:r>
            <a:r>
              <a:rPr sz="3200" spc="-45" dirty="0">
                <a:latin typeface="Georgia"/>
                <a:cs typeface="Georgia"/>
              </a:rPr>
              <a:t>client to  </a:t>
            </a:r>
            <a:r>
              <a:rPr sz="3200" spc="-30" dirty="0">
                <a:latin typeface="Georgia"/>
                <a:cs typeface="Georgia"/>
              </a:rPr>
              <a:t>recognize 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25" dirty="0">
                <a:latin typeface="Georgia"/>
                <a:cs typeface="Georgia"/>
              </a:rPr>
              <a:t>cope </a:t>
            </a:r>
            <a:r>
              <a:rPr sz="3200" spc="-15" dirty="0">
                <a:latin typeface="Georgia"/>
                <a:cs typeface="Georgia"/>
              </a:rPr>
              <a:t>with </a:t>
            </a:r>
            <a:r>
              <a:rPr sz="3200" spc="-30" dirty="0">
                <a:latin typeface="Georgia"/>
                <a:cs typeface="Georgia"/>
              </a:rPr>
              <a:t>stressful </a:t>
            </a:r>
            <a:r>
              <a:rPr sz="3200" spc="-55" dirty="0">
                <a:latin typeface="Georgia"/>
                <a:cs typeface="Georgia"/>
              </a:rPr>
              <a:t>psychologic</a:t>
            </a:r>
            <a:r>
              <a:rPr sz="3200" spc="-475" dirty="0">
                <a:latin typeface="Georgia"/>
                <a:cs typeface="Georgia"/>
              </a:rPr>
              <a:t> </a:t>
            </a:r>
            <a:r>
              <a:rPr sz="3200" spc="-10" dirty="0">
                <a:latin typeface="Georgia"/>
                <a:cs typeface="Georgia"/>
              </a:rPr>
              <a:t>or</a:t>
            </a:r>
            <a:endParaRPr sz="3200">
              <a:latin typeface="Georgia"/>
              <a:cs typeface="Georgia"/>
            </a:endParaRPr>
          </a:p>
          <a:p>
            <a:pPr marL="241300" marR="5080">
              <a:lnSpc>
                <a:spcPct val="150000"/>
              </a:lnSpc>
              <a:tabLst>
                <a:tab pos="7096759" algn="l"/>
                <a:tab pos="7261225" algn="l"/>
                <a:tab pos="7599680" algn="l"/>
              </a:tabLst>
            </a:pPr>
            <a:r>
              <a:rPr sz="3200" spc="-35" dirty="0">
                <a:latin typeface="Georgia"/>
                <a:cs typeface="Georgia"/>
              </a:rPr>
              <a:t>social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25" dirty="0">
                <a:latin typeface="Georgia"/>
                <a:cs typeface="Georgia"/>
              </a:rPr>
              <a:t>p</a:t>
            </a:r>
            <a:r>
              <a:rPr sz="3200" spc="-70" dirty="0">
                <a:latin typeface="Georgia"/>
                <a:cs typeface="Georgia"/>
              </a:rPr>
              <a:t>r</a:t>
            </a:r>
            <a:r>
              <a:rPr sz="3200" spc="-25" dirty="0">
                <a:latin typeface="Georgia"/>
                <a:cs typeface="Georgia"/>
              </a:rPr>
              <a:t>obl</a:t>
            </a:r>
            <a:r>
              <a:rPr sz="3200" spc="-35" dirty="0">
                <a:latin typeface="Georgia"/>
                <a:cs typeface="Georgia"/>
              </a:rPr>
              <a:t>e</a:t>
            </a:r>
            <a:r>
              <a:rPr sz="3200" spc="-155" dirty="0">
                <a:latin typeface="Georgia"/>
                <a:cs typeface="Georgia"/>
              </a:rPr>
              <a:t>ms</a:t>
            </a:r>
            <a:r>
              <a:rPr sz="3200" spc="-65" dirty="0">
                <a:latin typeface="Georgia"/>
                <a:cs typeface="Georgia"/>
              </a:rPr>
              <a:t>,</a:t>
            </a:r>
            <a:r>
              <a:rPr sz="3200" spc="-125" dirty="0">
                <a:latin typeface="Georgia"/>
                <a:cs typeface="Georgia"/>
              </a:rPr>
              <a:t> </a:t>
            </a:r>
            <a:r>
              <a:rPr sz="3200" spc="-60" dirty="0">
                <a:latin typeface="Georgia"/>
                <a:cs typeface="Georgia"/>
              </a:rPr>
              <a:t>t</a:t>
            </a:r>
            <a:r>
              <a:rPr sz="3200" spc="-25" dirty="0">
                <a:latin typeface="Georgia"/>
                <a:cs typeface="Georgia"/>
              </a:rPr>
              <a:t>o</a:t>
            </a:r>
            <a:r>
              <a:rPr sz="3200" spc="-100" dirty="0">
                <a:latin typeface="Georgia"/>
                <a:cs typeface="Georgia"/>
              </a:rPr>
              <a:t> </a:t>
            </a:r>
            <a:r>
              <a:rPr sz="3200" spc="-75" dirty="0">
                <a:latin typeface="Georgia"/>
                <a:cs typeface="Georgia"/>
              </a:rPr>
              <a:t>d</a:t>
            </a:r>
            <a:r>
              <a:rPr sz="3200" spc="-40" dirty="0">
                <a:latin typeface="Georgia"/>
                <a:cs typeface="Georgia"/>
              </a:rPr>
              <a:t>e</a:t>
            </a:r>
            <a:r>
              <a:rPr sz="3200" spc="-45" dirty="0">
                <a:latin typeface="Georgia"/>
                <a:cs typeface="Georgia"/>
              </a:rPr>
              <a:t>v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70" dirty="0">
                <a:latin typeface="Georgia"/>
                <a:cs typeface="Georgia"/>
              </a:rPr>
              <a:t>l</a:t>
            </a:r>
            <a:r>
              <a:rPr sz="3200" spc="-35" dirty="0">
                <a:latin typeface="Georgia"/>
                <a:cs typeface="Georgia"/>
              </a:rPr>
              <a:t>o</a:t>
            </a:r>
            <a:r>
              <a:rPr sz="3200" spc="-20" dirty="0">
                <a:latin typeface="Georgia"/>
                <a:cs typeface="Georgia"/>
              </a:rPr>
              <a:t>p</a:t>
            </a:r>
            <a:r>
              <a:rPr sz="3200" spc="-40" dirty="0">
                <a:latin typeface="Georgia"/>
                <a:cs typeface="Georgia"/>
              </a:rPr>
              <a:t>e</a:t>
            </a:r>
            <a:r>
              <a:rPr sz="3200" spc="-60" dirty="0">
                <a:latin typeface="Georgia"/>
                <a:cs typeface="Georgia"/>
              </a:rPr>
              <a:t>d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80" dirty="0">
                <a:latin typeface="Georgia"/>
                <a:cs typeface="Georgia"/>
              </a:rPr>
              <a:t>i</a:t>
            </a:r>
            <a:r>
              <a:rPr sz="3200" spc="-185" dirty="0">
                <a:latin typeface="Georgia"/>
                <a:cs typeface="Georgia"/>
              </a:rPr>
              <a:t>m</a:t>
            </a:r>
            <a:r>
              <a:rPr sz="3200" spc="-65" dirty="0">
                <a:latin typeface="Georgia"/>
                <a:cs typeface="Georgia"/>
              </a:rPr>
              <a:t>pr</a:t>
            </a:r>
            <a:r>
              <a:rPr sz="3200" spc="-95" dirty="0">
                <a:latin typeface="Georgia"/>
                <a:cs typeface="Georgia"/>
              </a:rPr>
              <a:t>o</a:t>
            </a:r>
            <a:r>
              <a:rPr sz="3200" spc="-55" dirty="0">
                <a:latin typeface="Georgia"/>
                <a:cs typeface="Georgia"/>
              </a:rPr>
              <a:t>v</a:t>
            </a:r>
            <a:r>
              <a:rPr sz="3200" spc="-15" dirty="0">
                <a:latin typeface="Georgia"/>
                <a:cs typeface="Georgia"/>
              </a:rPr>
              <a:t>e</a:t>
            </a:r>
            <a:r>
              <a:rPr sz="3200" spc="-60" dirty="0">
                <a:latin typeface="Georgia"/>
                <a:cs typeface="Georgia"/>
              </a:rPr>
              <a:t>d</a:t>
            </a:r>
            <a:r>
              <a:rPr sz="3200" dirty="0">
                <a:latin typeface="Georgia"/>
                <a:cs typeface="Georgia"/>
              </a:rPr>
              <a:t>		</a:t>
            </a:r>
            <a:r>
              <a:rPr sz="3200" spc="-65" dirty="0">
                <a:latin typeface="Georgia"/>
                <a:cs typeface="Georgia"/>
              </a:rPr>
              <a:t>in</a:t>
            </a:r>
            <a:r>
              <a:rPr sz="3200" spc="-85" dirty="0">
                <a:latin typeface="Georgia"/>
                <a:cs typeface="Georgia"/>
              </a:rPr>
              <a:t>t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5" dirty="0">
                <a:latin typeface="Georgia"/>
                <a:cs typeface="Georgia"/>
              </a:rPr>
              <a:t>r</a:t>
            </a:r>
            <a:r>
              <a:rPr sz="3200" spc="-10" dirty="0">
                <a:latin typeface="Georgia"/>
                <a:cs typeface="Georgia"/>
              </a:rPr>
              <a:t>per</a:t>
            </a:r>
            <a:r>
              <a:rPr sz="3200" spc="-25" dirty="0">
                <a:latin typeface="Georgia"/>
                <a:cs typeface="Georgia"/>
              </a:rPr>
              <a:t>s</a:t>
            </a:r>
            <a:r>
              <a:rPr sz="3200" spc="-35" dirty="0">
                <a:latin typeface="Georgia"/>
                <a:cs typeface="Georgia"/>
              </a:rPr>
              <a:t>o</a:t>
            </a:r>
            <a:r>
              <a:rPr sz="3200" spc="-85" dirty="0">
                <a:latin typeface="Georgia"/>
                <a:cs typeface="Georgia"/>
              </a:rPr>
              <a:t>n</a:t>
            </a:r>
            <a:r>
              <a:rPr sz="3200" spc="-90" dirty="0">
                <a:latin typeface="Georgia"/>
                <a:cs typeface="Georgia"/>
              </a:rPr>
              <a:t>a</a:t>
            </a:r>
            <a:r>
              <a:rPr sz="3200" spc="-45" dirty="0">
                <a:latin typeface="Georgia"/>
                <a:cs typeface="Georgia"/>
              </a:rPr>
              <a:t>l  </a:t>
            </a:r>
            <a:r>
              <a:rPr sz="3200" spc="-70" dirty="0">
                <a:latin typeface="Georgia"/>
                <a:cs typeface="Georgia"/>
              </a:rPr>
              <a:t>relationships, 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50" dirty="0">
                <a:latin typeface="Georgia"/>
                <a:cs typeface="Georgia"/>
              </a:rPr>
              <a:t>to</a:t>
            </a:r>
            <a:r>
              <a:rPr sz="3200" spc="-60" dirty="0">
                <a:latin typeface="Georgia"/>
                <a:cs typeface="Georgia"/>
              </a:rPr>
              <a:t> promote</a:t>
            </a:r>
            <a:r>
              <a:rPr sz="3200" spc="-110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personal	</a:t>
            </a:r>
            <a:r>
              <a:rPr sz="3200" spc="-60" dirty="0">
                <a:latin typeface="Georgia"/>
                <a:cs typeface="Georgia"/>
              </a:rPr>
              <a:t>growth. </a:t>
            </a:r>
            <a:r>
              <a:rPr sz="3200" spc="-120" dirty="0">
                <a:latin typeface="Georgia"/>
                <a:cs typeface="Georgia"/>
              </a:rPr>
              <a:t>It  </a:t>
            </a:r>
            <a:r>
              <a:rPr sz="3200" spc="-85" dirty="0">
                <a:latin typeface="Georgia"/>
                <a:cs typeface="Georgia"/>
              </a:rPr>
              <a:t>involves </a:t>
            </a:r>
            <a:r>
              <a:rPr sz="3200" spc="-60" dirty="0">
                <a:latin typeface="Georgia"/>
                <a:cs typeface="Georgia"/>
              </a:rPr>
              <a:t>providing</a:t>
            </a:r>
            <a:r>
              <a:rPr sz="3200" spc="-75" dirty="0">
                <a:latin typeface="Georgia"/>
                <a:cs typeface="Georgia"/>
              </a:rPr>
              <a:t> </a:t>
            </a:r>
            <a:r>
              <a:rPr sz="3200" spc="-70" dirty="0">
                <a:latin typeface="Georgia"/>
                <a:cs typeface="Georgia"/>
              </a:rPr>
              <a:t>emotional,</a:t>
            </a:r>
            <a:r>
              <a:rPr sz="3200" spc="-55" dirty="0">
                <a:latin typeface="Georgia"/>
                <a:cs typeface="Georgia"/>
              </a:rPr>
              <a:t> </a:t>
            </a:r>
            <a:r>
              <a:rPr sz="3200" spc="-60" dirty="0">
                <a:latin typeface="Georgia"/>
                <a:cs typeface="Georgia"/>
              </a:rPr>
              <a:t>intellectual,	</a:t>
            </a:r>
            <a:r>
              <a:rPr sz="3200" spc="-75" dirty="0">
                <a:latin typeface="Georgia"/>
                <a:cs typeface="Georgia"/>
              </a:rPr>
              <a:t>and  </a:t>
            </a:r>
            <a:r>
              <a:rPr sz="3200" spc="-50" dirty="0">
                <a:latin typeface="Georgia"/>
                <a:cs typeface="Georgia"/>
              </a:rPr>
              <a:t>psychologic</a:t>
            </a:r>
            <a:r>
              <a:rPr sz="3200" spc="-185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support.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343643" y="0"/>
            <a:ext cx="2848355" cy="1905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04291" y="333502"/>
            <a:ext cx="11102340" cy="54835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600" b="1" spc="-290" dirty="0">
                <a:latin typeface="Georgia"/>
                <a:cs typeface="Georgia"/>
              </a:rPr>
              <a:t>Change</a:t>
            </a:r>
            <a:r>
              <a:rPr sz="3600" b="1" spc="-155" dirty="0">
                <a:latin typeface="Georgia"/>
                <a:cs typeface="Georgia"/>
              </a:rPr>
              <a:t> </a:t>
            </a:r>
            <a:r>
              <a:rPr sz="3600" b="1" spc="-204" dirty="0">
                <a:latin typeface="Georgia"/>
                <a:cs typeface="Georgia"/>
              </a:rPr>
              <a:t>agent</a:t>
            </a:r>
            <a:endParaRPr sz="3600" dirty="0">
              <a:latin typeface="Georgia"/>
              <a:cs typeface="Georgia"/>
            </a:endParaRPr>
          </a:p>
          <a:p>
            <a:pPr marL="241300" marR="5080" indent="-228600">
              <a:lnSpc>
                <a:spcPct val="150000"/>
              </a:lnSpc>
              <a:spcBef>
                <a:spcPts val="1800"/>
              </a:spcBef>
              <a:buFont typeface="Arial"/>
              <a:buChar char="•"/>
              <a:tabLst>
                <a:tab pos="241300" algn="l"/>
                <a:tab pos="1685925" algn="l"/>
                <a:tab pos="2795270" algn="l"/>
                <a:tab pos="3618865" algn="l"/>
                <a:tab pos="4838065" algn="l"/>
                <a:tab pos="7938134" algn="l"/>
              </a:tabLst>
            </a:pPr>
            <a:r>
              <a:rPr sz="3600" spc="-65" dirty="0">
                <a:latin typeface="Georgia"/>
                <a:cs typeface="Georgia"/>
              </a:rPr>
              <a:t>The </a:t>
            </a:r>
            <a:r>
              <a:rPr sz="3600" spc="-40" dirty="0">
                <a:latin typeface="Georgia"/>
                <a:cs typeface="Georgia"/>
              </a:rPr>
              <a:t>nurse acts </a:t>
            </a:r>
            <a:r>
              <a:rPr sz="3600" spc="-35" dirty="0">
                <a:latin typeface="Georgia"/>
                <a:cs typeface="Georgia"/>
              </a:rPr>
              <a:t>as </a:t>
            </a:r>
            <a:r>
              <a:rPr sz="3600" spc="-60" dirty="0">
                <a:latin typeface="Georgia"/>
                <a:cs typeface="Georgia"/>
              </a:rPr>
              <a:t>a </a:t>
            </a:r>
            <a:r>
              <a:rPr sz="3600" spc="-65" dirty="0">
                <a:latin typeface="Georgia"/>
                <a:cs typeface="Georgia"/>
              </a:rPr>
              <a:t>change</a:t>
            </a:r>
            <a:r>
              <a:rPr sz="3600" spc="-295" dirty="0">
                <a:latin typeface="Georgia"/>
                <a:cs typeface="Georgia"/>
              </a:rPr>
              <a:t> </a:t>
            </a:r>
            <a:r>
              <a:rPr sz="3600" spc="-65" dirty="0">
                <a:latin typeface="Georgia"/>
                <a:cs typeface="Georgia"/>
              </a:rPr>
              <a:t>agent</a:t>
            </a:r>
            <a:r>
              <a:rPr sz="3600" spc="-75" dirty="0">
                <a:latin typeface="Georgia"/>
                <a:cs typeface="Georgia"/>
              </a:rPr>
              <a:t> </a:t>
            </a:r>
            <a:r>
              <a:rPr sz="3600" spc="-45" dirty="0">
                <a:latin typeface="Georgia"/>
                <a:cs typeface="Georgia"/>
              </a:rPr>
              <a:t>when	</a:t>
            </a:r>
            <a:r>
              <a:rPr sz="3600" spc="-50" dirty="0">
                <a:latin typeface="Georgia"/>
                <a:cs typeface="Georgia"/>
              </a:rPr>
              <a:t>assisting</a:t>
            </a:r>
            <a:r>
              <a:rPr sz="3600" spc="-180" dirty="0">
                <a:latin typeface="Georgia"/>
                <a:cs typeface="Georgia"/>
              </a:rPr>
              <a:t> </a:t>
            </a:r>
            <a:r>
              <a:rPr sz="3600" spc="-55" dirty="0">
                <a:latin typeface="Georgia"/>
                <a:cs typeface="Georgia"/>
              </a:rPr>
              <a:t>others,  that </a:t>
            </a:r>
            <a:r>
              <a:rPr sz="3600" spc="-100" dirty="0">
                <a:latin typeface="Georgia"/>
                <a:cs typeface="Georgia"/>
              </a:rPr>
              <a:t>is, </a:t>
            </a:r>
            <a:r>
              <a:rPr sz="3600" spc="-70" dirty="0">
                <a:latin typeface="Georgia"/>
                <a:cs typeface="Georgia"/>
              </a:rPr>
              <a:t>clients,</a:t>
            </a:r>
            <a:r>
              <a:rPr sz="3600" spc="-145" dirty="0">
                <a:latin typeface="Georgia"/>
                <a:cs typeface="Georgia"/>
              </a:rPr>
              <a:t> </a:t>
            </a:r>
            <a:r>
              <a:rPr sz="3600" spc="-60" dirty="0">
                <a:latin typeface="Georgia"/>
                <a:cs typeface="Georgia"/>
              </a:rPr>
              <a:t>to</a:t>
            </a:r>
            <a:r>
              <a:rPr sz="3600" spc="-120" dirty="0">
                <a:latin typeface="Georgia"/>
                <a:cs typeface="Georgia"/>
              </a:rPr>
              <a:t> </a:t>
            </a:r>
            <a:r>
              <a:rPr sz="3600" spc="-100" dirty="0">
                <a:latin typeface="Georgia"/>
                <a:cs typeface="Georgia"/>
              </a:rPr>
              <a:t>make	</a:t>
            </a:r>
            <a:r>
              <a:rPr sz="3600" spc="-70" dirty="0">
                <a:latin typeface="Georgia"/>
                <a:cs typeface="Georgia"/>
              </a:rPr>
              <a:t>modifications </a:t>
            </a:r>
            <a:r>
              <a:rPr sz="3600" spc="-90" dirty="0">
                <a:latin typeface="Georgia"/>
                <a:cs typeface="Georgia"/>
              </a:rPr>
              <a:t>in </a:t>
            </a:r>
            <a:r>
              <a:rPr sz="3600" spc="-35" dirty="0">
                <a:latin typeface="Georgia"/>
                <a:cs typeface="Georgia"/>
              </a:rPr>
              <a:t>their </a:t>
            </a:r>
            <a:r>
              <a:rPr sz="3600" spc="-25" dirty="0">
                <a:latin typeface="Georgia"/>
                <a:cs typeface="Georgia"/>
              </a:rPr>
              <a:t>own  </a:t>
            </a:r>
            <a:r>
              <a:rPr sz="3600" spc="-160" dirty="0">
                <a:latin typeface="Georgia"/>
                <a:cs typeface="Georgia"/>
              </a:rPr>
              <a:t>behavior.</a:t>
            </a:r>
            <a:r>
              <a:rPr sz="3600" spc="-114" dirty="0">
                <a:latin typeface="Georgia"/>
                <a:cs typeface="Georgia"/>
              </a:rPr>
              <a:t> </a:t>
            </a:r>
            <a:r>
              <a:rPr sz="3600" spc="-65" dirty="0">
                <a:latin typeface="Georgia"/>
                <a:cs typeface="Georgia"/>
              </a:rPr>
              <a:t>Nurses	</a:t>
            </a:r>
            <a:r>
              <a:rPr sz="3600" spc="-45" dirty="0">
                <a:latin typeface="Georgia"/>
                <a:cs typeface="Georgia"/>
              </a:rPr>
              <a:t>also </a:t>
            </a:r>
            <a:r>
              <a:rPr sz="3600" spc="-65" dirty="0">
                <a:latin typeface="Georgia"/>
                <a:cs typeface="Georgia"/>
              </a:rPr>
              <a:t>often </a:t>
            </a:r>
            <a:r>
              <a:rPr sz="3600" spc="-55" dirty="0">
                <a:latin typeface="Georgia"/>
                <a:cs typeface="Georgia"/>
              </a:rPr>
              <a:t>act </a:t>
            </a:r>
            <a:r>
              <a:rPr sz="3600" spc="-50" dirty="0">
                <a:latin typeface="Georgia"/>
                <a:cs typeface="Georgia"/>
              </a:rPr>
              <a:t>to </a:t>
            </a:r>
            <a:r>
              <a:rPr sz="3600" spc="-100" dirty="0">
                <a:latin typeface="Georgia"/>
                <a:cs typeface="Georgia"/>
              </a:rPr>
              <a:t>make </a:t>
            </a:r>
            <a:r>
              <a:rPr sz="3600" spc="-60" dirty="0">
                <a:latin typeface="Georgia"/>
                <a:cs typeface="Georgia"/>
              </a:rPr>
              <a:t>changes </a:t>
            </a:r>
            <a:r>
              <a:rPr sz="3600" spc="-90" dirty="0">
                <a:latin typeface="Georgia"/>
                <a:cs typeface="Georgia"/>
              </a:rPr>
              <a:t>in </a:t>
            </a:r>
            <a:r>
              <a:rPr sz="3600" spc="-60" dirty="0">
                <a:latin typeface="Georgia"/>
                <a:cs typeface="Georgia"/>
              </a:rPr>
              <a:t>a  </a:t>
            </a:r>
            <a:r>
              <a:rPr sz="3600" spc="-65" dirty="0">
                <a:latin typeface="Georgia"/>
                <a:cs typeface="Georgia"/>
              </a:rPr>
              <a:t>system such	</a:t>
            </a:r>
            <a:r>
              <a:rPr sz="3600" spc="-35" dirty="0">
                <a:latin typeface="Georgia"/>
                <a:cs typeface="Georgia"/>
              </a:rPr>
              <a:t>as </a:t>
            </a:r>
            <a:r>
              <a:rPr sz="3600" spc="-65" dirty="0">
                <a:latin typeface="Georgia"/>
                <a:cs typeface="Georgia"/>
              </a:rPr>
              <a:t>clinical </a:t>
            </a:r>
            <a:r>
              <a:rPr sz="3600" spc="-85" dirty="0">
                <a:latin typeface="Georgia"/>
                <a:cs typeface="Georgia"/>
              </a:rPr>
              <a:t>care, </a:t>
            </a:r>
            <a:r>
              <a:rPr sz="3600" spc="-70" dirty="0">
                <a:latin typeface="Georgia"/>
                <a:cs typeface="Georgia"/>
              </a:rPr>
              <a:t>if </a:t>
            </a:r>
            <a:r>
              <a:rPr sz="3600" spc="-50" dirty="0">
                <a:latin typeface="Georgia"/>
                <a:cs typeface="Georgia"/>
              </a:rPr>
              <a:t>it </a:t>
            </a:r>
            <a:r>
              <a:rPr sz="3600" spc="-45" dirty="0">
                <a:latin typeface="Georgia"/>
                <a:cs typeface="Georgia"/>
              </a:rPr>
              <a:t>is </a:t>
            </a:r>
            <a:r>
              <a:rPr sz="3600" spc="-70" dirty="0">
                <a:latin typeface="Georgia"/>
                <a:cs typeface="Georgia"/>
              </a:rPr>
              <a:t>not </a:t>
            </a:r>
            <a:r>
              <a:rPr sz="3600" spc="-65" dirty="0">
                <a:latin typeface="Georgia"/>
                <a:cs typeface="Georgia"/>
              </a:rPr>
              <a:t>helping </a:t>
            </a:r>
            <a:r>
              <a:rPr sz="3600" spc="-60" dirty="0">
                <a:latin typeface="Georgia"/>
                <a:cs typeface="Georgia"/>
              </a:rPr>
              <a:t>a </a:t>
            </a:r>
            <a:r>
              <a:rPr sz="3600" spc="-65" dirty="0">
                <a:latin typeface="Georgia"/>
                <a:cs typeface="Georgia"/>
              </a:rPr>
              <a:t>client  </a:t>
            </a:r>
            <a:r>
              <a:rPr sz="3600" spc="-50" dirty="0">
                <a:latin typeface="Georgia"/>
                <a:cs typeface="Georgia"/>
              </a:rPr>
              <a:t>return	</a:t>
            </a:r>
            <a:r>
              <a:rPr sz="3600" spc="-60" dirty="0">
                <a:latin typeface="Georgia"/>
                <a:cs typeface="Georgia"/>
              </a:rPr>
              <a:t>to</a:t>
            </a:r>
            <a:r>
              <a:rPr sz="3600" spc="-120" dirty="0">
                <a:latin typeface="Georgia"/>
                <a:cs typeface="Georgia"/>
              </a:rPr>
              <a:t> </a:t>
            </a:r>
            <a:r>
              <a:rPr sz="3600" spc="-85" dirty="0">
                <a:latin typeface="Georgia"/>
                <a:cs typeface="Georgia"/>
              </a:rPr>
              <a:t>health.</a:t>
            </a:r>
            <a:endParaRPr sz="36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5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32891" y="322326"/>
            <a:ext cx="10904855" cy="5864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200" b="1" spc="-215" dirty="0">
                <a:latin typeface="Georgia"/>
                <a:cs typeface="Georgia"/>
              </a:rPr>
              <a:t>Leader</a:t>
            </a:r>
            <a:endParaRPr sz="3200">
              <a:latin typeface="Georgia"/>
              <a:cs typeface="Georgia"/>
            </a:endParaRPr>
          </a:p>
          <a:p>
            <a:pPr marL="241300" marR="5080" indent="-228600">
              <a:lnSpc>
                <a:spcPct val="150000"/>
              </a:lnSpc>
              <a:spcBef>
                <a:spcPts val="1805"/>
              </a:spcBef>
              <a:buFont typeface="Arial"/>
              <a:buChar char="•"/>
              <a:tabLst>
                <a:tab pos="241300" algn="l"/>
                <a:tab pos="1913255" algn="l"/>
                <a:tab pos="2547620" algn="l"/>
                <a:tab pos="3530600" algn="l"/>
                <a:tab pos="5618480" algn="l"/>
                <a:tab pos="6529705" algn="l"/>
                <a:tab pos="8340725" algn="l"/>
              </a:tabLst>
            </a:pPr>
            <a:r>
              <a:rPr sz="3200" spc="-155" dirty="0">
                <a:latin typeface="Georgia"/>
                <a:cs typeface="Georgia"/>
              </a:rPr>
              <a:t>A </a:t>
            </a:r>
            <a:r>
              <a:rPr sz="3200" spc="-25" dirty="0">
                <a:latin typeface="Georgia"/>
                <a:cs typeface="Georgia"/>
              </a:rPr>
              <a:t>leader </a:t>
            </a:r>
            <a:r>
              <a:rPr sz="3200" spc="-50" dirty="0">
                <a:latin typeface="Georgia"/>
                <a:cs typeface="Georgia"/>
              </a:rPr>
              <a:t>influences </a:t>
            </a:r>
            <a:r>
              <a:rPr sz="3200" spc="-25" dirty="0">
                <a:latin typeface="Georgia"/>
                <a:cs typeface="Georgia"/>
              </a:rPr>
              <a:t>others </a:t>
            </a:r>
            <a:r>
              <a:rPr sz="3200" spc="-45" dirty="0">
                <a:latin typeface="Georgia"/>
                <a:cs typeface="Georgia"/>
              </a:rPr>
              <a:t>to </a:t>
            </a:r>
            <a:r>
              <a:rPr sz="3200" spc="-5" dirty="0">
                <a:latin typeface="Georgia"/>
                <a:cs typeface="Georgia"/>
              </a:rPr>
              <a:t>work</a:t>
            </a:r>
            <a:r>
              <a:rPr sz="3200" spc="-195" dirty="0">
                <a:latin typeface="Georgia"/>
                <a:cs typeface="Georgia"/>
              </a:rPr>
              <a:t> </a:t>
            </a:r>
            <a:r>
              <a:rPr sz="3200" spc="-30" dirty="0">
                <a:latin typeface="Georgia"/>
                <a:cs typeface="Georgia"/>
              </a:rPr>
              <a:t>together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45" dirty="0">
                <a:latin typeface="Georgia"/>
                <a:cs typeface="Georgia"/>
              </a:rPr>
              <a:t>to	</a:t>
            </a:r>
            <a:r>
              <a:rPr sz="3200" spc="-65" dirty="0">
                <a:latin typeface="Georgia"/>
                <a:cs typeface="Georgia"/>
              </a:rPr>
              <a:t>accomplish </a:t>
            </a:r>
            <a:r>
              <a:rPr sz="3200" spc="-50" dirty="0">
                <a:latin typeface="Georgia"/>
                <a:cs typeface="Georgia"/>
              </a:rPr>
              <a:t>a  </a:t>
            </a:r>
            <a:r>
              <a:rPr sz="3200" spc="-40" dirty="0">
                <a:latin typeface="Georgia"/>
                <a:cs typeface="Georgia"/>
              </a:rPr>
              <a:t>specific </a:t>
            </a:r>
            <a:r>
              <a:rPr sz="3200" spc="-80" dirty="0">
                <a:latin typeface="Georgia"/>
                <a:cs typeface="Georgia"/>
              </a:rPr>
              <a:t>goal. </a:t>
            </a:r>
            <a:r>
              <a:rPr sz="3200" spc="-60" dirty="0">
                <a:latin typeface="Georgia"/>
                <a:cs typeface="Georgia"/>
              </a:rPr>
              <a:t>The </a:t>
            </a:r>
            <a:r>
              <a:rPr sz="3200" spc="-25" dirty="0">
                <a:latin typeface="Georgia"/>
                <a:cs typeface="Georgia"/>
              </a:rPr>
              <a:t>leader </a:t>
            </a:r>
            <a:r>
              <a:rPr sz="3200" spc="-35" dirty="0">
                <a:latin typeface="Georgia"/>
                <a:cs typeface="Georgia"/>
              </a:rPr>
              <a:t>role</a:t>
            </a:r>
            <a:r>
              <a:rPr sz="3200" spc="-180" dirty="0">
                <a:latin typeface="Georgia"/>
                <a:cs typeface="Georgia"/>
              </a:rPr>
              <a:t> </a:t>
            </a:r>
            <a:r>
              <a:rPr sz="3200" spc="-65" dirty="0">
                <a:latin typeface="Georgia"/>
                <a:cs typeface="Georgia"/>
              </a:rPr>
              <a:t>can</a:t>
            </a:r>
            <a:r>
              <a:rPr sz="3200" spc="-70" dirty="0">
                <a:latin typeface="Georgia"/>
                <a:cs typeface="Georgia"/>
              </a:rPr>
              <a:t> </a:t>
            </a:r>
            <a:r>
              <a:rPr sz="3200" spc="-15" dirty="0">
                <a:latin typeface="Georgia"/>
                <a:cs typeface="Georgia"/>
              </a:rPr>
              <a:t>be	</a:t>
            </a:r>
            <a:r>
              <a:rPr sz="3200" spc="-65" dirty="0">
                <a:latin typeface="Georgia"/>
                <a:cs typeface="Georgia"/>
              </a:rPr>
              <a:t>employed </a:t>
            </a:r>
            <a:r>
              <a:rPr sz="3200" spc="-40" dirty="0">
                <a:latin typeface="Georgia"/>
                <a:cs typeface="Georgia"/>
              </a:rPr>
              <a:t>at </a:t>
            </a:r>
            <a:r>
              <a:rPr sz="3200" spc="-65" dirty="0">
                <a:latin typeface="Georgia"/>
                <a:cs typeface="Georgia"/>
              </a:rPr>
              <a:t>different  </a:t>
            </a:r>
            <a:r>
              <a:rPr sz="3200" spc="-55" dirty="0">
                <a:latin typeface="Georgia"/>
                <a:cs typeface="Georgia"/>
              </a:rPr>
              <a:t>levels; </a:t>
            </a:r>
            <a:r>
              <a:rPr sz="3200" spc="-75" dirty="0">
                <a:latin typeface="Georgia"/>
                <a:cs typeface="Georgia"/>
              </a:rPr>
              <a:t>individual</a:t>
            </a:r>
            <a:r>
              <a:rPr sz="3200" spc="-110" dirty="0">
                <a:latin typeface="Georgia"/>
                <a:cs typeface="Georgia"/>
              </a:rPr>
              <a:t> </a:t>
            </a:r>
            <a:r>
              <a:rPr sz="3200" spc="-60" dirty="0">
                <a:latin typeface="Georgia"/>
                <a:cs typeface="Georgia"/>
              </a:rPr>
              <a:t>client,</a:t>
            </a:r>
            <a:r>
              <a:rPr sz="3200" spc="-35" dirty="0">
                <a:latin typeface="Georgia"/>
                <a:cs typeface="Georgia"/>
              </a:rPr>
              <a:t> </a:t>
            </a:r>
            <a:r>
              <a:rPr sz="3200" spc="-185" dirty="0">
                <a:latin typeface="Georgia"/>
                <a:cs typeface="Georgia"/>
              </a:rPr>
              <a:t>family,	</a:t>
            </a:r>
            <a:r>
              <a:rPr sz="3200" spc="-50" dirty="0">
                <a:latin typeface="Georgia"/>
                <a:cs typeface="Georgia"/>
              </a:rPr>
              <a:t>groups of </a:t>
            </a:r>
            <a:r>
              <a:rPr sz="3200" spc="-60" dirty="0">
                <a:latin typeface="Georgia"/>
                <a:cs typeface="Georgia"/>
              </a:rPr>
              <a:t>clients, </a:t>
            </a:r>
            <a:r>
              <a:rPr sz="3200" spc="-50" dirty="0">
                <a:latin typeface="Georgia"/>
                <a:cs typeface="Georgia"/>
              </a:rPr>
              <a:t>colleagues,  </a:t>
            </a:r>
            <a:r>
              <a:rPr sz="3200" spc="-10" dirty="0">
                <a:latin typeface="Georgia"/>
                <a:cs typeface="Georgia"/>
              </a:rPr>
              <a:t>or</a:t>
            </a:r>
            <a:r>
              <a:rPr sz="3200" spc="-75" dirty="0">
                <a:latin typeface="Georgia"/>
                <a:cs typeface="Georgia"/>
              </a:rPr>
              <a:t> </a:t>
            </a:r>
            <a:r>
              <a:rPr sz="3200" spc="-40" dirty="0">
                <a:latin typeface="Georgia"/>
                <a:cs typeface="Georgia"/>
              </a:rPr>
              <a:t>the</a:t>
            </a:r>
            <a:r>
              <a:rPr sz="3200" spc="-75" dirty="0">
                <a:latin typeface="Georgia"/>
                <a:cs typeface="Georgia"/>
              </a:rPr>
              <a:t> </a:t>
            </a:r>
            <a:r>
              <a:rPr sz="3200" spc="-130" dirty="0">
                <a:latin typeface="Georgia"/>
                <a:cs typeface="Georgia"/>
              </a:rPr>
              <a:t>community.	</a:t>
            </a:r>
            <a:r>
              <a:rPr sz="3200" spc="-90" dirty="0">
                <a:latin typeface="Georgia"/>
                <a:cs typeface="Georgia"/>
              </a:rPr>
              <a:t>Effective </a:t>
            </a:r>
            <a:r>
              <a:rPr sz="3200" spc="-35" dirty="0">
                <a:latin typeface="Georgia"/>
                <a:cs typeface="Georgia"/>
              </a:rPr>
              <a:t>leadership </a:t>
            </a:r>
            <a:r>
              <a:rPr sz="3200" spc="-30" dirty="0">
                <a:latin typeface="Georgia"/>
                <a:cs typeface="Georgia"/>
              </a:rPr>
              <a:t>is </a:t>
            </a:r>
            <a:r>
              <a:rPr sz="3200" spc="-50" dirty="0">
                <a:latin typeface="Georgia"/>
                <a:cs typeface="Georgia"/>
              </a:rPr>
              <a:t>a </a:t>
            </a:r>
            <a:r>
              <a:rPr sz="3200" spc="-40" dirty="0">
                <a:latin typeface="Georgia"/>
                <a:cs typeface="Georgia"/>
              </a:rPr>
              <a:t>learned </a:t>
            </a:r>
            <a:r>
              <a:rPr sz="3200" spc="-35" dirty="0">
                <a:latin typeface="Georgia"/>
                <a:cs typeface="Georgia"/>
              </a:rPr>
              <a:t>process  </a:t>
            </a:r>
            <a:r>
              <a:rPr sz="3200" spc="-60" dirty="0">
                <a:latin typeface="Georgia"/>
                <a:cs typeface="Georgia"/>
              </a:rPr>
              <a:t>requiring</a:t>
            </a:r>
            <a:r>
              <a:rPr sz="3200" spc="-40" dirty="0">
                <a:latin typeface="Georgia"/>
                <a:cs typeface="Georgia"/>
              </a:rPr>
              <a:t> </a:t>
            </a:r>
            <a:r>
              <a:rPr sz="3200" spc="-80" dirty="0">
                <a:latin typeface="Georgia"/>
                <a:cs typeface="Georgia"/>
              </a:rPr>
              <a:t>an	</a:t>
            </a:r>
            <a:r>
              <a:rPr sz="3200" spc="-60" dirty="0">
                <a:latin typeface="Georgia"/>
                <a:cs typeface="Georgia"/>
              </a:rPr>
              <a:t>understanding </a:t>
            </a:r>
            <a:r>
              <a:rPr sz="3200" spc="-50" dirty="0">
                <a:latin typeface="Georgia"/>
                <a:cs typeface="Georgia"/>
              </a:rPr>
              <a:t>of </a:t>
            </a:r>
            <a:r>
              <a:rPr sz="3200" spc="-40" dirty="0">
                <a:latin typeface="Georgia"/>
                <a:cs typeface="Georgia"/>
              </a:rPr>
              <a:t>the </a:t>
            </a:r>
            <a:r>
              <a:rPr sz="3200" spc="-35" dirty="0">
                <a:latin typeface="Georgia"/>
                <a:cs typeface="Georgia"/>
              </a:rPr>
              <a:t>needs 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40" dirty="0">
                <a:latin typeface="Georgia"/>
                <a:cs typeface="Georgia"/>
              </a:rPr>
              <a:t>goals </a:t>
            </a:r>
            <a:r>
              <a:rPr sz="3200" spc="-55" dirty="0">
                <a:latin typeface="Georgia"/>
                <a:cs typeface="Georgia"/>
              </a:rPr>
              <a:t>that  </a:t>
            </a:r>
            <a:r>
              <a:rPr sz="3200" spc="-80" dirty="0">
                <a:latin typeface="Georgia"/>
                <a:cs typeface="Georgia"/>
              </a:rPr>
              <a:t>motivate	</a:t>
            </a:r>
            <a:r>
              <a:rPr sz="3200" spc="-55" dirty="0">
                <a:latin typeface="Georgia"/>
                <a:cs typeface="Georgia"/>
              </a:rPr>
              <a:t>people, </a:t>
            </a:r>
            <a:r>
              <a:rPr sz="3200" spc="-40" dirty="0">
                <a:latin typeface="Georgia"/>
                <a:cs typeface="Georgia"/>
              </a:rPr>
              <a:t>the knowledge </a:t>
            </a:r>
            <a:r>
              <a:rPr sz="3200" spc="-45" dirty="0">
                <a:latin typeface="Georgia"/>
                <a:cs typeface="Georgia"/>
              </a:rPr>
              <a:t>to </a:t>
            </a:r>
            <a:r>
              <a:rPr sz="3200" spc="-55" dirty="0">
                <a:latin typeface="Georgia"/>
                <a:cs typeface="Georgia"/>
              </a:rPr>
              <a:t>apply </a:t>
            </a:r>
            <a:r>
              <a:rPr sz="3200" spc="-40" dirty="0">
                <a:latin typeface="Georgia"/>
                <a:cs typeface="Georgia"/>
              </a:rPr>
              <a:t>the </a:t>
            </a:r>
            <a:r>
              <a:rPr sz="3200" spc="-35" dirty="0">
                <a:latin typeface="Georgia"/>
                <a:cs typeface="Georgia"/>
              </a:rPr>
              <a:t>leadership</a:t>
            </a:r>
            <a:r>
              <a:rPr sz="3200" spc="-465" dirty="0">
                <a:latin typeface="Georgia"/>
                <a:cs typeface="Georgia"/>
              </a:rPr>
              <a:t> </a:t>
            </a:r>
            <a:r>
              <a:rPr sz="3200" spc="-60" dirty="0">
                <a:latin typeface="Georgia"/>
                <a:cs typeface="Georgia"/>
              </a:rPr>
              <a:t>skills,  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40" dirty="0">
                <a:latin typeface="Georgia"/>
                <a:cs typeface="Georgia"/>
              </a:rPr>
              <a:t>the interpersonal </a:t>
            </a:r>
            <a:r>
              <a:rPr sz="3200" spc="-35" dirty="0">
                <a:latin typeface="Georgia"/>
                <a:cs typeface="Georgia"/>
              </a:rPr>
              <a:t>skills </a:t>
            </a:r>
            <a:r>
              <a:rPr sz="3200" spc="-50" dirty="0">
                <a:latin typeface="Georgia"/>
                <a:cs typeface="Georgia"/>
              </a:rPr>
              <a:t>to </a:t>
            </a:r>
            <a:r>
              <a:rPr sz="3200" spc="-55" dirty="0">
                <a:latin typeface="Georgia"/>
                <a:cs typeface="Georgia"/>
              </a:rPr>
              <a:t>influence</a:t>
            </a:r>
            <a:r>
              <a:rPr sz="3200" spc="-35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others.</a:t>
            </a:r>
            <a:endParaRPr sz="3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5131" y="4692396"/>
              <a:ext cx="509016" cy="4846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5132" y="4692395"/>
              <a:ext cx="510540" cy="484505"/>
            </a:xfrm>
            <a:custGeom>
              <a:avLst/>
              <a:gdLst/>
              <a:ahLst/>
              <a:cxnLst/>
              <a:rect l="l" t="t" r="r" b="b"/>
              <a:pathLst>
                <a:path w="510540" h="484504">
                  <a:moveTo>
                    <a:pt x="510019" y="209677"/>
                  </a:moveTo>
                  <a:lnTo>
                    <a:pt x="484619" y="127127"/>
                  </a:lnTo>
                  <a:lnTo>
                    <a:pt x="454037" y="97917"/>
                  </a:lnTo>
                  <a:lnTo>
                    <a:pt x="410298" y="85979"/>
                  </a:lnTo>
                  <a:lnTo>
                    <a:pt x="400494" y="85979"/>
                  </a:lnTo>
                  <a:lnTo>
                    <a:pt x="378142" y="90665"/>
                  </a:lnTo>
                  <a:lnTo>
                    <a:pt x="378142" y="249047"/>
                  </a:lnTo>
                  <a:lnTo>
                    <a:pt x="376212" y="281178"/>
                  </a:lnTo>
                  <a:lnTo>
                    <a:pt x="354355" y="322199"/>
                  </a:lnTo>
                  <a:lnTo>
                    <a:pt x="318033" y="360172"/>
                  </a:lnTo>
                  <a:lnTo>
                    <a:pt x="276313" y="391541"/>
                  </a:lnTo>
                  <a:lnTo>
                    <a:pt x="238239" y="412623"/>
                  </a:lnTo>
                  <a:lnTo>
                    <a:pt x="227469" y="416560"/>
                  </a:lnTo>
                  <a:lnTo>
                    <a:pt x="217462" y="420624"/>
                  </a:lnTo>
                  <a:lnTo>
                    <a:pt x="207860" y="424180"/>
                  </a:lnTo>
                  <a:lnTo>
                    <a:pt x="198323" y="426466"/>
                  </a:lnTo>
                  <a:lnTo>
                    <a:pt x="186931" y="426593"/>
                  </a:lnTo>
                  <a:lnTo>
                    <a:pt x="175501" y="422910"/>
                  </a:lnTo>
                  <a:lnTo>
                    <a:pt x="128130" y="374015"/>
                  </a:lnTo>
                  <a:lnTo>
                    <a:pt x="106337" y="338709"/>
                  </a:lnTo>
                  <a:lnTo>
                    <a:pt x="87693" y="301625"/>
                  </a:lnTo>
                  <a:lnTo>
                    <a:pt x="67754" y="240792"/>
                  </a:lnTo>
                  <a:lnTo>
                    <a:pt x="63449" y="215011"/>
                  </a:lnTo>
                  <a:lnTo>
                    <a:pt x="64858" y="187960"/>
                  </a:lnTo>
                  <a:lnTo>
                    <a:pt x="80911" y="144018"/>
                  </a:lnTo>
                  <a:lnTo>
                    <a:pt x="104089" y="126238"/>
                  </a:lnTo>
                  <a:lnTo>
                    <a:pt x="133375" y="136017"/>
                  </a:lnTo>
                  <a:lnTo>
                    <a:pt x="161429" y="165862"/>
                  </a:lnTo>
                  <a:lnTo>
                    <a:pt x="185204" y="203200"/>
                  </a:lnTo>
                  <a:lnTo>
                    <a:pt x="201612" y="235839"/>
                  </a:lnTo>
                  <a:lnTo>
                    <a:pt x="227177" y="215773"/>
                  </a:lnTo>
                  <a:lnTo>
                    <a:pt x="249440" y="200025"/>
                  </a:lnTo>
                  <a:lnTo>
                    <a:pt x="271373" y="188595"/>
                  </a:lnTo>
                  <a:lnTo>
                    <a:pt x="295986" y="182118"/>
                  </a:lnTo>
                  <a:lnTo>
                    <a:pt x="316522" y="179070"/>
                  </a:lnTo>
                  <a:lnTo>
                    <a:pt x="348310" y="189865"/>
                  </a:lnTo>
                  <a:lnTo>
                    <a:pt x="368846" y="215900"/>
                  </a:lnTo>
                  <a:lnTo>
                    <a:pt x="378142" y="249047"/>
                  </a:lnTo>
                  <a:lnTo>
                    <a:pt x="378142" y="90665"/>
                  </a:lnTo>
                  <a:lnTo>
                    <a:pt x="335051" y="99695"/>
                  </a:lnTo>
                  <a:lnTo>
                    <a:pt x="300062" y="118872"/>
                  </a:lnTo>
                  <a:lnTo>
                    <a:pt x="264642" y="145034"/>
                  </a:lnTo>
                  <a:lnTo>
                    <a:pt x="224396" y="176911"/>
                  </a:lnTo>
                  <a:lnTo>
                    <a:pt x="204533" y="136652"/>
                  </a:lnTo>
                  <a:lnTo>
                    <a:pt x="198208" y="126238"/>
                  </a:lnTo>
                  <a:lnTo>
                    <a:pt x="175552" y="88392"/>
                  </a:lnTo>
                  <a:lnTo>
                    <a:pt x="140500" y="42545"/>
                  </a:lnTo>
                  <a:lnTo>
                    <a:pt x="102450" y="9652"/>
                  </a:lnTo>
                  <a:lnTo>
                    <a:pt x="64452" y="0"/>
                  </a:lnTo>
                  <a:lnTo>
                    <a:pt x="54597" y="2921"/>
                  </a:lnTo>
                  <a:lnTo>
                    <a:pt x="44500" y="9144"/>
                  </a:lnTo>
                  <a:lnTo>
                    <a:pt x="34417" y="18923"/>
                  </a:lnTo>
                  <a:lnTo>
                    <a:pt x="24638" y="32258"/>
                  </a:lnTo>
                  <a:lnTo>
                    <a:pt x="25019" y="34798"/>
                  </a:lnTo>
                  <a:lnTo>
                    <a:pt x="20269" y="38100"/>
                  </a:lnTo>
                  <a:lnTo>
                    <a:pt x="1447" y="98552"/>
                  </a:lnTo>
                  <a:lnTo>
                    <a:pt x="0" y="142875"/>
                  </a:lnTo>
                  <a:lnTo>
                    <a:pt x="7696" y="185801"/>
                  </a:lnTo>
                  <a:lnTo>
                    <a:pt x="19926" y="231013"/>
                  </a:lnTo>
                  <a:lnTo>
                    <a:pt x="34391" y="273050"/>
                  </a:lnTo>
                  <a:lnTo>
                    <a:pt x="55626" y="320040"/>
                  </a:lnTo>
                  <a:lnTo>
                    <a:pt x="81457" y="367538"/>
                  </a:lnTo>
                  <a:lnTo>
                    <a:pt x="109728" y="411099"/>
                  </a:lnTo>
                  <a:lnTo>
                    <a:pt x="138252" y="446024"/>
                  </a:lnTo>
                  <a:lnTo>
                    <a:pt x="179819" y="478663"/>
                  </a:lnTo>
                  <a:lnTo>
                    <a:pt x="198539" y="484505"/>
                  </a:lnTo>
                  <a:lnTo>
                    <a:pt x="217373" y="484378"/>
                  </a:lnTo>
                  <a:lnTo>
                    <a:pt x="264617" y="469646"/>
                  </a:lnTo>
                  <a:lnTo>
                    <a:pt x="321767" y="440944"/>
                  </a:lnTo>
                  <a:lnTo>
                    <a:pt x="366610" y="412496"/>
                  </a:lnTo>
                  <a:lnTo>
                    <a:pt x="412013" y="377698"/>
                  </a:lnTo>
                  <a:lnTo>
                    <a:pt x="453263" y="337820"/>
                  </a:lnTo>
                  <a:lnTo>
                    <a:pt x="485648" y="294132"/>
                  </a:lnTo>
                  <a:lnTo>
                    <a:pt x="488213" y="293751"/>
                  </a:lnTo>
                  <a:lnTo>
                    <a:pt x="505587" y="251460"/>
                  </a:lnTo>
                  <a:lnTo>
                    <a:pt x="510019" y="209677"/>
                  </a:lnTo>
                  <a:close/>
                </a:path>
              </a:pathLst>
            </a:custGeom>
            <a:solidFill>
              <a:srgbClr val="AD9FD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5404" y="4084320"/>
              <a:ext cx="99060" cy="2240280"/>
            </a:xfrm>
            <a:custGeom>
              <a:avLst/>
              <a:gdLst/>
              <a:ahLst/>
              <a:cxnLst/>
              <a:rect l="l" t="t" r="r" b="b"/>
              <a:pathLst>
                <a:path w="99059" h="2240279">
                  <a:moveTo>
                    <a:pt x="32715" y="0"/>
                  </a:moveTo>
                  <a:lnTo>
                    <a:pt x="0" y="9397"/>
                  </a:lnTo>
                  <a:lnTo>
                    <a:pt x="1333" y="171830"/>
                  </a:lnTo>
                  <a:lnTo>
                    <a:pt x="3467" y="577849"/>
                  </a:lnTo>
                  <a:lnTo>
                    <a:pt x="5575" y="761618"/>
                  </a:lnTo>
                  <a:lnTo>
                    <a:pt x="8051" y="909319"/>
                  </a:lnTo>
                  <a:lnTo>
                    <a:pt x="11658" y="1071244"/>
                  </a:lnTo>
                  <a:lnTo>
                    <a:pt x="16332" y="1237233"/>
                  </a:lnTo>
                  <a:lnTo>
                    <a:pt x="20281" y="1355597"/>
                  </a:lnTo>
                  <a:lnTo>
                    <a:pt x="24930" y="1478660"/>
                  </a:lnTo>
                  <a:lnTo>
                    <a:pt x="30340" y="1606321"/>
                  </a:lnTo>
                  <a:lnTo>
                    <a:pt x="36626" y="1740014"/>
                  </a:lnTo>
                  <a:lnTo>
                    <a:pt x="43662" y="1875980"/>
                  </a:lnTo>
                  <a:lnTo>
                    <a:pt x="51701" y="2018029"/>
                  </a:lnTo>
                  <a:lnTo>
                    <a:pt x="60744" y="2164968"/>
                  </a:lnTo>
                  <a:lnTo>
                    <a:pt x="65658" y="2240279"/>
                  </a:lnTo>
                  <a:lnTo>
                    <a:pt x="99059" y="2217635"/>
                  </a:lnTo>
                  <a:lnTo>
                    <a:pt x="73418" y="1794560"/>
                  </a:lnTo>
                  <a:lnTo>
                    <a:pt x="58915" y="1533448"/>
                  </a:lnTo>
                  <a:lnTo>
                    <a:pt x="49517" y="1341754"/>
                  </a:lnTo>
                  <a:lnTo>
                    <a:pt x="43700" y="1204848"/>
                  </a:lnTo>
                  <a:lnTo>
                    <a:pt x="38823" y="1068196"/>
                  </a:lnTo>
                  <a:lnTo>
                    <a:pt x="35140" y="939164"/>
                  </a:lnTo>
                  <a:lnTo>
                    <a:pt x="32334" y="806449"/>
                  </a:lnTo>
                  <a:lnTo>
                    <a:pt x="30429" y="666495"/>
                  </a:lnTo>
                  <a:lnTo>
                    <a:pt x="29552" y="533780"/>
                  </a:lnTo>
                  <a:lnTo>
                    <a:pt x="29679" y="331850"/>
                  </a:lnTo>
                  <a:lnTo>
                    <a:pt x="31330" y="115950"/>
                  </a:lnTo>
                  <a:lnTo>
                    <a:pt x="32715" y="0"/>
                  </a:lnTo>
                  <a:close/>
                </a:path>
              </a:pathLst>
            </a:custGeom>
            <a:solidFill>
              <a:srgbClr val="B9C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3480815"/>
              <a:ext cx="760476" cy="637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1836" y="3480815"/>
              <a:ext cx="756920" cy="636905"/>
            </a:xfrm>
            <a:custGeom>
              <a:avLst/>
              <a:gdLst/>
              <a:ahLst/>
              <a:cxnLst/>
              <a:rect l="l" t="t" r="r" b="b"/>
              <a:pathLst>
                <a:path w="756919" h="636904">
                  <a:moveTo>
                    <a:pt x="756424" y="185547"/>
                  </a:moveTo>
                  <a:lnTo>
                    <a:pt x="755319" y="99060"/>
                  </a:lnTo>
                  <a:lnTo>
                    <a:pt x="744715" y="56769"/>
                  </a:lnTo>
                  <a:lnTo>
                    <a:pt x="705573" y="14224"/>
                  </a:lnTo>
                  <a:lnTo>
                    <a:pt x="678827" y="9652"/>
                  </a:lnTo>
                  <a:lnTo>
                    <a:pt x="640943" y="16891"/>
                  </a:lnTo>
                  <a:lnTo>
                    <a:pt x="609815" y="31686"/>
                  </a:lnTo>
                  <a:lnTo>
                    <a:pt x="609815" y="288290"/>
                  </a:lnTo>
                  <a:lnTo>
                    <a:pt x="600748" y="325882"/>
                  </a:lnTo>
                  <a:lnTo>
                    <a:pt x="584517" y="360553"/>
                  </a:lnTo>
                  <a:lnTo>
                    <a:pt x="564095" y="396748"/>
                  </a:lnTo>
                  <a:lnTo>
                    <a:pt x="533920" y="438785"/>
                  </a:lnTo>
                  <a:lnTo>
                    <a:pt x="494779" y="483870"/>
                  </a:lnTo>
                  <a:lnTo>
                    <a:pt x="452056" y="525272"/>
                  </a:lnTo>
                  <a:lnTo>
                    <a:pt x="411124" y="556641"/>
                  </a:lnTo>
                  <a:lnTo>
                    <a:pt x="372135" y="574548"/>
                  </a:lnTo>
                  <a:lnTo>
                    <a:pt x="360121" y="575691"/>
                  </a:lnTo>
                  <a:lnTo>
                    <a:pt x="341947" y="572897"/>
                  </a:lnTo>
                  <a:lnTo>
                    <a:pt x="306793" y="552831"/>
                  </a:lnTo>
                  <a:lnTo>
                    <a:pt x="257162" y="510286"/>
                  </a:lnTo>
                  <a:lnTo>
                    <a:pt x="224739" y="475488"/>
                  </a:lnTo>
                  <a:lnTo>
                    <a:pt x="193217" y="435102"/>
                  </a:lnTo>
                  <a:lnTo>
                    <a:pt x="166192" y="391414"/>
                  </a:lnTo>
                  <a:lnTo>
                    <a:pt x="147320" y="346964"/>
                  </a:lnTo>
                  <a:lnTo>
                    <a:pt x="140233" y="303911"/>
                  </a:lnTo>
                  <a:lnTo>
                    <a:pt x="147599" y="262001"/>
                  </a:lnTo>
                  <a:lnTo>
                    <a:pt x="168109" y="222758"/>
                  </a:lnTo>
                  <a:lnTo>
                    <a:pt x="199390" y="193675"/>
                  </a:lnTo>
                  <a:lnTo>
                    <a:pt x="239014" y="182372"/>
                  </a:lnTo>
                  <a:lnTo>
                    <a:pt x="251777" y="182372"/>
                  </a:lnTo>
                  <a:lnTo>
                    <a:pt x="305650" y="201803"/>
                  </a:lnTo>
                  <a:lnTo>
                    <a:pt x="338620" y="226695"/>
                  </a:lnTo>
                  <a:lnTo>
                    <a:pt x="367995" y="260604"/>
                  </a:lnTo>
                  <a:lnTo>
                    <a:pt x="401561" y="303911"/>
                  </a:lnTo>
                  <a:lnTo>
                    <a:pt x="430936" y="270510"/>
                  </a:lnTo>
                  <a:lnTo>
                    <a:pt x="471678" y="231521"/>
                  </a:lnTo>
                  <a:lnTo>
                    <a:pt x="517182" y="199009"/>
                  </a:lnTo>
                  <a:lnTo>
                    <a:pt x="519518" y="198374"/>
                  </a:lnTo>
                  <a:lnTo>
                    <a:pt x="560908" y="185547"/>
                  </a:lnTo>
                  <a:lnTo>
                    <a:pt x="600354" y="216535"/>
                  </a:lnTo>
                  <a:lnTo>
                    <a:pt x="609815" y="288290"/>
                  </a:lnTo>
                  <a:lnTo>
                    <a:pt x="609815" y="31686"/>
                  </a:lnTo>
                  <a:lnTo>
                    <a:pt x="557491" y="64770"/>
                  </a:lnTo>
                  <a:lnTo>
                    <a:pt x="516267" y="98552"/>
                  </a:lnTo>
                  <a:lnTo>
                    <a:pt x="478269" y="134366"/>
                  </a:lnTo>
                  <a:lnTo>
                    <a:pt x="445681" y="168783"/>
                  </a:lnTo>
                  <a:lnTo>
                    <a:pt x="420687" y="198374"/>
                  </a:lnTo>
                  <a:lnTo>
                    <a:pt x="408533" y="182372"/>
                  </a:lnTo>
                  <a:lnTo>
                    <a:pt x="384213" y="150368"/>
                  </a:lnTo>
                  <a:lnTo>
                    <a:pt x="351980" y="108585"/>
                  </a:lnTo>
                  <a:lnTo>
                    <a:pt x="320294" y="73152"/>
                  </a:lnTo>
                  <a:lnTo>
                    <a:pt x="285407" y="43815"/>
                  </a:lnTo>
                  <a:lnTo>
                    <a:pt x="243624" y="20574"/>
                  </a:lnTo>
                  <a:lnTo>
                    <a:pt x="191223" y="3175"/>
                  </a:lnTo>
                  <a:lnTo>
                    <a:pt x="168363" y="0"/>
                  </a:lnTo>
                  <a:lnTo>
                    <a:pt x="146608" y="0"/>
                  </a:lnTo>
                  <a:lnTo>
                    <a:pt x="104533" y="12319"/>
                  </a:lnTo>
                  <a:lnTo>
                    <a:pt x="68224" y="37211"/>
                  </a:lnTo>
                  <a:lnTo>
                    <a:pt x="38646" y="71640"/>
                  </a:lnTo>
                  <a:lnTo>
                    <a:pt x="16764" y="112014"/>
                  </a:lnTo>
                  <a:lnTo>
                    <a:pt x="3556" y="155448"/>
                  </a:lnTo>
                  <a:lnTo>
                    <a:pt x="0" y="198374"/>
                  </a:lnTo>
                  <a:lnTo>
                    <a:pt x="0" y="220726"/>
                  </a:lnTo>
                  <a:lnTo>
                    <a:pt x="8610" y="265176"/>
                  </a:lnTo>
                  <a:lnTo>
                    <a:pt x="24980" y="310642"/>
                  </a:lnTo>
                  <a:lnTo>
                    <a:pt x="47688" y="356108"/>
                  </a:lnTo>
                  <a:lnTo>
                    <a:pt x="75260" y="400685"/>
                  </a:lnTo>
                  <a:lnTo>
                    <a:pt x="106273" y="443230"/>
                  </a:lnTo>
                  <a:lnTo>
                    <a:pt x="139280" y="482981"/>
                  </a:lnTo>
                  <a:lnTo>
                    <a:pt x="172834" y="518922"/>
                  </a:lnTo>
                  <a:lnTo>
                    <a:pt x="205498" y="550164"/>
                  </a:lnTo>
                  <a:lnTo>
                    <a:pt x="235826" y="575691"/>
                  </a:lnTo>
                  <a:lnTo>
                    <a:pt x="269100" y="600075"/>
                  </a:lnTo>
                  <a:lnTo>
                    <a:pt x="327266" y="631952"/>
                  </a:lnTo>
                  <a:lnTo>
                    <a:pt x="356946" y="636524"/>
                  </a:lnTo>
                  <a:lnTo>
                    <a:pt x="366496" y="636524"/>
                  </a:lnTo>
                  <a:lnTo>
                    <a:pt x="418947" y="620268"/>
                  </a:lnTo>
                  <a:lnTo>
                    <a:pt x="476973" y="581787"/>
                  </a:lnTo>
                  <a:lnTo>
                    <a:pt x="484263" y="575691"/>
                  </a:lnTo>
                  <a:lnTo>
                    <a:pt x="516331" y="549148"/>
                  </a:lnTo>
                  <a:lnTo>
                    <a:pt x="556120" y="511429"/>
                  </a:lnTo>
                  <a:lnTo>
                    <a:pt x="594639" y="470789"/>
                  </a:lnTo>
                  <a:lnTo>
                    <a:pt x="630148" y="428752"/>
                  </a:lnTo>
                  <a:lnTo>
                    <a:pt x="660908" y="387477"/>
                  </a:lnTo>
                  <a:lnTo>
                    <a:pt x="685203" y="348615"/>
                  </a:lnTo>
                  <a:lnTo>
                    <a:pt x="712685" y="302641"/>
                  </a:lnTo>
                  <a:lnTo>
                    <a:pt x="736041" y="258445"/>
                  </a:lnTo>
                  <a:lnTo>
                    <a:pt x="752665" y="212344"/>
                  </a:lnTo>
                  <a:lnTo>
                    <a:pt x="756424" y="185547"/>
                  </a:lnTo>
                  <a:close/>
                </a:path>
              </a:pathLst>
            </a:custGeom>
            <a:solidFill>
              <a:srgbClr val="E38E8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540" y="5433059"/>
              <a:ext cx="231140" cy="953769"/>
            </a:xfrm>
            <a:custGeom>
              <a:avLst/>
              <a:gdLst/>
              <a:ahLst/>
              <a:cxnLst/>
              <a:rect l="l" t="t" r="r" b="b"/>
              <a:pathLst>
                <a:path w="231140" h="953770">
                  <a:moveTo>
                    <a:pt x="231101" y="947737"/>
                  </a:moveTo>
                  <a:lnTo>
                    <a:pt x="220332" y="895845"/>
                  </a:lnTo>
                  <a:lnTo>
                    <a:pt x="209143" y="844029"/>
                  </a:lnTo>
                  <a:lnTo>
                    <a:pt x="174688" y="689203"/>
                  </a:lnTo>
                  <a:lnTo>
                    <a:pt x="163474" y="637857"/>
                  </a:lnTo>
                  <a:lnTo>
                    <a:pt x="152679" y="586676"/>
                  </a:lnTo>
                  <a:lnTo>
                    <a:pt x="142455" y="535673"/>
                  </a:lnTo>
                  <a:lnTo>
                    <a:pt x="133362" y="486829"/>
                  </a:lnTo>
                  <a:lnTo>
                    <a:pt x="132994" y="484860"/>
                  </a:lnTo>
                  <a:lnTo>
                    <a:pt x="162445" y="472351"/>
                  </a:lnTo>
                  <a:lnTo>
                    <a:pt x="184975" y="454812"/>
                  </a:lnTo>
                  <a:lnTo>
                    <a:pt x="198894" y="434289"/>
                  </a:lnTo>
                  <a:lnTo>
                    <a:pt x="202514" y="412864"/>
                  </a:lnTo>
                  <a:lnTo>
                    <a:pt x="191909" y="393534"/>
                  </a:lnTo>
                  <a:lnTo>
                    <a:pt x="171869" y="378193"/>
                  </a:lnTo>
                  <a:lnTo>
                    <a:pt x="144792" y="368122"/>
                  </a:lnTo>
                  <a:lnTo>
                    <a:pt x="113068" y="364604"/>
                  </a:lnTo>
                  <a:lnTo>
                    <a:pt x="105498" y="287959"/>
                  </a:lnTo>
                  <a:lnTo>
                    <a:pt x="130632" y="278942"/>
                  </a:lnTo>
                  <a:lnTo>
                    <a:pt x="151091" y="264655"/>
                  </a:lnTo>
                  <a:lnTo>
                    <a:pt x="164426" y="247243"/>
                  </a:lnTo>
                  <a:lnTo>
                    <a:pt x="168224" y="228854"/>
                  </a:lnTo>
                  <a:lnTo>
                    <a:pt x="161302" y="209169"/>
                  </a:lnTo>
                  <a:lnTo>
                    <a:pt x="146075" y="193344"/>
                  </a:lnTo>
                  <a:lnTo>
                    <a:pt x="124548" y="182727"/>
                  </a:lnTo>
                  <a:lnTo>
                    <a:pt x="98742" y="178638"/>
                  </a:lnTo>
                  <a:lnTo>
                    <a:pt x="97574" y="160451"/>
                  </a:lnTo>
                  <a:lnTo>
                    <a:pt x="96735" y="123825"/>
                  </a:lnTo>
                  <a:lnTo>
                    <a:pt x="95567" y="105664"/>
                  </a:lnTo>
                  <a:lnTo>
                    <a:pt x="117500" y="99949"/>
                  </a:lnTo>
                  <a:lnTo>
                    <a:pt x="134721" y="88519"/>
                  </a:lnTo>
                  <a:lnTo>
                    <a:pt x="146240" y="73152"/>
                  </a:lnTo>
                  <a:lnTo>
                    <a:pt x="151104" y="55372"/>
                  </a:lnTo>
                  <a:lnTo>
                    <a:pt x="147116" y="34798"/>
                  </a:lnTo>
                  <a:lnTo>
                    <a:pt x="134747" y="17272"/>
                  </a:lnTo>
                  <a:lnTo>
                    <a:pt x="116078" y="4953"/>
                  </a:lnTo>
                  <a:lnTo>
                    <a:pt x="93205" y="0"/>
                  </a:lnTo>
                  <a:lnTo>
                    <a:pt x="69799" y="3556"/>
                  </a:lnTo>
                  <a:lnTo>
                    <a:pt x="49758" y="14478"/>
                  </a:lnTo>
                  <a:lnTo>
                    <a:pt x="35572" y="30861"/>
                  </a:lnTo>
                  <a:lnTo>
                    <a:pt x="29679" y="51054"/>
                  </a:lnTo>
                  <a:lnTo>
                    <a:pt x="32702" y="68834"/>
                  </a:lnTo>
                  <a:lnTo>
                    <a:pt x="43053" y="84328"/>
                  </a:lnTo>
                  <a:lnTo>
                    <a:pt x="59105" y="96266"/>
                  </a:lnTo>
                  <a:lnTo>
                    <a:pt x="79197" y="103251"/>
                  </a:lnTo>
                  <a:lnTo>
                    <a:pt x="78054" y="121666"/>
                  </a:lnTo>
                  <a:lnTo>
                    <a:pt x="77330" y="140462"/>
                  </a:lnTo>
                  <a:lnTo>
                    <a:pt x="77431" y="160032"/>
                  </a:lnTo>
                  <a:lnTo>
                    <a:pt x="78778" y="180606"/>
                  </a:lnTo>
                  <a:lnTo>
                    <a:pt x="50469" y="187655"/>
                  </a:lnTo>
                  <a:lnTo>
                    <a:pt x="27381" y="201434"/>
                  </a:lnTo>
                  <a:lnTo>
                    <a:pt x="12306" y="219786"/>
                  </a:lnTo>
                  <a:lnTo>
                    <a:pt x="8051" y="240499"/>
                  </a:lnTo>
                  <a:lnTo>
                    <a:pt x="15659" y="260121"/>
                  </a:lnTo>
                  <a:lnTo>
                    <a:pt x="32702" y="275755"/>
                  </a:lnTo>
                  <a:lnTo>
                    <a:pt x="56794" y="286131"/>
                  </a:lnTo>
                  <a:lnTo>
                    <a:pt x="85521" y="289928"/>
                  </a:lnTo>
                  <a:lnTo>
                    <a:pt x="93091" y="366572"/>
                  </a:lnTo>
                  <a:lnTo>
                    <a:pt x="52933" y="377901"/>
                  </a:lnTo>
                  <a:lnTo>
                    <a:pt x="5156" y="418731"/>
                  </a:lnTo>
                  <a:lnTo>
                    <a:pt x="0" y="444957"/>
                  </a:lnTo>
                  <a:lnTo>
                    <a:pt x="12255" y="466356"/>
                  </a:lnTo>
                  <a:lnTo>
                    <a:pt x="36385" y="481609"/>
                  </a:lnTo>
                  <a:lnTo>
                    <a:pt x="69583" y="489115"/>
                  </a:lnTo>
                  <a:lnTo>
                    <a:pt x="109029" y="487210"/>
                  </a:lnTo>
                  <a:lnTo>
                    <a:pt x="113030" y="486829"/>
                  </a:lnTo>
                  <a:lnTo>
                    <a:pt x="122605" y="538835"/>
                  </a:lnTo>
                  <a:lnTo>
                    <a:pt x="132918" y="590778"/>
                  </a:lnTo>
                  <a:lnTo>
                    <a:pt x="143789" y="642658"/>
                  </a:lnTo>
                  <a:lnTo>
                    <a:pt x="166535" y="746328"/>
                  </a:lnTo>
                  <a:lnTo>
                    <a:pt x="189560" y="849985"/>
                  </a:lnTo>
                  <a:lnTo>
                    <a:pt x="200748" y="901839"/>
                  </a:lnTo>
                  <a:lnTo>
                    <a:pt x="211518" y="953731"/>
                  </a:lnTo>
                  <a:lnTo>
                    <a:pt x="231101" y="947737"/>
                  </a:lnTo>
                  <a:close/>
                </a:path>
              </a:pathLst>
            </a:custGeom>
            <a:solidFill>
              <a:srgbClr val="87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3" y="6193535"/>
              <a:ext cx="12188952" cy="6644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52859" y="6152388"/>
              <a:ext cx="358140" cy="1478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191" y="5600700"/>
              <a:ext cx="461771" cy="1905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8091" y="135128"/>
            <a:ext cx="11335385" cy="6518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35" dirty="0">
                <a:latin typeface="Georgia"/>
                <a:cs typeface="Georgia"/>
              </a:rPr>
              <a:t>Manager</a:t>
            </a:r>
            <a:endParaRPr sz="2800">
              <a:latin typeface="Georgia"/>
              <a:cs typeface="Georgia"/>
            </a:endParaRPr>
          </a:p>
          <a:p>
            <a:pPr marL="241300" marR="5080" indent="-228600">
              <a:lnSpc>
                <a:spcPct val="150000"/>
              </a:lnSpc>
              <a:spcBef>
                <a:spcPts val="1075"/>
              </a:spcBef>
              <a:buFont typeface="Arial"/>
              <a:buChar char="•"/>
              <a:tabLst>
                <a:tab pos="241300" algn="l"/>
                <a:tab pos="9328150" algn="l"/>
                <a:tab pos="10673715" algn="l"/>
              </a:tabLst>
            </a:pPr>
            <a:r>
              <a:rPr sz="3200" spc="-65" dirty="0">
                <a:latin typeface="Georgia"/>
                <a:cs typeface="Georgia"/>
              </a:rPr>
              <a:t>Th</a:t>
            </a:r>
            <a:r>
              <a:rPr sz="3200" spc="-45" dirty="0">
                <a:latin typeface="Georgia"/>
                <a:cs typeface="Georgia"/>
              </a:rPr>
              <a:t>e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90" dirty="0">
                <a:latin typeface="Georgia"/>
                <a:cs typeface="Georgia"/>
              </a:rPr>
              <a:t>u</a:t>
            </a:r>
            <a:r>
              <a:rPr sz="3200" spc="-5" dirty="0">
                <a:latin typeface="Georgia"/>
                <a:cs typeface="Georgia"/>
              </a:rPr>
              <a:t>r</a:t>
            </a:r>
            <a:r>
              <a:rPr sz="3200" spc="-20" dirty="0">
                <a:latin typeface="Georgia"/>
                <a:cs typeface="Georgia"/>
              </a:rPr>
              <a:t>s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85" dirty="0">
                <a:latin typeface="Georgia"/>
                <a:cs typeface="Georgia"/>
              </a:rPr>
              <a:t> </a:t>
            </a:r>
            <a:r>
              <a:rPr sz="3200" spc="-185" dirty="0">
                <a:latin typeface="Georgia"/>
                <a:cs typeface="Georgia"/>
              </a:rPr>
              <a:t>m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65" dirty="0">
                <a:latin typeface="Georgia"/>
                <a:cs typeface="Georgia"/>
              </a:rPr>
              <a:t>g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10" dirty="0">
                <a:latin typeface="Georgia"/>
                <a:cs typeface="Georgia"/>
              </a:rPr>
              <a:t>s</a:t>
            </a:r>
            <a:r>
              <a:rPr sz="3200" spc="-80" dirty="0">
                <a:latin typeface="Georgia"/>
                <a:cs typeface="Georgia"/>
              </a:rPr>
              <a:t> </a:t>
            </a:r>
            <a:r>
              <a:rPr sz="3200" spc="-35" dirty="0">
                <a:latin typeface="Georgia"/>
                <a:cs typeface="Georgia"/>
              </a:rPr>
              <a:t>t</a:t>
            </a:r>
            <a:r>
              <a:rPr sz="3200" spc="-114" dirty="0">
                <a:latin typeface="Georgia"/>
                <a:cs typeface="Georgia"/>
              </a:rPr>
              <a:t>h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85" dirty="0">
                <a:latin typeface="Georgia"/>
                <a:cs typeface="Georgia"/>
              </a:rPr>
              <a:t> </a:t>
            </a:r>
            <a:r>
              <a:rPr sz="3200" spc="-114" dirty="0">
                <a:latin typeface="Georgia"/>
                <a:cs typeface="Georgia"/>
              </a:rPr>
              <a:t>n</a:t>
            </a:r>
            <a:r>
              <a:rPr sz="3200" spc="-90" dirty="0">
                <a:latin typeface="Georgia"/>
                <a:cs typeface="Georgia"/>
              </a:rPr>
              <a:t>u</a:t>
            </a:r>
            <a:r>
              <a:rPr sz="3200" spc="-5" dirty="0">
                <a:latin typeface="Georgia"/>
                <a:cs typeface="Georgia"/>
              </a:rPr>
              <a:t>r</a:t>
            </a:r>
            <a:r>
              <a:rPr sz="3200" spc="-20" dirty="0">
                <a:latin typeface="Georgia"/>
                <a:cs typeface="Georgia"/>
              </a:rPr>
              <a:t>s</a:t>
            </a:r>
            <a:r>
              <a:rPr sz="3200" spc="-70" dirty="0">
                <a:latin typeface="Georgia"/>
                <a:cs typeface="Georgia"/>
              </a:rPr>
              <a:t>i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50" dirty="0">
                <a:latin typeface="Georgia"/>
                <a:cs typeface="Georgia"/>
              </a:rPr>
              <a:t>g</a:t>
            </a:r>
            <a:r>
              <a:rPr sz="3200" spc="-8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c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55" dirty="0">
                <a:latin typeface="Georgia"/>
                <a:cs typeface="Georgia"/>
              </a:rPr>
              <a:t>r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11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of</a:t>
            </a:r>
            <a:r>
              <a:rPr sz="3200" spc="-90" dirty="0">
                <a:latin typeface="Georgia"/>
                <a:cs typeface="Georgia"/>
              </a:rPr>
              <a:t> </a:t>
            </a:r>
            <a:r>
              <a:rPr sz="3200" spc="-70" dirty="0">
                <a:latin typeface="Georgia"/>
                <a:cs typeface="Georgia"/>
              </a:rPr>
              <a:t>i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75" dirty="0">
                <a:latin typeface="Georgia"/>
                <a:cs typeface="Georgia"/>
              </a:rPr>
              <a:t>d</a:t>
            </a:r>
            <a:r>
              <a:rPr sz="3200" spc="-130" dirty="0">
                <a:latin typeface="Georgia"/>
                <a:cs typeface="Georgia"/>
              </a:rPr>
              <a:t>i</a:t>
            </a:r>
            <a:r>
              <a:rPr sz="3200" spc="-15" dirty="0">
                <a:latin typeface="Georgia"/>
                <a:cs typeface="Georgia"/>
              </a:rPr>
              <a:t>v</a:t>
            </a:r>
            <a:r>
              <a:rPr sz="3200" spc="-35" dirty="0">
                <a:latin typeface="Georgia"/>
                <a:cs typeface="Georgia"/>
              </a:rPr>
              <a:t>i</a:t>
            </a:r>
            <a:r>
              <a:rPr sz="3200" spc="-75" dirty="0">
                <a:latin typeface="Georgia"/>
                <a:cs typeface="Georgia"/>
              </a:rPr>
              <a:t>d</a:t>
            </a:r>
            <a:r>
              <a:rPr sz="3200" spc="-90" dirty="0">
                <a:latin typeface="Georgia"/>
                <a:cs typeface="Georgia"/>
              </a:rPr>
              <a:t>u</a:t>
            </a:r>
            <a:r>
              <a:rPr sz="3200" spc="-70" dirty="0">
                <a:latin typeface="Georgia"/>
                <a:cs typeface="Georgia"/>
              </a:rPr>
              <a:t>al</a:t>
            </a:r>
            <a:r>
              <a:rPr sz="3200" spc="-20" dirty="0">
                <a:latin typeface="Georgia"/>
                <a:cs typeface="Georgia"/>
              </a:rPr>
              <a:t>s</a:t>
            </a:r>
            <a:r>
              <a:rPr sz="3200" spc="-204" dirty="0">
                <a:latin typeface="Georgia"/>
                <a:cs typeface="Georgia"/>
              </a:rPr>
              <a:t>,</a:t>
            </a:r>
            <a:r>
              <a:rPr sz="3200" spc="-70" dirty="0">
                <a:latin typeface="Georgia"/>
                <a:cs typeface="Georgia"/>
              </a:rPr>
              <a:t> </a:t>
            </a:r>
            <a:r>
              <a:rPr sz="3200" spc="-125" dirty="0">
                <a:latin typeface="Georgia"/>
                <a:cs typeface="Georgia"/>
              </a:rPr>
              <a:t>f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175" dirty="0">
                <a:latin typeface="Georgia"/>
                <a:cs typeface="Georgia"/>
              </a:rPr>
              <a:t>m</a:t>
            </a:r>
            <a:r>
              <a:rPr sz="3200" spc="-70" dirty="0">
                <a:latin typeface="Georgia"/>
                <a:cs typeface="Georgia"/>
              </a:rPr>
              <a:t>ili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20" dirty="0">
                <a:latin typeface="Georgia"/>
                <a:cs typeface="Georgia"/>
              </a:rPr>
              <a:t>s</a:t>
            </a:r>
            <a:r>
              <a:rPr sz="3200" spc="-204" dirty="0">
                <a:latin typeface="Georgia"/>
                <a:cs typeface="Georgia"/>
              </a:rPr>
              <a:t>,</a:t>
            </a:r>
            <a:r>
              <a:rPr sz="3200" dirty="0">
                <a:latin typeface="Georgia"/>
                <a:cs typeface="Georgia"/>
              </a:rPr>
              <a:t>	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40" dirty="0">
                <a:latin typeface="Georgia"/>
                <a:cs typeface="Georgia"/>
              </a:rPr>
              <a:t>d  </a:t>
            </a:r>
            <a:r>
              <a:rPr sz="3200" spc="-75" dirty="0">
                <a:latin typeface="Georgia"/>
                <a:cs typeface="Georgia"/>
              </a:rPr>
              <a:t>communities. </a:t>
            </a:r>
            <a:r>
              <a:rPr sz="3200" spc="-55" dirty="0">
                <a:latin typeface="Georgia"/>
                <a:cs typeface="Georgia"/>
              </a:rPr>
              <a:t>The </a:t>
            </a:r>
            <a:r>
              <a:rPr sz="3200" spc="-65" dirty="0">
                <a:latin typeface="Georgia"/>
                <a:cs typeface="Georgia"/>
              </a:rPr>
              <a:t>nurse-manager </a:t>
            </a:r>
            <a:r>
              <a:rPr sz="3200" spc="-35" dirty="0">
                <a:latin typeface="Georgia"/>
                <a:cs typeface="Georgia"/>
              </a:rPr>
              <a:t>also </a:t>
            </a:r>
            <a:r>
              <a:rPr sz="3200" spc="-45" dirty="0">
                <a:latin typeface="Georgia"/>
                <a:cs typeface="Georgia"/>
              </a:rPr>
              <a:t>delegates </a:t>
            </a:r>
            <a:r>
              <a:rPr sz="3200" spc="-70" dirty="0">
                <a:latin typeface="Georgia"/>
                <a:cs typeface="Georgia"/>
              </a:rPr>
              <a:t>nursing  </a:t>
            </a:r>
            <a:r>
              <a:rPr sz="3200" spc="-45" dirty="0">
                <a:latin typeface="Georgia"/>
                <a:cs typeface="Georgia"/>
              </a:rPr>
              <a:t>activities to </a:t>
            </a:r>
            <a:r>
              <a:rPr sz="3200" spc="-55" dirty="0">
                <a:latin typeface="Georgia"/>
                <a:cs typeface="Georgia"/>
              </a:rPr>
              <a:t>ancillary </a:t>
            </a:r>
            <a:r>
              <a:rPr sz="3200" spc="-25" dirty="0">
                <a:latin typeface="Georgia"/>
                <a:cs typeface="Georgia"/>
              </a:rPr>
              <a:t>workers </a:t>
            </a:r>
            <a:r>
              <a:rPr sz="3200" spc="-85" dirty="0">
                <a:latin typeface="Georgia"/>
                <a:cs typeface="Georgia"/>
              </a:rPr>
              <a:t>and </a:t>
            </a:r>
            <a:r>
              <a:rPr sz="3200" spc="-25" dirty="0">
                <a:latin typeface="Georgia"/>
                <a:cs typeface="Georgia"/>
              </a:rPr>
              <a:t>other</a:t>
            </a:r>
            <a:r>
              <a:rPr sz="3200" spc="-215" dirty="0">
                <a:latin typeface="Georgia"/>
                <a:cs typeface="Georgia"/>
              </a:rPr>
              <a:t> </a:t>
            </a:r>
            <a:r>
              <a:rPr sz="3200" spc="-55" dirty="0">
                <a:latin typeface="Georgia"/>
                <a:cs typeface="Georgia"/>
              </a:rPr>
              <a:t>nurses,</a:t>
            </a:r>
            <a:r>
              <a:rPr sz="3200" spc="-105" dirty="0">
                <a:latin typeface="Georgia"/>
                <a:cs typeface="Georgia"/>
              </a:rPr>
              <a:t> </a:t>
            </a:r>
            <a:r>
              <a:rPr sz="3200" spc="-85" dirty="0">
                <a:latin typeface="Georgia"/>
                <a:cs typeface="Georgia"/>
              </a:rPr>
              <a:t>and	</a:t>
            </a:r>
            <a:r>
              <a:rPr sz="3200" spc="-15" dirty="0">
                <a:latin typeface="Georgia"/>
                <a:cs typeface="Georgia"/>
              </a:rPr>
              <a:t>supervises  </a:t>
            </a:r>
            <a:r>
              <a:rPr sz="3200" spc="-75" dirty="0">
                <a:latin typeface="Georgia"/>
                <a:cs typeface="Georgia"/>
              </a:rPr>
              <a:t>and </a:t>
            </a:r>
            <a:r>
              <a:rPr sz="3200" spc="-65" dirty="0">
                <a:latin typeface="Georgia"/>
                <a:cs typeface="Georgia"/>
              </a:rPr>
              <a:t>evaluates </a:t>
            </a:r>
            <a:r>
              <a:rPr sz="3200" spc="-35" dirty="0">
                <a:latin typeface="Georgia"/>
                <a:cs typeface="Georgia"/>
              </a:rPr>
              <a:t>their</a:t>
            </a:r>
            <a:r>
              <a:rPr sz="3200" spc="-130" dirty="0">
                <a:latin typeface="Georgia"/>
                <a:cs typeface="Georgia"/>
              </a:rPr>
              <a:t> </a:t>
            </a:r>
            <a:r>
              <a:rPr sz="3200" spc="-60" dirty="0">
                <a:latin typeface="Georgia"/>
                <a:cs typeface="Georgia"/>
              </a:rPr>
              <a:t>performance</a:t>
            </a:r>
            <a:r>
              <a:rPr sz="2800" spc="-60" dirty="0">
                <a:latin typeface="Georgia"/>
                <a:cs typeface="Georgia"/>
              </a:rPr>
              <a:t>.</a:t>
            </a:r>
            <a:endParaRPr sz="2800">
              <a:latin typeface="Georgia"/>
              <a:cs typeface="Georgia"/>
            </a:endParaRPr>
          </a:p>
          <a:p>
            <a:pPr marL="241300" indent="-228600">
              <a:lnSpc>
                <a:spcPct val="100000"/>
              </a:lnSpc>
              <a:spcBef>
                <a:spcPts val="19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215" dirty="0">
                <a:latin typeface="Georgia"/>
                <a:cs typeface="Georgia"/>
              </a:rPr>
              <a:t>Case</a:t>
            </a:r>
            <a:r>
              <a:rPr sz="2800" b="1" spc="-130" dirty="0">
                <a:latin typeface="Georgia"/>
                <a:cs typeface="Georgia"/>
              </a:rPr>
              <a:t> </a:t>
            </a:r>
            <a:r>
              <a:rPr sz="2800" b="1" spc="-210" dirty="0">
                <a:latin typeface="Georgia"/>
                <a:cs typeface="Georgia"/>
              </a:rPr>
              <a:t>manager</a:t>
            </a:r>
            <a:endParaRPr sz="2800">
              <a:latin typeface="Georgia"/>
              <a:cs typeface="Georgia"/>
            </a:endParaRPr>
          </a:p>
          <a:p>
            <a:pPr marL="241300" marR="123189" indent="-228600">
              <a:lnSpc>
                <a:spcPct val="150000"/>
              </a:lnSpc>
              <a:spcBef>
                <a:spcPts val="1075"/>
              </a:spcBef>
              <a:buFont typeface="Arial"/>
              <a:buChar char="•"/>
              <a:tabLst>
                <a:tab pos="241300" algn="l"/>
                <a:tab pos="8954770" algn="l"/>
              </a:tabLst>
            </a:pPr>
            <a:r>
              <a:rPr sz="3200" spc="-65" dirty="0">
                <a:latin typeface="Georgia"/>
                <a:cs typeface="Georgia"/>
              </a:rPr>
              <a:t>Nurse </a:t>
            </a:r>
            <a:r>
              <a:rPr sz="3200" spc="-20" dirty="0">
                <a:latin typeface="Georgia"/>
                <a:cs typeface="Georgia"/>
              </a:rPr>
              <a:t>case </a:t>
            </a:r>
            <a:r>
              <a:rPr sz="3200" spc="-65" dirty="0">
                <a:latin typeface="Georgia"/>
                <a:cs typeface="Georgia"/>
              </a:rPr>
              <a:t>managers </a:t>
            </a:r>
            <a:r>
              <a:rPr sz="3200" spc="-15" dirty="0">
                <a:latin typeface="Georgia"/>
                <a:cs typeface="Georgia"/>
              </a:rPr>
              <a:t>work with </a:t>
            </a:r>
            <a:r>
              <a:rPr sz="3200" spc="-40" dirty="0">
                <a:latin typeface="Georgia"/>
                <a:cs typeface="Georgia"/>
              </a:rPr>
              <a:t>the </a:t>
            </a:r>
            <a:r>
              <a:rPr sz="3200" spc="-55" dirty="0">
                <a:latin typeface="Georgia"/>
                <a:cs typeface="Georgia"/>
              </a:rPr>
              <a:t>multidisciplinary health  </a:t>
            </a:r>
            <a:r>
              <a:rPr sz="3200" spc="-50" dirty="0">
                <a:latin typeface="Georgia"/>
                <a:cs typeface="Georgia"/>
              </a:rPr>
              <a:t>c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55" dirty="0">
                <a:latin typeface="Georgia"/>
                <a:cs typeface="Georgia"/>
              </a:rPr>
              <a:t>r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105" dirty="0">
                <a:latin typeface="Georgia"/>
                <a:cs typeface="Georgia"/>
              </a:rPr>
              <a:t> </a:t>
            </a:r>
            <a:r>
              <a:rPr sz="3200" spc="-60" dirty="0">
                <a:latin typeface="Georgia"/>
                <a:cs typeface="Georgia"/>
              </a:rPr>
              <a:t>t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155" dirty="0">
                <a:latin typeface="Georgia"/>
                <a:cs typeface="Georgia"/>
              </a:rPr>
              <a:t>m</a:t>
            </a:r>
            <a:r>
              <a:rPr sz="3200" spc="-95" dirty="0">
                <a:latin typeface="Georgia"/>
                <a:cs typeface="Georgia"/>
              </a:rPr>
              <a:t> </a:t>
            </a:r>
            <a:r>
              <a:rPr sz="3200" spc="-60" dirty="0">
                <a:latin typeface="Georgia"/>
                <a:cs typeface="Georgia"/>
              </a:rPr>
              <a:t>t</a:t>
            </a:r>
            <a:r>
              <a:rPr sz="3200" spc="-25" dirty="0">
                <a:latin typeface="Georgia"/>
                <a:cs typeface="Georgia"/>
              </a:rPr>
              <a:t>o</a:t>
            </a:r>
            <a:r>
              <a:rPr sz="3200" spc="-100" dirty="0">
                <a:latin typeface="Georgia"/>
                <a:cs typeface="Georgia"/>
              </a:rPr>
              <a:t> </a:t>
            </a:r>
            <a:r>
              <a:rPr sz="3200" spc="-175" dirty="0">
                <a:latin typeface="Georgia"/>
                <a:cs typeface="Georgia"/>
              </a:rPr>
              <a:t>m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20" dirty="0">
                <a:latin typeface="Georgia"/>
                <a:cs typeface="Georgia"/>
              </a:rPr>
              <a:t>s</a:t>
            </a:r>
            <a:r>
              <a:rPr sz="3200" spc="-90" dirty="0">
                <a:latin typeface="Georgia"/>
                <a:cs typeface="Georgia"/>
              </a:rPr>
              <a:t>u</a:t>
            </a:r>
            <a:r>
              <a:rPr sz="3200" spc="-55" dirty="0">
                <a:latin typeface="Georgia"/>
                <a:cs typeface="Georgia"/>
              </a:rPr>
              <a:t>r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12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t</a:t>
            </a:r>
            <a:r>
              <a:rPr sz="3200" spc="-90" dirty="0">
                <a:latin typeface="Georgia"/>
                <a:cs typeface="Georgia"/>
              </a:rPr>
              <a:t>h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90" dirty="0">
                <a:latin typeface="Georgia"/>
                <a:cs typeface="Georgia"/>
              </a:rPr>
              <a:t> 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85" dirty="0">
                <a:latin typeface="Georgia"/>
                <a:cs typeface="Georgia"/>
              </a:rPr>
              <a:t>f</a:t>
            </a:r>
            <a:r>
              <a:rPr sz="3200" spc="-120" dirty="0">
                <a:latin typeface="Georgia"/>
                <a:cs typeface="Georgia"/>
              </a:rPr>
              <a:t>f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50" dirty="0">
                <a:latin typeface="Georgia"/>
                <a:cs typeface="Georgia"/>
              </a:rPr>
              <a:t>c</a:t>
            </a:r>
            <a:r>
              <a:rPr sz="3200" spc="-40" dirty="0">
                <a:latin typeface="Georgia"/>
                <a:cs typeface="Georgia"/>
              </a:rPr>
              <a:t>t</a:t>
            </a:r>
            <a:r>
              <a:rPr sz="3200" spc="-130" dirty="0">
                <a:latin typeface="Georgia"/>
                <a:cs typeface="Georgia"/>
              </a:rPr>
              <a:t>i</a:t>
            </a:r>
            <a:r>
              <a:rPr sz="3200" spc="-45" dirty="0">
                <a:latin typeface="Georgia"/>
                <a:cs typeface="Georgia"/>
              </a:rPr>
              <a:t>v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20" dirty="0">
                <a:latin typeface="Georgia"/>
                <a:cs typeface="Georgia"/>
              </a:rPr>
              <a:t>s</a:t>
            </a:r>
            <a:r>
              <a:rPr sz="3200" spc="-10" dirty="0">
                <a:latin typeface="Georgia"/>
                <a:cs typeface="Georgia"/>
              </a:rPr>
              <a:t>s</a:t>
            </a:r>
            <a:r>
              <a:rPr sz="3200" spc="-150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of</a:t>
            </a:r>
            <a:r>
              <a:rPr sz="3200" spc="-85" dirty="0">
                <a:latin typeface="Georgia"/>
                <a:cs typeface="Georgia"/>
              </a:rPr>
              <a:t> </a:t>
            </a:r>
            <a:r>
              <a:rPr sz="3200" spc="-50" dirty="0">
                <a:latin typeface="Georgia"/>
                <a:cs typeface="Georgia"/>
              </a:rPr>
              <a:t>t</a:t>
            </a:r>
            <a:r>
              <a:rPr sz="3200" spc="-90" dirty="0">
                <a:latin typeface="Georgia"/>
                <a:cs typeface="Georgia"/>
              </a:rPr>
              <a:t>h</a:t>
            </a:r>
            <a:r>
              <a:rPr sz="3200" spc="15" dirty="0">
                <a:latin typeface="Georgia"/>
                <a:cs typeface="Georgia"/>
              </a:rPr>
              <a:t>e</a:t>
            </a:r>
            <a:r>
              <a:rPr sz="3200" spc="-80" dirty="0">
                <a:latin typeface="Georgia"/>
                <a:cs typeface="Georgia"/>
              </a:rPr>
              <a:t> </a:t>
            </a:r>
            <a:r>
              <a:rPr sz="3200" spc="-20" dirty="0">
                <a:latin typeface="Georgia"/>
                <a:cs typeface="Georgia"/>
              </a:rPr>
              <a:t>case</a:t>
            </a:r>
            <a:r>
              <a:rPr sz="3200" dirty="0">
                <a:latin typeface="Georgia"/>
                <a:cs typeface="Georgia"/>
              </a:rPr>
              <a:t>	</a:t>
            </a:r>
            <a:r>
              <a:rPr sz="3200" spc="-175" dirty="0">
                <a:latin typeface="Georgia"/>
                <a:cs typeface="Georgia"/>
              </a:rPr>
              <a:t>m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70" dirty="0">
                <a:latin typeface="Georgia"/>
                <a:cs typeface="Georgia"/>
              </a:rPr>
              <a:t>a</a:t>
            </a:r>
            <a:r>
              <a:rPr sz="3200" spc="-65" dirty="0">
                <a:latin typeface="Georgia"/>
                <a:cs typeface="Georgia"/>
              </a:rPr>
              <a:t>g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175" dirty="0">
                <a:latin typeface="Georgia"/>
                <a:cs typeface="Georgia"/>
              </a:rPr>
              <a:t>m</a:t>
            </a:r>
            <a:r>
              <a:rPr sz="3200" spc="-5" dirty="0">
                <a:latin typeface="Georgia"/>
                <a:cs typeface="Georgia"/>
              </a:rPr>
              <a:t>e</a:t>
            </a:r>
            <a:r>
              <a:rPr sz="3200" spc="-120" dirty="0">
                <a:latin typeface="Georgia"/>
                <a:cs typeface="Georgia"/>
              </a:rPr>
              <a:t>n</a:t>
            </a:r>
            <a:r>
              <a:rPr sz="3200" spc="-20" dirty="0">
                <a:latin typeface="Georgia"/>
                <a:cs typeface="Georgia"/>
              </a:rPr>
              <a:t>t  </a:t>
            </a:r>
            <a:r>
              <a:rPr sz="3200" spc="-75" dirty="0">
                <a:latin typeface="Georgia"/>
                <a:cs typeface="Georgia"/>
              </a:rPr>
              <a:t>plan </a:t>
            </a:r>
            <a:r>
              <a:rPr sz="3200" spc="-90" dirty="0">
                <a:latin typeface="Georgia"/>
                <a:cs typeface="Georgia"/>
              </a:rPr>
              <a:t>and </a:t>
            </a:r>
            <a:r>
              <a:rPr sz="3200" spc="-45" dirty="0">
                <a:latin typeface="Georgia"/>
                <a:cs typeface="Georgia"/>
              </a:rPr>
              <a:t>to </a:t>
            </a:r>
            <a:r>
              <a:rPr sz="3200" spc="-70" dirty="0">
                <a:latin typeface="Georgia"/>
                <a:cs typeface="Georgia"/>
              </a:rPr>
              <a:t>monitor</a:t>
            </a:r>
            <a:r>
              <a:rPr sz="3200" spc="-130" dirty="0">
                <a:latin typeface="Georgia"/>
                <a:cs typeface="Georgia"/>
              </a:rPr>
              <a:t> </a:t>
            </a:r>
            <a:r>
              <a:rPr sz="3200" spc="-65" dirty="0">
                <a:latin typeface="Georgia"/>
                <a:cs typeface="Georgia"/>
              </a:rPr>
              <a:t>outcomes.</a:t>
            </a:r>
            <a:endParaRPr sz="3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907</Words>
  <Application>Microsoft Office PowerPoint</Application>
  <PresentationFormat>Widescreen</PresentationFormat>
  <Paragraphs>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Comic Sans MS</vt:lpstr>
      <vt:lpstr>Georgia</vt:lpstr>
      <vt:lpstr>Times New Roman</vt:lpstr>
      <vt:lpstr>Wingdings</vt:lpstr>
      <vt:lpstr>Office Theme</vt:lpstr>
      <vt:lpstr>Functions &amp; Qualities of Professional Nurse</vt:lpstr>
      <vt:lpstr>FUNCTIONS OF A NURSE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Qualities of a nurse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…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Functions &amp; Qualities of Professional Nurse</dc:title>
  <dc:creator>admin</dc:creator>
  <cp:lastModifiedBy>nileshhimani309@outlook.com</cp:lastModifiedBy>
  <cp:revision>7</cp:revision>
  <dcterms:created xsi:type="dcterms:W3CDTF">2020-01-10T04:04:19Z</dcterms:created>
  <dcterms:modified xsi:type="dcterms:W3CDTF">2020-08-14T09:26:16Z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2017-10-28T00:00:00Z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2020-01-10T00:00:00Z</vt:filetime>
  </property>
</Properties>
</file>