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77" r:id="rId16"/>
    <p:sldId id="278" r:id="rId17"/>
    <p:sldId id="269" r:id="rId18"/>
    <p:sldId id="270" r:id="rId19"/>
    <p:sldId id="271" r:id="rId20"/>
    <p:sldId id="272" r:id="rId21"/>
    <p:sldId id="273"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83" d="100"/>
          <a:sy n="83" d="100"/>
        </p:scale>
        <p:origin x="137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F48866F-B209-4085-9170-F9A4017AE358}" type="datetimeFigureOut">
              <a:rPr lang="en-US" smtClean="0"/>
              <a:pPr/>
              <a:t>8/14/2020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5E9C56F-382B-4CA2-9415-6CCAE97FC501}"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48866F-B209-4085-9170-F9A4017AE358}"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9C56F-382B-4CA2-9415-6CCAE97FC5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48866F-B209-4085-9170-F9A4017AE358}"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9C56F-382B-4CA2-9415-6CCAE97FC5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8866F-B209-4085-9170-F9A4017AE358}"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9C56F-382B-4CA2-9415-6CCAE97FC5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48866F-B209-4085-9170-F9A4017AE358}"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9C56F-382B-4CA2-9415-6CCAE97FC5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F48866F-B209-4085-9170-F9A4017AE358}"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9C56F-382B-4CA2-9415-6CCAE97FC501}"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48866F-B209-4085-9170-F9A4017AE358}"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9C56F-382B-4CA2-9415-6CCAE97FC5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48866F-B209-4085-9170-F9A4017AE358}"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9C56F-382B-4CA2-9415-6CCAE97FC5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8866F-B209-4085-9170-F9A4017AE358}"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E9C56F-382B-4CA2-9415-6CCAE97FC5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48866F-B209-4085-9170-F9A4017AE358}" type="datetimeFigureOut">
              <a:rPr lang="en-US" smtClean="0"/>
              <a:pPr/>
              <a:t>8/14/2020</a:t>
            </a:fld>
            <a:endParaRPr lang="en-US"/>
          </a:p>
        </p:txBody>
      </p:sp>
      <p:sp>
        <p:nvSpPr>
          <p:cNvPr id="7" name="Slide Number Placeholder 6"/>
          <p:cNvSpPr>
            <a:spLocks noGrp="1"/>
          </p:cNvSpPr>
          <p:nvPr>
            <p:ph type="sldNum" sz="quarter" idx="12"/>
          </p:nvPr>
        </p:nvSpPr>
        <p:spPr/>
        <p:txBody>
          <a:bodyPr/>
          <a:lstStyle/>
          <a:p>
            <a:fld id="{45E9C56F-382B-4CA2-9415-6CCAE97FC501}"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48866F-B209-4085-9170-F9A4017AE358}" type="datetimeFigureOut">
              <a:rPr lang="en-US" smtClean="0"/>
              <a:pPr/>
              <a:t>8/14/2020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5E9C56F-382B-4CA2-9415-6CCAE97FC5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F48866F-B209-4085-9170-F9A4017AE358}" type="datetimeFigureOut">
              <a:rPr lang="en-US" smtClean="0"/>
              <a:pPr/>
              <a:t>8/14/2020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5E9C56F-382B-4CA2-9415-6CCAE97FC5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Latent_tuberculosi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Infectious_disease" TargetMode="External"/><Relationship Id="rId2" Type="http://schemas.openxmlformats.org/officeDocument/2006/relationships/hyperlink" Target="http://en.wikipedia.org/wiki/Bacillus_(shape)" TargetMode="External"/><Relationship Id="rId1" Type="http://schemas.openxmlformats.org/officeDocument/2006/relationships/slideLayout" Target="../slideLayouts/slideLayout2.xml"/><Relationship Id="rId5" Type="http://schemas.openxmlformats.org/officeDocument/2006/relationships/hyperlink" Target="http://en.wikipedia.org/wiki/Mycobacterium_tuberculosis" TargetMode="External"/><Relationship Id="rId4" Type="http://schemas.openxmlformats.org/officeDocument/2006/relationships/hyperlink" Target="http://en.wikipedia.org/wiki/Mycobacteriu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Bacterial_cell_structure" TargetMode="External"/><Relationship Id="rId13" Type="http://schemas.openxmlformats.org/officeDocument/2006/relationships/hyperlink" Target="http://en.wikipedia.org/wiki/Host_(biology)" TargetMode="External"/><Relationship Id="rId3" Type="http://schemas.openxmlformats.org/officeDocument/2006/relationships/hyperlink" Target="http://en.wikipedia.org/wiki/Mycobacterium_tuberculosis" TargetMode="External"/><Relationship Id="rId7" Type="http://schemas.openxmlformats.org/officeDocument/2006/relationships/hyperlink" Target="http://en.wikipedia.org/wiki/Cell_division" TargetMode="External"/><Relationship Id="rId12" Type="http://schemas.openxmlformats.org/officeDocument/2006/relationships/hyperlink" Target="http://en.wikipedia.org/wiki/Endospore" TargetMode="External"/><Relationship Id="rId2" Type="http://schemas.openxmlformats.org/officeDocument/2006/relationships/hyperlink" Target="http://en.wikipedia.org/wiki/Scanning_electron_micrograph" TargetMode="External"/><Relationship Id="rId1" Type="http://schemas.openxmlformats.org/officeDocument/2006/relationships/slideLayout" Target="../slideLayouts/slideLayout2.xml"/><Relationship Id="rId6" Type="http://schemas.openxmlformats.org/officeDocument/2006/relationships/hyperlink" Target="http://en.wikipedia.org/wiki/Lipid" TargetMode="External"/><Relationship Id="rId11" Type="http://schemas.openxmlformats.org/officeDocument/2006/relationships/hyperlink" Target="http://en.wikipedia.org/wiki/Disinfectant" TargetMode="External"/><Relationship Id="rId5" Type="http://schemas.openxmlformats.org/officeDocument/2006/relationships/hyperlink" Target="http://en.wikipedia.org/wiki/Bacillus" TargetMode="External"/><Relationship Id="rId10" Type="http://schemas.openxmlformats.org/officeDocument/2006/relationships/hyperlink" Target="http://en.wikipedia.org/wiki/Mycolic_acid" TargetMode="External"/><Relationship Id="rId4" Type="http://schemas.openxmlformats.org/officeDocument/2006/relationships/hyperlink" Target="http://en.wikipedia.org/wiki/Aerobic_organism" TargetMode="External"/><Relationship Id="rId9" Type="http://schemas.openxmlformats.org/officeDocument/2006/relationships/hyperlink" Target="http://en.wikipedia.org/wiki/Gram_stain" TargetMode="External"/><Relationship Id="rId14" Type="http://schemas.openxmlformats.org/officeDocument/2006/relationships/hyperlink" Target="http://en.wikipedia.org/wiki/In_vitro"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Fluorescence_microscope" TargetMode="External"/><Relationship Id="rId3" Type="http://schemas.openxmlformats.org/officeDocument/2006/relationships/hyperlink" Target="http://en.wikipedia.org/wiki/Expectorate" TargetMode="External"/><Relationship Id="rId7" Type="http://schemas.openxmlformats.org/officeDocument/2006/relationships/hyperlink" Target="http://en.wikipedia.org/wiki/Auramine-rhodamine_stain" TargetMode="External"/><Relationship Id="rId2" Type="http://schemas.openxmlformats.org/officeDocument/2006/relationships/hyperlink" Target="http://en.wikipedia.org/wiki/Histology" TargetMode="External"/><Relationship Id="rId1" Type="http://schemas.openxmlformats.org/officeDocument/2006/relationships/slideLayout" Target="../slideLayouts/slideLayout7.xml"/><Relationship Id="rId6" Type="http://schemas.openxmlformats.org/officeDocument/2006/relationships/hyperlink" Target="http://en.wikipedia.org/wiki/Ziehl%E2%80%93Neelsen_stain" TargetMode="External"/><Relationship Id="rId5" Type="http://schemas.openxmlformats.org/officeDocument/2006/relationships/hyperlink" Target="http://en.wikipedia.org/wiki/Acid-fast_bacillus" TargetMode="External"/><Relationship Id="rId4" Type="http://schemas.openxmlformats.org/officeDocument/2006/relationships/hyperlink" Target="http://en.wikipedia.org/wiki/Phleg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Finger_clubbing" TargetMode="External"/><Relationship Id="rId3" Type="http://schemas.openxmlformats.org/officeDocument/2006/relationships/hyperlink" Target="http://en.wikipedia.org/wiki/Chills" TargetMode="External"/><Relationship Id="rId7" Type="http://schemas.openxmlformats.org/officeDocument/2006/relationships/hyperlink" Target="http://en.wikipedia.org/wiki/Fatigue_(medical)" TargetMode="External"/><Relationship Id="rId2" Type="http://schemas.openxmlformats.org/officeDocument/2006/relationships/hyperlink" Target="http://en.wikipedia.org/wiki/Fever" TargetMode="External"/><Relationship Id="rId1" Type="http://schemas.openxmlformats.org/officeDocument/2006/relationships/slideLayout" Target="../slideLayouts/slideLayout2.xml"/><Relationship Id="rId6" Type="http://schemas.openxmlformats.org/officeDocument/2006/relationships/hyperlink" Target="http://en.wikipedia.org/wiki/Weight_loss" TargetMode="External"/><Relationship Id="rId5" Type="http://schemas.openxmlformats.org/officeDocument/2006/relationships/hyperlink" Target="http://en.wikipedia.org/wiki/Appetite_loss" TargetMode="External"/><Relationship Id="rId4" Type="http://schemas.openxmlformats.org/officeDocument/2006/relationships/hyperlink" Target="http://en.wikipedia.org/wiki/Night_swea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Hemoptysis" TargetMode="External"/><Relationship Id="rId2" Type="http://schemas.openxmlformats.org/officeDocument/2006/relationships/hyperlink" Target="http://en.wikipedia.org/wiki/Chest_pain" TargetMode="External"/><Relationship Id="rId1" Type="http://schemas.openxmlformats.org/officeDocument/2006/relationships/slideLayout" Target="../slideLayouts/slideLayout2.xml"/><Relationship Id="rId6" Type="http://schemas.openxmlformats.org/officeDocument/2006/relationships/hyperlink" Target="http://en.wikipedia.org/wiki/Lymph" TargetMode="External"/><Relationship Id="rId5" Type="http://schemas.openxmlformats.org/officeDocument/2006/relationships/hyperlink" Target="http://en.wikipedia.org/wiki/Rasmussen's_aneurysm" TargetMode="External"/><Relationship Id="rId4" Type="http://schemas.openxmlformats.org/officeDocument/2006/relationships/hyperlink" Target="http://en.wikipedia.org/wiki/Pulmonary_artery"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Genitourinary_system" TargetMode="External"/><Relationship Id="rId3" Type="http://schemas.openxmlformats.org/officeDocument/2006/relationships/hyperlink" Target="http://en.wikipedia.org/wiki/Pleura" TargetMode="External"/><Relationship Id="rId7" Type="http://schemas.openxmlformats.org/officeDocument/2006/relationships/hyperlink" Target="http://en.wikipedia.org/wiki/Scrofula" TargetMode="External"/><Relationship Id="rId2" Type="http://schemas.openxmlformats.org/officeDocument/2006/relationships/hyperlink" Target="http://en.wikipedia.org/wiki/Immunosuppressed" TargetMode="External"/><Relationship Id="rId1" Type="http://schemas.openxmlformats.org/officeDocument/2006/relationships/slideLayout" Target="../slideLayouts/slideLayout2.xml"/><Relationship Id="rId6" Type="http://schemas.openxmlformats.org/officeDocument/2006/relationships/hyperlink" Target="http://en.wikipedia.org/wiki/Lymphatic_system" TargetMode="External"/><Relationship Id="rId11" Type="http://schemas.openxmlformats.org/officeDocument/2006/relationships/hyperlink" Target="http://en.wikipedia.org/wiki/Osteomyelitis" TargetMode="External"/><Relationship Id="rId5" Type="http://schemas.openxmlformats.org/officeDocument/2006/relationships/hyperlink" Target="http://en.wikipedia.org/wiki/Meningitis" TargetMode="External"/><Relationship Id="rId10" Type="http://schemas.openxmlformats.org/officeDocument/2006/relationships/hyperlink" Target="http://en.wikipedia.org/wiki/Pott's_disease" TargetMode="External"/><Relationship Id="rId4" Type="http://schemas.openxmlformats.org/officeDocument/2006/relationships/hyperlink" Target="http://en.wikipedia.org/wiki/Central_nervous_system" TargetMode="External"/><Relationship Id="rId9" Type="http://schemas.openxmlformats.org/officeDocument/2006/relationships/hyperlink" Target="http://en.wikipedia.org/wiki/Urogenital_tuberculosi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dotted" dirty="0"/>
              <a:t>TUBERCULOSIS</a:t>
            </a:r>
            <a:br>
              <a:rPr lang="en-US" dirty="0"/>
            </a:br>
            <a:endParaRPr lang="en-US" dirty="0"/>
          </a:p>
        </p:txBody>
      </p:sp>
      <p:pic>
        <p:nvPicPr>
          <p:cNvPr id="4" name="Picture 3">
            <a:extLst>
              <a:ext uri="{FF2B5EF4-FFF2-40B4-BE49-F238E27FC236}">
                <a16:creationId xmlns:a16="http://schemas.microsoft.com/office/drawing/2014/main" id="{5835E077-8226-4176-931D-BFB1235B9BB0}"/>
              </a:ext>
            </a:extLst>
          </p:cNvPr>
          <p:cNvPicPr>
            <a:picLocks noChangeAspect="1"/>
          </p:cNvPicPr>
          <p:nvPr/>
        </p:nvPicPr>
        <p:blipFill>
          <a:blip r:embed="rId2"/>
          <a:stretch>
            <a:fillRect/>
          </a:stretch>
        </p:blipFill>
        <p:spPr>
          <a:xfrm>
            <a:off x="7874000" y="0"/>
            <a:ext cx="1295400" cy="1295400"/>
          </a:xfrm>
          <a:prstGeom prst="rect">
            <a:avLst/>
          </a:prstGeom>
        </p:spPr>
      </p:pic>
      <p:pic>
        <p:nvPicPr>
          <p:cNvPr id="6" name="Picture 5">
            <a:extLst>
              <a:ext uri="{FF2B5EF4-FFF2-40B4-BE49-F238E27FC236}">
                <a16:creationId xmlns:a16="http://schemas.microsoft.com/office/drawing/2014/main" id="{0290CD1B-424F-4CEB-84D6-09C5523EF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1217379" cy="1296315"/>
          </a:xfrm>
          <a:prstGeom prst="rect">
            <a:avLst/>
          </a:prstGeom>
        </p:spPr>
      </p:pic>
      <p:sp>
        <p:nvSpPr>
          <p:cNvPr id="8" name="TextBox 7">
            <a:extLst>
              <a:ext uri="{FF2B5EF4-FFF2-40B4-BE49-F238E27FC236}">
                <a16:creationId xmlns:a16="http://schemas.microsoft.com/office/drawing/2014/main" id="{B9518710-D5A3-42DB-94D3-50B783E9C9E2}"/>
              </a:ext>
            </a:extLst>
          </p:cNvPr>
          <p:cNvSpPr txBox="1"/>
          <p:nvPr/>
        </p:nvSpPr>
        <p:spPr>
          <a:xfrm>
            <a:off x="381000" y="4267200"/>
            <a:ext cx="4599708" cy="923330"/>
          </a:xfrm>
          <a:prstGeom prst="rect">
            <a:avLst/>
          </a:prstGeom>
          <a:noFill/>
        </p:spPr>
        <p:txBody>
          <a:bodyPr wrap="square">
            <a:spAutoFit/>
          </a:bodyPr>
          <a:lstStyle/>
          <a:p>
            <a:r>
              <a:rPr lang="en-IN" sz="1800" b="1" dirty="0"/>
              <a:t>Mr. Swamy PGN.</a:t>
            </a:r>
          </a:p>
          <a:p>
            <a:r>
              <a:rPr lang="en-IN" sz="1800" b="1" dirty="0" err="1"/>
              <a:t>Assisant</a:t>
            </a:r>
            <a:r>
              <a:rPr lang="en-IN" sz="1800" b="1" dirty="0"/>
              <a:t> Professor </a:t>
            </a:r>
          </a:p>
          <a:p>
            <a:r>
              <a:rPr lang="en-IN" sz="1800" b="1" dirty="0"/>
              <a:t>SNC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00800"/>
          </a:xfrm>
        </p:spPr>
        <p:txBody>
          <a:bodyPr>
            <a:normAutofit fontScale="85000" lnSpcReduction="20000"/>
          </a:bodyPr>
          <a:lstStyle/>
          <a:p>
            <a:r>
              <a:rPr lang="en-US" dirty="0"/>
              <a:t>To demonstrate acid fast bacilli (AFB) in the sputum, the smear is stained with the </a:t>
            </a:r>
            <a:r>
              <a:rPr lang="en-US" dirty="0" err="1"/>
              <a:t>Ziehlnelson</a:t>
            </a:r>
            <a:r>
              <a:rPr lang="en-US" dirty="0"/>
              <a:t> staining. The steps in the staining are the following: </a:t>
            </a:r>
            <a:r>
              <a:rPr lang="en-US" dirty="0" err="1"/>
              <a:t>Carbolfuchsin</a:t>
            </a:r>
            <a:r>
              <a:rPr lang="en-US" dirty="0"/>
              <a:t> is poured on the slide and heated intermittently for 5 minutes to keep the dye steaming. Slide is washed with water, whereupon the smear turns red. The slide is covered with 20% sulfuric acid for 1 minute and washed with water. This is repeated till the smear had faint pink </a:t>
            </a:r>
            <a:r>
              <a:rPr lang="en-US" dirty="0" err="1"/>
              <a:t>colour</a:t>
            </a:r>
            <a:r>
              <a:rPr lang="en-US" dirty="0"/>
              <a:t>. The slide is washed and placed in 95% alcohol for 2 minutes. It is washed and counter-stained </a:t>
            </a:r>
            <a:r>
              <a:rPr lang="en-US" dirty="0" err="1"/>
              <a:t>ith</a:t>
            </a:r>
            <a:r>
              <a:rPr lang="en-US" dirty="0"/>
              <a:t> </a:t>
            </a:r>
            <a:r>
              <a:rPr lang="en-US" dirty="0" err="1"/>
              <a:t>methylene</a:t>
            </a:r>
            <a:r>
              <a:rPr lang="en-US" dirty="0"/>
              <a:t> blue. The slide is washed and air-dried.</a:t>
            </a:r>
          </a:p>
          <a:p>
            <a:pPr>
              <a:buNone/>
            </a:pPr>
            <a:r>
              <a:rPr lang="en-US" b="1" dirty="0"/>
              <a:t> </a:t>
            </a:r>
            <a:endParaRPr lang="en-US" dirty="0"/>
          </a:p>
          <a:p>
            <a:r>
              <a:rPr lang="en-US" b="1" dirty="0"/>
              <a:t>Diagnosis of infection. </a:t>
            </a:r>
            <a:r>
              <a:rPr lang="en-US" dirty="0"/>
              <a:t>This is possible with “tuberculin test” or </a:t>
            </a:r>
            <a:r>
              <a:rPr lang="en-US" dirty="0" err="1"/>
              <a:t>Mantoux</a:t>
            </a:r>
            <a:r>
              <a:rPr lang="en-US" dirty="0"/>
              <a:t> text.</a:t>
            </a:r>
          </a:p>
          <a:p>
            <a:r>
              <a:rPr lang="en-US" dirty="0"/>
              <a:t>The reagent for tuberculin test is purified protein derivative (PPD), which in fact is a mixture of proteins and polysaccharides. PPD is obtained by the fractionation of “Old tuberculin” with </a:t>
            </a:r>
            <a:r>
              <a:rPr lang="en-US" dirty="0" err="1"/>
              <a:t>trichloroacetic</a:t>
            </a:r>
            <a:r>
              <a:rPr lang="en-US" dirty="0"/>
              <a:t> acid, ammonium sulfate and alcohol. Old tuberculin is extracted from a boiled culture of the tubercle bacilli.</a:t>
            </a:r>
          </a:p>
          <a:p>
            <a:r>
              <a:rPr lang="en-US" dirty="0"/>
              <a:t>The does of PPD is 1 tuberculin unit (TU) equivalent to 0.00002 mg of the standard PPD in 0.1 ml of solution. With a tuberculin syringe (See fig.10.6) this does is </a:t>
            </a:r>
            <a:r>
              <a:rPr lang="en-US" dirty="0" err="1"/>
              <a:t>intradermally</a:t>
            </a:r>
            <a:r>
              <a:rPr lang="en-US" dirty="0"/>
              <a:t> injected into the front of the subject’s forearm. He is recalled 72 hours later. The transverse diameter is </a:t>
            </a:r>
            <a:r>
              <a:rPr lang="en-US" dirty="0" err="1"/>
              <a:t>positiv</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PREVENTION</a:t>
            </a:r>
            <a:br>
              <a:rPr lang="en-US" dirty="0"/>
            </a:br>
            <a:endParaRPr lang="en-US" dirty="0"/>
          </a:p>
        </p:txBody>
      </p:sp>
      <p:sp>
        <p:nvSpPr>
          <p:cNvPr id="3" name="Content Placeholder 2"/>
          <p:cNvSpPr>
            <a:spLocks noGrp="1"/>
          </p:cNvSpPr>
          <p:nvPr>
            <p:ph idx="1"/>
          </p:nvPr>
        </p:nvSpPr>
        <p:spPr>
          <a:xfrm>
            <a:off x="228600" y="838200"/>
            <a:ext cx="8686800" cy="5638800"/>
          </a:xfrm>
        </p:spPr>
        <p:txBody>
          <a:bodyPr>
            <a:normAutofit fontScale="85000" lnSpcReduction="20000"/>
          </a:bodyPr>
          <a:lstStyle/>
          <a:p>
            <a:pPr>
              <a:buNone/>
            </a:pPr>
            <a:endParaRPr lang="en-US" dirty="0"/>
          </a:p>
          <a:p>
            <a:pPr lvl="0">
              <a:buNone/>
            </a:pPr>
            <a:r>
              <a:rPr lang="en-US" b="1" dirty="0"/>
              <a:t>Primary Prevention</a:t>
            </a:r>
            <a:endParaRPr lang="en-US" dirty="0"/>
          </a:p>
          <a:p>
            <a:pPr lvl="0"/>
            <a:r>
              <a:rPr lang="en-US" dirty="0"/>
              <a:t>BCG Vaccination. </a:t>
            </a:r>
          </a:p>
          <a:p>
            <a:pPr lvl="0"/>
            <a:r>
              <a:rPr lang="en-US" dirty="0"/>
              <a:t>Dust suppression and control measures are instituted in those industries where there is the risk of silicosis.</a:t>
            </a:r>
          </a:p>
          <a:p>
            <a:pPr lvl="0"/>
            <a:r>
              <a:rPr lang="en-US" dirty="0"/>
              <a:t>All possible means and methods are taken to improve standards of living and literacy status of the people.</a:t>
            </a:r>
          </a:p>
          <a:p>
            <a:r>
              <a:rPr lang="en-US" dirty="0"/>
              <a:t>The people are educated to create awareness in them about the following:</a:t>
            </a:r>
          </a:p>
          <a:p>
            <a:pPr lvl="0"/>
            <a:r>
              <a:rPr lang="en-US" dirty="0"/>
              <a:t>Tuberculosis is not a hereditary disease.</a:t>
            </a:r>
          </a:p>
          <a:p>
            <a:pPr lvl="0"/>
            <a:r>
              <a:rPr lang="en-US" dirty="0"/>
              <a:t>A germ that spreads through prolonged close contact causes it.</a:t>
            </a:r>
          </a:p>
          <a:p>
            <a:pPr lvl="0"/>
            <a:r>
              <a:rPr lang="en-US" dirty="0"/>
              <a:t>It is a curable diseases, but the patient has to continue treatment for 6-9 months.</a:t>
            </a:r>
          </a:p>
          <a:p>
            <a:pPr lvl="0"/>
            <a:r>
              <a:rPr lang="en-US" dirty="0"/>
              <a:t>Its cardinal symptoms are cough, expectoration, and low-grade fever lasting for more than three weeks.</a:t>
            </a:r>
          </a:p>
          <a:p>
            <a:pPr lvl="0"/>
            <a:r>
              <a:rPr lang="en-US" dirty="0"/>
              <a:t>One should always cover one’s mouth and nose while coughing or sneezing.</a:t>
            </a:r>
          </a:p>
          <a:p>
            <a:pPr lvl="0"/>
            <a:r>
              <a:rPr lang="en-US" dirty="0"/>
              <a:t>Aids predisposes to tuberculosis, and hence one should avoid indiscriminate sex, and to use condoms in case of an unprotected sex act.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172200"/>
          </a:xfrm>
        </p:spPr>
        <p:txBody>
          <a:bodyPr>
            <a:normAutofit fontScale="85000" lnSpcReduction="20000"/>
          </a:bodyPr>
          <a:lstStyle/>
          <a:p>
            <a:pPr lvl="0">
              <a:buNone/>
            </a:pPr>
            <a:r>
              <a:rPr lang="en-US" b="1" dirty="0"/>
              <a:t>Secondary Prevention</a:t>
            </a:r>
            <a:endParaRPr lang="en-US" dirty="0"/>
          </a:p>
          <a:p>
            <a:pPr marL="514350" lvl="0" indent="-514350">
              <a:buFont typeface="+mj-lt"/>
              <a:buAutoNum type="arabicPeriod"/>
            </a:pPr>
            <a:r>
              <a:rPr lang="en-US" b="1" dirty="0"/>
              <a:t>Early Detection</a:t>
            </a:r>
            <a:endParaRPr lang="en-US" dirty="0"/>
          </a:p>
          <a:p>
            <a:pPr lvl="0"/>
            <a:r>
              <a:rPr lang="en-US" dirty="0"/>
              <a:t>Contact  tracing and surveillance. The family, school, occupational, neighborhood, casual and other contacts of every known case of tuberculosis are sought out and subjected to clinical and sputum examination. About 7% of these may turn out to be positive. The rest are kept under surveillance for 3 years. They are examined once in 6 months. Another 7% of these may manifest tuberculosis.</a:t>
            </a:r>
          </a:p>
          <a:p>
            <a:pPr lvl="0"/>
            <a:r>
              <a:rPr lang="en-US" dirty="0"/>
              <a:t>Sputum examination. The sputum of patients attending a primary health center or other health facility and complaining of cough for more than 3 weeks is examined for acid fast bacillus.</a:t>
            </a:r>
          </a:p>
          <a:p>
            <a:pPr lvl="0"/>
            <a:r>
              <a:rPr lang="en-US" dirty="0"/>
              <a:t>Symptomatic surveys. Health workers, during their home visits, seek out individuals complaining of cough, chest pain, low grade fever and unexplained loss of weight, obtain their sputum specimen and send it to the primary health center for microscopic examination.</a:t>
            </a:r>
          </a:p>
          <a:p>
            <a:pPr lvl="0"/>
            <a:r>
              <a:rPr lang="en-US" dirty="0"/>
              <a:t>Special surveys. Special surveys for the detection of tuberculosis are undertaken on high-risk individuals like hospital inpatients, nurses, slum dwellers, bus conductors, barbers, migrant laborers, schoolteachers, workers of dusty industries and the inmates of correctional institutions.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172200"/>
          </a:xfrm>
        </p:spPr>
        <p:txBody>
          <a:bodyPr>
            <a:normAutofit fontScale="70000" lnSpcReduction="20000"/>
          </a:bodyPr>
          <a:lstStyle/>
          <a:p>
            <a:pPr marL="514350" lvl="0" indent="-514350">
              <a:buNone/>
            </a:pPr>
            <a:r>
              <a:rPr lang="en-US" b="1" dirty="0"/>
              <a:t>2.    Management </a:t>
            </a:r>
            <a:endParaRPr lang="en-US" dirty="0"/>
          </a:p>
          <a:p>
            <a:pPr lvl="0"/>
            <a:r>
              <a:rPr lang="en-US" dirty="0"/>
              <a:t>If febrile, the tuberculosis patient takes rest in bed.</a:t>
            </a:r>
          </a:p>
          <a:p>
            <a:pPr lvl="0"/>
            <a:r>
              <a:rPr lang="en-US" dirty="0"/>
              <a:t>All patients are educated to cover nose and mouth during coughing or sneezing. They are advised to collect sputum in paper cups or rags and mix them with sawdust and burn the lot; or collect sputum in old tins and put boiling water over it. Alternatively they use spittoons filled with 2% Lysol or 25% phenol. The mixture is later buried in the soil.</a:t>
            </a:r>
          </a:p>
          <a:p>
            <a:pPr lvl="0"/>
            <a:r>
              <a:rPr lang="en-US" dirty="0"/>
              <a:t>The attendants of open cases are advised to wear masks while tending the patient.</a:t>
            </a:r>
          </a:p>
          <a:p>
            <a:pPr lvl="0"/>
            <a:r>
              <a:rPr lang="en-US" dirty="0"/>
              <a:t>Highly susceptible contacts are placed in “reverse isolation;” they are not allowed to go into the room where they patient is resting. Alternatively they are temporarily sent to a relative’s place. </a:t>
            </a:r>
          </a:p>
          <a:p>
            <a:pPr lvl="0"/>
            <a:r>
              <a:rPr lang="en-US" dirty="0"/>
              <a:t>Type of disease: whether pulmonary or extra-pulmonary.</a:t>
            </a:r>
          </a:p>
          <a:p>
            <a:pPr lvl="0"/>
            <a:r>
              <a:rPr lang="en-US" dirty="0"/>
              <a:t>Sputum smear positivity or negativity.</a:t>
            </a:r>
          </a:p>
          <a:p>
            <a:pPr lvl="0"/>
            <a:r>
              <a:rPr lang="en-US" dirty="0"/>
              <a:t>Severity or otherwise of disease.</a:t>
            </a:r>
          </a:p>
          <a:p>
            <a:pPr lvl="0"/>
            <a:r>
              <a:rPr lang="en-US" dirty="0"/>
              <a:t>Whether the patient is new case (which included old cases who have previously taken treatment for less than a month), a case of relapse, a case of drug failure, or a defaulter (who has taken treatment for more than a month previously and discontinued before the completion of course).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5782642"/>
              </p:ext>
            </p:extLst>
          </p:nvPr>
        </p:nvGraphicFramePr>
        <p:xfrm>
          <a:off x="152400" y="152397"/>
          <a:ext cx="8839199" cy="6553206"/>
        </p:xfrm>
        <a:graphic>
          <a:graphicData uri="http://schemas.openxmlformats.org/drawingml/2006/table">
            <a:tbl>
              <a:tblPr firstRow="1" firstCol="1" bandRow="1">
                <a:tableStyleId>{5C22544A-7EE6-4342-B048-85BDC9FD1C3A}</a:tableStyleId>
              </a:tblPr>
              <a:tblGrid>
                <a:gridCol w="4419163">
                  <a:extLst>
                    <a:ext uri="{9D8B030D-6E8A-4147-A177-3AD203B41FA5}">
                      <a16:colId xmlns:a16="http://schemas.microsoft.com/office/drawing/2014/main" val="20000"/>
                    </a:ext>
                  </a:extLst>
                </a:gridCol>
                <a:gridCol w="4420036">
                  <a:extLst>
                    <a:ext uri="{9D8B030D-6E8A-4147-A177-3AD203B41FA5}">
                      <a16:colId xmlns:a16="http://schemas.microsoft.com/office/drawing/2014/main" val="20001"/>
                    </a:ext>
                  </a:extLst>
                </a:gridCol>
              </a:tblGrid>
              <a:tr h="728134">
                <a:tc>
                  <a:txBody>
                    <a:bodyPr/>
                    <a:lstStyle/>
                    <a:p>
                      <a:pPr marL="0" marR="0" algn="ctr">
                        <a:lnSpc>
                          <a:spcPct val="150000"/>
                        </a:lnSpc>
                        <a:spcBef>
                          <a:spcPts val="0"/>
                        </a:spcBef>
                        <a:spcAft>
                          <a:spcPts val="0"/>
                        </a:spcAft>
                      </a:pPr>
                      <a:r>
                        <a:rPr lang="en-US" sz="1200">
                          <a:effectLst/>
                        </a:rPr>
                        <a:t>TYPE OF TUBERCULOSIS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a:effectLst/>
                        </a:rPr>
                        <a:t>CATEGORY OF TRETMENT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28134">
                <a:tc>
                  <a:txBody>
                    <a:bodyPr/>
                    <a:lstStyle/>
                    <a:p>
                      <a:pPr marL="0" marR="0">
                        <a:lnSpc>
                          <a:spcPct val="150000"/>
                        </a:lnSpc>
                        <a:spcBef>
                          <a:spcPts val="0"/>
                        </a:spcBef>
                        <a:spcAft>
                          <a:spcPts val="0"/>
                        </a:spcAft>
                      </a:pPr>
                      <a:r>
                        <a:rPr lang="en-US" sz="1200">
                          <a:effectLst/>
                        </a:rPr>
                        <a:t>Sputum positive, new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gn="ctr">
                        <a:lnSpc>
                          <a:spcPct val="150000"/>
                        </a:lnSpc>
                        <a:spcBef>
                          <a:spcPts val="0"/>
                        </a:spcBef>
                        <a:spcAft>
                          <a:spcPts val="0"/>
                        </a:spcAft>
                      </a:pPr>
                      <a:r>
                        <a:rPr lang="en-US" sz="1200">
                          <a:effectLst/>
                        </a:rPr>
                        <a:t>Category 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728134">
                <a:tc>
                  <a:txBody>
                    <a:bodyPr/>
                    <a:lstStyle/>
                    <a:p>
                      <a:pPr marL="0" marR="0">
                        <a:lnSpc>
                          <a:spcPct val="150000"/>
                        </a:lnSpc>
                        <a:spcBef>
                          <a:spcPts val="0"/>
                        </a:spcBef>
                        <a:spcAft>
                          <a:spcPts val="0"/>
                        </a:spcAft>
                      </a:pPr>
                      <a:r>
                        <a:rPr lang="en-US" sz="1200">
                          <a:effectLst/>
                        </a:rPr>
                        <a:t>Sputum negative, seriously ill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2"/>
                  </a:ext>
                </a:extLst>
              </a:tr>
              <a:tr h="728134">
                <a:tc>
                  <a:txBody>
                    <a:bodyPr/>
                    <a:lstStyle/>
                    <a:p>
                      <a:pPr marL="0" marR="0">
                        <a:lnSpc>
                          <a:spcPct val="150000"/>
                        </a:lnSpc>
                        <a:spcBef>
                          <a:spcPts val="0"/>
                        </a:spcBef>
                        <a:spcAft>
                          <a:spcPts val="0"/>
                        </a:spcAft>
                      </a:pPr>
                      <a:r>
                        <a:rPr lang="en-US" sz="1200">
                          <a:effectLst/>
                        </a:rPr>
                        <a:t>Extra-pulmonary, seriously ill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3"/>
                  </a:ext>
                </a:extLst>
              </a:tr>
              <a:tr h="728134">
                <a:tc>
                  <a:txBody>
                    <a:bodyPr/>
                    <a:lstStyle/>
                    <a:p>
                      <a:pPr marL="0" marR="0">
                        <a:lnSpc>
                          <a:spcPct val="150000"/>
                        </a:lnSpc>
                        <a:spcBef>
                          <a:spcPts val="0"/>
                        </a:spcBef>
                        <a:spcAft>
                          <a:spcPts val="0"/>
                        </a:spcAft>
                      </a:pPr>
                      <a:r>
                        <a:rPr lang="en-US" sz="1200">
                          <a:effectLst/>
                        </a:rPr>
                        <a:t>Sputum positive, relapse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gn="ctr">
                        <a:lnSpc>
                          <a:spcPct val="150000"/>
                        </a:lnSpc>
                        <a:spcBef>
                          <a:spcPts val="0"/>
                        </a:spcBef>
                        <a:spcAft>
                          <a:spcPts val="0"/>
                        </a:spcAft>
                      </a:pPr>
                      <a:r>
                        <a:rPr lang="en-US" sz="1200">
                          <a:effectLst/>
                        </a:rPr>
                        <a:t>Category 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728134">
                <a:tc>
                  <a:txBody>
                    <a:bodyPr/>
                    <a:lstStyle/>
                    <a:p>
                      <a:pPr marL="0" marR="0">
                        <a:lnSpc>
                          <a:spcPct val="150000"/>
                        </a:lnSpc>
                        <a:spcBef>
                          <a:spcPts val="0"/>
                        </a:spcBef>
                        <a:spcAft>
                          <a:spcPts val="0"/>
                        </a:spcAft>
                      </a:pPr>
                      <a:r>
                        <a:rPr lang="en-US" sz="1200">
                          <a:effectLst/>
                        </a:rPr>
                        <a:t>Sputum positive, Failure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5"/>
                  </a:ext>
                </a:extLst>
              </a:tr>
              <a:tr h="728134">
                <a:tc>
                  <a:txBody>
                    <a:bodyPr/>
                    <a:lstStyle/>
                    <a:p>
                      <a:pPr marL="0" marR="0">
                        <a:lnSpc>
                          <a:spcPct val="150000"/>
                        </a:lnSpc>
                        <a:spcBef>
                          <a:spcPts val="0"/>
                        </a:spcBef>
                        <a:spcAft>
                          <a:spcPts val="0"/>
                        </a:spcAft>
                      </a:pPr>
                      <a:r>
                        <a:rPr lang="en-US" sz="1200">
                          <a:effectLst/>
                        </a:rPr>
                        <a:t>Defaulters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6"/>
                  </a:ext>
                </a:extLst>
              </a:tr>
              <a:tr h="728134">
                <a:tc>
                  <a:txBody>
                    <a:bodyPr/>
                    <a:lstStyle/>
                    <a:p>
                      <a:pPr marL="0" marR="0">
                        <a:lnSpc>
                          <a:spcPct val="150000"/>
                        </a:lnSpc>
                        <a:spcBef>
                          <a:spcPts val="0"/>
                        </a:spcBef>
                        <a:spcAft>
                          <a:spcPts val="0"/>
                        </a:spcAft>
                      </a:pPr>
                      <a:r>
                        <a:rPr lang="en-US" sz="1200">
                          <a:effectLst/>
                        </a:rPr>
                        <a:t>Sputum negative, not seriously ill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50000"/>
                        </a:lnSpc>
                        <a:spcBef>
                          <a:spcPts val="0"/>
                        </a:spcBef>
                        <a:spcAft>
                          <a:spcPts val="0"/>
                        </a:spcAft>
                      </a:pPr>
                      <a:r>
                        <a:rPr lang="en-US" sz="1200">
                          <a:effectLst/>
                        </a:rPr>
                        <a:t>Category III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728134">
                <a:tc>
                  <a:txBody>
                    <a:bodyPr/>
                    <a:lstStyle/>
                    <a:p>
                      <a:pPr marL="0" marR="0">
                        <a:lnSpc>
                          <a:spcPct val="150000"/>
                        </a:lnSpc>
                        <a:spcBef>
                          <a:spcPts val="0"/>
                        </a:spcBef>
                        <a:spcAft>
                          <a:spcPts val="0"/>
                        </a:spcAft>
                      </a:pPr>
                      <a:r>
                        <a:rPr lang="en-US" sz="1200" dirty="0">
                          <a:effectLst/>
                        </a:rPr>
                        <a:t>Extra-pulmonary, not seriously ill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5680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76294694"/>
              </p:ext>
            </p:extLst>
          </p:nvPr>
        </p:nvGraphicFramePr>
        <p:xfrm>
          <a:off x="381000" y="1491228"/>
          <a:ext cx="8534400" cy="2743200"/>
        </p:xfrm>
        <a:graphic>
          <a:graphicData uri="http://schemas.openxmlformats.org/drawingml/2006/table">
            <a:tbl>
              <a:tblPr firstRow="1" firstCol="1" bandRow="1">
                <a:tableStyleId>{5C22544A-7EE6-4342-B048-85BDC9FD1C3A}</a:tableStyleId>
              </a:tblPr>
              <a:tblGrid>
                <a:gridCol w="2132967">
                  <a:extLst>
                    <a:ext uri="{9D8B030D-6E8A-4147-A177-3AD203B41FA5}">
                      <a16:colId xmlns:a16="http://schemas.microsoft.com/office/drawing/2014/main" val="20000"/>
                    </a:ext>
                  </a:extLst>
                </a:gridCol>
                <a:gridCol w="2133811">
                  <a:extLst>
                    <a:ext uri="{9D8B030D-6E8A-4147-A177-3AD203B41FA5}">
                      <a16:colId xmlns:a16="http://schemas.microsoft.com/office/drawing/2014/main" val="20001"/>
                    </a:ext>
                  </a:extLst>
                </a:gridCol>
                <a:gridCol w="2133811">
                  <a:extLst>
                    <a:ext uri="{9D8B030D-6E8A-4147-A177-3AD203B41FA5}">
                      <a16:colId xmlns:a16="http://schemas.microsoft.com/office/drawing/2014/main" val="20002"/>
                    </a:ext>
                  </a:extLst>
                </a:gridCol>
                <a:gridCol w="2133811">
                  <a:extLst>
                    <a:ext uri="{9D8B030D-6E8A-4147-A177-3AD203B41FA5}">
                      <a16:colId xmlns:a16="http://schemas.microsoft.com/office/drawing/2014/main" val="20003"/>
                    </a:ext>
                  </a:extLst>
                </a:gridCol>
              </a:tblGrid>
              <a:tr h="546195">
                <a:tc>
                  <a:txBody>
                    <a:bodyPr/>
                    <a:lstStyle/>
                    <a:p>
                      <a:pPr marL="0" marR="0" algn="ctr">
                        <a:lnSpc>
                          <a:spcPct val="150000"/>
                        </a:lnSpc>
                        <a:spcBef>
                          <a:spcPts val="0"/>
                        </a:spcBef>
                        <a:spcAft>
                          <a:spcPts val="0"/>
                        </a:spcAft>
                      </a:pPr>
                      <a:r>
                        <a:rPr lang="en-US" sz="1200">
                          <a:effectLst/>
                        </a:rPr>
                        <a:t>DRUG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NO. OF TABLETS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DOSE/TABLET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TOTAL DOSE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6195">
                <a:tc>
                  <a:txBody>
                    <a:bodyPr/>
                    <a:lstStyle/>
                    <a:p>
                      <a:pPr marL="0" marR="0" algn="ctr">
                        <a:lnSpc>
                          <a:spcPct val="150000"/>
                        </a:lnSpc>
                        <a:spcBef>
                          <a:spcPts val="0"/>
                        </a:spcBef>
                        <a:spcAft>
                          <a:spcPts val="0"/>
                        </a:spcAft>
                      </a:pPr>
                      <a:r>
                        <a:rPr lang="en-US" sz="1200">
                          <a:effectLst/>
                        </a:rPr>
                        <a:t>Isoniazid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300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600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46195">
                <a:tc>
                  <a:txBody>
                    <a:bodyPr/>
                    <a:lstStyle/>
                    <a:p>
                      <a:pPr marL="0" marR="0" algn="ctr">
                        <a:lnSpc>
                          <a:spcPct val="150000"/>
                        </a:lnSpc>
                        <a:spcBef>
                          <a:spcPts val="0"/>
                        </a:spcBef>
                        <a:spcAft>
                          <a:spcPts val="0"/>
                        </a:spcAft>
                      </a:pPr>
                      <a:r>
                        <a:rPr lang="en-US" sz="1200">
                          <a:effectLst/>
                        </a:rPr>
                        <a:t>Rifampicin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1 cap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450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450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46195">
                <a:tc>
                  <a:txBody>
                    <a:bodyPr/>
                    <a:lstStyle/>
                    <a:p>
                      <a:pPr marL="0" marR="0" algn="ctr">
                        <a:lnSpc>
                          <a:spcPct val="150000"/>
                        </a:lnSpc>
                        <a:spcBef>
                          <a:spcPts val="0"/>
                        </a:spcBef>
                        <a:spcAft>
                          <a:spcPts val="0"/>
                        </a:spcAft>
                      </a:pPr>
                      <a:r>
                        <a:rPr lang="en-US" sz="1200">
                          <a:effectLst/>
                        </a:rPr>
                        <a:t>Pyrazinamide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500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1500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58420">
                <a:tc>
                  <a:txBody>
                    <a:bodyPr/>
                    <a:lstStyle/>
                    <a:p>
                      <a:pPr marL="0" marR="0" algn="ctr">
                        <a:lnSpc>
                          <a:spcPct val="150000"/>
                        </a:lnSpc>
                        <a:spcBef>
                          <a:spcPts val="0"/>
                        </a:spcBef>
                        <a:spcAft>
                          <a:spcPts val="0"/>
                        </a:spcAft>
                      </a:pPr>
                      <a:r>
                        <a:rPr lang="en-US" sz="1200">
                          <a:effectLst/>
                        </a:rPr>
                        <a:t>Ethambutol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400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1200 mg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3" name="Rectangle 2"/>
          <p:cNvSpPr/>
          <p:nvPr/>
        </p:nvSpPr>
        <p:spPr>
          <a:xfrm>
            <a:off x="457200" y="152400"/>
            <a:ext cx="8305800" cy="1338828"/>
          </a:xfrm>
          <a:prstGeom prst="rect">
            <a:avLst/>
          </a:prstGeom>
        </p:spPr>
        <p:txBody>
          <a:bodyPr wrap="square">
            <a:spAutoFit/>
          </a:bodyPr>
          <a:lstStyle/>
          <a:p>
            <a:pPr>
              <a:lnSpc>
                <a:spcPct val="150000"/>
              </a:lnSpc>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CATEGORY 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During the intensive phase of 2 months, 4 drugs in a blister pack are given three times a week. In all 24 packs will be required and these are kept in a box carrying the patient’s boxes.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5733129"/>
              </p:ext>
            </p:extLst>
          </p:nvPr>
        </p:nvGraphicFramePr>
        <p:xfrm>
          <a:off x="304797" y="5181600"/>
          <a:ext cx="8458202" cy="1508760"/>
        </p:xfrm>
        <a:graphic>
          <a:graphicData uri="http://schemas.openxmlformats.org/drawingml/2006/table">
            <a:tbl>
              <a:tblPr firstRow="1" firstCol="1" bandRow="1">
                <a:tableStyleId>{5C22544A-7EE6-4342-B048-85BDC9FD1C3A}</a:tableStyleId>
              </a:tblPr>
              <a:tblGrid>
                <a:gridCol w="2113922">
                  <a:extLst>
                    <a:ext uri="{9D8B030D-6E8A-4147-A177-3AD203B41FA5}">
                      <a16:colId xmlns:a16="http://schemas.microsoft.com/office/drawing/2014/main" val="20000"/>
                    </a:ext>
                  </a:extLst>
                </a:gridCol>
                <a:gridCol w="2114760">
                  <a:extLst>
                    <a:ext uri="{9D8B030D-6E8A-4147-A177-3AD203B41FA5}">
                      <a16:colId xmlns:a16="http://schemas.microsoft.com/office/drawing/2014/main" val="20001"/>
                    </a:ext>
                  </a:extLst>
                </a:gridCol>
                <a:gridCol w="2114760">
                  <a:extLst>
                    <a:ext uri="{9D8B030D-6E8A-4147-A177-3AD203B41FA5}">
                      <a16:colId xmlns:a16="http://schemas.microsoft.com/office/drawing/2014/main" val="20002"/>
                    </a:ext>
                  </a:extLst>
                </a:gridCol>
                <a:gridCol w="2114760">
                  <a:extLst>
                    <a:ext uri="{9D8B030D-6E8A-4147-A177-3AD203B41FA5}">
                      <a16:colId xmlns:a16="http://schemas.microsoft.com/office/drawing/2014/main" val="20003"/>
                    </a:ext>
                  </a:extLst>
                </a:gridCol>
              </a:tblGrid>
              <a:tr h="502920">
                <a:tc>
                  <a:txBody>
                    <a:bodyPr/>
                    <a:lstStyle/>
                    <a:p>
                      <a:pPr marL="0" marR="0" algn="ctr">
                        <a:lnSpc>
                          <a:spcPct val="150000"/>
                        </a:lnSpc>
                        <a:spcBef>
                          <a:spcPts val="0"/>
                        </a:spcBef>
                        <a:spcAft>
                          <a:spcPts val="0"/>
                        </a:spcAft>
                      </a:pPr>
                      <a:r>
                        <a:rPr lang="en-US" sz="1200">
                          <a:effectLst/>
                        </a:rPr>
                        <a:t>DRUG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NO. OF TABLETS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DOSE/TABLET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TOTAL DOSE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02920">
                <a:tc>
                  <a:txBody>
                    <a:bodyPr/>
                    <a:lstStyle/>
                    <a:p>
                      <a:pPr marL="0" marR="0" algn="ctr">
                        <a:lnSpc>
                          <a:spcPct val="150000"/>
                        </a:lnSpc>
                        <a:spcBef>
                          <a:spcPts val="0"/>
                        </a:spcBef>
                        <a:spcAft>
                          <a:spcPts val="0"/>
                        </a:spcAft>
                      </a:pPr>
                      <a:r>
                        <a:rPr lang="en-US" sz="1200">
                          <a:effectLst/>
                        </a:rPr>
                        <a:t>Isoniazid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300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600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02920">
                <a:tc>
                  <a:txBody>
                    <a:bodyPr/>
                    <a:lstStyle/>
                    <a:p>
                      <a:pPr marL="0" marR="0" algn="ctr">
                        <a:lnSpc>
                          <a:spcPct val="150000"/>
                        </a:lnSpc>
                        <a:spcBef>
                          <a:spcPts val="0"/>
                        </a:spcBef>
                        <a:spcAft>
                          <a:spcPts val="0"/>
                        </a:spcAft>
                      </a:pPr>
                      <a:r>
                        <a:rPr lang="en-US" sz="1200">
                          <a:effectLst/>
                        </a:rPr>
                        <a:t>Rifampicin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1 cap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450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450 mg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Rectangle 4"/>
          <p:cNvSpPr/>
          <p:nvPr/>
        </p:nvSpPr>
        <p:spPr>
          <a:xfrm>
            <a:off x="609600" y="4419600"/>
            <a:ext cx="2499402" cy="507831"/>
          </a:xfrm>
          <a:prstGeom prst="rect">
            <a:avLst/>
          </a:prstGeom>
        </p:spPr>
        <p:txBody>
          <a:bodyPr wrap="none">
            <a:spAutoFit/>
          </a:bodyPr>
          <a:lstStyle/>
          <a:p>
            <a:pPr>
              <a:lnSpc>
                <a:spcPct val="150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On continuation phase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93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2678747" cy="369332"/>
          </a:xfrm>
          <a:prstGeom prst="rect">
            <a:avLst/>
          </a:prstGeom>
        </p:spPr>
        <p:txBody>
          <a:bodyPr wrap="none">
            <a:spAutoFit/>
          </a:bodyPr>
          <a:lstStyle/>
          <a:p>
            <a:r>
              <a:rPr lang="en-US" b="1" dirty="0">
                <a:solidFill>
                  <a:srgbClr val="000000"/>
                </a:solidFill>
                <a:latin typeface="Times New Roman" panose="02020603050405020304" pitchFamily="18" charset="0"/>
                <a:ea typeface="Calibri" panose="020F0502020204030204" pitchFamily="34" charset="0"/>
              </a:rPr>
              <a:t>CATEGORY II : 1</a:t>
            </a:r>
            <a:r>
              <a:rPr lang="en-US" b="1" baseline="30000" dirty="0">
                <a:solidFill>
                  <a:srgbClr val="000000"/>
                </a:solidFill>
                <a:latin typeface="Times New Roman" panose="02020603050405020304" pitchFamily="18" charset="0"/>
                <a:ea typeface="Calibri" panose="020F0502020204030204" pitchFamily="34" charset="0"/>
              </a:rPr>
              <a:t>st</a:t>
            </a:r>
            <a:r>
              <a:rPr lang="en-US" b="1" dirty="0">
                <a:solidFill>
                  <a:srgbClr val="000000"/>
                </a:solidFill>
                <a:latin typeface="Times New Roman" panose="02020603050405020304" pitchFamily="18" charset="0"/>
                <a:ea typeface="Calibri" panose="020F0502020204030204" pitchFamily="34" charset="0"/>
              </a:rPr>
              <a:t> part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81425202"/>
              </p:ext>
            </p:extLst>
          </p:nvPr>
        </p:nvGraphicFramePr>
        <p:xfrm>
          <a:off x="304800" y="990593"/>
          <a:ext cx="8381999" cy="4114806"/>
        </p:xfrm>
        <a:graphic>
          <a:graphicData uri="http://schemas.openxmlformats.org/drawingml/2006/table">
            <a:tbl>
              <a:tblPr firstRow="1" firstCol="1" bandRow="1">
                <a:tableStyleId>{5C22544A-7EE6-4342-B048-85BDC9FD1C3A}</a:tableStyleId>
              </a:tblPr>
              <a:tblGrid>
                <a:gridCol w="2094878">
                  <a:extLst>
                    <a:ext uri="{9D8B030D-6E8A-4147-A177-3AD203B41FA5}">
                      <a16:colId xmlns:a16="http://schemas.microsoft.com/office/drawing/2014/main" val="20000"/>
                    </a:ext>
                  </a:extLst>
                </a:gridCol>
                <a:gridCol w="2095707">
                  <a:extLst>
                    <a:ext uri="{9D8B030D-6E8A-4147-A177-3AD203B41FA5}">
                      <a16:colId xmlns:a16="http://schemas.microsoft.com/office/drawing/2014/main" val="20001"/>
                    </a:ext>
                  </a:extLst>
                </a:gridCol>
                <a:gridCol w="2095707">
                  <a:extLst>
                    <a:ext uri="{9D8B030D-6E8A-4147-A177-3AD203B41FA5}">
                      <a16:colId xmlns:a16="http://schemas.microsoft.com/office/drawing/2014/main" val="20002"/>
                    </a:ext>
                  </a:extLst>
                </a:gridCol>
                <a:gridCol w="2095707">
                  <a:extLst>
                    <a:ext uri="{9D8B030D-6E8A-4147-A177-3AD203B41FA5}">
                      <a16:colId xmlns:a16="http://schemas.microsoft.com/office/drawing/2014/main" val="20003"/>
                    </a:ext>
                  </a:extLst>
                </a:gridCol>
              </a:tblGrid>
              <a:tr h="685801">
                <a:tc>
                  <a:txBody>
                    <a:bodyPr/>
                    <a:lstStyle/>
                    <a:p>
                      <a:pPr marL="0" marR="0" algn="ctr">
                        <a:lnSpc>
                          <a:spcPct val="150000"/>
                        </a:lnSpc>
                        <a:spcBef>
                          <a:spcPts val="0"/>
                        </a:spcBef>
                        <a:spcAft>
                          <a:spcPts val="0"/>
                        </a:spcAft>
                      </a:pPr>
                      <a:r>
                        <a:rPr lang="en-US" sz="1200">
                          <a:effectLst/>
                        </a:rPr>
                        <a:t>DRUG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NO. OF TABLETS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DOSE/TABLET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TOTAL DOSE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85801">
                <a:tc>
                  <a:txBody>
                    <a:bodyPr/>
                    <a:lstStyle/>
                    <a:p>
                      <a:pPr marL="0" marR="0" algn="ctr">
                        <a:lnSpc>
                          <a:spcPct val="150000"/>
                        </a:lnSpc>
                        <a:spcBef>
                          <a:spcPts val="0"/>
                        </a:spcBef>
                        <a:spcAft>
                          <a:spcPts val="0"/>
                        </a:spcAft>
                      </a:pPr>
                      <a:r>
                        <a:rPr lang="en-US" sz="1200">
                          <a:effectLst/>
                        </a:rPr>
                        <a:t>Isoniazid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300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600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85801">
                <a:tc>
                  <a:txBody>
                    <a:bodyPr/>
                    <a:lstStyle/>
                    <a:p>
                      <a:pPr marL="0" marR="0" algn="ctr">
                        <a:lnSpc>
                          <a:spcPct val="150000"/>
                        </a:lnSpc>
                        <a:spcBef>
                          <a:spcPts val="0"/>
                        </a:spcBef>
                        <a:spcAft>
                          <a:spcPts val="0"/>
                        </a:spcAft>
                      </a:pPr>
                      <a:r>
                        <a:rPr lang="en-US" sz="1200">
                          <a:effectLst/>
                        </a:rPr>
                        <a:t>Rifampicin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1 cap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450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450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85801">
                <a:tc>
                  <a:txBody>
                    <a:bodyPr/>
                    <a:lstStyle/>
                    <a:p>
                      <a:pPr marL="0" marR="0" algn="ctr">
                        <a:lnSpc>
                          <a:spcPct val="150000"/>
                        </a:lnSpc>
                        <a:spcBef>
                          <a:spcPts val="0"/>
                        </a:spcBef>
                        <a:spcAft>
                          <a:spcPts val="0"/>
                        </a:spcAft>
                      </a:pPr>
                      <a:r>
                        <a:rPr lang="en-US" sz="1200">
                          <a:effectLst/>
                        </a:rPr>
                        <a:t>Pyrazinamide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500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1500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85801">
                <a:tc>
                  <a:txBody>
                    <a:bodyPr/>
                    <a:lstStyle/>
                    <a:p>
                      <a:pPr marL="0" marR="0" algn="ctr">
                        <a:lnSpc>
                          <a:spcPct val="150000"/>
                        </a:lnSpc>
                        <a:spcBef>
                          <a:spcPts val="0"/>
                        </a:spcBef>
                        <a:spcAft>
                          <a:spcPts val="0"/>
                        </a:spcAft>
                      </a:pPr>
                      <a:r>
                        <a:rPr lang="en-US" sz="1200">
                          <a:effectLst/>
                        </a:rPr>
                        <a:t>Ethambutol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400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1200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85801">
                <a:tc>
                  <a:txBody>
                    <a:bodyPr/>
                    <a:lstStyle/>
                    <a:p>
                      <a:pPr marL="0" marR="0" algn="ctr">
                        <a:lnSpc>
                          <a:spcPct val="150000"/>
                        </a:lnSpc>
                        <a:spcBef>
                          <a:spcPts val="0"/>
                        </a:spcBef>
                        <a:spcAft>
                          <a:spcPts val="0"/>
                        </a:spcAft>
                      </a:pPr>
                      <a:r>
                        <a:rPr lang="en-US" sz="1200">
                          <a:effectLst/>
                        </a:rPr>
                        <a:t>Streptomycin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1 vial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a:effectLst/>
                        </a:rPr>
                        <a:t>0.75 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0.75 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434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i="1" dirty="0"/>
              <a:t>PROGNOSIS</a:t>
            </a:r>
            <a:endParaRPr lang="en-US" dirty="0"/>
          </a:p>
        </p:txBody>
      </p:sp>
      <p:sp>
        <p:nvSpPr>
          <p:cNvPr id="3" name="Content Placeholder 2"/>
          <p:cNvSpPr>
            <a:spLocks noGrp="1"/>
          </p:cNvSpPr>
          <p:nvPr>
            <p:ph idx="1"/>
          </p:nvPr>
        </p:nvSpPr>
        <p:spPr>
          <a:xfrm>
            <a:off x="304800" y="1295400"/>
            <a:ext cx="8382000" cy="5257800"/>
          </a:xfrm>
        </p:spPr>
        <p:txBody>
          <a:bodyPr>
            <a:noAutofit/>
          </a:bodyPr>
          <a:lstStyle/>
          <a:p>
            <a:r>
              <a:rPr lang="en-US" sz="2000" dirty="0"/>
              <a:t>Progression from TB infection to overt TB disease occurs when the bacilli overcome the immune system defenses and begin to multiply. In primary TB disease (some 1–5% of cases), this occurs soon after the initial infection. However, in the majority of cases, a </a:t>
            </a:r>
            <a:r>
              <a:rPr lang="en-US" sz="2000" dirty="0">
                <a:hlinkClick r:id="rId2" tooltip="Latent tuberculosis"/>
              </a:rPr>
              <a:t>latent infection</a:t>
            </a:r>
            <a:r>
              <a:rPr lang="en-US" sz="2000" dirty="0"/>
              <a:t> occurs with no obvious symptoms. These dormant bacilli produce active tuberculosis in 5–10% of these latent cases, often many years after infection.</a:t>
            </a:r>
          </a:p>
          <a:p>
            <a:endParaRPr lang="en-US" sz="2000" dirty="0"/>
          </a:p>
          <a:p>
            <a:r>
              <a:rPr lang="en-US" sz="2000" dirty="0"/>
              <a:t>The risk of reactivation increases with </a:t>
            </a:r>
            <a:r>
              <a:rPr lang="en-US" sz="2000" dirty="0" err="1"/>
              <a:t>immunosuppression</a:t>
            </a:r>
            <a:r>
              <a:rPr lang="en-US" sz="2000" dirty="0"/>
              <a:t>, such as that caused by infection with HIV. In people </a:t>
            </a:r>
            <a:r>
              <a:rPr lang="en-US" sz="2000" dirty="0" err="1"/>
              <a:t>coinfected</a:t>
            </a:r>
            <a:r>
              <a:rPr lang="en-US" sz="2000" dirty="0"/>
              <a:t> with M. tuberculosis and HIV, the risk of reactivation increases to 10% per year. Studies using DNA fingerprinting of M. tuberculosis strains have shown </a:t>
            </a:r>
            <a:r>
              <a:rPr lang="en-US" sz="2000" dirty="0" err="1"/>
              <a:t>reinfection</a:t>
            </a:r>
            <a:r>
              <a:rPr lang="en-US" sz="2000" dirty="0"/>
              <a:t> contributes more substantially to recurrent TB than previously thought, with estimates that it might account for more than 50% of reactivated cases in areas where TB is common. The chance of death from a case of tuberculosis is about 4% as of 2008, down from 8% in 1995.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cap="all" dirty="0"/>
              <a:t>Evidence Based Studies On tuberculosis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en-US" sz="2800" b="1" dirty="0"/>
              <a:t>    Assessment of knowledge and practice of private practitioners regarding tuberculosis control in Ethiopia </a:t>
            </a:r>
            <a:endParaRPr lang="en-US" sz="2800" dirty="0"/>
          </a:p>
          <a:p>
            <a:pPr marL="0" indent="0">
              <a:buNone/>
            </a:pPr>
            <a:r>
              <a:rPr lang="en-US" b="1" u="sng" dirty="0"/>
              <a:t>ABSTRACT </a:t>
            </a:r>
            <a:endParaRPr lang="en-US" dirty="0"/>
          </a:p>
          <a:p>
            <a:r>
              <a:rPr lang="en-US" b="1" dirty="0"/>
              <a:t>Introduction</a:t>
            </a:r>
            <a:r>
              <a:rPr lang="en-US" dirty="0"/>
              <a:t>: Ethiopia has a growing private health sector. In recent years, the directly observed treatment short course (DOTS) strategy was initiated in selected private health facilities in the country. </a:t>
            </a:r>
            <a:r>
              <a:rPr lang="en-US" b="1" dirty="0"/>
              <a:t>The objective </a:t>
            </a:r>
            <a:r>
              <a:rPr lang="en-US" dirty="0"/>
              <a:t>of the present study was to assess knowledge and practice of private practitioners in tuberculosis (TB) control in </a:t>
            </a:r>
            <a:r>
              <a:rPr lang="en-US" dirty="0" err="1"/>
              <a:t>Amhara</a:t>
            </a:r>
            <a:r>
              <a:rPr lang="en-US" dirty="0"/>
              <a:t> Region, Ethiopia.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5943600"/>
          </a:xfrm>
        </p:spPr>
        <p:txBody>
          <a:bodyPr>
            <a:noAutofit/>
          </a:bodyPr>
          <a:lstStyle/>
          <a:p>
            <a:r>
              <a:rPr lang="en-US" sz="2000" b="1" dirty="0"/>
              <a:t>Methodology</a:t>
            </a:r>
            <a:r>
              <a:rPr lang="en-US" sz="2000" dirty="0"/>
              <a:t>: An institution-based cross-sectional study was conducted among 112 private practitioners selected from all private health facilities in the region. The study was conducted between May and August 2008 and data was collected using a semi-structured questionnaire. Group differences were analyzed using the chi-square test.</a:t>
            </a:r>
          </a:p>
          <a:p>
            <a:pPr>
              <a:buNone/>
            </a:pPr>
            <a:r>
              <a:rPr lang="en-US" sz="2000" dirty="0"/>
              <a:t> </a:t>
            </a:r>
            <a:endParaRPr lang="en-US" sz="4000" dirty="0"/>
          </a:p>
          <a:p>
            <a:r>
              <a:rPr lang="en-US" sz="2000" b="1" dirty="0"/>
              <a:t>Results</a:t>
            </a:r>
            <a:r>
              <a:rPr lang="en-US" sz="2000" dirty="0"/>
              <a:t>: Fifty-nine (52.7%) of the private practitioners suspected TB in patients with three weeks’ duration of cough. Only 37 (33.0%) of the private practitioners were able to precisely list the correct treatment regimens for all categories as recommended in the National Tuberculosis and Leprosy Control Program guidelines. The correct frequency of TB treatment monitoring was provided by 44 (50%) of the respondents. Overall 44 (39.3%) of the private practitioners did not have satisfactory knowledge about the directly observed treatment short course (DOTS) strategy. Those who attended DOTS training during the two years prior to the survey were more likely to have satisfactory knowledge compared to those who did not receive training (OR 4.45, 95% CI: 1.33, 14.87, p &lt; 0.02).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1143000"/>
          </a:xfrm>
        </p:spPr>
        <p:txBody>
          <a:bodyPr>
            <a:normAutofit fontScale="90000"/>
          </a:bodyPr>
          <a:lstStyle/>
          <a:p>
            <a:r>
              <a:rPr lang="en-US" b="1" i="1" dirty="0"/>
              <a:t>INTRODUCTION</a:t>
            </a:r>
            <a:br>
              <a:rPr lang="en-US" dirty="0"/>
            </a:br>
            <a:endParaRPr lang="en-US" dirty="0"/>
          </a:p>
        </p:txBody>
      </p:sp>
      <p:sp>
        <p:nvSpPr>
          <p:cNvPr id="3" name="Content Placeholder 2"/>
          <p:cNvSpPr>
            <a:spLocks noGrp="1"/>
          </p:cNvSpPr>
          <p:nvPr>
            <p:ph idx="1"/>
          </p:nvPr>
        </p:nvSpPr>
        <p:spPr>
          <a:xfrm>
            <a:off x="533400" y="1600200"/>
            <a:ext cx="8382000" cy="5105400"/>
          </a:xfrm>
        </p:spPr>
        <p:txBody>
          <a:bodyPr>
            <a:normAutofit fontScale="70000" lnSpcReduction="20000"/>
          </a:bodyPr>
          <a:lstStyle/>
          <a:p>
            <a:r>
              <a:rPr lang="en-US" dirty="0"/>
              <a:t>Any time India, there are 14 million cases of tuberculosis amounting to 1.5 of the population. One-fourth of these are of the infective </a:t>
            </a:r>
            <a:r>
              <a:rPr lang="en-US" dirty="0" err="1"/>
              <a:t>type.Every</a:t>
            </a:r>
            <a:r>
              <a:rPr lang="en-US" dirty="0"/>
              <a:t> year about 0.5 million cases are cured, 0.5 million cases die, and 1 million new cases registered. </a:t>
            </a:r>
          </a:p>
          <a:p>
            <a:r>
              <a:rPr lang="en-US" dirty="0"/>
              <a:t>The incidence of sputum positive cases is 1/1,000 population; the prevalence of sputum active cases, 4/1,000.The prevalence of infection in children up to 14 years is 30%.The annual infection rate (incidence of infection) of tuberculosis is 1.6%. The overall tuberculosis specific mortality rate per thousand is 0.7 (urban areas, 0.9 and rural areas, 0.4).Tuberculosis accounts for 25% of deaths among people aged 15-59.</a:t>
            </a:r>
          </a:p>
          <a:p>
            <a:r>
              <a:rPr lang="en-US" dirty="0"/>
              <a:t>Tuberculosis is responsible for the loss of about 2,500 million man-hours every year. The economic loss because of this disease is estimated to be 12,000 </a:t>
            </a:r>
            <a:r>
              <a:rPr lang="en-US" dirty="0" err="1"/>
              <a:t>crore</a:t>
            </a:r>
            <a:r>
              <a:rPr lang="en-US" dirty="0"/>
              <a:t> rupees annually. More than 0.3 million children leave school every year on account of their parents’ tuberculosis.</a:t>
            </a:r>
          </a:p>
          <a:p>
            <a:r>
              <a:rPr lang="en-US" dirty="0"/>
              <a:t>The problem of tuberculosis is likely to become aggravated in the future because of the </a:t>
            </a:r>
            <a:r>
              <a:rPr lang="en-US" dirty="0" err="1"/>
              <a:t>increasein</a:t>
            </a:r>
            <a:r>
              <a:rPr lang="en-US" dirty="0"/>
              <a:t> the number of AIDS cases in whom tuberculosis occurs as an opportunistic infection. 2004AD the annual HIV related cases of tuberculosis are expected to reach 0.35 millions. India’s share of global burden of tuberculosis is about 33.3%.</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a:bodyPr>
          <a:lstStyle/>
          <a:p>
            <a:r>
              <a:rPr lang="en-US" dirty="0"/>
              <a:t>knowledge compared to those who did not receive training (OR 4.45, 95% CI: 1.33, 14.87, p &lt; 0.02). </a:t>
            </a:r>
          </a:p>
          <a:p>
            <a:r>
              <a:rPr lang="en-US" b="1" dirty="0"/>
              <a:t>Conclusion:</a:t>
            </a:r>
            <a:r>
              <a:rPr lang="en-US" dirty="0"/>
              <a:t> A significant proportion of private practitioners did not have satisfactory knowledge and practice about DOTS. The provision of regular DOTS refresher courses improves TB management for patients in the region.</a:t>
            </a:r>
          </a:p>
          <a:p>
            <a:pPr lvl="0">
              <a:buNone/>
            </a:pPr>
            <a:r>
              <a:rPr lang="en-US" b="1" u="sng" dirty="0"/>
              <a:t> </a:t>
            </a:r>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0"/>
          <a:ext cx="9067801" cy="6912881"/>
        </p:xfrm>
        <a:graphic>
          <a:graphicData uri="http://schemas.openxmlformats.org/drawingml/2006/table">
            <a:tbl>
              <a:tblPr/>
              <a:tblGrid>
                <a:gridCol w="312820">
                  <a:extLst>
                    <a:ext uri="{9D8B030D-6E8A-4147-A177-3AD203B41FA5}">
                      <a16:colId xmlns:a16="http://schemas.microsoft.com/office/drawing/2014/main" val="20000"/>
                    </a:ext>
                  </a:extLst>
                </a:gridCol>
                <a:gridCol w="1407689">
                  <a:extLst>
                    <a:ext uri="{9D8B030D-6E8A-4147-A177-3AD203B41FA5}">
                      <a16:colId xmlns:a16="http://schemas.microsoft.com/office/drawing/2014/main" val="20001"/>
                    </a:ext>
                  </a:extLst>
                </a:gridCol>
                <a:gridCol w="1876919">
                  <a:extLst>
                    <a:ext uri="{9D8B030D-6E8A-4147-A177-3AD203B41FA5}">
                      <a16:colId xmlns:a16="http://schemas.microsoft.com/office/drawing/2014/main" val="20002"/>
                    </a:ext>
                  </a:extLst>
                </a:gridCol>
                <a:gridCol w="3412300">
                  <a:extLst>
                    <a:ext uri="{9D8B030D-6E8A-4147-A177-3AD203B41FA5}">
                      <a16:colId xmlns:a16="http://schemas.microsoft.com/office/drawing/2014/main" val="20003"/>
                    </a:ext>
                  </a:extLst>
                </a:gridCol>
                <a:gridCol w="2058073">
                  <a:extLst>
                    <a:ext uri="{9D8B030D-6E8A-4147-A177-3AD203B41FA5}">
                      <a16:colId xmlns:a16="http://schemas.microsoft.com/office/drawing/2014/main" val="20004"/>
                    </a:ext>
                  </a:extLst>
                </a:gridCol>
              </a:tblGrid>
              <a:tr h="580642">
                <a:tc>
                  <a:txBody>
                    <a:bodyPr/>
                    <a:lstStyle/>
                    <a:p>
                      <a:pPr marL="0" marR="0" algn="ctr">
                        <a:lnSpc>
                          <a:spcPct val="150000"/>
                        </a:lnSpc>
                        <a:spcBef>
                          <a:spcPts val="0"/>
                        </a:spcBef>
                        <a:spcAft>
                          <a:spcPts val="0"/>
                        </a:spcAft>
                      </a:pPr>
                      <a:r>
                        <a:rPr lang="en-US" sz="1200" b="1" cap="all">
                          <a:latin typeface="Times New Roman"/>
                          <a:ea typeface="Times New Roman"/>
                          <a:cs typeface="Times New Roman"/>
                        </a:rPr>
                        <a:t>Sr.no</a:t>
                      </a:r>
                      <a:endParaRPr lang="en-US" sz="1100">
                        <a:latin typeface="Calibri"/>
                        <a:ea typeface="Calibri"/>
                        <a:cs typeface="Times New Roman"/>
                      </a:endParaRPr>
                    </a:p>
                  </a:txBody>
                  <a:tcPr marL="31750" marR="31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cap="all">
                          <a:latin typeface="Times New Roman"/>
                          <a:ea typeface="Times New Roman"/>
                          <a:cs typeface="Times New Roman"/>
                        </a:rPr>
                        <a:t>problem</a:t>
                      </a:r>
                      <a:endParaRPr lang="en-US" sz="1100">
                        <a:latin typeface="Calibri"/>
                        <a:ea typeface="Calibri"/>
                        <a:cs typeface="Times New Roman"/>
                      </a:endParaRPr>
                    </a:p>
                  </a:txBody>
                  <a:tcPr marL="31750" marR="31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cap="all">
                          <a:latin typeface="Times New Roman"/>
                          <a:ea typeface="Times New Roman"/>
                          <a:cs typeface="Times New Roman"/>
                        </a:rPr>
                        <a:t>intervention</a:t>
                      </a:r>
                      <a:endParaRPr lang="en-US" sz="1100">
                        <a:latin typeface="Calibri"/>
                        <a:ea typeface="Calibri"/>
                        <a:cs typeface="Times New Roman"/>
                      </a:endParaRPr>
                    </a:p>
                  </a:txBody>
                  <a:tcPr marL="31750" marR="31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cap="all">
                          <a:latin typeface="Times New Roman"/>
                          <a:ea typeface="Times New Roman"/>
                          <a:cs typeface="Times New Roman"/>
                        </a:rPr>
                        <a:t>comparison</a:t>
                      </a:r>
                      <a:endParaRPr lang="en-US" sz="1100">
                        <a:latin typeface="Calibri"/>
                        <a:ea typeface="Calibri"/>
                        <a:cs typeface="Times New Roman"/>
                      </a:endParaRPr>
                    </a:p>
                  </a:txBody>
                  <a:tcPr marL="31750" marR="31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cap="all">
                          <a:latin typeface="Times New Roman"/>
                          <a:ea typeface="Times New Roman"/>
                          <a:cs typeface="Times New Roman"/>
                        </a:rPr>
                        <a:t>outcome</a:t>
                      </a:r>
                      <a:endParaRPr lang="en-US" sz="1100">
                        <a:latin typeface="Calibri"/>
                        <a:ea typeface="Calibri"/>
                        <a:cs typeface="Times New Roman"/>
                      </a:endParaRPr>
                    </a:p>
                  </a:txBody>
                  <a:tcPr marL="31750" marR="31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32239">
                <a:tc>
                  <a:txBody>
                    <a:bodyPr/>
                    <a:lstStyle/>
                    <a:p>
                      <a:pPr marL="342900" marR="0" lvl="0" indent="-342900" algn="ctr">
                        <a:lnSpc>
                          <a:spcPct val="150000"/>
                        </a:lnSpc>
                        <a:spcBef>
                          <a:spcPts val="0"/>
                        </a:spcBef>
                        <a:spcAft>
                          <a:spcPts val="0"/>
                        </a:spcAft>
                        <a:buFont typeface="+mj-lt"/>
                        <a:buAutoNum type="arabicPeriod"/>
                      </a:pPr>
                      <a:endParaRPr lang="en-US" sz="1200" cap="all">
                        <a:latin typeface="Times New Roman"/>
                        <a:ea typeface="Times New Roman"/>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solidFill>
                            <a:srgbClr val="000000"/>
                          </a:solidFill>
                          <a:latin typeface="Times New Roman"/>
                          <a:ea typeface="Times New Roman"/>
                          <a:cs typeface="Times New Roman"/>
                        </a:rPr>
                        <a:t>Assessment of </a:t>
                      </a:r>
                    </a:p>
                    <a:p>
                      <a:pPr marL="0" marR="0" algn="just">
                        <a:lnSpc>
                          <a:spcPct val="150000"/>
                        </a:lnSpc>
                        <a:spcBef>
                          <a:spcPts val="0"/>
                        </a:spcBef>
                        <a:spcAft>
                          <a:spcPts val="0"/>
                        </a:spcAft>
                      </a:pPr>
                      <a:r>
                        <a:rPr lang="en-US" sz="1400" dirty="0">
                          <a:solidFill>
                            <a:srgbClr val="000000"/>
                          </a:solidFill>
                          <a:latin typeface="Times New Roman"/>
                          <a:ea typeface="Times New Roman"/>
                          <a:cs typeface="Times New Roman"/>
                        </a:rPr>
                        <a:t>knowledge and</a:t>
                      </a:r>
                    </a:p>
                    <a:p>
                      <a:pPr marL="0" marR="0" algn="just">
                        <a:lnSpc>
                          <a:spcPct val="150000"/>
                        </a:lnSpc>
                        <a:spcBef>
                          <a:spcPts val="0"/>
                        </a:spcBef>
                        <a:spcAft>
                          <a:spcPts val="0"/>
                        </a:spcAft>
                      </a:pPr>
                      <a:r>
                        <a:rPr lang="en-US" sz="1400" dirty="0">
                          <a:solidFill>
                            <a:srgbClr val="000000"/>
                          </a:solidFill>
                          <a:latin typeface="Times New Roman"/>
                          <a:ea typeface="Times New Roman"/>
                          <a:cs typeface="Times New Roman"/>
                        </a:rPr>
                        <a:t> practice of private practitioners regarding tuberculosis control in Ethiopia </a:t>
                      </a:r>
                      <a:endParaRPr lang="en-US" sz="1200" dirty="0">
                        <a:latin typeface="Calibri"/>
                        <a:ea typeface="Calibri"/>
                        <a:cs typeface="Times New Roman"/>
                      </a:endParaRPr>
                    </a:p>
                    <a:p>
                      <a:pPr marL="0" marR="0" algn="just">
                        <a:lnSpc>
                          <a:spcPct val="150000"/>
                        </a:lnSpc>
                        <a:spcBef>
                          <a:spcPts val="0"/>
                        </a:spcBef>
                        <a:spcAft>
                          <a:spcPts val="0"/>
                        </a:spcAft>
                      </a:pPr>
                      <a:r>
                        <a:rPr lang="en-US" sz="1400" b="1" dirty="0">
                          <a:latin typeface="Times New Roman"/>
                          <a:ea typeface="Times New Roman"/>
                          <a:cs typeface="Times New Roman"/>
                        </a:rPr>
                        <a:t>Population:</a:t>
                      </a:r>
                      <a:endParaRPr lang="en-US" sz="1200" dirty="0">
                        <a:latin typeface="Calibri"/>
                        <a:ea typeface="Calibri"/>
                        <a:cs typeface="Times New Roman"/>
                      </a:endParaRPr>
                    </a:p>
                    <a:p>
                      <a:pPr marL="0" marR="0" algn="just">
                        <a:lnSpc>
                          <a:spcPct val="150000"/>
                        </a:lnSpc>
                        <a:spcBef>
                          <a:spcPts val="0"/>
                        </a:spcBef>
                        <a:spcAft>
                          <a:spcPts val="0"/>
                        </a:spcAft>
                      </a:pPr>
                      <a:r>
                        <a:rPr lang="en-US" sz="1400" dirty="0">
                          <a:latin typeface="Times New Roman"/>
                          <a:ea typeface="Times New Roman"/>
                          <a:cs typeface="Times New Roman"/>
                        </a:rPr>
                        <a:t>General Nursing staff</a:t>
                      </a:r>
                      <a:endParaRPr lang="en-US" sz="1200" dirty="0">
                        <a:latin typeface="Calibri"/>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solidFill>
                            <a:srgbClr val="000000"/>
                          </a:solidFill>
                          <a:latin typeface="Times New Roman"/>
                          <a:ea typeface="Times New Roman"/>
                          <a:cs typeface="Times New Roman"/>
                        </a:rPr>
                        <a:t>An institution-based cross-sectional study was conducted among 112 private practitioners selected from all private health facilities in the region. The study was conducted between May and August 2008 and data was collected using a semi-structured questionnaire. Group differences were analyzed using the chi-square test.</a:t>
                      </a:r>
                      <a:endParaRPr lang="en-US" sz="1200" dirty="0">
                        <a:latin typeface="Calibri"/>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solidFill>
                            <a:srgbClr val="000000"/>
                          </a:solidFill>
                          <a:latin typeface="Times New Roman"/>
                          <a:ea typeface="Times New Roman"/>
                          <a:cs typeface="Times New Roman"/>
                        </a:rPr>
                        <a:t>Fifty-nine (52.7%) of the private practitioners suspected TB in patients with three weeks’ duration of cough. Only 37 (33.0%) of the private practitioners were able to precisely list the correct treatment regimens for all categories as recommended in the National Tuberculosis and Leprosy Control Program guidelines. The correct frequency of TB treatment monitoring was provided by 44 (50%) of the respondents. Overall 44 (39.3%) of the private practitioners did not have satisfactory knowledge about the directly observed treatment short course (DOTS) strategy. Those who attended DOTS training during the two years prior to the survey were more likely to have satisfactory knowledge compared to those who did not receive training</a:t>
                      </a:r>
                      <a:endParaRPr lang="en-US" sz="1200" dirty="0">
                        <a:latin typeface="Calibri"/>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solidFill>
                            <a:srgbClr val="000000"/>
                          </a:solidFill>
                          <a:latin typeface="Times New Roman"/>
                          <a:ea typeface="Times New Roman"/>
                          <a:cs typeface="Times New Roman"/>
                        </a:rPr>
                        <a:t>A significant proportion of private practitioners did not have satisfactory knowledge and practice about DOTS. The provision of regular DOTS refresher courses improves TB management for patients in the region.</a:t>
                      </a:r>
                      <a:endParaRPr lang="en-US" sz="1200" dirty="0">
                        <a:latin typeface="Calibri"/>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URL</a:t>
            </a:r>
          </a:p>
          <a:p>
            <a:pPr marL="0" lvl="0" indent="0">
              <a:buNone/>
            </a:pPr>
            <a:r>
              <a:rPr lang="en-US" b="1" u="sng" dirty="0">
                <a:solidFill>
                  <a:srgbClr val="0000FF"/>
                </a:solidFill>
              </a:rPr>
              <a:t>jidc.org/</a:t>
            </a:r>
            <a:r>
              <a:rPr lang="en-US" b="1" u="sng" dirty="0" err="1">
                <a:solidFill>
                  <a:srgbClr val="0000FF"/>
                </a:solidFill>
              </a:rPr>
              <a:t>index.php</a:t>
            </a:r>
            <a:r>
              <a:rPr lang="en-US" b="1" u="sng" dirty="0">
                <a:solidFill>
                  <a:srgbClr val="0000FF"/>
                </a:solidFill>
              </a:rPr>
              <a:t>/journal/article/download/22240422/654</a:t>
            </a:r>
          </a:p>
          <a:p>
            <a:pPr marL="0" indent="0">
              <a:buNone/>
            </a:pPr>
            <a:r>
              <a:rPr lang="en-US" dirty="0"/>
              <a:t>LEVEL OF EVIDENCE:</a:t>
            </a:r>
          </a:p>
          <a:p>
            <a:pPr marL="0" indent="0">
              <a:buNone/>
            </a:pPr>
            <a:r>
              <a:rPr lang="en-US"/>
              <a:t>EVIDENCE = I</a:t>
            </a:r>
            <a:endParaRPr lang="en-US" dirty="0"/>
          </a:p>
        </p:txBody>
      </p:sp>
    </p:spTree>
    <p:extLst>
      <p:ext uri="{BB962C8B-B14F-4D97-AF65-F5344CB8AC3E}">
        <p14:creationId xmlns:p14="http://schemas.microsoft.com/office/powerpoint/2010/main" val="29514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i="1" dirty="0"/>
              <a:t> DEFINITION:</a:t>
            </a:r>
          </a:p>
          <a:p>
            <a:pPr>
              <a:buNone/>
            </a:pPr>
            <a:endParaRPr lang="en-US" dirty="0"/>
          </a:p>
          <a:p>
            <a:pPr lvl="0"/>
            <a:r>
              <a:rPr lang="en-US" sz="2400" dirty="0"/>
              <a:t>Tuberculosis in an adult is suspected when he gives the history of low-grade fever, cough with or without sputum, </a:t>
            </a:r>
            <a:r>
              <a:rPr lang="en-US" sz="2400" dirty="0" err="1"/>
              <a:t>haemoptysis</a:t>
            </a:r>
            <a:r>
              <a:rPr lang="en-US" sz="2400" dirty="0"/>
              <a:t>, weakness, loss of weight and night sweat for more than 2 weeks. Also suspicious are these: chest pain and </a:t>
            </a:r>
            <a:r>
              <a:rPr lang="en-US" sz="2400" dirty="0" err="1"/>
              <a:t>dyspnoea</a:t>
            </a:r>
            <a:r>
              <a:rPr lang="en-US" sz="2400" dirty="0"/>
              <a:t> (including pleural involvement), and </a:t>
            </a:r>
            <a:r>
              <a:rPr lang="en-US" sz="2400" dirty="0" err="1"/>
              <a:t>hoarsesness</a:t>
            </a:r>
            <a:r>
              <a:rPr lang="en-US" sz="2400" dirty="0"/>
              <a:t> (Indicating laryngeal involvement).</a:t>
            </a:r>
          </a:p>
          <a:p>
            <a:pPr lvl="0"/>
            <a:r>
              <a:rPr lang="en-US" sz="2400" dirty="0"/>
              <a:t>Tuberculosis, MTB, or TB (short for </a:t>
            </a:r>
            <a:r>
              <a:rPr lang="en-US" sz="2400" i="1" dirty="0"/>
              <a:t>tubercle </a:t>
            </a:r>
            <a:r>
              <a:rPr lang="en-US" sz="2400" i="1" dirty="0">
                <a:hlinkClick r:id="rId2" tooltip="Bacillus (shape)"/>
              </a:rPr>
              <a:t>bacillus</a:t>
            </a:r>
            <a:r>
              <a:rPr lang="en-US" sz="2400" dirty="0"/>
              <a:t>), in the past also called phthisis, phthisis </a:t>
            </a:r>
            <a:r>
              <a:rPr lang="en-US" sz="2400" dirty="0" err="1"/>
              <a:t>pulmonalis</a:t>
            </a:r>
            <a:r>
              <a:rPr lang="en-US" sz="2400" dirty="0"/>
              <a:t>, or consumption, is a common, and in many cases fatal, </a:t>
            </a:r>
            <a:r>
              <a:rPr lang="en-US" sz="2400" dirty="0">
                <a:hlinkClick r:id="rId3" tooltip="Infectious disease"/>
              </a:rPr>
              <a:t>infectious disease</a:t>
            </a:r>
            <a:r>
              <a:rPr lang="en-US" sz="2400" dirty="0"/>
              <a:t> caused by various strains of </a:t>
            </a:r>
            <a:r>
              <a:rPr lang="en-US" sz="2400" dirty="0" err="1">
                <a:hlinkClick r:id="rId4" tooltip="Mycobacterium"/>
              </a:rPr>
              <a:t>mycobacteria</a:t>
            </a:r>
            <a:r>
              <a:rPr lang="en-US" sz="2400" dirty="0"/>
              <a:t>, usually </a:t>
            </a:r>
            <a:r>
              <a:rPr lang="en-US" sz="2400" i="1" dirty="0">
                <a:hlinkClick r:id="rId5" tooltip="Mycobacterium tuberculosis"/>
              </a:rPr>
              <a:t>Mycobacterium tuberculosis</a:t>
            </a:r>
            <a:r>
              <a:rPr lang="en-US" sz="2400" dirty="0"/>
              <a:t>.</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143000"/>
          </a:xfrm>
        </p:spPr>
        <p:txBody>
          <a:bodyPr>
            <a:normAutofit fontScale="90000"/>
          </a:bodyPr>
          <a:lstStyle/>
          <a:p>
            <a:r>
              <a:rPr lang="en-US" b="1" i="1" dirty="0"/>
              <a:t>CAUSES</a:t>
            </a:r>
            <a:br>
              <a:rPr lang="en-US" dirty="0"/>
            </a:br>
            <a:endParaRPr lang="en-US" dirty="0"/>
          </a:p>
        </p:txBody>
      </p:sp>
      <p:sp>
        <p:nvSpPr>
          <p:cNvPr id="3" name="Content Placeholder 2"/>
          <p:cNvSpPr>
            <a:spLocks noGrp="1"/>
          </p:cNvSpPr>
          <p:nvPr>
            <p:ph idx="1"/>
          </p:nvPr>
        </p:nvSpPr>
        <p:spPr>
          <a:xfrm>
            <a:off x="533400" y="1447800"/>
            <a:ext cx="8229600" cy="5562600"/>
          </a:xfrm>
        </p:spPr>
        <p:txBody>
          <a:bodyPr>
            <a:noAutofit/>
          </a:bodyPr>
          <a:lstStyle/>
          <a:p>
            <a:r>
              <a:rPr lang="en-US" sz="1800" b="1" dirty="0" err="1"/>
              <a:t>Mycobacteria</a:t>
            </a:r>
            <a:r>
              <a:rPr lang="en-US" sz="1800" b="1" dirty="0"/>
              <a:t>: </a:t>
            </a:r>
            <a:r>
              <a:rPr lang="en-US" sz="1800" dirty="0">
                <a:hlinkClick r:id="rId2" tooltip="Scanning electron micrograph"/>
              </a:rPr>
              <a:t>Scanning electron micrograph</a:t>
            </a:r>
            <a:r>
              <a:rPr lang="en-US" sz="1800" dirty="0"/>
              <a:t> of </a:t>
            </a:r>
            <a:r>
              <a:rPr lang="en-US" sz="1800" dirty="0">
                <a:hlinkClick r:id="rId3" tooltip="Mycobacterium tuberculosis"/>
              </a:rPr>
              <a:t>Mycobacterium tuberculosis</a:t>
            </a:r>
            <a:endParaRPr lang="en-US" sz="1800" dirty="0"/>
          </a:p>
          <a:p>
            <a:pPr lvl="0"/>
            <a:r>
              <a:rPr lang="en-US" sz="1800" dirty="0"/>
              <a:t>The main cause of TB is </a:t>
            </a:r>
            <a:r>
              <a:rPr lang="en-US" sz="1800" dirty="0">
                <a:hlinkClick r:id="rId3" tooltip="Mycobacterium tuberculosis"/>
              </a:rPr>
              <a:t>Mycobacterium tuberculosis</a:t>
            </a:r>
            <a:r>
              <a:rPr lang="en-US" sz="1800" dirty="0"/>
              <a:t>, a small, </a:t>
            </a:r>
            <a:r>
              <a:rPr lang="en-US" sz="1800" dirty="0">
                <a:hlinkClick r:id="rId4" tooltip="Aerobic organism"/>
              </a:rPr>
              <a:t>aerobic</a:t>
            </a:r>
            <a:r>
              <a:rPr lang="en-US" sz="1800" dirty="0"/>
              <a:t>, </a:t>
            </a:r>
            <a:r>
              <a:rPr lang="en-US" sz="1800" dirty="0" err="1"/>
              <a:t>nonmotile</a:t>
            </a:r>
            <a:r>
              <a:rPr lang="en-US" sz="1800" dirty="0" err="1">
                <a:hlinkClick r:id="rId5" tooltip="Bacillus"/>
              </a:rPr>
              <a:t>bacillus</a:t>
            </a:r>
            <a:r>
              <a:rPr lang="en-US" sz="1800" dirty="0"/>
              <a:t>. The high </a:t>
            </a:r>
            <a:r>
              <a:rPr lang="en-US" sz="1800" dirty="0">
                <a:hlinkClick r:id="rId6" tooltip="Lipid"/>
              </a:rPr>
              <a:t>lipid</a:t>
            </a:r>
            <a:r>
              <a:rPr lang="en-US" sz="1800" dirty="0"/>
              <a:t> content of this pathogen accounts for many of its unique clinical characteristics. It </a:t>
            </a:r>
            <a:r>
              <a:rPr lang="en-US" sz="1800" dirty="0">
                <a:hlinkClick r:id="rId7" tooltip="Cell division"/>
              </a:rPr>
              <a:t>divides</a:t>
            </a:r>
            <a:r>
              <a:rPr lang="en-US" sz="1800" dirty="0"/>
              <a:t> every 16 to 20 hours, which is an extremely slow rate compared with other bacteria, which usually divide in less than an hour. </a:t>
            </a:r>
            <a:r>
              <a:rPr lang="en-US" sz="1800" dirty="0" err="1"/>
              <a:t>Mycobacteria</a:t>
            </a:r>
            <a:r>
              <a:rPr lang="en-US" sz="1800" dirty="0"/>
              <a:t> have an </a:t>
            </a:r>
            <a:r>
              <a:rPr lang="en-US" sz="1800" dirty="0">
                <a:hlinkClick r:id="rId8" tooltip="Bacterial cell structure"/>
              </a:rPr>
              <a:t>outer membrane</a:t>
            </a:r>
            <a:r>
              <a:rPr lang="en-US" sz="1800" dirty="0"/>
              <a:t> lipid </a:t>
            </a:r>
            <a:r>
              <a:rPr lang="en-US" sz="1800" dirty="0" err="1"/>
              <a:t>bilayer</a:t>
            </a:r>
            <a:r>
              <a:rPr lang="en-US" sz="1800" dirty="0"/>
              <a:t>. If a </a:t>
            </a:r>
            <a:r>
              <a:rPr lang="en-US" sz="1800" dirty="0">
                <a:hlinkClick r:id="rId9" tooltip="Gram stain"/>
              </a:rPr>
              <a:t>Gram stain</a:t>
            </a:r>
            <a:r>
              <a:rPr lang="en-US" sz="1800" dirty="0"/>
              <a:t> is performed, MTB either stains very weakly "Gram-positive" or does not retain dye as a result of the high </a:t>
            </a:r>
            <a:r>
              <a:rPr lang="en-US" sz="1800" dirty="0">
                <a:hlinkClick r:id="rId6" tooltip="Lipid"/>
              </a:rPr>
              <a:t>lipid</a:t>
            </a:r>
            <a:r>
              <a:rPr lang="en-US" sz="1800" dirty="0"/>
              <a:t> and </a:t>
            </a:r>
            <a:r>
              <a:rPr lang="en-US" sz="1800" dirty="0" err="1">
                <a:hlinkClick r:id="rId10" tooltip="Mycolic acid"/>
              </a:rPr>
              <a:t>mycolic</a:t>
            </a:r>
            <a:r>
              <a:rPr lang="en-US" sz="1800" dirty="0">
                <a:hlinkClick r:id="rId10" tooltip="Mycolic acid"/>
              </a:rPr>
              <a:t> acid</a:t>
            </a:r>
            <a:r>
              <a:rPr lang="en-US" sz="1800" dirty="0"/>
              <a:t> content of its cell wall. MTB can withstand weak </a:t>
            </a:r>
            <a:r>
              <a:rPr lang="en-US" sz="1800" dirty="0">
                <a:hlinkClick r:id="rId11" tooltip="Disinfectant"/>
              </a:rPr>
              <a:t>disinfectants</a:t>
            </a:r>
            <a:r>
              <a:rPr lang="en-US" sz="1800" dirty="0"/>
              <a:t> and survive in a </a:t>
            </a:r>
            <a:r>
              <a:rPr lang="en-US" sz="1800" dirty="0">
                <a:hlinkClick r:id="rId12" tooltip="Endospore"/>
              </a:rPr>
              <a:t>dry state</a:t>
            </a:r>
            <a:r>
              <a:rPr lang="en-US" sz="1800" dirty="0"/>
              <a:t> for weeks. In nature, the bacterium can grow only within the cells of a </a:t>
            </a:r>
            <a:r>
              <a:rPr lang="en-US" sz="1800" dirty="0">
                <a:hlinkClick r:id="rId13" tooltip="Host (biology)"/>
              </a:rPr>
              <a:t>host</a:t>
            </a:r>
            <a:r>
              <a:rPr lang="en-US" sz="1800" dirty="0"/>
              <a:t> organism, but M.</a:t>
            </a:r>
            <a:r>
              <a:rPr lang="en-US" sz="1400" dirty="0"/>
              <a:t> </a:t>
            </a:r>
            <a:r>
              <a:rPr lang="en-US" sz="1800" dirty="0"/>
              <a:t>tuberculosis can be cultured </a:t>
            </a:r>
            <a:r>
              <a:rPr lang="en-US" sz="1800" dirty="0">
                <a:hlinkClick r:id="rId14" tooltip="In vitro"/>
              </a:rPr>
              <a:t>in the laboratory</a:t>
            </a:r>
            <a:r>
              <a:rPr lang="en-US" sz="1800" dirty="0"/>
              <a:t>. </a:t>
            </a:r>
            <a:endParaRPr lang="en-US" sz="1400" dirty="0"/>
          </a:p>
          <a:p>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391400" cy="3785652"/>
          </a:xfrm>
          <a:prstGeom prst="rect">
            <a:avLst/>
          </a:prstGeom>
        </p:spPr>
        <p:txBody>
          <a:bodyPr wrap="square">
            <a:spAutoFit/>
          </a:bodyPr>
          <a:lstStyle/>
          <a:p>
            <a:pPr lvl="0"/>
            <a:r>
              <a:rPr lang="en-US" sz="2400" dirty="0"/>
              <a:t>Using </a:t>
            </a:r>
            <a:r>
              <a:rPr lang="en-US" sz="2400" dirty="0">
                <a:hlinkClick r:id="rId2" tooltip="Histology"/>
              </a:rPr>
              <a:t>histological</a:t>
            </a:r>
            <a:r>
              <a:rPr lang="en-US" sz="2400" dirty="0"/>
              <a:t> stains on </a:t>
            </a:r>
            <a:r>
              <a:rPr lang="en-US" sz="2400" dirty="0">
                <a:hlinkClick r:id="rId3" tooltip="Expectorate"/>
              </a:rPr>
              <a:t>expectorated</a:t>
            </a:r>
            <a:r>
              <a:rPr lang="en-US" sz="2400" dirty="0"/>
              <a:t> samples from </a:t>
            </a:r>
            <a:r>
              <a:rPr lang="en-US" sz="2400" dirty="0">
                <a:hlinkClick r:id="rId4" tooltip="Phlegm"/>
              </a:rPr>
              <a:t>phlegm</a:t>
            </a:r>
            <a:r>
              <a:rPr lang="en-US" sz="2400" dirty="0"/>
              <a:t> (also called "sputum"), scientists can identify MTB under a regular (light) microscope. Since MTB retains certain stains even after being treated with acidic solution, it is classified as an </a:t>
            </a:r>
            <a:r>
              <a:rPr lang="en-US" sz="2400" dirty="0">
                <a:hlinkClick r:id="rId5" tooltip="Acid-fast bacillus"/>
              </a:rPr>
              <a:t>acid-fast bacillus</a:t>
            </a:r>
            <a:r>
              <a:rPr lang="en-US" sz="2400" dirty="0"/>
              <a:t> (AFB). The most common acid-fast staining techniques are the </a:t>
            </a:r>
            <a:r>
              <a:rPr lang="en-US" sz="2400" dirty="0" err="1">
                <a:hlinkClick r:id="rId6" tooltip="Ziehl–Neelsen stain"/>
              </a:rPr>
              <a:t>Ziehl–Neelsen</a:t>
            </a:r>
            <a:r>
              <a:rPr lang="en-US" sz="2400" dirty="0">
                <a:hlinkClick r:id="rId6" tooltip="Ziehl–Neelsen stain"/>
              </a:rPr>
              <a:t> stain</a:t>
            </a:r>
            <a:r>
              <a:rPr lang="en-US" sz="2400" dirty="0"/>
              <a:t>, which dyes AFBs a bright red that stands out clearly against a blue background, and the </a:t>
            </a:r>
            <a:r>
              <a:rPr lang="en-US" sz="2400" dirty="0" err="1">
                <a:hlinkClick r:id="rId7" tooltip="Auramine-rhodamine stain"/>
              </a:rPr>
              <a:t>auramine-rhodamine</a:t>
            </a:r>
            <a:r>
              <a:rPr lang="en-US" sz="2400" dirty="0">
                <a:hlinkClick r:id="rId7" tooltip="Auramine-rhodamine stain"/>
              </a:rPr>
              <a:t> stain</a:t>
            </a:r>
            <a:r>
              <a:rPr lang="en-US" sz="2400" dirty="0"/>
              <a:t> followed by </a:t>
            </a:r>
            <a:r>
              <a:rPr lang="en-US" sz="2400" dirty="0">
                <a:hlinkClick r:id="rId8" tooltip="Fluorescence microscope"/>
              </a:rPr>
              <a:t>fluorescence microscopy</a:t>
            </a:r>
            <a:r>
              <a:rPr lang="en-US" sz="2400" dirty="0"/>
              <a:t>.</a:t>
            </a:r>
          </a:p>
          <a:p>
            <a:pPr lvl="0"/>
            <a:r>
              <a:rPr lang="en-US" sz="24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SIGNS AND SYMPTOMS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sz="2800" b="1" dirty="0"/>
              <a:t>General signs and symptoms include….</a:t>
            </a:r>
            <a:endParaRPr lang="en-US" sz="2800" dirty="0"/>
          </a:p>
          <a:p>
            <a:pPr lvl="0"/>
            <a:r>
              <a:rPr lang="en-US" sz="2800" dirty="0">
                <a:hlinkClick r:id="rId2" tooltip="Fever"/>
              </a:rPr>
              <a:t>Fever</a:t>
            </a:r>
            <a:endParaRPr lang="en-US" sz="2800" dirty="0"/>
          </a:p>
          <a:p>
            <a:pPr lvl="0"/>
            <a:r>
              <a:rPr lang="en-US" sz="2800" dirty="0">
                <a:hlinkClick r:id="rId3" tooltip="Chills"/>
              </a:rPr>
              <a:t>Chills</a:t>
            </a:r>
            <a:endParaRPr lang="en-US" sz="2800" dirty="0"/>
          </a:p>
          <a:p>
            <a:pPr lvl="0"/>
            <a:r>
              <a:rPr lang="en-US" sz="2800" dirty="0">
                <a:hlinkClick r:id="rId4" tooltip="Night sweats"/>
              </a:rPr>
              <a:t>Night sweats</a:t>
            </a:r>
            <a:r>
              <a:rPr lang="en-US" sz="2800" dirty="0"/>
              <a:t>, </a:t>
            </a:r>
          </a:p>
          <a:p>
            <a:pPr lvl="0"/>
            <a:r>
              <a:rPr lang="en-US" sz="2800" dirty="0">
                <a:hlinkClick r:id="rId5" tooltip="Appetite loss"/>
              </a:rPr>
              <a:t>Loss of appetite</a:t>
            </a:r>
            <a:r>
              <a:rPr lang="en-US" sz="2800" dirty="0"/>
              <a:t>, </a:t>
            </a:r>
          </a:p>
          <a:p>
            <a:pPr lvl="0"/>
            <a:r>
              <a:rPr lang="en-US" sz="2800" dirty="0">
                <a:hlinkClick r:id="rId6" tooltip="Weight loss"/>
              </a:rPr>
              <a:t>Weight loss</a:t>
            </a:r>
            <a:r>
              <a:rPr lang="en-US" sz="2800" dirty="0"/>
              <a:t>, and </a:t>
            </a:r>
          </a:p>
          <a:p>
            <a:pPr lvl="0"/>
            <a:r>
              <a:rPr lang="en-US" sz="2800" dirty="0">
                <a:hlinkClick r:id="rId7" tooltip="Fatigue (medical)"/>
              </a:rPr>
              <a:t>Fatigue</a:t>
            </a:r>
            <a:r>
              <a:rPr lang="en-US" sz="2800" dirty="0"/>
              <a:t>.</a:t>
            </a:r>
          </a:p>
          <a:p>
            <a:pPr lvl="0"/>
            <a:r>
              <a:rPr lang="en-US" sz="2800" dirty="0"/>
              <a:t>Significant </a:t>
            </a:r>
            <a:r>
              <a:rPr lang="en-US" sz="2800" dirty="0">
                <a:hlinkClick r:id="rId8" tooltip="Finger clubbing"/>
              </a:rPr>
              <a:t>finger clubbing</a:t>
            </a:r>
            <a:r>
              <a:rPr lang="en-US" sz="2800" dirty="0"/>
              <a:t> may also occur</a:t>
            </a:r>
            <a:r>
              <a:rPr lang="en-US" dirty="0"/>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457200" y="381000"/>
            <a:ext cx="8229600" cy="6096000"/>
          </a:xfrm>
        </p:spPr>
        <p:txBody>
          <a:bodyPr>
            <a:normAutofit lnSpcReduction="10000"/>
          </a:bodyPr>
          <a:lstStyle/>
          <a:p>
            <a:pPr>
              <a:buNone/>
            </a:pPr>
            <a:r>
              <a:rPr lang="en-US" b="1" dirty="0"/>
              <a:t>Pulmonary</a:t>
            </a:r>
            <a:endParaRPr lang="en-US" dirty="0"/>
          </a:p>
          <a:p>
            <a:r>
              <a:rPr lang="en-US" dirty="0"/>
              <a:t>If a tuberculosis infection does become active, it most commonly involves the lungs (in about 90% of cases). Symptoms may include </a:t>
            </a:r>
            <a:r>
              <a:rPr lang="en-US" dirty="0">
                <a:hlinkClick r:id="rId2" tooltip="Chest pain"/>
              </a:rPr>
              <a:t>chest pain</a:t>
            </a:r>
            <a:r>
              <a:rPr lang="en-US" dirty="0"/>
              <a:t> and a prolonged cough producing sputum. About 25% of people may not have any symptoms. </a:t>
            </a:r>
          </a:p>
          <a:p>
            <a:r>
              <a:rPr lang="en-US" dirty="0"/>
              <a:t>Occasionally, people may </a:t>
            </a:r>
            <a:r>
              <a:rPr lang="en-US" dirty="0">
                <a:hlinkClick r:id="rId3" tooltip="Hemoptysis"/>
              </a:rPr>
              <a:t>cough up blood</a:t>
            </a:r>
            <a:r>
              <a:rPr lang="en-US" dirty="0"/>
              <a:t> in small amounts, and in very rare cases, the infection may erode into the </a:t>
            </a:r>
            <a:r>
              <a:rPr lang="en-US" dirty="0">
                <a:hlinkClick r:id="rId4" tooltip="Pulmonary artery"/>
              </a:rPr>
              <a:t>pulmonary artery</a:t>
            </a:r>
            <a:r>
              <a:rPr lang="en-US" dirty="0"/>
              <a:t>, resulting in massive bleeding (</a:t>
            </a:r>
            <a:r>
              <a:rPr lang="en-US" dirty="0">
                <a:hlinkClick r:id="rId5" tooltip="Rasmussen's aneurysm"/>
              </a:rPr>
              <a:t>Rasmussen's aneurysm</a:t>
            </a:r>
            <a:r>
              <a:rPr lang="en-US" dirty="0"/>
              <a:t>). </a:t>
            </a:r>
          </a:p>
          <a:p>
            <a:r>
              <a:rPr lang="en-US" dirty="0"/>
              <a:t>Tuberculosis may become a chronic illness and cause extensive scarring in the upper lobes of the lungs. The upper lung lobes are more frequently affected by tuberculosis than the lower ones.  The reason for this difference is not entirely clear. It may be due either to better air flow, or to poor </a:t>
            </a:r>
            <a:r>
              <a:rPr lang="en-US" dirty="0">
                <a:hlinkClick r:id="rId6" tooltip="Lymph"/>
              </a:rPr>
              <a:t>lymph</a:t>
            </a:r>
            <a:r>
              <a:rPr lang="en-US" dirty="0"/>
              <a:t> drainage within the upper lungs.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457200"/>
            <a:ext cx="8229600" cy="6019800"/>
          </a:xfrm>
        </p:spPr>
        <p:txBody>
          <a:bodyPr>
            <a:normAutofit fontScale="92500" lnSpcReduction="20000"/>
          </a:bodyPr>
          <a:lstStyle/>
          <a:p>
            <a:pPr>
              <a:buNone/>
            </a:pPr>
            <a:r>
              <a:rPr lang="en-US" b="1" dirty="0" err="1"/>
              <a:t>Extrapulmonary</a:t>
            </a:r>
            <a:endParaRPr lang="en-US" b="1" dirty="0"/>
          </a:p>
          <a:p>
            <a:pPr>
              <a:buNone/>
            </a:pPr>
            <a:endParaRPr lang="en-US" dirty="0"/>
          </a:p>
          <a:p>
            <a:r>
              <a:rPr lang="en-US" dirty="0"/>
              <a:t>In 15–20% of active cases, the infection spreads outside the lungs, causing other kinds of TB. These are collectively denoted as "</a:t>
            </a:r>
            <a:r>
              <a:rPr lang="en-US" dirty="0" err="1"/>
              <a:t>extrapulmonary</a:t>
            </a:r>
            <a:r>
              <a:rPr lang="en-US" dirty="0"/>
              <a:t> tuberculosis". </a:t>
            </a:r>
            <a:r>
              <a:rPr lang="en-US" dirty="0" err="1"/>
              <a:t>Extrapulmonary</a:t>
            </a:r>
            <a:r>
              <a:rPr lang="en-US" dirty="0"/>
              <a:t> TB occurs more commonly in </a:t>
            </a:r>
            <a:r>
              <a:rPr lang="en-US" dirty="0" err="1">
                <a:hlinkClick r:id="rId2" tooltip="Immunosuppressed"/>
              </a:rPr>
              <a:t>immunosuppressed</a:t>
            </a:r>
            <a:r>
              <a:rPr lang="en-US" dirty="0"/>
              <a:t> persons and young children. In those with HIV, this occurs in more than 50% of cases. Notable </a:t>
            </a:r>
            <a:r>
              <a:rPr lang="en-US" dirty="0" err="1"/>
              <a:t>extrapulmonary</a:t>
            </a:r>
            <a:r>
              <a:rPr lang="en-US" dirty="0"/>
              <a:t> infection sites include the </a:t>
            </a:r>
            <a:r>
              <a:rPr lang="en-US" dirty="0">
                <a:hlinkClick r:id="rId3" tooltip="Pleura"/>
              </a:rPr>
              <a:t>pleura</a:t>
            </a:r>
            <a:r>
              <a:rPr lang="en-US" dirty="0"/>
              <a:t> (in </a:t>
            </a:r>
            <a:r>
              <a:rPr lang="en-US" dirty="0" err="1"/>
              <a:t>tuberculous</a:t>
            </a:r>
            <a:r>
              <a:rPr lang="en-US" dirty="0"/>
              <a:t> pleurisy), the </a:t>
            </a:r>
            <a:r>
              <a:rPr lang="en-US" dirty="0">
                <a:hlinkClick r:id="rId4" tooltip="Central nervous system"/>
              </a:rPr>
              <a:t>central nervous system</a:t>
            </a:r>
            <a:r>
              <a:rPr lang="en-US" dirty="0"/>
              <a:t> (in </a:t>
            </a:r>
            <a:r>
              <a:rPr lang="en-US" dirty="0" err="1"/>
              <a:t>tuberculous</a:t>
            </a:r>
            <a:r>
              <a:rPr lang="en-US" dirty="0" err="1">
                <a:hlinkClick r:id="rId5" tooltip="Meningitis"/>
              </a:rPr>
              <a:t>meningitis</a:t>
            </a:r>
            <a:r>
              <a:rPr lang="en-US" dirty="0"/>
              <a:t>), the </a:t>
            </a:r>
            <a:r>
              <a:rPr lang="en-US" dirty="0">
                <a:hlinkClick r:id="rId6" tooltip="Lymphatic system"/>
              </a:rPr>
              <a:t>lymphatic system</a:t>
            </a:r>
            <a:r>
              <a:rPr lang="en-US" dirty="0"/>
              <a:t> (in </a:t>
            </a:r>
            <a:r>
              <a:rPr lang="en-US" dirty="0">
                <a:hlinkClick r:id="rId7" tooltip="Scrofula"/>
              </a:rPr>
              <a:t>scrofula</a:t>
            </a:r>
            <a:r>
              <a:rPr lang="en-US" dirty="0"/>
              <a:t> of the neck), the </a:t>
            </a:r>
            <a:r>
              <a:rPr lang="en-US" dirty="0">
                <a:hlinkClick r:id="rId8" tooltip="Genitourinary system"/>
              </a:rPr>
              <a:t>genitourinary system</a:t>
            </a:r>
            <a:r>
              <a:rPr lang="en-US" dirty="0"/>
              <a:t> (in </a:t>
            </a:r>
            <a:r>
              <a:rPr lang="en-US" dirty="0" err="1">
                <a:hlinkClick r:id="rId9" tooltip="Urogenital tuberculosis"/>
              </a:rPr>
              <a:t>urogenital</a:t>
            </a:r>
            <a:r>
              <a:rPr lang="en-US" dirty="0">
                <a:hlinkClick r:id="rId9" tooltip="Urogenital tuberculosis"/>
              </a:rPr>
              <a:t> tuberculosis</a:t>
            </a:r>
            <a:r>
              <a:rPr lang="en-US" dirty="0"/>
              <a:t>), and the bones and joints (in </a:t>
            </a:r>
            <a:r>
              <a:rPr lang="en-US" dirty="0" err="1">
                <a:hlinkClick r:id="rId10" tooltip="Pott's disease"/>
              </a:rPr>
              <a:t>Pott's</a:t>
            </a:r>
            <a:r>
              <a:rPr lang="en-US" dirty="0">
                <a:hlinkClick r:id="rId10" tooltip="Pott's disease"/>
              </a:rPr>
              <a:t> disease</a:t>
            </a:r>
            <a:r>
              <a:rPr lang="en-US" dirty="0"/>
              <a:t> of the spine), among others. When it spreads to the bones, it is also known as "osseous tuberculosis". a form of </a:t>
            </a:r>
            <a:r>
              <a:rPr lang="en-US" dirty="0" err="1">
                <a:hlinkClick r:id="rId11" tooltip="Osteomyelitis"/>
              </a:rPr>
              <a:t>osteomyelitis</a:t>
            </a:r>
            <a:r>
              <a:rPr lang="en-US" dirty="0"/>
              <a:t>. Sometimes, bursting of a tubercular abscess through skin results in </a:t>
            </a:r>
            <a:r>
              <a:rPr lang="en-US" dirty="0" err="1"/>
              <a:t>tuberculous</a:t>
            </a:r>
            <a:r>
              <a:rPr lang="en-US" dirty="0"/>
              <a:t> ulcer. An ulcer originating from nearby infected lymph nodes is painless, slowly enlarging and has an appearance of "wash leather".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DIAGNOSIS</a:t>
            </a:r>
            <a:br>
              <a:rPr lang="en-US" dirty="0"/>
            </a:br>
            <a:endParaRPr lang="en-US" dirty="0"/>
          </a:p>
        </p:txBody>
      </p:sp>
      <p:sp>
        <p:nvSpPr>
          <p:cNvPr id="3" name="Content Placeholder 2"/>
          <p:cNvSpPr>
            <a:spLocks noGrp="1"/>
          </p:cNvSpPr>
          <p:nvPr>
            <p:ph idx="1"/>
          </p:nvPr>
        </p:nvSpPr>
        <p:spPr>
          <a:xfrm>
            <a:off x="457200" y="1066800"/>
            <a:ext cx="8229600" cy="5486400"/>
          </a:xfrm>
        </p:spPr>
        <p:txBody>
          <a:bodyPr>
            <a:normAutofit fontScale="85000" lnSpcReduction="20000"/>
          </a:bodyPr>
          <a:lstStyle/>
          <a:p>
            <a:r>
              <a:rPr lang="en-US" dirty="0"/>
              <a:t>For establishing diagnosis three sputum specimens are examined. They are obtained as follows: the first is the spot sputum of the patient when he first comes to the tuberculosis centre. He is given a sputum container and asked to collect the next morning’s sputum and bring it to the centre the following day. This is specimen number 2. The next day when he reports to the centre, a spot sputum specimen is taken. This is specimen number 3. </a:t>
            </a:r>
          </a:p>
          <a:p>
            <a:r>
              <a:rPr lang="en-US" dirty="0"/>
              <a:t>The spot sputum us obtained by asking the patient to stand, place his hands on his hips, take a deep breath, cough forcibly. He is then asked to collect the sputum in his mouth and spit it out gently into a waxed paper cup.</a:t>
            </a:r>
          </a:p>
          <a:p>
            <a:r>
              <a:rPr lang="en-US" dirty="0"/>
              <a:t>If all three or at least two sputum specimens are positive, ‘ sputum positive tuberculosis’ is </a:t>
            </a:r>
            <a:r>
              <a:rPr lang="en-US" dirty="0" err="1"/>
              <a:t>diagnosed.If</a:t>
            </a:r>
            <a:r>
              <a:rPr lang="en-US" dirty="0"/>
              <a:t> only 1 is positive, radiological evidence is necessary to diagnose </a:t>
            </a:r>
            <a:r>
              <a:rPr lang="en-US" dirty="0" err="1"/>
              <a:t>tuberculosis.If</a:t>
            </a:r>
            <a:r>
              <a:rPr lang="en-US" dirty="0"/>
              <a:t> none of the specimens is positive, the patient is put on broad spectrum antibiotic treatment for 14 days. At the end of this period, if his symptoms do not subside, an X-ray is taken. If evidence of tuberculosis is present in his radiograph, ‘sputum negative tuberculosis’ is diagnosed.</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54</TotalTime>
  <Words>2946</Words>
  <Application>Microsoft Office PowerPoint</Application>
  <PresentationFormat>On-screen Show (4:3)</PresentationFormat>
  <Paragraphs>174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Century Gothic</vt:lpstr>
      <vt:lpstr>Times New Roman</vt:lpstr>
      <vt:lpstr>Wingdings</vt:lpstr>
      <vt:lpstr>Wingdings 2</vt:lpstr>
      <vt:lpstr>Austin</vt:lpstr>
      <vt:lpstr>TUBERCULOSIS </vt:lpstr>
      <vt:lpstr>INTRODUCTION </vt:lpstr>
      <vt:lpstr>PowerPoint Presentation</vt:lpstr>
      <vt:lpstr>CAUSES </vt:lpstr>
      <vt:lpstr>PowerPoint Presentation</vt:lpstr>
      <vt:lpstr>SIGNS AND SYMPTOMS </vt:lpstr>
      <vt:lpstr>PowerPoint Presentation</vt:lpstr>
      <vt:lpstr>PowerPoint Presentation</vt:lpstr>
      <vt:lpstr>DIAGNOSIS </vt:lpstr>
      <vt:lpstr>PowerPoint Presentation</vt:lpstr>
      <vt:lpstr>PREVENTION </vt:lpstr>
      <vt:lpstr>PowerPoint Presentation</vt:lpstr>
      <vt:lpstr>PowerPoint Presentation</vt:lpstr>
      <vt:lpstr>PowerPoint Presentation</vt:lpstr>
      <vt:lpstr>PowerPoint Presentation</vt:lpstr>
      <vt:lpstr>PowerPoint Presentation</vt:lpstr>
      <vt:lpstr>PROGNOSIS</vt:lpstr>
      <vt:lpstr>Evidence Based Studies On tuberculosis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dc:title>
  <dc:creator>Intel</dc:creator>
  <cp:lastModifiedBy>nileshhimani309@outlook.com</cp:lastModifiedBy>
  <cp:revision>15</cp:revision>
  <dcterms:created xsi:type="dcterms:W3CDTF">2015-09-24T13:19:30Z</dcterms:created>
  <dcterms:modified xsi:type="dcterms:W3CDTF">2020-08-14T10:37:52Z</dcterms:modified>
</cp:coreProperties>
</file>