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4A265-86C7-493E-A6B1-28607070A2B6}" type="datetimeFigureOut">
              <a:rPr lang="en-US" smtClean="0"/>
              <a:pPr/>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EA69F-2035-4432-8202-C5283FE76C46}" type="slidenum">
              <a:rPr lang="en-US" smtClean="0"/>
              <a:pPr/>
              <a:t>‹#›</a:t>
            </a:fld>
            <a:endParaRPr lang="en-US"/>
          </a:p>
        </p:txBody>
      </p:sp>
    </p:spTree>
    <p:extLst>
      <p:ext uri="{BB962C8B-B14F-4D97-AF65-F5344CB8AC3E}">
        <p14:creationId xmlns:p14="http://schemas.microsoft.com/office/powerpoint/2010/main" val="380510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CEA69F-2035-4432-8202-C5283FE76C46}" type="slidenum">
              <a:rPr lang="en-US" smtClean="0"/>
              <a:pPr/>
              <a:t>12</a:t>
            </a:fld>
            <a:endParaRPr lang="en-US"/>
          </a:p>
        </p:txBody>
      </p:sp>
    </p:spTree>
    <p:extLst>
      <p:ext uri="{BB962C8B-B14F-4D97-AF65-F5344CB8AC3E}">
        <p14:creationId xmlns:p14="http://schemas.microsoft.com/office/powerpoint/2010/main" val="3047340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5B3B75E-7745-4D1F-9194-F26C5F9FE729}" type="datetimeFigureOut">
              <a:rPr lang="en-IN" smtClean="0"/>
              <a:pPr/>
              <a:t>14-08-2020</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573B46B-D493-46D8-9293-86E6319DBE4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B3B75E-7745-4D1F-9194-F26C5F9FE729}"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73B46B-D493-46D8-9293-86E6319DBE4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B3B75E-7745-4D1F-9194-F26C5F9FE729}"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73B46B-D493-46D8-9293-86E6319DBE4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B3B75E-7745-4D1F-9194-F26C5F9FE729}"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73B46B-D493-46D8-9293-86E6319DBE42}" type="slidenum">
              <a:rPr lang="en-IN" smtClean="0"/>
              <a:pPr/>
              <a:t>‹#›</a:t>
            </a:fld>
            <a:endParaRPr lang="en-IN"/>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5B3B75E-7745-4D1F-9194-F26C5F9FE729}"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73B46B-D493-46D8-9293-86E6319DBE42}"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5B3B75E-7745-4D1F-9194-F26C5F9FE729}" type="datetimeFigureOut">
              <a:rPr lang="en-IN" smtClean="0"/>
              <a:pPr/>
              <a:t>14-08-2020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73B46B-D493-46D8-9293-86E6319DBE42}" type="slidenum">
              <a:rPr lang="en-IN" smtClean="0"/>
              <a:pPr/>
              <a:t>‹#›</a:t>
            </a:fld>
            <a:endParaRPr lang="en-IN"/>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5B3B75E-7745-4D1F-9194-F26C5F9FE729}" type="datetimeFigureOut">
              <a:rPr lang="en-IN" smtClean="0"/>
              <a:pPr/>
              <a:t>14-08-2020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573B46B-D493-46D8-9293-86E6319DBE42}"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B3B75E-7745-4D1F-9194-F26C5F9FE729}" type="datetimeFigureOut">
              <a:rPr lang="en-IN" smtClean="0"/>
              <a:pPr/>
              <a:t>14-08-2020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573B46B-D493-46D8-9293-86E6319DBE42}" type="slidenum">
              <a:rPr lang="en-IN" smtClean="0"/>
              <a:pPr/>
              <a:t>‹#›</a:t>
            </a:fld>
            <a:endParaRPr lang="en-IN"/>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3B75E-7745-4D1F-9194-F26C5F9FE729}" type="datetimeFigureOut">
              <a:rPr lang="en-IN" smtClean="0"/>
              <a:pPr/>
              <a:t>14-08-2020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573B46B-D493-46D8-9293-86E6319DBE4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5B3B75E-7745-4D1F-9194-F26C5F9FE729}" type="datetimeFigureOut">
              <a:rPr lang="en-IN" smtClean="0"/>
              <a:pPr/>
              <a:t>14-08-2020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73B46B-D493-46D8-9293-86E6319DBE42}"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5B3B75E-7745-4D1F-9194-F26C5F9FE729}" type="datetimeFigureOut">
              <a:rPr lang="en-IN" smtClean="0"/>
              <a:pPr/>
              <a:t>14-08-2020</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573B46B-D493-46D8-9293-86E6319DBE42}"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5B3B75E-7745-4D1F-9194-F26C5F9FE729}" type="datetimeFigureOut">
              <a:rPr lang="en-IN" smtClean="0"/>
              <a:pPr/>
              <a:t>14-08-2020</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73B46B-D493-46D8-9293-86E6319DBE4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pmc/articles/PMC437670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IN" sz="6600" dirty="0"/>
              <a:t>Commercial sex workers</a:t>
            </a:r>
          </a:p>
        </p:txBody>
      </p:sp>
      <p:sp>
        <p:nvSpPr>
          <p:cNvPr id="3" name="TextBox 2">
            <a:extLst>
              <a:ext uri="{FF2B5EF4-FFF2-40B4-BE49-F238E27FC236}">
                <a16:creationId xmlns:a16="http://schemas.microsoft.com/office/drawing/2014/main" id="{DE5A3DC1-4E8E-48C4-AC95-DBC9524005AE}"/>
              </a:ext>
            </a:extLst>
          </p:cNvPr>
          <p:cNvSpPr txBox="1"/>
          <p:nvPr/>
        </p:nvSpPr>
        <p:spPr>
          <a:xfrm>
            <a:off x="5715000" y="4114800"/>
            <a:ext cx="3200400" cy="1569660"/>
          </a:xfrm>
          <a:prstGeom prst="rect">
            <a:avLst/>
          </a:prstGeom>
          <a:noFill/>
        </p:spPr>
        <p:txBody>
          <a:bodyPr wrap="square" rtlCol="0">
            <a:spAutoFit/>
          </a:bodyPr>
          <a:lstStyle/>
          <a:p>
            <a:pPr algn="r"/>
            <a:r>
              <a:rPr lang="en-US" sz="2400" b="1" dirty="0"/>
              <a:t>Ms. Varsha Hun</a:t>
            </a:r>
          </a:p>
          <a:p>
            <a:pPr algn="r"/>
            <a:r>
              <a:rPr lang="en-US" sz="2400" b="1" dirty="0"/>
              <a:t>ASST.PROFESSOR</a:t>
            </a:r>
          </a:p>
          <a:p>
            <a:pPr algn="r"/>
            <a:r>
              <a:rPr lang="en-US" sz="2400" b="1" dirty="0"/>
              <a:t>SNC</a:t>
            </a:r>
            <a:endParaRPr lang="en-IN" sz="2400" b="1" dirty="0"/>
          </a:p>
          <a:p>
            <a:pPr algn="r"/>
            <a:endParaRPr lang="en-IN" sz="2400" dirty="0"/>
          </a:p>
        </p:txBody>
      </p:sp>
      <p:pic>
        <p:nvPicPr>
          <p:cNvPr id="5" name="Picture 4">
            <a:extLst>
              <a:ext uri="{FF2B5EF4-FFF2-40B4-BE49-F238E27FC236}">
                <a16:creationId xmlns:a16="http://schemas.microsoft.com/office/drawing/2014/main" id="{55909624-3402-483E-9AE8-F4DB4D0A4259}"/>
              </a:ext>
            </a:extLst>
          </p:cNvPr>
          <p:cNvPicPr>
            <a:picLocks noChangeAspect="1"/>
          </p:cNvPicPr>
          <p:nvPr/>
        </p:nvPicPr>
        <p:blipFill>
          <a:blip r:embed="rId2"/>
          <a:stretch>
            <a:fillRect/>
          </a:stretch>
        </p:blipFill>
        <p:spPr>
          <a:xfrm>
            <a:off x="7543800" y="206477"/>
            <a:ext cx="1295400" cy="1295400"/>
          </a:xfrm>
          <a:prstGeom prst="rect">
            <a:avLst/>
          </a:prstGeom>
        </p:spPr>
      </p:pic>
      <p:pic>
        <p:nvPicPr>
          <p:cNvPr id="7" name="Picture 6">
            <a:extLst>
              <a:ext uri="{FF2B5EF4-FFF2-40B4-BE49-F238E27FC236}">
                <a16:creationId xmlns:a16="http://schemas.microsoft.com/office/drawing/2014/main" id="{0D713C26-A576-4822-86F4-D87B1AD96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05562"/>
            <a:ext cx="1217379" cy="1296315"/>
          </a:xfrm>
          <a:prstGeom prst="rect">
            <a:avLst/>
          </a:prstGeom>
        </p:spPr>
      </p:pic>
    </p:spTree>
    <p:extLst>
      <p:ext uri="{BB962C8B-B14F-4D97-AF65-F5344CB8AC3E}">
        <p14:creationId xmlns:p14="http://schemas.microsoft.com/office/powerpoint/2010/main" val="15125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Font typeface="Wingdings" pitchFamily="2" charset="2"/>
              <a:buChar char="v"/>
            </a:pPr>
            <a:r>
              <a:rPr lang="en-IN" b="1" dirty="0"/>
              <a:t> </a:t>
            </a:r>
            <a:endParaRPr lang="en-IN" dirty="0"/>
          </a:p>
          <a:p>
            <a:pPr>
              <a:buFont typeface="Wingdings" pitchFamily="2" charset="2"/>
              <a:buChar char="q"/>
            </a:pPr>
            <a:r>
              <a:rPr lang="en-IN" b="1" dirty="0"/>
              <a:t> </a:t>
            </a:r>
            <a:r>
              <a:rPr lang="en-IN" sz="2000" b="1" dirty="0"/>
              <a:t>Abstract</a:t>
            </a:r>
            <a:endParaRPr lang="en-IN" sz="2000" dirty="0"/>
          </a:p>
          <a:p>
            <a:pPr marL="109728" indent="0">
              <a:buNone/>
            </a:pPr>
            <a:r>
              <a:rPr lang="en-IN" sz="2000" b="1" dirty="0"/>
              <a:t>   Background</a:t>
            </a:r>
            <a:endParaRPr lang="en-IN" sz="2000" dirty="0"/>
          </a:p>
          <a:p>
            <a:r>
              <a:rPr lang="en-IN" sz="2000" dirty="0"/>
              <a:t>Commercial sex is one of the major modes of HIV transmission in China. Understanding HIV risk behaviours in female sex workers (FSW) is of great importance for prevention. This study aims to assess the magnitude and temporal changes of risk behaviours in Chinese FSW.</a:t>
            </a:r>
          </a:p>
          <a:p>
            <a:pPr marL="109728" indent="0">
              <a:buNone/>
            </a:pPr>
            <a:r>
              <a:rPr lang="en-IN" sz="2000" b="1" dirty="0"/>
              <a:t>   Method</a:t>
            </a:r>
            <a:endParaRPr lang="en-IN" sz="2000" dirty="0"/>
          </a:p>
          <a:p>
            <a:r>
              <a:rPr lang="en-IN" sz="2000" dirty="0"/>
              <a:t>Five electronic databases were searched to identify peer-reviewed English and Chinese language articles published between January 2000 and December 2012 that reported risk behaviours among FSW in China, including condom use, HIV testing, and drug use. Linear regression and Spearman's rank correlation were used to examine temporal trends in these risk factors. The study followed PRISMA guidelines for meta-analyses and was registered in the PROSPERO database for systematic reviews.</a:t>
            </a:r>
          </a:p>
          <a:p>
            <a:endParaRPr lang="en-IN" sz="2000" dirty="0"/>
          </a:p>
          <a:p>
            <a:endParaRPr lang="en-IN" dirty="0"/>
          </a:p>
        </p:txBody>
      </p:sp>
      <p:sp>
        <p:nvSpPr>
          <p:cNvPr id="3" name="Title 2"/>
          <p:cNvSpPr>
            <a:spLocks noGrp="1"/>
          </p:cNvSpPr>
          <p:nvPr>
            <p:ph type="title"/>
          </p:nvPr>
        </p:nvSpPr>
        <p:spPr>
          <a:xfrm>
            <a:off x="539552" y="692696"/>
            <a:ext cx="8229600" cy="1143000"/>
          </a:xfrm>
        </p:spPr>
        <p:txBody>
          <a:bodyPr>
            <a:normAutofit/>
          </a:bodyPr>
          <a:lstStyle/>
          <a:p>
            <a:r>
              <a:rPr lang="en-IN" sz="2400" dirty="0"/>
              <a:t>Risk Behaviours among Female Sex Workers in China: A Systematic Review and Data Synthesis</a:t>
            </a:r>
          </a:p>
        </p:txBody>
      </p:sp>
    </p:spTree>
    <p:extLst>
      <p:ext uri="{BB962C8B-B14F-4D97-AF65-F5344CB8AC3E}">
        <p14:creationId xmlns:p14="http://schemas.microsoft.com/office/powerpoint/2010/main" val="21409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buNone/>
            </a:pPr>
            <a:r>
              <a:rPr lang="en-IN" b="1" dirty="0"/>
              <a:t>   Results</a:t>
            </a:r>
            <a:endParaRPr lang="en-IN" dirty="0"/>
          </a:p>
          <a:p>
            <a:r>
              <a:rPr lang="en-IN" dirty="0"/>
              <a:t>A total of 583 articles (44 English, 539 Chinese) investigating 594,583 Chinese FSW were included in this review. At last sex, condom use was highest with commercial partners (clients), increasing from 53.7% in 2000 to 84.9% in 2011. During this same time period, condom use increased with regular partners from 15.2% to 40.4% and with unspecified partners from 38.6% to 82.5%. Increasing trends were also found in the proportion of sampled FSW who reported testing for HIV in the past 12 months (from 3.2% in 2000 to 48.0% in 2011), while drug use behaviours decreased significantly from 10.9% to 2.6%.</a:t>
            </a:r>
          </a:p>
          <a:p>
            <a:pPr marL="109728" indent="0">
              <a:buNone/>
            </a:pPr>
            <a:r>
              <a:rPr lang="en-IN" b="1" dirty="0"/>
              <a:t>   Conclusion</a:t>
            </a:r>
            <a:endParaRPr lang="en-IN" dirty="0"/>
          </a:p>
          <a:p>
            <a:r>
              <a:rPr lang="en-IN" dirty="0"/>
              <a:t>During the first decade of 2000, Chinese FSWs’ self-reported risk behaviours have decreased significantly while HIV testing has increased. Further outreach and intervention efforts are needed to encourage condom use with regular partners, continue promotion of HIV testing, and provide resources for the most vulnerable FSW, particularly low tier FSW, who may have limited access to sexual health and prevention programs.</a:t>
            </a:r>
          </a:p>
          <a:p>
            <a:endParaRPr lang="en-IN" dirty="0"/>
          </a:p>
          <a:p>
            <a:endParaRPr lang="en-IN" dirty="0"/>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404920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22609396"/>
              </p:ext>
            </p:extLst>
          </p:nvPr>
        </p:nvGraphicFramePr>
        <p:xfrm>
          <a:off x="467544" y="404664"/>
          <a:ext cx="8229600" cy="522007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48072">
                <a:tc>
                  <a:txBody>
                    <a:bodyPr/>
                    <a:lstStyle/>
                    <a:p>
                      <a:r>
                        <a:rPr lang="en-IN" dirty="0"/>
                        <a:t>PROBLEM</a:t>
                      </a:r>
                    </a:p>
                  </a:txBody>
                  <a:tcPr/>
                </a:tc>
                <a:tc>
                  <a:txBody>
                    <a:bodyPr/>
                    <a:lstStyle/>
                    <a:p>
                      <a:r>
                        <a:rPr lang="en-IN" dirty="0"/>
                        <a:t>INTERVENTION</a:t>
                      </a:r>
                    </a:p>
                  </a:txBody>
                  <a:tcPr/>
                </a:tc>
                <a:tc>
                  <a:txBody>
                    <a:bodyPr/>
                    <a:lstStyle/>
                    <a:p>
                      <a:r>
                        <a:rPr lang="en-IN" dirty="0"/>
                        <a:t>COMPARISON</a:t>
                      </a:r>
                    </a:p>
                  </a:txBody>
                  <a:tcPr/>
                </a:tc>
                <a:tc>
                  <a:txBody>
                    <a:bodyPr/>
                    <a:lstStyle/>
                    <a:p>
                      <a:r>
                        <a:rPr lang="en-IN" dirty="0"/>
                        <a:t>OUTCOME</a:t>
                      </a:r>
                    </a:p>
                  </a:txBody>
                  <a:tcPr/>
                </a:tc>
                <a:extLst>
                  <a:ext uri="{0D108BD9-81ED-4DB2-BD59-A6C34878D82A}">
                    <a16:rowId xmlns:a16="http://schemas.microsoft.com/office/drawing/2014/main" val="10000"/>
                  </a:ext>
                </a:extLst>
              </a:tr>
              <a:tr h="4188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1" kern="1200" dirty="0">
                          <a:solidFill>
                            <a:schemeClr val="dk1"/>
                          </a:solidFill>
                          <a:effectLst/>
                          <a:latin typeface="+mn-lt"/>
                          <a:ea typeface="+mn-ea"/>
                          <a:cs typeface="+mn-cs"/>
                        </a:rPr>
                        <a:t>Risk Behaviours among Female Sex Workers in China: A Systematic Review and Data Synthesis</a:t>
                      </a:r>
                      <a:endParaRPr kumimoji="0" lang="en-IN" sz="1800" kern="1200" dirty="0">
                        <a:solidFill>
                          <a:schemeClr val="dk1"/>
                        </a:solidFill>
                        <a:effectLst/>
                        <a:latin typeface="+mn-lt"/>
                        <a:ea typeface="+mn-ea"/>
                        <a:cs typeface="+mn-cs"/>
                      </a:endParaRP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400" kern="1200" dirty="0">
                          <a:solidFill>
                            <a:schemeClr val="dk1"/>
                          </a:solidFill>
                          <a:effectLst/>
                          <a:latin typeface="+mn-lt"/>
                          <a:ea typeface="+mn-ea"/>
                          <a:cs typeface="+mn-cs"/>
                        </a:rPr>
                        <a:t>Five electronic databases were searched to identify peer-reviewed English and Chinese language articles published between January 2000 and December 2012 that reported risk behaviours among FSW in China, including condom use, HIV testing, and drug use. Linear regression and Spearman's rank correlation were used to examine temporal trends in these risk factors. </a:t>
                      </a:r>
                      <a:endParaRPr lang="en-IN" sz="1400" dirty="0"/>
                    </a:p>
                  </a:txBody>
                  <a:tcPr/>
                </a:tc>
                <a:tc>
                  <a:txBody>
                    <a:bodyPr/>
                    <a:lstStyle/>
                    <a:p>
                      <a:r>
                        <a:rPr lang="en-IN" dirty="0"/>
                        <a:t>nil</a:t>
                      </a:r>
                    </a:p>
                  </a:txBody>
                  <a:tcPr/>
                </a:tc>
                <a:tc>
                  <a:txBody>
                    <a:bodyPr/>
                    <a:lstStyle/>
                    <a:p>
                      <a:r>
                        <a:rPr kumimoji="0" lang="en-IN" sz="1800" kern="1200" dirty="0">
                          <a:solidFill>
                            <a:schemeClr val="dk1"/>
                          </a:solidFill>
                          <a:effectLst/>
                          <a:latin typeface="+mn-lt"/>
                          <a:ea typeface="+mn-ea"/>
                          <a:cs typeface="+mn-cs"/>
                        </a:rPr>
                        <a:t>During the first decade of 2000, Chinese FSWs’ self-reported risk behaviours have decreased significantly while HIV testing has increased. </a:t>
                      </a:r>
                      <a:endParaRPr lang="en-IN" dirty="0"/>
                    </a:p>
                  </a:txBody>
                  <a:tcPr/>
                </a:tc>
                <a:extLst>
                  <a:ext uri="{0D108BD9-81ED-4DB2-BD59-A6C34878D82A}">
                    <a16:rowId xmlns:a16="http://schemas.microsoft.com/office/drawing/2014/main" val="10001"/>
                  </a:ext>
                </a:extLst>
              </a:tr>
            </a:tbl>
          </a:graphicData>
        </a:graphic>
      </p:graphicFrame>
      <p:sp>
        <p:nvSpPr>
          <p:cNvPr id="2" name="Rectangle 1"/>
          <p:cNvSpPr/>
          <p:nvPr/>
        </p:nvSpPr>
        <p:spPr>
          <a:xfrm>
            <a:off x="2051720" y="5795972"/>
            <a:ext cx="2476960" cy="369332"/>
          </a:xfrm>
          <a:prstGeom prst="rect">
            <a:avLst/>
          </a:prstGeom>
        </p:spPr>
        <p:txBody>
          <a:bodyPr wrap="none">
            <a:spAutoFit/>
          </a:bodyPr>
          <a:lstStyle/>
          <a:p>
            <a:r>
              <a:rPr lang="en-IN" dirty="0"/>
              <a:t>Level of evidence:   </a:t>
            </a:r>
            <a:r>
              <a:rPr lang="en-IN" dirty="0">
                <a:latin typeface="Times New Roman" pitchFamily="18" charset="0"/>
                <a:cs typeface="Times New Roman" pitchFamily="18" charset="0"/>
              </a:rPr>
              <a:t>I</a:t>
            </a:r>
            <a:endParaRPr lang="en-IN" dirty="0"/>
          </a:p>
        </p:txBody>
      </p:sp>
      <p:sp>
        <p:nvSpPr>
          <p:cNvPr id="3" name="Rectangle 2"/>
          <p:cNvSpPr/>
          <p:nvPr/>
        </p:nvSpPr>
        <p:spPr>
          <a:xfrm>
            <a:off x="539552" y="116632"/>
            <a:ext cx="7128792" cy="276999"/>
          </a:xfrm>
          <a:prstGeom prst="rect">
            <a:avLst/>
          </a:prstGeom>
        </p:spPr>
        <p:txBody>
          <a:bodyPr wrap="square">
            <a:spAutoFit/>
          </a:bodyPr>
          <a:lstStyle/>
          <a:p>
            <a:r>
              <a:rPr lang="en-IN" sz="1200" u="sng" dirty="0">
                <a:hlinkClick r:id="rId3"/>
              </a:rPr>
              <a:t>http://www.ncbi.nlm.nih.gov/pmc/articles/PMC4376708/</a:t>
            </a:r>
            <a:endParaRPr lang="en-IN" sz="1200" u="sng" dirty="0"/>
          </a:p>
        </p:txBody>
      </p:sp>
    </p:spTree>
    <p:extLst>
      <p:ext uri="{BB962C8B-B14F-4D97-AF65-F5344CB8AC3E}">
        <p14:creationId xmlns:p14="http://schemas.microsoft.com/office/powerpoint/2010/main" val="322487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“Prostitution is defined as an act of engaging in sexual activity in exchange for money or goods.”</a:t>
            </a:r>
            <a:endParaRPr lang="en-IN" dirty="0"/>
          </a:p>
          <a:p>
            <a:pPr marL="0" indent="0">
              <a:buNone/>
            </a:pPr>
            <a:endParaRPr lang="en-IN" dirty="0"/>
          </a:p>
        </p:txBody>
      </p:sp>
      <p:sp>
        <p:nvSpPr>
          <p:cNvPr id="2" name="Title 1"/>
          <p:cNvSpPr>
            <a:spLocks noGrp="1"/>
          </p:cNvSpPr>
          <p:nvPr>
            <p:ph type="title"/>
          </p:nvPr>
        </p:nvSpPr>
        <p:spPr/>
        <p:txBody>
          <a:bodyPr/>
          <a:lstStyle/>
          <a:p>
            <a:r>
              <a:rPr lang="en-IN" dirty="0"/>
              <a:t>DEFINITION</a:t>
            </a:r>
          </a:p>
        </p:txBody>
      </p:sp>
    </p:spTree>
    <p:extLst>
      <p:ext uri="{BB962C8B-B14F-4D97-AF65-F5344CB8AC3E}">
        <p14:creationId xmlns:p14="http://schemas.microsoft.com/office/powerpoint/2010/main" val="161013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525963"/>
          </a:xfrm>
        </p:spPr>
        <p:txBody>
          <a:bodyPr>
            <a:normAutofit lnSpcReduction="10000"/>
          </a:bodyPr>
          <a:lstStyle/>
          <a:p>
            <a:pPr lvl="0"/>
            <a:r>
              <a:rPr lang="en-US" dirty="0"/>
              <a:t>Poverty</a:t>
            </a:r>
            <a:endParaRPr lang="en-IN" dirty="0"/>
          </a:p>
          <a:p>
            <a:pPr lvl="0"/>
            <a:r>
              <a:rPr lang="en-US" dirty="0"/>
              <a:t>Broken homes</a:t>
            </a:r>
            <a:endParaRPr lang="en-IN" dirty="0"/>
          </a:p>
          <a:p>
            <a:pPr lvl="0"/>
            <a:r>
              <a:rPr lang="en-US" dirty="0"/>
              <a:t>Mental illness</a:t>
            </a:r>
            <a:endParaRPr lang="en-IN" dirty="0"/>
          </a:p>
          <a:p>
            <a:pPr lvl="0"/>
            <a:r>
              <a:rPr lang="en-US" dirty="0"/>
              <a:t>Uneducated women</a:t>
            </a:r>
            <a:endParaRPr lang="en-IN" dirty="0"/>
          </a:p>
          <a:p>
            <a:pPr lvl="0"/>
            <a:r>
              <a:rPr lang="en-US" dirty="0"/>
              <a:t>Widows and divorcees</a:t>
            </a:r>
            <a:endParaRPr lang="en-IN" dirty="0"/>
          </a:p>
          <a:p>
            <a:pPr lvl="0"/>
            <a:r>
              <a:rPr lang="en-US" dirty="0"/>
              <a:t>Prestigious life</a:t>
            </a:r>
            <a:endParaRPr lang="en-IN" dirty="0"/>
          </a:p>
          <a:p>
            <a:pPr lvl="0"/>
            <a:r>
              <a:rPr lang="en-US" dirty="0"/>
              <a:t>Over sexual desires</a:t>
            </a:r>
            <a:endParaRPr lang="en-IN" dirty="0"/>
          </a:p>
          <a:p>
            <a:pPr lvl="0"/>
            <a:r>
              <a:rPr lang="en-US" dirty="0"/>
              <a:t>Indebtedness</a:t>
            </a:r>
            <a:endParaRPr lang="en-IN" dirty="0"/>
          </a:p>
          <a:p>
            <a:pPr lvl="0"/>
            <a:r>
              <a:rPr lang="en-US" dirty="0"/>
              <a:t>False hope of marriage</a:t>
            </a:r>
            <a:endParaRPr lang="en-IN" dirty="0"/>
          </a:p>
          <a:p>
            <a:pPr lvl="0"/>
            <a:r>
              <a:rPr lang="en-US" dirty="0"/>
              <a:t>Influence of peer group</a:t>
            </a:r>
            <a:endParaRPr lang="en-IN" dirty="0"/>
          </a:p>
          <a:p>
            <a:pPr marL="0" indent="0">
              <a:buNone/>
            </a:pPr>
            <a:endParaRPr lang="en-IN" dirty="0"/>
          </a:p>
        </p:txBody>
      </p:sp>
      <p:sp>
        <p:nvSpPr>
          <p:cNvPr id="2" name="Title 1"/>
          <p:cNvSpPr>
            <a:spLocks noGrp="1"/>
          </p:cNvSpPr>
          <p:nvPr>
            <p:ph type="title"/>
          </p:nvPr>
        </p:nvSpPr>
        <p:spPr/>
        <p:txBody>
          <a:bodyPr>
            <a:normAutofit fontScale="90000"/>
          </a:bodyPr>
          <a:lstStyle/>
          <a:p>
            <a:r>
              <a:rPr lang="en-US" b="1" dirty="0"/>
              <a:t>CAUSES OF PROSTITUTION</a:t>
            </a:r>
            <a:br>
              <a:rPr lang="en-IN" dirty="0"/>
            </a:br>
            <a:endParaRPr lang="en-IN" dirty="0"/>
          </a:p>
        </p:txBody>
      </p:sp>
    </p:spTree>
    <p:extLst>
      <p:ext uri="{BB962C8B-B14F-4D97-AF65-F5344CB8AC3E}">
        <p14:creationId xmlns:p14="http://schemas.microsoft.com/office/powerpoint/2010/main" val="120317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u="sng" dirty="0"/>
              <a:t>1) CALL GIRLS</a:t>
            </a:r>
            <a:endParaRPr lang="en-IN" dirty="0"/>
          </a:p>
          <a:p>
            <a:r>
              <a:rPr lang="en-US" dirty="0"/>
              <a:t>Call girls are commercial sex workers who are part timers and are usually more educated, carry cell phones, and are well groomed and cannot be compared to those living in brothels. They have more mobility, earn higher incomes and have some freedom in choosing their clients who are mostly from the middle and upper classes of society.</a:t>
            </a:r>
            <a:endParaRPr lang="en-IN" dirty="0"/>
          </a:p>
          <a:p>
            <a:endParaRPr lang="en-IN" dirty="0"/>
          </a:p>
        </p:txBody>
      </p:sp>
      <p:sp>
        <p:nvSpPr>
          <p:cNvPr id="2" name="Title 1"/>
          <p:cNvSpPr>
            <a:spLocks noGrp="1"/>
          </p:cNvSpPr>
          <p:nvPr>
            <p:ph type="title"/>
          </p:nvPr>
        </p:nvSpPr>
        <p:spPr/>
        <p:txBody>
          <a:bodyPr>
            <a:normAutofit fontScale="90000"/>
          </a:bodyPr>
          <a:lstStyle/>
          <a:p>
            <a:r>
              <a:rPr lang="en-US" b="1" dirty="0"/>
              <a:t>TYPES OF PROSTITUTION</a:t>
            </a:r>
            <a:br>
              <a:rPr lang="en-IN" dirty="0"/>
            </a:br>
            <a:endParaRPr lang="en-IN" dirty="0"/>
          </a:p>
        </p:txBody>
      </p:sp>
    </p:spTree>
    <p:extLst>
      <p:ext uri="{BB962C8B-B14F-4D97-AF65-F5344CB8AC3E}">
        <p14:creationId xmlns:p14="http://schemas.microsoft.com/office/powerpoint/2010/main" val="280686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u="sng" dirty="0"/>
              <a:t>2) DEVADASI SYSTEM</a:t>
            </a:r>
            <a:endParaRPr lang="en-IN" dirty="0"/>
          </a:p>
          <a:p>
            <a:r>
              <a:rPr lang="en-US" dirty="0"/>
              <a:t>Devadasi tradition is a form of sex work that dates back several centuries with the ritual found in written records even in the 12</a:t>
            </a:r>
            <a:r>
              <a:rPr lang="en-US" baseline="30000" dirty="0"/>
              <a:t>th</a:t>
            </a:r>
            <a:r>
              <a:rPr lang="en-US" dirty="0"/>
              <a:t> century. The tradition involves a religious rite, in which girls and women are dedicated, through marriage to different gods and goddesses</a:t>
            </a:r>
            <a:endParaRPr lang="en-IN" dirty="0"/>
          </a:p>
          <a:p>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96080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u="sng" dirty="0"/>
              <a:t>3) CHILD PROSTITUTION</a:t>
            </a:r>
            <a:endParaRPr lang="en-IN" dirty="0"/>
          </a:p>
          <a:p>
            <a:r>
              <a:rPr lang="en-US" dirty="0"/>
              <a:t>The ugliest face or the sex trade is child prostitution. A 2004 UNICEF report estimates 500,000 child sex workers in India alone. A prevailing myth that having intercourse with a virgin cures sexually transmitted disease continues to create a demand for very young girls.</a:t>
            </a:r>
            <a:endParaRPr lang="en-IN" dirty="0"/>
          </a:p>
          <a:p>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327336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713387"/>
          </a:xfrm>
        </p:spPr>
        <p:txBody>
          <a:bodyPr>
            <a:normAutofit fontScale="92500" lnSpcReduction="10000"/>
          </a:bodyPr>
          <a:lstStyle/>
          <a:p>
            <a:pPr marL="0" indent="0">
              <a:buNone/>
            </a:pPr>
            <a:endParaRPr lang="en-IN" dirty="0"/>
          </a:p>
          <a:p>
            <a:r>
              <a:rPr lang="en-US" dirty="0"/>
              <a:t>In 1986, the Government of India amended the erstwhile Suppression of Immoral Traffic in women and girls Act 1956 (SITA), and renamed it as the Immoral Traffic(prevention) Act (ITPA) to widen the scope of the law to cover both the sexes exploited sexually for commercial purposes and to provide enhanced penalties for offences involving children and minors. “child” under ITPA means a person who has not completed the age of sixteen years and “prostitution” means the sexual exploitation or abuse of person for commercial purpose.</a:t>
            </a:r>
            <a:endParaRPr lang="en-IN" dirty="0"/>
          </a:p>
          <a:p>
            <a:endParaRPr lang="en-IN" dirty="0"/>
          </a:p>
        </p:txBody>
      </p:sp>
      <p:sp>
        <p:nvSpPr>
          <p:cNvPr id="2" name="Title 1"/>
          <p:cNvSpPr>
            <a:spLocks noGrp="1"/>
          </p:cNvSpPr>
          <p:nvPr>
            <p:ph type="title"/>
          </p:nvPr>
        </p:nvSpPr>
        <p:spPr>
          <a:xfrm>
            <a:off x="457200" y="260648"/>
            <a:ext cx="8229600" cy="1728192"/>
          </a:xfrm>
        </p:spPr>
        <p:txBody>
          <a:bodyPr>
            <a:normAutofit fontScale="90000"/>
          </a:bodyPr>
          <a:lstStyle/>
          <a:p>
            <a:r>
              <a:rPr lang="en-US" b="1" u="sng" dirty="0"/>
              <a:t>The Immoral Traffic(prevention) Act, 1956</a:t>
            </a:r>
            <a:br>
              <a:rPr lang="en-IN" dirty="0"/>
            </a:br>
            <a:endParaRPr lang="en-IN" dirty="0"/>
          </a:p>
        </p:txBody>
      </p:sp>
    </p:spTree>
    <p:extLst>
      <p:ext uri="{BB962C8B-B14F-4D97-AF65-F5344CB8AC3E}">
        <p14:creationId xmlns:p14="http://schemas.microsoft.com/office/powerpoint/2010/main" val="223879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r>
              <a:rPr lang="en-US" b="1" dirty="0"/>
              <a:t>Section 3: </a:t>
            </a:r>
            <a:r>
              <a:rPr lang="en-US" dirty="0"/>
              <a:t>Stringent action and punishment for keeping a brothel or allowing premises to be used as a brothel. </a:t>
            </a:r>
            <a:endParaRPr lang="en-IN" dirty="0"/>
          </a:p>
          <a:p>
            <a:pPr lvl="0"/>
            <a:r>
              <a:rPr lang="en-US" b="1" dirty="0"/>
              <a:t>Section 4: </a:t>
            </a:r>
            <a:r>
              <a:rPr lang="en-US" dirty="0"/>
              <a:t>Living on the earning of prostitution.</a:t>
            </a:r>
            <a:endParaRPr lang="en-IN" dirty="0"/>
          </a:p>
          <a:p>
            <a:pPr lvl="0"/>
            <a:r>
              <a:rPr lang="en-US" b="1" dirty="0"/>
              <a:t>Section 5: </a:t>
            </a:r>
            <a:r>
              <a:rPr lang="en-US" dirty="0"/>
              <a:t>Procuring, inducing or taking a person for the sake of prostitution.  </a:t>
            </a:r>
            <a:endParaRPr lang="en-IN" dirty="0"/>
          </a:p>
          <a:p>
            <a:pPr lvl="0"/>
            <a:r>
              <a:rPr lang="en-US" b="1" dirty="0"/>
              <a:t>Section 6: </a:t>
            </a:r>
            <a:r>
              <a:rPr lang="en-US" dirty="0"/>
              <a:t>If any person is found with a child in brothel it shall be presumed, unless the contrary is proved, that he has committed an offence of detaining a person in premises where prostitution is carried on.</a:t>
            </a:r>
            <a:endParaRPr lang="en-IN" dirty="0"/>
          </a:p>
          <a:p>
            <a:endParaRPr lang="en-IN" dirty="0"/>
          </a:p>
        </p:txBody>
      </p:sp>
      <p:sp>
        <p:nvSpPr>
          <p:cNvPr id="2" name="Title 1"/>
          <p:cNvSpPr>
            <a:spLocks noGrp="1"/>
          </p:cNvSpPr>
          <p:nvPr>
            <p:ph type="title"/>
          </p:nvPr>
        </p:nvSpPr>
        <p:spPr/>
        <p:txBody>
          <a:bodyPr/>
          <a:lstStyle/>
          <a:p>
            <a:endParaRPr lang="en-IN" dirty="0"/>
          </a:p>
        </p:txBody>
      </p:sp>
    </p:spTree>
    <p:extLst>
      <p:ext uri="{BB962C8B-B14F-4D97-AF65-F5344CB8AC3E}">
        <p14:creationId xmlns:p14="http://schemas.microsoft.com/office/powerpoint/2010/main" val="71046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b="1" dirty="0"/>
              <a:t>Section 6(1B): </a:t>
            </a:r>
            <a:r>
              <a:rPr lang="en-US" dirty="0"/>
              <a:t>The punishment consists of imprisonment of either description for a term which shall not be less than 7 years, but which may be for life or for a term, which may extend to 10 years and shall also be liable to fine, with a provision for less than 7 years under special circumstances. </a:t>
            </a:r>
            <a:endParaRPr lang="en-IN" dirty="0"/>
          </a:p>
          <a:p>
            <a:pPr lvl="0"/>
            <a:r>
              <a:rPr lang="en-US" b="1" dirty="0"/>
              <a:t>Section 6(2A): </a:t>
            </a:r>
            <a:r>
              <a:rPr lang="en-US" dirty="0"/>
              <a:t>A child or minor found in a brothel, on medical examination, detected to have been sexually abused, it shall be presumed, unless the contrary is proved, that the child or minor has been detained for purposes of prostitution or as the case may be has been sexually exploited for commercial purposes.</a:t>
            </a:r>
            <a:endParaRPr lang="en-IN" dirty="0"/>
          </a:p>
          <a:p>
            <a:pPr lvl="0"/>
            <a:r>
              <a:rPr lang="en-US" b="1" dirty="0"/>
              <a:t>Section 21:</a:t>
            </a:r>
            <a:r>
              <a:rPr lang="en-US" dirty="0"/>
              <a:t> Establishment of protective Homes by the state government.</a:t>
            </a:r>
            <a:endParaRPr lang="en-IN" dirty="0"/>
          </a:p>
          <a:p>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825191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TotalTime>
  <Words>1025</Words>
  <Application>Microsoft Office PowerPoint</Application>
  <PresentationFormat>On-screen Show (4:3)</PresentationFormat>
  <Paragraphs>56</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Lucida Sans Unicode</vt:lpstr>
      <vt:lpstr>Times New Roman</vt:lpstr>
      <vt:lpstr>Verdana</vt:lpstr>
      <vt:lpstr>Wingdings</vt:lpstr>
      <vt:lpstr>Wingdings 2</vt:lpstr>
      <vt:lpstr>Wingdings 3</vt:lpstr>
      <vt:lpstr>Concourse</vt:lpstr>
      <vt:lpstr>Commercial sex workers</vt:lpstr>
      <vt:lpstr>DEFINITION</vt:lpstr>
      <vt:lpstr>CAUSES OF PROSTITUTION </vt:lpstr>
      <vt:lpstr>TYPES OF PROSTITUTION </vt:lpstr>
      <vt:lpstr>PowerPoint Presentation</vt:lpstr>
      <vt:lpstr>PowerPoint Presentation</vt:lpstr>
      <vt:lpstr>The Immoral Traffic(prevention) Act, 1956 </vt:lpstr>
      <vt:lpstr>PowerPoint Presentation</vt:lpstr>
      <vt:lpstr>PowerPoint Presentation</vt:lpstr>
      <vt:lpstr>Risk Behaviours among Female Sex Workers in China: A Systematic Review and Data Synthesis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sex workers</dc:title>
  <dc:creator>sweta patel</dc:creator>
  <cp:lastModifiedBy>nileshhimani309@outlook.com</cp:lastModifiedBy>
  <cp:revision>12</cp:revision>
  <dcterms:created xsi:type="dcterms:W3CDTF">2015-09-24T15:49:33Z</dcterms:created>
  <dcterms:modified xsi:type="dcterms:W3CDTF">2020-08-14T10:55:28Z</dcterms:modified>
</cp:coreProperties>
</file>