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61" r:id="rId3"/>
    <p:sldId id="288" r:id="rId4"/>
    <p:sldId id="262" r:id="rId5"/>
    <p:sldId id="302" r:id="rId6"/>
    <p:sldId id="265" r:id="rId7"/>
    <p:sldId id="286"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90" r:id="rId22"/>
    <p:sldId id="291" r:id="rId23"/>
    <p:sldId id="292" r:id="rId24"/>
    <p:sldId id="293" r:id="rId25"/>
    <p:sldId id="294" r:id="rId26"/>
    <p:sldId id="295" r:id="rId27"/>
    <p:sldId id="296" r:id="rId28"/>
    <p:sldId id="299" r:id="rId29"/>
    <p:sldId id="297" r:id="rId30"/>
    <p:sldId id="298" r:id="rId31"/>
    <p:sldId id="300" r:id="rId32"/>
    <p:sldId id="281" r:id="rId33"/>
    <p:sldId id="282" r:id="rId34"/>
    <p:sldId id="283" r:id="rId35"/>
    <p:sldId id="306" r:id="rId36"/>
    <p:sldId id="307" r:id="rId37"/>
    <p:sldId id="304" r:id="rId38"/>
    <p:sldId id="28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A3BB3-EAE9-46B5-B2B5-BEA92D9FE0C4}" type="doc">
      <dgm:prSet loTypeId="urn:microsoft.com/office/officeart/2005/8/layout/list1" loCatId="list" qsTypeId="urn:microsoft.com/office/officeart/2005/8/quickstyle/3d3" qsCatId="3D" csTypeId="urn:microsoft.com/office/officeart/2005/8/colors/colorful1#1" csCatId="colorful" phldr="1"/>
      <dgm:spPr/>
      <dgm:t>
        <a:bodyPr/>
        <a:lstStyle/>
        <a:p>
          <a:endParaRPr lang="en-US"/>
        </a:p>
      </dgm:t>
    </dgm:pt>
    <dgm:pt modelId="{4EE3C28D-54CC-4933-AA81-FE1C0BA6CEDB}">
      <dgm:prSet phldrT="[Text]"/>
      <dgm:spPr/>
      <dgm:t>
        <a:bodyPr/>
        <a:lstStyle/>
        <a:p>
          <a:r>
            <a:rPr lang="en-US" b="1" dirty="0"/>
            <a:t>Cross sectional Study</a:t>
          </a:r>
        </a:p>
      </dgm:t>
    </dgm:pt>
    <dgm:pt modelId="{53920B3A-5207-4AE6-99B2-F48ACC6D3293}" type="parTrans" cxnId="{B6348D6A-EBF6-4571-9E88-C0D525E1E10B}">
      <dgm:prSet/>
      <dgm:spPr/>
      <dgm:t>
        <a:bodyPr/>
        <a:lstStyle/>
        <a:p>
          <a:endParaRPr lang="en-US"/>
        </a:p>
      </dgm:t>
    </dgm:pt>
    <dgm:pt modelId="{5BE516C3-BC7E-4F1C-A6B5-15EF9D6B1837}" type="sibTrans" cxnId="{B6348D6A-EBF6-4571-9E88-C0D525E1E10B}">
      <dgm:prSet/>
      <dgm:spPr/>
      <dgm:t>
        <a:bodyPr/>
        <a:lstStyle/>
        <a:p>
          <a:endParaRPr lang="en-US"/>
        </a:p>
      </dgm:t>
    </dgm:pt>
    <dgm:pt modelId="{121FC419-A6A0-49CB-BAA3-FEBD5E309AB2}">
      <dgm:prSet phldrT="[Text]"/>
      <dgm:spPr/>
      <dgm:t>
        <a:bodyPr/>
        <a:lstStyle/>
        <a:p>
          <a:r>
            <a:rPr lang="en-US" b="1" dirty="0"/>
            <a:t>Case control study</a:t>
          </a:r>
        </a:p>
      </dgm:t>
    </dgm:pt>
    <dgm:pt modelId="{320ACE81-FF44-4D2B-A377-2325733531BB}" type="parTrans" cxnId="{386238E4-6CE3-4DA6-84F1-7124BBBC9EBC}">
      <dgm:prSet/>
      <dgm:spPr/>
      <dgm:t>
        <a:bodyPr/>
        <a:lstStyle/>
        <a:p>
          <a:endParaRPr lang="en-US"/>
        </a:p>
      </dgm:t>
    </dgm:pt>
    <dgm:pt modelId="{77E21594-08C1-4362-B9E3-06857F4E2C5A}" type="sibTrans" cxnId="{386238E4-6CE3-4DA6-84F1-7124BBBC9EBC}">
      <dgm:prSet/>
      <dgm:spPr/>
      <dgm:t>
        <a:bodyPr/>
        <a:lstStyle/>
        <a:p>
          <a:endParaRPr lang="en-US"/>
        </a:p>
      </dgm:t>
    </dgm:pt>
    <dgm:pt modelId="{8B3DC3BF-7EB5-4596-A120-F337E521D389}">
      <dgm:prSet phldrT="[Text]"/>
      <dgm:spPr/>
      <dgm:t>
        <a:bodyPr/>
        <a:lstStyle/>
        <a:p>
          <a:r>
            <a:rPr lang="en-US" b="1" dirty="0"/>
            <a:t>Cohort study</a:t>
          </a:r>
        </a:p>
      </dgm:t>
    </dgm:pt>
    <dgm:pt modelId="{6FCACC8D-7704-4EF1-A435-6B1BACE8209C}" type="parTrans" cxnId="{8CDF3D09-A81E-4D5E-AD98-8DC8BEDEEF57}">
      <dgm:prSet/>
      <dgm:spPr/>
      <dgm:t>
        <a:bodyPr/>
        <a:lstStyle/>
        <a:p>
          <a:endParaRPr lang="en-US"/>
        </a:p>
      </dgm:t>
    </dgm:pt>
    <dgm:pt modelId="{D2E3C893-074E-41EA-9659-77FC32059AB1}" type="sibTrans" cxnId="{8CDF3D09-A81E-4D5E-AD98-8DC8BEDEEF57}">
      <dgm:prSet/>
      <dgm:spPr/>
      <dgm:t>
        <a:bodyPr/>
        <a:lstStyle/>
        <a:p>
          <a:endParaRPr lang="en-US"/>
        </a:p>
      </dgm:t>
    </dgm:pt>
    <dgm:pt modelId="{019C59FD-50B0-476A-B09C-E5D01DEB720C}">
      <dgm:prSet/>
      <dgm:spPr/>
      <dgm:t>
        <a:bodyPr/>
        <a:lstStyle/>
        <a:p>
          <a:r>
            <a:rPr lang="en-US" b="1" dirty="0"/>
            <a:t>Ecological study</a:t>
          </a:r>
        </a:p>
      </dgm:t>
    </dgm:pt>
    <dgm:pt modelId="{0ED98824-488D-45D0-8D2B-2C4468A2267D}" type="parTrans" cxnId="{5C137A62-F716-4B41-9E6F-708A6DD250B6}">
      <dgm:prSet/>
      <dgm:spPr/>
      <dgm:t>
        <a:bodyPr/>
        <a:lstStyle/>
        <a:p>
          <a:endParaRPr lang="en-US"/>
        </a:p>
      </dgm:t>
    </dgm:pt>
    <dgm:pt modelId="{D807FDAA-336F-4E90-AAD0-BC62C1F4C58F}" type="sibTrans" cxnId="{5C137A62-F716-4B41-9E6F-708A6DD250B6}">
      <dgm:prSet/>
      <dgm:spPr/>
      <dgm:t>
        <a:bodyPr/>
        <a:lstStyle/>
        <a:p>
          <a:endParaRPr lang="en-US"/>
        </a:p>
      </dgm:t>
    </dgm:pt>
    <dgm:pt modelId="{7A5DBF3F-B56C-49D6-8E32-71B1601CAF27}" type="pres">
      <dgm:prSet presAssocID="{48BA3BB3-EAE9-46B5-B2B5-BEA92D9FE0C4}" presName="linear" presStyleCnt="0">
        <dgm:presLayoutVars>
          <dgm:dir/>
          <dgm:animLvl val="lvl"/>
          <dgm:resizeHandles val="exact"/>
        </dgm:presLayoutVars>
      </dgm:prSet>
      <dgm:spPr/>
    </dgm:pt>
    <dgm:pt modelId="{AA325806-C696-4151-AFE2-8B89F0032DD1}" type="pres">
      <dgm:prSet presAssocID="{4EE3C28D-54CC-4933-AA81-FE1C0BA6CEDB}" presName="parentLin" presStyleCnt="0"/>
      <dgm:spPr/>
    </dgm:pt>
    <dgm:pt modelId="{13EC7732-E73A-46D3-8096-F4FABD4B9118}" type="pres">
      <dgm:prSet presAssocID="{4EE3C28D-54CC-4933-AA81-FE1C0BA6CEDB}" presName="parentLeftMargin" presStyleLbl="node1" presStyleIdx="0" presStyleCnt="4"/>
      <dgm:spPr/>
    </dgm:pt>
    <dgm:pt modelId="{927EC7EF-B838-43AE-A3BD-7B6372BABAB7}" type="pres">
      <dgm:prSet presAssocID="{4EE3C28D-54CC-4933-AA81-FE1C0BA6CEDB}" presName="parentText" presStyleLbl="node1" presStyleIdx="0" presStyleCnt="4">
        <dgm:presLayoutVars>
          <dgm:chMax val="0"/>
          <dgm:bulletEnabled val="1"/>
        </dgm:presLayoutVars>
      </dgm:prSet>
      <dgm:spPr/>
    </dgm:pt>
    <dgm:pt modelId="{D1D224A9-3276-4990-9931-2A553E097967}" type="pres">
      <dgm:prSet presAssocID="{4EE3C28D-54CC-4933-AA81-FE1C0BA6CEDB}" presName="negativeSpace" presStyleCnt="0"/>
      <dgm:spPr/>
    </dgm:pt>
    <dgm:pt modelId="{F7F5CE8D-E0E3-4812-8E1E-434754BAF175}" type="pres">
      <dgm:prSet presAssocID="{4EE3C28D-54CC-4933-AA81-FE1C0BA6CEDB}" presName="childText" presStyleLbl="conFgAcc1" presStyleIdx="0" presStyleCnt="4">
        <dgm:presLayoutVars>
          <dgm:bulletEnabled val="1"/>
        </dgm:presLayoutVars>
      </dgm:prSet>
      <dgm:spPr/>
    </dgm:pt>
    <dgm:pt modelId="{78955682-9789-4D3F-A289-C63C56CE9D06}" type="pres">
      <dgm:prSet presAssocID="{5BE516C3-BC7E-4F1C-A6B5-15EF9D6B1837}" presName="spaceBetweenRectangles" presStyleCnt="0"/>
      <dgm:spPr/>
    </dgm:pt>
    <dgm:pt modelId="{02C896C2-00A4-4A41-9C04-835C20B84CDD}" type="pres">
      <dgm:prSet presAssocID="{121FC419-A6A0-49CB-BAA3-FEBD5E309AB2}" presName="parentLin" presStyleCnt="0"/>
      <dgm:spPr/>
    </dgm:pt>
    <dgm:pt modelId="{10952D28-B4CB-4881-80A2-B79AEEA182F8}" type="pres">
      <dgm:prSet presAssocID="{121FC419-A6A0-49CB-BAA3-FEBD5E309AB2}" presName="parentLeftMargin" presStyleLbl="node1" presStyleIdx="0" presStyleCnt="4"/>
      <dgm:spPr/>
    </dgm:pt>
    <dgm:pt modelId="{5A5A636D-4A6D-4236-BB77-18BD24DA49A6}" type="pres">
      <dgm:prSet presAssocID="{121FC419-A6A0-49CB-BAA3-FEBD5E309AB2}" presName="parentText" presStyleLbl="node1" presStyleIdx="1" presStyleCnt="4">
        <dgm:presLayoutVars>
          <dgm:chMax val="0"/>
          <dgm:bulletEnabled val="1"/>
        </dgm:presLayoutVars>
      </dgm:prSet>
      <dgm:spPr/>
    </dgm:pt>
    <dgm:pt modelId="{7E94D205-6C0A-478E-8FE5-8705F06043A2}" type="pres">
      <dgm:prSet presAssocID="{121FC419-A6A0-49CB-BAA3-FEBD5E309AB2}" presName="negativeSpace" presStyleCnt="0"/>
      <dgm:spPr/>
    </dgm:pt>
    <dgm:pt modelId="{90222863-D045-430E-8F75-2F16878BF3FC}" type="pres">
      <dgm:prSet presAssocID="{121FC419-A6A0-49CB-BAA3-FEBD5E309AB2}" presName="childText" presStyleLbl="conFgAcc1" presStyleIdx="1" presStyleCnt="4">
        <dgm:presLayoutVars>
          <dgm:bulletEnabled val="1"/>
        </dgm:presLayoutVars>
      </dgm:prSet>
      <dgm:spPr/>
    </dgm:pt>
    <dgm:pt modelId="{9508D909-1602-442D-9C88-A76DEAC6124D}" type="pres">
      <dgm:prSet presAssocID="{77E21594-08C1-4362-B9E3-06857F4E2C5A}" presName="spaceBetweenRectangles" presStyleCnt="0"/>
      <dgm:spPr/>
    </dgm:pt>
    <dgm:pt modelId="{63E66058-9AA4-490E-A49D-9497FE2537D8}" type="pres">
      <dgm:prSet presAssocID="{8B3DC3BF-7EB5-4596-A120-F337E521D389}" presName="parentLin" presStyleCnt="0"/>
      <dgm:spPr/>
    </dgm:pt>
    <dgm:pt modelId="{1E3EE02F-92E7-42AC-913D-DFCE3E50B9FA}" type="pres">
      <dgm:prSet presAssocID="{8B3DC3BF-7EB5-4596-A120-F337E521D389}" presName="parentLeftMargin" presStyleLbl="node1" presStyleIdx="1" presStyleCnt="4"/>
      <dgm:spPr/>
    </dgm:pt>
    <dgm:pt modelId="{0640C40E-3CFB-44E5-9CF4-0EDC699498DC}" type="pres">
      <dgm:prSet presAssocID="{8B3DC3BF-7EB5-4596-A120-F337E521D389}" presName="parentText" presStyleLbl="node1" presStyleIdx="2" presStyleCnt="4">
        <dgm:presLayoutVars>
          <dgm:chMax val="0"/>
          <dgm:bulletEnabled val="1"/>
        </dgm:presLayoutVars>
      </dgm:prSet>
      <dgm:spPr/>
    </dgm:pt>
    <dgm:pt modelId="{92C2E838-DC20-4AF4-ABD0-CED12A2DF8C3}" type="pres">
      <dgm:prSet presAssocID="{8B3DC3BF-7EB5-4596-A120-F337E521D389}" presName="negativeSpace" presStyleCnt="0"/>
      <dgm:spPr/>
    </dgm:pt>
    <dgm:pt modelId="{3C308B39-F4FF-4C18-87DA-3B469538FD18}" type="pres">
      <dgm:prSet presAssocID="{8B3DC3BF-7EB5-4596-A120-F337E521D389}" presName="childText" presStyleLbl="conFgAcc1" presStyleIdx="2" presStyleCnt="4">
        <dgm:presLayoutVars>
          <dgm:bulletEnabled val="1"/>
        </dgm:presLayoutVars>
      </dgm:prSet>
      <dgm:spPr/>
    </dgm:pt>
    <dgm:pt modelId="{A471A570-B5C1-429D-ADA1-DB2B796C0897}" type="pres">
      <dgm:prSet presAssocID="{D2E3C893-074E-41EA-9659-77FC32059AB1}" presName="spaceBetweenRectangles" presStyleCnt="0"/>
      <dgm:spPr/>
    </dgm:pt>
    <dgm:pt modelId="{A7E50D98-ED7C-4F97-AF5A-52E814590640}" type="pres">
      <dgm:prSet presAssocID="{019C59FD-50B0-476A-B09C-E5D01DEB720C}" presName="parentLin" presStyleCnt="0"/>
      <dgm:spPr/>
    </dgm:pt>
    <dgm:pt modelId="{F0C500A8-025B-4CE6-A302-E6C65DD8648E}" type="pres">
      <dgm:prSet presAssocID="{019C59FD-50B0-476A-B09C-E5D01DEB720C}" presName="parentLeftMargin" presStyleLbl="node1" presStyleIdx="2" presStyleCnt="4"/>
      <dgm:spPr/>
    </dgm:pt>
    <dgm:pt modelId="{75437894-9E19-4B38-AF3C-D864E89C28A9}" type="pres">
      <dgm:prSet presAssocID="{019C59FD-50B0-476A-B09C-E5D01DEB720C}" presName="parentText" presStyleLbl="node1" presStyleIdx="3" presStyleCnt="4">
        <dgm:presLayoutVars>
          <dgm:chMax val="0"/>
          <dgm:bulletEnabled val="1"/>
        </dgm:presLayoutVars>
      </dgm:prSet>
      <dgm:spPr/>
    </dgm:pt>
    <dgm:pt modelId="{E0A38D12-E2C3-471D-9044-2E17E605092C}" type="pres">
      <dgm:prSet presAssocID="{019C59FD-50B0-476A-B09C-E5D01DEB720C}" presName="negativeSpace" presStyleCnt="0"/>
      <dgm:spPr/>
    </dgm:pt>
    <dgm:pt modelId="{BCF0008F-8F4C-4124-85D3-D0B06BD1060A}" type="pres">
      <dgm:prSet presAssocID="{019C59FD-50B0-476A-B09C-E5D01DEB720C}" presName="childText" presStyleLbl="conFgAcc1" presStyleIdx="3" presStyleCnt="4">
        <dgm:presLayoutVars>
          <dgm:bulletEnabled val="1"/>
        </dgm:presLayoutVars>
      </dgm:prSet>
      <dgm:spPr/>
    </dgm:pt>
  </dgm:ptLst>
  <dgm:cxnLst>
    <dgm:cxn modelId="{18DDC004-33CD-48C7-AAB5-303798E1A360}" type="presOf" srcId="{4EE3C28D-54CC-4933-AA81-FE1C0BA6CEDB}" destId="{13EC7732-E73A-46D3-8096-F4FABD4B9118}" srcOrd="0" destOrd="0" presId="urn:microsoft.com/office/officeart/2005/8/layout/list1"/>
    <dgm:cxn modelId="{8CDF3D09-A81E-4D5E-AD98-8DC8BEDEEF57}" srcId="{48BA3BB3-EAE9-46B5-B2B5-BEA92D9FE0C4}" destId="{8B3DC3BF-7EB5-4596-A120-F337E521D389}" srcOrd="2" destOrd="0" parTransId="{6FCACC8D-7704-4EF1-A435-6B1BACE8209C}" sibTransId="{D2E3C893-074E-41EA-9659-77FC32059AB1}"/>
    <dgm:cxn modelId="{22F6FB19-589B-4277-84BA-8F457ED7DC70}" type="presOf" srcId="{8B3DC3BF-7EB5-4596-A120-F337E521D389}" destId="{1E3EE02F-92E7-42AC-913D-DFCE3E50B9FA}" srcOrd="0" destOrd="0" presId="urn:microsoft.com/office/officeart/2005/8/layout/list1"/>
    <dgm:cxn modelId="{40077532-65F7-4AE8-BC85-971F11383C34}" type="presOf" srcId="{8B3DC3BF-7EB5-4596-A120-F337E521D389}" destId="{0640C40E-3CFB-44E5-9CF4-0EDC699498DC}" srcOrd="1" destOrd="0" presId="urn:microsoft.com/office/officeart/2005/8/layout/list1"/>
    <dgm:cxn modelId="{5C137A62-F716-4B41-9E6F-708A6DD250B6}" srcId="{48BA3BB3-EAE9-46B5-B2B5-BEA92D9FE0C4}" destId="{019C59FD-50B0-476A-B09C-E5D01DEB720C}" srcOrd="3" destOrd="0" parTransId="{0ED98824-488D-45D0-8D2B-2C4468A2267D}" sibTransId="{D807FDAA-336F-4E90-AAD0-BC62C1F4C58F}"/>
    <dgm:cxn modelId="{029B6469-3125-48A4-A2AA-C7C8C449FBC5}" type="presOf" srcId="{019C59FD-50B0-476A-B09C-E5D01DEB720C}" destId="{F0C500A8-025B-4CE6-A302-E6C65DD8648E}" srcOrd="0" destOrd="0" presId="urn:microsoft.com/office/officeart/2005/8/layout/list1"/>
    <dgm:cxn modelId="{B6348D6A-EBF6-4571-9E88-C0D525E1E10B}" srcId="{48BA3BB3-EAE9-46B5-B2B5-BEA92D9FE0C4}" destId="{4EE3C28D-54CC-4933-AA81-FE1C0BA6CEDB}" srcOrd="0" destOrd="0" parTransId="{53920B3A-5207-4AE6-99B2-F48ACC6D3293}" sibTransId="{5BE516C3-BC7E-4F1C-A6B5-15EF9D6B1837}"/>
    <dgm:cxn modelId="{7BAA1A9B-B41B-4B1F-A41F-17EFD7821A82}" type="presOf" srcId="{121FC419-A6A0-49CB-BAA3-FEBD5E309AB2}" destId="{10952D28-B4CB-4881-80A2-B79AEEA182F8}" srcOrd="0" destOrd="0" presId="urn:microsoft.com/office/officeart/2005/8/layout/list1"/>
    <dgm:cxn modelId="{A848349B-B768-4610-A47E-95D4E16A4557}" type="presOf" srcId="{121FC419-A6A0-49CB-BAA3-FEBD5E309AB2}" destId="{5A5A636D-4A6D-4236-BB77-18BD24DA49A6}" srcOrd="1" destOrd="0" presId="urn:microsoft.com/office/officeart/2005/8/layout/list1"/>
    <dgm:cxn modelId="{5F791AC4-44E2-439E-8A8D-1B1E06B367B2}" type="presOf" srcId="{48BA3BB3-EAE9-46B5-B2B5-BEA92D9FE0C4}" destId="{7A5DBF3F-B56C-49D6-8E32-71B1601CAF27}" srcOrd="0" destOrd="0" presId="urn:microsoft.com/office/officeart/2005/8/layout/list1"/>
    <dgm:cxn modelId="{A05963DA-4FC4-493C-B9E7-A4CF32E7F0F5}" type="presOf" srcId="{019C59FD-50B0-476A-B09C-E5D01DEB720C}" destId="{75437894-9E19-4B38-AF3C-D864E89C28A9}" srcOrd="1" destOrd="0" presId="urn:microsoft.com/office/officeart/2005/8/layout/list1"/>
    <dgm:cxn modelId="{830A3FDE-938F-4AA9-A040-ACC3A64CF030}" type="presOf" srcId="{4EE3C28D-54CC-4933-AA81-FE1C0BA6CEDB}" destId="{927EC7EF-B838-43AE-A3BD-7B6372BABAB7}" srcOrd="1" destOrd="0" presId="urn:microsoft.com/office/officeart/2005/8/layout/list1"/>
    <dgm:cxn modelId="{386238E4-6CE3-4DA6-84F1-7124BBBC9EBC}" srcId="{48BA3BB3-EAE9-46B5-B2B5-BEA92D9FE0C4}" destId="{121FC419-A6A0-49CB-BAA3-FEBD5E309AB2}" srcOrd="1" destOrd="0" parTransId="{320ACE81-FF44-4D2B-A377-2325733531BB}" sibTransId="{77E21594-08C1-4362-B9E3-06857F4E2C5A}"/>
    <dgm:cxn modelId="{1FE40055-BC53-418D-85F8-901D8ED22FF6}" type="presParOf" srcId="{7A5DBF3F-B56C-49D6-8E32-71B1601CAF27}" destId="{AA325806-C696-4151-AFE2-8B89F0032DD1}" srcOrd="0" destOrd="0" presId="urn:microsoft.com/office/officeart/2005/8/layout/list1"/>
    <dgm:cxn modelId="{344722CC-1177-464B-8E02-C88E107E44DC}" type="presParOf" srcId="{AA325806-C696-4151-AFE2-8B89F0032DD1}" destId="{13EC7732-E73A-46D3-8096-F4FABD4B9118}" srcOrd="0" destOrd="0" presId="urn:microsoft.com/office/officeart/2005/8/layout/list1"/>
    <dgm:cxn modelId="{02205553-4811-46AE-90C0-DFD44F91C16C}" type="presParOf" srcId="{AA325806-C696-4151-AFE2-8B89F0032DD1}" destId="{927EC7EF-B838-43AE-A3BD-7B6372BABAB7}" srcOrd="1" destOrd="0" presId="urn:microsoft.com/office/officeart/2005/8/layout/list1"/>
    <dgm:cxn modelId="{7205C259-E7EA-46B3-A629-7ED916F6F77A}" type="presParOf" srcId="{7A5DBF3F-B56C-49D6-8E32-71B1601CAF27}" destId="{D1D224A9-3276-4990-9931-2A553E097967}" srcOrd="1" destOrd="0" presId="urn:microsoft.com/office/officeart/2005/8/layout/list1"/>
    <dgm:cxn modelId="{CC0FC767-B0B4-4F88-9800-FDE6A657CD03}" type="presParOf" srcId="{7A5DBF3F-B56C-49D6-8E32-71B1601CAF27}" destId="{F7F5CE8D-E0E3-4812-8E1E-434754BAF175}" srcOrd="2" destOrd="0" presId="urn:microsoft.com/office/officeart/2005/8/layout/list1"/>
    <dgm:cxn modelId="{158AAEAD-0FD0-4E07-8F83-DBD42FDFFFAD}" type="presParOf" srcId="{7A5DBF3F-B56C-49D6-8E32-71B1601CAF27}" destId="{78955682-9789-4D3F-A289-C63C56CE9D06}" srcOrd="3" destOrd="0" presId="urn:microsoft.com/office/officeart/2005/8/layout/list1"/>
    <dgm:cxn modelId="{2668F988-7FAB-480E-AD3C-C5AB45870112}" type="presParOf" srcId="{7A5DBF3F-B56C-49D6-8E32-71B1601CAF27}" destId="{02C896C2-00A4-4A41-9C04-835C20B84CDD}" srcOrd="4" destOrd="0" presId="urn:microsoft.com/office/officeart/2005/8/layout/list1"/>
    <dgm:cxn modelId="{A2D39288-AB87-47AD-93DA-CF97CF6C01DB}" type="presParOf" srcId="{02C896C2-00A4-4A41-9C04-835C20B84CDD}" destId="{10952D28-B4CB-4881-80A2-B79AEEA182F8}" srcOrd="0" destOrd="0" presId="urn:microsoft.com/office/officeart/2005/8/layout/list1"/>
    <dgm:cxn modelId="{35C9D66E-CC14-4885-B6BB-34DDBF16C390}" type="presParOf" srcId="{02C896C2-00A4-4A41-9C04-835C20B84CDD}" destId="{5A5A636D-4A6D-4236-BB77-18BD24DA49A6}" srcOrd="1" destOrd="0" presId="urn:microsoft.com/office/officeart/2005/8/layout/list1"/>
    <dgm:cxn modelId="{981788D8-9D62-4F9B-87AA-FC9F67B58CC7}" type="presParOf" srcId="{7A5DBF3F-B56C-49D6-8E32-71B1601CAF27}" destId="{7E94D205-6C0A-478E-8FE5-8705F06043A2}" srcOrd="5" destOrd="0" presId="urn:microsoft.com/office/officeart/2005/8/layout/list1"/>
    <dgm:cxn modelId="{BB5AD205-D2E0-4022-A903-EDB3BBA1FDD8}" type="presParOf" srcId="{7A5DBF3F-B56C-49D6-8E32-71B1601CAF27}" destId="{90222863-D045-430E-8F75-2F16878BF3FC}" srcOrd="6" destOrd="0" presId="urn:microsoft.com/office/officeart/2005/8/layout/list1"/>
    <dgm:cxn modelId="{7E25B592-ACC5-4B3A-A6FB-4B5ADA1FD04F}" type="presParOf" srcId="{7A5DBF3F-B56C-49D6-8E32-71B1601CAF27}" destId="{9508D909-1602-442D-9C88-A76DEAC6124D}" srcOrd="7" destOrd="0" presId="urn:microsoft.com/office/officeart/2005/8/layout/list1"/>
    <dgm:cxn modelId="{8ED86E5F-B6FD-4CC4-92B9-CB509F057E46}" type="presParOf" srcId="{7A5DBF3F-B56C-49D6-8E32-71B1601CAF27}" destId="{63E66058-9AA4-490E-A49D-9497FE2537D8}" srcOrd="8" destOrd="0" presId="urn:microsoft.com/office/officeart/2005/8/layout/list1"/>
    <dgm:cxn modelId="{E2B79D37-E1ED-4B2E-A9F6-961C4EFB9462}" type="presParOf" srcId="{63E66058-9AA4-490E-A49D-9497FE2537D8}" destId="{1E3EE02F-92E7-42AC-913D-DFCE3E50B9FA}" srcOrd="0" destOrd="0" presId="urn:microsoft.com/office/officeart/2005/8/layout/list1"/>
    <dgm:cxn modelId="{6FE78078-2FFF-4BD2-9E7A-D48B3CACEEE9}" type="presParOf" srcId="{63E66058-9AA4-490E-A49D-9497FE2537D8}" destId="{0640C40E-3CFB-44E5-9CF4-0EDC699498DC}" srcOrd="1" destOrd="0" presId="urn:microsoft.com/office/officeart/2005/8/layout/list1"/>
    <dgm:cxn modelId="{70CCF185-C2CC-4A75-BC0E-22A6702F0DF9}" type="presParOf" srcId="{7A5DBF3F-B56C-49D6-8E32-71B1601CAF27}" destId="{92C2E838-DC20-4AF4-ABD0-CED12A2DF8C3}" srcOrd="9" destOrd="0" presId="urn:microsoft.com/office/officeart/2005/8/layout/list1"/>
    <dgm:cxn modelId="{68623489-FF6F-4A00-AE91-F189DD8513F6}" type="presParOf" srcId="{7A5DBF3F-B56C-49D6-8E32-71B1601CAF27}" destId="{3C308B39-F4FF-4C18-87DA-3B469538FD18}" srcOrd="10" destOrd="0" presId="urn:microsoft.com/office/officeart/2005/8/layout/list1"/>
    <dgm:cxn modelId="{9DC50932-B8DC-4742-85A0-6207403FC9B0}" type="presParOf" srcId="{7A5DBF3F-B56C-49D6-8E32-71B1601CAF27}" destId="{A471A570-B5C1-429D-ADA1-DB2B796C0897}" srcOrd="11" destOrd="0" presId="urn:microsoft.com/office/officeart/2005/8/layout/list1"/>
    <dgm:cxn modelId="{7D8D1F54-4C1F-42D9-B95B-C7B7E5B6891C}" type="presParOf" srcId="{7A5DBF3F-B56C-49D6-8E32-71B1601CAF27}" destId="{A7E50D98-ED7C-4F97-AF5A-52E814590640}" srcOrd="12" destOrd="0" presId="urn:microsoft.com/office/officeart/2005/8/layout/list1"/>
    <dgm:cxn modelId="{D7CF3DF7-829A-45C4-9DB8-A14BB7FB01B6}" type="presParOf" srcId="{A7E50D98-ED7C-4F97-AF5A-52E814590640}" destId="{F0C500A8-025B-4CE6-A302-E6C65DD8648E}" srcOrd="0" destOrd="0" presId="urn:microsoft.com/office/officeart/2005/8/layout/list1"/>
    <dgm:cxn modelId="{B9CEEDD9-870F-44BE-8966-ADC1FBB656C5}" type="presParOf" srcId="{A7E50D98-ED7C-4F97-AF5A-52E814590640}" destId="{75437894-9E19-4B38-AF3C-D864E89C28A9}" srcOrd="1" destOrd="0" presId="urn:microsoft.com/office/officeart/2005/8/layout/list1"/>
    <dgm:cxn modelId="{3B998438-6AD9-44EF-8AB5-248C4FD1E163}" type="presParOf" srcId="{7A5DBF3F-B56C-49D6-8E32-71B1601CAF27}" destId="{E0A38D12-E2C3-471D-9044-2E17E605092C}" srcOrd="13" destOrd="0" presId="urn:microsoft.com/office/officeart/2005/8/layout/list1"/>
    <dgm:cxn modelId="{CF5E4480-5DC2-475A-BEAB-BDDB2DDDEB52}" type="presParOf" srcId="{7A5DBF3F-B56C-49D6-8E32-71B1601CAF27}" destId="{BCF0008F-8F4C-4124-85D3-D0B06BD1060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5CE8D-E0E3-4812-8E1E-434754BAF175}">
      <dsp:nvSpPr>
        <dsp:cNvPr id="0" name=""/>
        <dsp:cNvSpPr/>
      </dsp:nvSpPr>
      <dsp:spPr>
        <a:xfrm>
          <a:off x="0" y="360659"/>
          <a:ext cx="8312727" cy="478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27EC7EF-B838-43AE-A3BD-7B6372BABAB7}">
      <dsp:nvSpPr>
        <dsp:cNvPr id="0" name=""/>
        <dsp:cNvSpPr/>
      </dsp:nvSpPr>
      <dsp:spPr>
        <a:xfrm>
          <a:off x="415636" y="80219"/>
          <a:ext cx="5818908" cy="560880"/>
        </a:xfrm>
        <a:prstGeom prst="roundRect">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941" tIns="0" rIns="219941" bIns="0" numCol="1" spcCol="1270" anchor="ctr" anchorCtr="0">
          <a:noAutofit/>
        </a:bodyPr>
        <a:lstStyle/>
        <a:p>
          <a:pPr marL="0" lvl="0" indent="0" algn="l" defTabSz="844550">
            <a:lnSpc>
              <a:spcPct val="90000"/>
            </a:lnSpc>
            <a:spcBef>
              <a:spcPct val="0"/>
            </a:spcBef>
            <a:spcAft>
              <a:spcPct val="35000"/>
            </a:spcAft>
            <a:buNone/>
          </a:pPr>
          <a:r>
            <a:rPr lang="en-US" sz="1900" b="1" kern="1200" dirty="0"/>
            <a:t>Cross sectional Study</a:t>
          </a:r>
        </a:p>
      </dsp:txBody>
      <dsp:txXfrm>
        <a:off x="443016" y="107599"/>
        <a:ext cx="5764148" cy="506120"/>
      </dsp:txXfrm>
    </dsp:sp>
    <dsp:sp modelId="{90222863-D045-430E-8F75-2F16878BF3FC}">
      <dsp:nvSpPr>
        <dsp:cNvPr id="0" name=""/>
        <dsp:cNvSpPr/>
      </dsp:nvSpPr>
      <dsp:spPr>
        <a:xfrm>
          <a:off x="0" y="1222500"/>
          <a:ext cx="8312727" cy="478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A5A636D-4A6D-4236-BB77-18BD24DA49A6}">
      <dsp:nvSpPr>
        <dsp:cNvPr id="0" name=""/>
        <dsp:cNvSpPr/>
      </dsp:nvSpPr>
      <dsp:spPr>
        <a:xfrm>
          <a:off x="415636" y="942059"/>
          <a:ext cx="5818908" cy="560880"/>
        </a:xfrm>
        <a:prstGeom prst="roundRec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941" tIns="0" rIns="219941" bIns="0" numCol="1" spcCol="1270" anchor="ctr" anchorCtr="0">
          <a:noAutofit/>
        </a:bodyPr>
        <a:lstStyle/>
        <a:p>
          <a:pPr marL="0" lvl="0" indent="0" algn="l" defTabSz="844550">
            <a:lnSpc>
              <a:spcPct val="90000"/>
            </a:lnSpc>
            <a:spcBef>
              <a:spcPct val="0"/>
            </a:spcBef>
            <a:spcAft>
              <a:spcPct val="35000"/>
            </a:spcAft>
            <a:buNone/>
          </a:pPr>
          <a:r>
            <a:rPr lang="en-US" sz="1900" b="1" kern="1200" dirty="0"/>
            <a:t>Case control study</a:t>
          </a:r>
        </a:p>
      </dsp:txBody>
      <dsp:txXfrm>
        <a:off x="443016" y="969439"/>
        <a:ext cx="5764148" cy="506120"/>
      </dsp:txXfrm>
    </dsp:sp>
    <dsp:sp modelId="{3C308B39-F4FF-4C18-87DA-3B469538FD18}">
      <dsp:nvSpPr>
        <dsp:cNvPr id="0" name=""/>
        <dsp:cNvSpPr/>
      </dsp:nvSpPr>
      <dsp:spPr>
        <a:xfrm>
          <a:off x="0" y="2084340"/>
          <a:ext cx="8312727" cy="478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640C40E-3CFB-44E5-9CF4-0EDC699498DC}">
      <dsp:nvSpPr>
        <dsp:cNvPr id="0" name=""/>
        <dsp:cNvSpPr/>
      </dsp:nvSpPr>
      <dsp:spPr>
        <a:xfrm>
          <a:off x="415636" y="1803900"/>
          <a:ext cx="5818908" cy="560880"/>
        </a:xfrm>
        <a:prstGeom prst="roundRect">
          <a:avLst/>
        </a:prstGeom>
        <a:solidFill>
          <a:schemeClr val="accent4">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941" tIns="0" rIns="219941" bIns="0" numCol="1" spcCol="1270" anchor="ctr" anchorCtr="0">
          <a:noAutofit/>
        </a:bodyPr>
        <a:lstStyle/>
        <a:p>
          <a:pPr marL="0" lvl="0" indent="0" algn="l" defTabSz="844550">
            <a:lnSpc>
              <a:spcPct val="90000"/>
            </a:lnSpc>
            <a:spcBef>
              <a:spcPct val="0"/>
            </a:spcBef>
            <a:spcAft>
              <a:spcPct val="35000"/>
            </a:spcAft>
            <a:buNone/>
          </a:pPr>
          <a:r>
            <a:rPr lang="en-US" sz="1900" b="1" kern="1200" dirty="0"/>
            <a:t>Cohort study</a:t>
          </a:r>
        </a:p>
      </dsp:txBody>
      <dsp:txXfrm>
        <a:off x="443016" y="1831280"/>
        <a:ext cx="5764148" cy="506120"/>
      </dsp:txXfrm>
    </dsp:sp>
    <dsp:sp modelId="{BCF0008F-8F4C-4124-85D3-D0B06BD1060A}">
      <dsp:nvSpPr>
        <dsp:cNvPr id="0" name=""/>
        <dsp:cNvSpPr/>
      </dsp:nvSpPr>
      <dsp:spPr>
        <a:xfrm>
          <a:off x="0" y="2946180"/>
          <a:ext cx="8312727" cy="478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5437894-9E19-4B38-AF3C-D864E89C28A9}">
      <dsp:nvSpPr>
        <dsp:cNvPr id="0" name=""/>
        <dsp:cNvSpPr/>
      </dsp:nvSpPr>
      <dsp:spPr>
        <a:xfrm>
          <a:off x="415636" y="2665740"/>
          <a:ext cx="5818908" cy="560880"/>
        </a:xfrm>
        <a:prstGeom prst="roundRect">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941" tIns="0" rIns="219941" bIns="0" numCol="1" spcCol="1270" anchor="ctr" anchorCtr="0">
          <a:noAutofit/>
        </a:bodyPr>
        <a:lstStyle/>
        <a:p>
          <a:pPr marL="0" lvl="0" indent="0" algn="l" defTabSz="844550">
            <a:lnSpc>
              <a:spcPct val="90000"/>
            </a:lnSpc>
            <a:spcBef>
              <a:spcPct val="0"/>
            </a:spcBef>
            <a:spcAft>
              <a:spcPct val="35000"/>
            </a:spcAft>
            <a:buNone/>
          </a:pPr>
          <a:r>
            <a:rPr lang="en-US" sz="1900" b="1" kern="1200" dirty="0"/>
            <a:t>Ecological study</a:t>
          </a:r>
        </a:p>
      </dsp:txBody>
      <dsp:txXfrm>
        <a:off x="443016" y="2693120"/>
        <a:ext cx="5764148"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split orient="vert"/>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93818" y="1871131"/>
            <a:ext cx="7204364" cy="1515533"/>
          </a:xfrm>
        </p:spPr>
        <p:txBody>
          <a:bodyPr/>
          <a:lstStyle/>
          <a:p>
            <a:r>
              <a:rPr lang="en-US" dirty="0"/>
              <a:t>RESEARCH  DESIGNS</a:t>
            </a:r>
          </a:p>
        </p:txBody>
      </p:sp>
      <p:sp>
        <p:nvSpPr>
          <p:cNvPr id="8" name="Title 1"/>
          <p:cNvSpPr txBox="1">
            <a:spLocks/>
          </p:cNvSpPr>
          <p:nvPr/>
        </p:nvSpPr>
        <p:spPr>
          <a:xfrm>
            <a:off x="2590804" y="3740728"/>
            <a:ext cx="7162796" cy="1108363"/>
          </a:xfrm>
          <a:prstGeom prst="rect">
            <a:avLst/>
          </a:prstGeom>
          <a:effectLst/>
        </p:spPr>
        <p:txBody>
          <a:bodyPr vert="horz" lIns="91440" tIns="45720" rIns="91440" bIns="45720" rtlCol="0" anchor="b">
            <a:normAutofit fontScale="32500" lnSpcReduction="20000"/>
          </a:bodyPr>
          <a:lstStyle/>
          <a:p>
            <a:pPr algn="just"/>
            <a:r>
              <a:rPr lang="en-US" sz="5400" dirty="0"/>
              <a:t>Mr. Suresh V.</a:t>
            </a:r>
          </a:p>
          <a:p>
            <a:pPr algn="just"/>
            <a:r>
              <a:rPr lang="en-US" sz="5400" dirty="0"/>
              <a:t>Associate Professor In Mental Health Nursing</a:t>
            </a:r>
          </a:p>
          <a:p>
            <a:pPr algn="just"/>
            <a:r>
              <a:rPr lang="en-US" sz="5400" dirty="0"/>
              <a:t>Sumandeep Nursing college</a:t>
            </a:r>
          </a:p>
          <a:p>
            <a:pPr algn="just"/>
            <a:r>
              <a:rPr lang="en-US" sz="5400" dirty="0"/>
              <a:t>Sumandeep Vidyapeeth Deemed to be University</a:t>
            </a:r>
          </a:p>
        </p:txBody>
      </p:sp>
    </p:spTree>
    <p:extLst>
      <p:ext uri="{BB962C8B-B14F-4D97-AF65-F5344CB8AC3E}">
        <p14:creationId xmlns:p14="http://schemas.microsoft.com/office/powerpoint/2010/main" val="4243569226"/>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cs typeface="Times New Roman" pitchFamily="18" charset="0"/>
              </a:rPr>
              <a:t>Case series</a:t>
            </a:r>
            <a:endParaRPr lang="en-US" dirty="0">
              <a:latin typeface="+mn-lt"/>
            </a:endParaRPr>
          </a:p>
        </p:txBody>
      </p:sp>
      <p:sp>
        <p:nvSpPr>
          <p:cNvPr id="3" name="Content Placeholder 2"/>
          <p:cNvSpPr>
            <a:spLocks noGrp="1"/>
          </p:cNvSpPr>
          <p:nvPr>
            <p:ph idx="1"/>
          </p:nvPr>
        </p:nvSpPr>
        <p:spPr/>
        <p:txBody>
          <a:bodyPr>
            <a:normAutofit/>
          </a:bodyPr>
          <a:lstStyle/>
          <a:p>
            <a:pPr algn="just"/>
            <a:r>
              <a:rPr lang="en-US" sz="2800" dirty="0"/>
              <a:t>Is a type of medical research study that tracks subjects with a known exposure, such as patients who have received a similar treatment.</a:t>
            </a:r>
          </a:p>
          <a:p>
            <a:pPr algn="just"/>
            <a:r>
              <a:rPr lang="en-US" sz="2800" dirty="0"/>
              <a:t>Eg: Exposure to hospital and developing nosocomial infection.)</a:t>
            </a:r>
          </a:p>
        </p:txBody>
      </p:sp>
    </p:spTree>
    <p:extLst>
      <p:ext uri="{BB962C8B-B14F-4D97-AF65-F5344CB8AC3E}">
        <p14:creationId xmlns:p14="http://schemas.microsoft.com/office/powerpoint/2010/main" val="1820188598"/>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cs typeface="Times New Roman" pitchFamily="18" charset="0"/>
              </a:rPr>
              <a:t>Survey</a:t>
            </a:r>
          </a:p>
        </p:txBody>
      </p:sp>
      <p:sp>
        <p:nvSpPr>
          <p:cNvPr id="3" name="Content Placeholder 2"/>
          <p:cNvSpPr>
            <a:spLocks noGrp="1"/>
          </p:cNvSpPr>
          <p:nvPr>
            <p:ph idx="1"/>
          </p:nvPr>
        </p:nvSpPr>
        <p:spPr/>
        <p:txBody>
          <a:bodyPr>
            <a:normAutofit/>
          </a:bodyPr>
          <a:lstStyle/>
          <a:p>
            <a:pPr defTabSz="342900"/>
            <a:endParaRPr lang="en-US" b="1" dirty="0">
              <a:solidFill>
                <a:srgbClr val="FF6600"/>
              </a:solidFill>
            </a:endParaRPr>
          </a:p>
          <a:p>
            <a:pPr algn="just"/>
            <a:r>
              <a:rPr lang="en-US" sz="2800" dirty="0"/>
              <a:t>An investigation of the opinions or experience of a group of people, based on a series of questions.</a:t>
            </a:r>
          </a:p>
          <a:p>
            <a:pPr marL="0" indent="0" algn="just">
              <a:buNone/>
            </a:pPr>
            <a:r>
              <a:rPr lang="en-US" sz="2800" dirty="0"/>
              <a:t>Eg: Finding out the prevalence of disease. (Number of postnatal depression cases in </a:t>
            </a:r>
            <a:r>
              <a:rPr lang="en-US" sz="2800" dirty="0" err="1"/>
              <a:t>waghodia</a:t>
            </a:r>
            <a:r>
              <a:rPr lang="en-US" sz="2800" dirty="0"/>
              <a:t>)</a:t>
            </a:r>
          </a:p>
        </p:txBody>
      </p:sp>
    </p:spTree>
    <p:extLst>
      <p:ext uri="{BB962C8B-B14F-4D97-AF65-F5344CB8AC3E}">
        <p14:creationId xmlns:p14="http://schemas.microsoft.com/office/powerpoint/2010/main" val="103795734"/>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cs typeface="Times New Roman" pitchFamily="18" charset="0"/>
              </a:rPr>
              <a:t>Analytical Study Design</a:t>
            </a:r>
            <a:endParaRPr lang="en-US" dirty="0"/>
          </a:p>
        </p:txBody>
      </p:sp>
      <p:sp>
        <p:nvSpPr>
          <p:cNvPr id="3" name="Content Placeholder 2"/>
          <p:cNvSpPr>
            <a:spLocks noGrp="1"/>
          </p:cNvSpPr>
          <p:nvPr>
            <p:ph idx="1"/>
          </p:nvPr>
        </p:nvSpPr>
        <p:spPr/>
        <p:txBody>
          <a:bodyPr>
            <a:normAutofit fontScale="25000" lnSpcReduction="20000"/>
          </a:bodyPr>
          <a:lstStyle/>
          <a:p>
            <a:pPr marL="0" indent="0" algn="just">
              <a:buNone/>
              <a:tabLst>
                <a:tab pos="388938" algn="l"/>
              </a:tabLst>
            </a:pPr>
            <a:endParaRPr lang="en-US" dirty="0">
              <a:latin typeface="+mj-lt"/>
              <a:cs typeface="Times New Roman" pitchFamily="18" charset="0"/>
            </a:endParaRPr>
          </a:p>
          <a:p>
            <a:pPr algn="just">
              <a:lnSpc>
                <a:spcPct val="170000"/>
              </a:lnSpc>
              <a:buFontTx/>
              <a:buChar char="•"/>
              <a:tabLst>
                <a:tab pos="388938" algn="l"/>
              </a:tabLst>
            </a:pPr>
            <a:r>
              <a:rPr lang="en-US" sz="9600" dirty="0"/>
              <a:t>Comparative studies in populations used to study prognosis, 	  risk and causation.</a:t>
            </a:r>
          </a:p>
          <a:p>
            <a:pPr>
              <a:lnSpc>
                <a:spcPct val="190000"/>
              </a:lnSpc>
              <a:buFontTx/>
              <a:buChar char="•"/>
              <a:tabLst>
                <a:tab pos="388938" algn="l"/>
              </a:tabLst>
            </a:pPr>
            <a:r>
              <a:rPr lang="en-US" sz="9600" dirty="0"/>
              <a:t> Investigators observe events in specified population and  come to conclusions. </a:t>
            </a:r>
          </a:p>
        </p:txBody>
      </p:sp>
    </p:spTree>
    <p:extLst>
      <p:ext uri="{BB962C8B-B14F-4D97-AF65-F5344CB8AC3E}">
        <p14:creationId xmlns:p14="http://schemas.microsoft.com/office/powerpoint/2010/main" val="2142632720"/>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Types</a:t>
            </a:r>
          </a:p>
        </p:txBody>
      </p:sp>
      <p:graphicFrame>
        <p:nvGraphicFramePr>
          <p:cNvPr id="4" name="Diagram 3"/>
          <p:cNvGraphicFramePr/>
          <p:nvPr/>
        </p:nvGraphicFramePr>
        <p:xfrm>
          <a:off x="1842654" y="2493818"/>
          <a:ext cx="8312727"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682600"/>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Cross sectional Study</a:t>
            </a:r>
          </a:p>
        </p:txBody>
      </p:sp>
      <p:sp>
        <p:nvSpPr>
          <p:cNvPr id="3" name="Content Placeholder 2"/>
          <p:cNvSpPr>
            <a:spLocks noGrp="1"/>
          </p:cNvSpPr>
          <p:nvPr>
            <p:ph idx="1"/>
          </p:nvPr>
        </p:nvSpPr>
        <p:spPr/>
        <p:txBody>
          <a:bodyPr/>
          <a:lstStyle/>
          <a:p>
            <a:pPr marL="171450" lvl="1" algn="just" defTabSz="342900">
              <a:buFontTx/>
              <a:buChar char="•"/>
            </a:pPr>
            <a:r>
              <a:rPr lang="en-US" dirty="0"/>
              <a:t> A one time measurement conducted on a sample derived  from a 	population.</a:t>
            </a:r>
          </a:p>
          <a:p>
            <a:pPr marL="171450" lvl="1" algn="just" defTabSz="342900">
              <a:buFontTx/>
              <a:buChar char="•"/>
            </a:pPr>
            <a:r>
              <a:rPr lang="en-US" dirty="0"/>
              <a:t>Cross sectional research design would have comparative group.</a:t>
            </a:r>
          </a:p>
          <a:p>
            <a:pPr marL="171450" lvl="1" algn="just" defTabSz="342900">
              <a:lnSpc>
                <a:spcPct val="140000"/>
              </a:lnSpc>
              <a:buFontTx/>
              <a:buChar char="•"/>
            </a:pPr>
            <a:r>
              <a:rPr lang="en-US" dirty="0"/>
              <a:t>  Usually done to estimate prevalence and to describe disease spectrum.</a:t>
            </a:r>
          </a:p>
          <a:p>
            <a:pPr algn="just"/>
            <a:r>
              <a:rPr lang="en-US" sz="2800" dirty="0"/>
              <a:t>Eg: Measures individuals of various ages at one point in time to provide information about the age differences.</a:t>
            </a:r>
          </a:p>
        </p:txBody>
      </p:sp>
    </p:spTree>
    <p:extLst>
      <p:ext uri="{BB962C8B-B14F-4D97-AF65-F5344CB8AC3E}">
        <p14:creationId xmlns:p14="http://schemas.microsoft.com/office/powerpoint/2010/main" val="1288529936"/>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Case control study</a:t>
            </a:r>
          </a:p>
        </p:txBody>
      </p:sp>
      <p:sp>
        <p:nvSpPr>
          <p:cNvPr id="3" name="Content Placeholder 2"/>
          <p:cNvSpPr>
            <a:spLocks noGrp="1"/>
          </p:cNvSpPr>
          <p:nvPr>
            <p:ph idx="1"/>
          </p:nvPr>
        </p:nvSpPr>
        <p:spPr/>
        <p:txBody>
          <a:bodyPr>
            <a:normAutofit/>
          </a:bodyPr>
          <a:lstStyle/>
          <a:p>
            <a:pPr algn="just"/>
            <a:r>
              <a:rPr lang="en-US" sz="2800" dirty="0"/>
              <a:t>A study in which subjects are </a:t>
            </a:r>
            <a:r>
              <a:rPr lang="en-US" sz="2800" i="1" dirty="0"/>
              <a:t>observed</a:t>
            </a:r>
            <a:r>
              <a:rPr lang="en-US" sz="2800" dirty="0"/>
              <a:t> in order to determine both their exposure and their outcome status. (odd ratio) </a:t>
            </a:r>
          </a:p>
          <a:p>
            <a:pPr lvl="1" algn="just"/>
            <a:r>
              <a:rPr lang="en-US" dirty="0"/>
              <a:t>Group of patients with Lung Cancer  </a:t>
            </a:r>
            <a:r>
              <a:rPr lang="en-US" dirty="0">
                <a:solidFill>
                  <a:srgbClr val="A50021"/>
                </a:solidFill>
              </a:rPr>
              <a:t>(cases)</a:t>
            </a:r>
            <a:endParaRPr lang="en-US" dirty="0"/>
          </a:p>
          <a:p>
            <a:pPr lvl="1" algn="just">
              <a:buFontTx/>
              <a:buNone/>
            </a:pPr>
            <a:r>
              <a:rPr lang="en-US" dirty="0"/>
              <a:t>	ask for exposure to Smoking</a:t>
            </a:r>
          </a:p>
          <a:p>
            <a:pPr lvl="1" algn="just"/>
            <a:r>
              <a:rPr lang="en-US" dirty="0"/>
              <a:t>Group of persons without Lung Cancer </a:t>
            </a:r>
            <a:r>
              <a:rPr lang="en-US" dirty="0">
                <a:solidFill>
                  <a:srgbClr val="A50021"/>
                </a:solidFill>
              </a:rPr>
              <a:t>(controls)</a:t>
            </a:r>
            <a:endParaRPr lang="en-US" dirty="0"/>
          </a:p>
          <a:p>
            <a:pPr lvl="1" algn="just">
              <a:buFontTx/>
              <a:buNone/>
            </a:pPr>
            <a:r>
              <a:rPr lang="en-US" dirty="0"/>
              <a:t>	ask for exposure to Smoking</a:t>
            </a:r>
          </a:p>
          <a:p>
            <a:pPr lvl="1" algn="just"/>
            <a:r>
              <a:rPr lang="en-US" dirty="0"/>
              <a:t>Compare the two groups.</a:t>
            </a:r>
          </a:p>
          <a:p>
            <a:endParaRPr lang="en-US" dirty="0"/>
          </a:p>
        </p:txBody>
      </p:sp>
    </p:spTree>
    <p:extLst>
      <p:ext uri="{BB962C8B-B14F-4D97-AF65-F5344CB8AC3E}">
        <p14:creationId xmlns:p14="http://schemas.microsoft.com/office/powerpoint/2010/main" val="2564304178"/>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57438"/>
            <a:ext cx="9601196" cy="888232"/>
          </a:xfrm>
        </p:spPr>
        <p:txBody>
          <a:bodyPr/>
          <a:lstStyle/>
          <a:p>
            <a:r>
              <a:rPr lang="en-US" b="1" dirty="0"/>
              <a:t>Case Control Studies</a:t>
            </a:r>
          </a:p>
        </p:txBody>
      </p:sp>
      <p:pic>
        <p:nvPicPr>
          <p:cNvPr id="4" name="Content Placeholder 3" descr="control"/>
          <p:cNvPicPr>
            <a:picLocks noGrp="1" noChangeAspect="1" noChangeArrowheads="1"/>
          </p:cNvPicPr>
          <p:nvPr>
            <p:ph idx="1"/>
          </p:nvPr>
        </p:nvPicPr>
        <p:blipFill>
          <a:blip r:embed="rId2"/>
          <a:srcRect/>
          <a:stretch>
            <a:fillRect/>
          </a:stretch>
        </p:blipFill>
        <p:spPr>
          <a:xfrm>
            <a:off x="812800" y="1884218"/>
            <a:ext cx="10261600" cy="4135581"/>
          </a:xfrm>
          <a:noFill/>
          <a:ln/>
        </p:spPr>
      </p:pic>
    </p:spTree>
    <p:extLst>
      <p:ext uri="{BB962C8B-B14F-4D97-AF65-F5344CB8AC3E}">
        <p14:creationId xmlns:p14="http://schemas.microsoft.com/office/powerpoint/2010/main" val="964226355"/>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Cohort Studies</a:t>
            </a:r>
          </a:p>
        </p:txBody>
      </p:sp>
      <p:sp>
        <p:nvSpPr>
          <p:cNvPr id="3" name="Content Placeholder 2"/>
          <p:cNvSpPr>
            <a:spLocks noGrp="1"/>
          </p:cNvSpPr>
          <p:nvPr>
            <p:ph idx="1"/>
          </p:nvPr>
        </p:nvSpPr>
        <p:spPr/>
        <p:txBody>
          <a:bodyPr>
            <a:normAutofit/>
          </a:bodyPr>
          <a:lstStyle/>
          <a:p>
            <a:pPr algn="just"/>
            <a:r>
              <a:rPr lang="en-US" sz="2800" dirty="0"/>
              <a:t>Cohort studies typically observe large groups of individuals, recording their exposure to certain risk factors to find out the possible causes of disease.</a:t>
            </a:r>
          </a:p>
        </p:txBody>
      </p:sp>
    </p:spTree>
    <p:extLst>
      <p:ext uri="{BB962C8B-B14F-4D97-AF65-F5344CB8AC3E}">
        <p14:creationId xmlns:p14="http://schemas.microsoft.com/office/powerpoint/2010/main" val="2820998162"/>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99002"/>
            <a:ext cx="9601196" cy="721977"/>
          </a:xfrm>
        </p:spPr>
        <p:txBody>
          <a:bodyPr>
            <a:normAutofit fontScale="90000"/>
          </a:bodyPr>
          <a:lstStyle/>
          <a:p>
            <a:r>
              <a:rPr lang="en-US" b="1" dirty="0"/>
              <a:t>Cohort Studies</a:t>
            </a:r>
          </a:p>
        </p:txBody>
      </p:sp>
      <p:pic>
        <p:nvPicPr>
          <p:cNvPr id="4" name="Content Placeholder 3" descr="cohort"/>
          <p:cNvPicPr>
            <a:picLocks noGrp="1" noChangeAspect="1" noChangeArrowheads="1"/>
          </p:cNvPicPr>
          <p:nvPr>
            <p:ph idx="1"/>
          </p:nvPr>
        </p:nvPicPr>
        <p:blipFill>
          <a:blip r:embed="rId2"/>
          <a:srcRect/>
          <a:stretch>
            <a:fillRect/>
          </a:stretch>
        </p:blipFill>
        <p:spPr bwMode="auto">
          <a:xfrm>
            <a:off x="1016000" y="1524000"/>
            <a:ext cx="10566400" cy="4541520"/>
          </a:xfrm>
          <a:prstGeom prst="rect">
            <a:avLst/>
          </a:prstGeom>
          <a:noFill/>
        </p:spPr>
      </p:pic>
    </p:spTree>
    <p:extLst>
      <p:ext uri="{BB962C8B-B14F-4D97-AF65-F5344CB8AC3E}">
        <p14:creationId xmlns:p14="http://schemas.microsoft.com/office/powerpoint/2010/main" val="82035462"/>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Ecological Study</a:t>
            </a:r>
            <a:endParaRPr lang="en-US" dirty="0"/>
          </a:p>
        </p:txBody>
      </p:sp>
      <p:sp>
        <p:nvSpPr>
          <p:cNvPr id="3" name="Content Placeholder 2"/>
          <p:cNvSpPr>
            <a:spLocks noGrp="1"/>
          </p:cNvSpPr>
          <p:nvPr>
            <p:ph idx="1"/>
          </p:nvPr>
        </p:nvSpPr>
        <p:spPr/>
        <p:txBody>
          <a:bodyPr/>
          <a:lstStyle/>
          <a:p>
            <a:r>
              <a:rPr lang="en-US" dirty="0"/>
              <a:t> </a:t>
            </a:r>
            <a:r>
              <a:rPr lang="en-US" sz="2800" dirty="0"/>
              <a:t>A study in which at least one variable is measured at the group (not individual) people. </a:t>
            </a:r>
          </a:p>
          <a:p>
            <a:pPr marL="0" indent="0">
              <a:buNone/>
            </a:pPr>
            <a:r>
              <a:rPr lang="en-US" sz="2800" dirty="0"/>
              <a:t>Examples: How the environmental factors affecting people. Cholera</a:t>
            </a:r>
            <a:endParaRPr lang="en-US" dirty="0"/>
          </a:p>
        </p:txBody>
      </p:sp>
    </p:spTree>
    <p:extLst>
      <p:ext uri="{BB962C8B-B14F-4D97-AF65-F5344CB8AC3E}">
        <p14:creationId xmlns:p14="http://schemas.microsoft.com/office/powerpoint/2010/main" val="4088510706"/>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66559"/>
          </a:xfrm>
        </p:spPr>
        <p:txBody>
          <a:bodyPr>
            <a:noAutofit/>
          </a:bodyPr>
          <a:lstStyle/>
          <a:p>
            <a:r>
              <a:rPr lang="en-US" b="1" dirty="0">
                <a:latin typeface="+mn-lt"/>
              </a:rPr>
              <a:t>Research </a:t>
            </a:r>
          </a:p>
        </p:txBody>
      </p:sp>
      <p:sp>
        <p:nvSpPr>
          <p:cNvPr id="3" name="Content Placeholder 2"/>
          <p:cNvSpPr>
            <a:spLocks noGrp="1"/>
          </p:cNvSpPr>
          <p:nvPr>
            <p:ph idx="1"/>
          </p:nvPr>
        </p:nvSpPr>
        <p:spPr>
          <a:xfrm>
            <a:off x="609600" y="2057401"/>
            <a:ext cx="10972800" cy="4068763"/>
          </a:xfrm>
        </p:spPr>
        <p:txBody>
          <a:bodyPr>
            <a:normAutofit/>
          </a:bodyPr>
          <a:lstStyle/>
          <a:p>
            <a:pPr marL="0" indent="0" algn="just">
              <a:buNone/>
            </a:pPr>
            <a:endParaRPr lang="en-US" sz="2800" dirty="0"/>
          </a:p>
          <a:p>
            <a:pPr marL="0" indent="0" algn="just">
              <a:buNone/>
            </a:pPr>
            <a:r>
              <a:rPr lang="en-US" sz="2800" dirty="0"/>
              <a:t>	A detailed study of a subject, especially in order to discover (new) information or reach a (New) understanding.</a:t>
            </a:r>
          </a:p>
          <a:p>
            <a:pPr marL="0" indent="0" algn="just">
              <a:buNone/>
            </a:pPr>
            <a:r>
              <a:rPr lang="en-US" sz="2800" dirty="0"/>
              <a:t>						We all do research at different level.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4164676"/>
            <a:ext cx="309418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839" y="4206240"/>
            <a:ext cx="426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SURESH\Desktop\modipm-kymF--621x414@LiveM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9437" y="4192385"/>
            <a:ext cx="325212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24616"/>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Experimental research</a:t>
            </a:r>
          </a:p>
        </p:txBody>
      </p:sp>
      <p:sp>
        <p:nvSpPr>
          <p:cNvPr id="3" name="Content Placeholder 2"/>
          <p:cNvSpPr>
            <a:spLocks noGrp="1"/>
          </p:cNvSpPr>
          <p:nvPr>
            <p:ph idx="1"/>
          </p:nvPr>
        </p:nvSpPr>
        <p:spPr/>
        <p:txBody>
          <a:bodyPr>
            <a:normAutofit/>
          </a:bodyPr>
          <a:lstStyle/>
          <a:p>
            <a:r>
              <a:rPr lang="en-US" sz="2800" dirty="0"/>
              <a:t>Experimental research is an attempt by the researcher to maintain control over all factors that may affect the result of an experiment. </a:t>
            </a:r>
          </a:p>
          <a:p>
            <a:pPr marL="0" indent="0">
              <a:buNone/>
            </a:pPr>
            <a:r>
              <a:rPr lang="en-US" dirty="0"/>
              <a:t>Eg: Randomized controlled trials (Gold standards for deriving conclusions in medical research)</a:t>
            </a:r>
          </a:p>
        </p:txBody>
      </p:sp>
    </p:spTree>
    <p:extLst>
      <p:ext uri="{BB962C8B-B14F-4D97-AF65-F5344CB8AC3E}">
        <p14:creationId xmlns:p14="http://schemas.microsoft.com/office/powerpoint/2010/main" val="1528075182"/>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True experimental research design/ Randomized Control trial </a:t>
            </a:r>
          </a:p>
        </p:txBody>
      </p:sp>
      <p:sp>
        <p:nvSpPr>
          <p:cNvPr id="3" name="Content Placeholder 2"/>
          <p:cNvSpPr>
            <a:spLocks noGrp="1"/>
          </p:cNvSpPr>
          <p:nvPr>
            <p:ph idx="1"/>
          </p:nvPr>
        </p:nvSpPr>
        <p:spPr>
          <a:xfrm>
            <a:off x="1295401" y="2614613"/>
            <a:ext cx="9601196" cy="3261255"/>
          </a:xfrm>
        </p:spPr>
        <p:txBody>
          <a:bodyPr/>
          <a:lstStyle/>
          <a:p>
            <a:r>
              <a:rPr lang="en-US" b="1" dirty="0"/>
              <a:t>Post test only control design:  </a:t>
            </a:r>
            <a:r>
              <a:rPr lang="en-US" dirty="0"/>
              <a:t>A true experimental design where test units are randomly allocated to an experimental group and a control group.</a:t>
            </a:r>
          </a:p>
          <a:p>
            <a:r>
              <a:rPr lang="en-US" dirty="0"/>
              <a:t>The experimental group is exposed to a treatment and both groups are measured afterwards.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094"/>
          <a:stretch/>
        </p:blipFill>
        <p:spPr bwMode="auto">
          <a:xfrm>
            <a:off x="4643438" y="4029075"/>
            <a:ext cx="600075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610656"/>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042988"/>
            <a:ext cx="9601196" cy="4832880"/>
          </a:xfrm>
        </p:spPr>
        <p:txBody>
          <a:bodyPr/>
          <a:lstStyle/>
          <a:p>
            <a:r>
              <a:rPr lang="en-US" b="1" dirty="0"/>
              <a:t>Pretest  posttest control design: </a:t>
            </a:r>
            <a:r>
              <a:rPr lang="en-US" dirty="0"/>
              <a:t>Subjects are randomly assigned to either the experimental or the control group. Observation of dependent variables in both group takes place before the treatment.</a:t>
            </a:r>
          </a:p>
          <a:p>
            <a:r>
              <a:rPr lang="en-US" dirty="0"/>
              <a:t>The treatment is carried out on experimental group only, and after treatment observation of dependent variable  is made on both groups to examine the effect of manipulation.</a:t>
            </a:r>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6" t="17978" r="3904" b="19663"/>
          <a:stretch/>
        </p:blipFill>
        <p:spPr bwMode="auto">
          <a:xfrm>
            <a:off x="2543175" y="3386137"/>
            <a:ext cx="6215063"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933636"/>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71538"/>
            <a:ext cx="9601196" cy="5004330"/>
          </a:xfrm>
        </p:spPr>
        <p:txBody>
          <a:bodyPr/>
          <a:lstStyle/>
          <a:p>
            <a:r>
              <a:rPr lang="en-US" b="1" dirty="0"/>
              <a:t>Solomon four group design: </a:t>
            </a:r>
            <a:r>
              <a:rPr lang="en-US" dirty="0"/>
              <a:t>There are two experimental group and two control group. Initially, the investigator randomly assigns subjects to the four groups. (Control the confounding variables and Minimize the threat  to internal and external validity.)</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2" y="2643187"/>
            <a:ext cx="7729537"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687285"/>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75206"/>
          </a:xfrm>
        </p:spPr>
        <p:txBody>
          <a:bodyPr>
            <a:normAutofit fontScale="90000"/>
          </a:bodyPr>
          <a:lstStyle/>
          <a:p>
            <a:r>
              <a:rPr lang="en-US" dirty="0"/>
              <a:t>Factorial design </a:t>
            </a:r>
          </a:p>
        </p:txBody>
      </p:sp>
      <p:sp>
        <p:nvSpPr>
          <p:cNvPr id="3" name="Content Placeholder 2"/>
          <p:cNvSpPr>
            <a:spLocks noGrp="1"/>
          </p:cNvSpPr>
          <p:nvPr>
            <p:ph idx="1"/>
          </p:nvPr>
        </p:nvSpPr>
        <p:spPr>
          <a:xfrm>
            <a:off x="1295401" y="1728788"/>
            <a:ext cx="9601196" cy="4147080"/>
          </a:xfrm>
        </p:spPr>
        <p:txBody>
          <a:bodyPr/>
          <a:lstStyle/>
          <a:p>
            <a:r>
              <a:rPr lang="en-US" dirty="0"/>
              <a:t>In factorial research design, researcher manipulates two or more independent variables simultaneously to observe their effects on the independent variable.</a:t>
            </a:r>
          </a:p>
          <a:p>
            <a:r>
              <a:rPr lang="en-US" dirty="0"/>
              <a:t>For example: Observe the effects of two different protocols of mouth care on prevention of VAP when performed at different frequencies in a day.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976728"/>
              </p:ext>
            </p:extLst>
          </p:nvPr>
        </p:nvGraphicFramePr>
        <p:xfrm>
          <a:off x="2046286" y="3714750"/>
          <a:ext cx="7801825" cy="2155508"/>
        </p:xfrm>
        <a:graphic>
          <a:graphicData uri="http://schemas.openxmlformats.org/drawingml/2006/table">
            <a:tbl>
              <a:tblPr firstRow="1" bandRow="1">
                <a:tableStyleId>{35758FB7-9AC5-4552-8A53-C91805E547FA}</a:tableStyleId>
              </a:tblPr>
              <a:tblGrid>
                <a:gridCol w="3511552">
                  <a:extLst>
                    <a:ext uri="{9D8B030D-6E8A-4147-A177-3AD203B41FA5}">
                      <a16:colId xmlns:a16="http://schemas.microsoft.com/office/drawing/2014/main" val="20000"/>
                    </a:ext>
                  </a:extLst>
                </a:gridCol>
                <a:gridCol w="2085975">
                  <a:extLst>
                    <a:ext uri="{9D8B030D-6E8A-4147-A177-3AD203B41FA5}">
                      <a16:colId xmlns:a16="http://schemas.microsoft.com/office/drawing/2014/main" val="20001"/>
                    </a:ext>
                  </a:extLst>
                </a:gridCol>
                <a:gridCol w="2204298">
                  <a:extLst>
                    <a:ext uri="{9D8B030D-6E8A-4147-A177-3AD203B41FA5}">
                      <a16:colId xmlns:a16="http://schemas.microsoft.com/office/drawing/2014/main" val="20002"/>
                    </a:ext>
                  </a:extLst>
                </a:gridCol>
              </a:tblGrid>
              <a:tr h="640080">
                <a:tc rowSpan="2">
                  <a:txBody>
                    <a:bodyPr/>
                    <a:lstStyle/>
                    <a:p>
                      <a:r>
                        <a:rPr lang="en-US" dirty="0"/>
                        <a:t>Frequency of Mouth Care </a:t>
                      </a:r>
                    </a:p>
                  </a:txBody>
                  <a:tcPr/>
                </a:tc>
                <a:tc gridSpan="2">
                  <a:txBody>
                    <a:bodyPr/>
                    <a:lstStyle/>
                    <a:p>
                      <a:pPr algn="ctr"/>
                      <a:r>
                        <a:rPr lang="en-US" dirty="0"/>
                        <a:t>Protocols of Mouth Care</a:t>
                      </a:r>
                    </a:p>
                  </a:txBody>
                  <a:tcPr/>
                </a:tc>
                <a:tc hMerge="1">
                  <a:txBody>
                    <a:bodyPr/>
                    <a:lstStyle/>
                    <a:p>
                      <a:endParaRPr lang="en-US" dirty="0"/>
                    </a:p>
                  </a:txBody>
                  <a:tcPr/>
                </a:tc>
                <a:extLst>
                  <a:ext uri="{0D108BD9-81ED-4DB2-BD59-A6C34878D82A}">
                    <a16:rowId xmlns:a16="http://schemas.microsoft.com/office/drawing/2014/main" val="10000"/>
                  </a:ext>
                </a:extLst>
              </a:tr>
              <a:tr h="402908">
                <a:tc v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Hexidine</a:t>
                      </a:r>
                      <a:r>
                        <a:rPr lang="en-US" dirty="0"/>
                        <a:t> (</a:t>
                      </a:r>
                      <a:r>
                        <a:rPr lang="el-GR" dirty="0"/>
                        <a:t>α</a:t>
                      </a:r>
                      <a:r>
                        <a:rPr lang="en-US" dirty="0"/>
                        <a:t>1)</a:t>
                      </a:r>
                    </a:p>
                  </a:txBody>
                  <a:tcPr/>
                </a:tc>
                <a:tc>
                  <a:txBody>
                    <a:bodyPr/>
                    <a:lstStyle/>
                    <a:p>
                      <a:r>
                        <a:rPr lang="en-US" dirty="0"/>
                        <a:t>Saline (</a:t>
                      </a:r>
                      <a:r>
                        <a:rPr lang="el-GR" dirty="0"/>
                        <a:t>α</a:t>
                      </a:r>
                      <a:r>
                        <a:rPr lang="en-US" dirty="0"/>
                        <a:t>2)</a:t>
                      </a:r>
                    </a:p>
                  </a:txBody>
                  <a:tcPr/>
                </a:tc>
                <a:extLst>
                  <a:ext uri="{0D108BD9-81ED-4DB2-BD59-A6C34878D82A}">
                    <a16:rowId xmlns:a16="http://schemas.microsoft.com/office/drawing/2014/main" val="10001"/>
                  </a:ext>
                </a:extLst>
              </a:tr>
              <a:tr h="370840">
                <a:tc>
                  <a:txBody>
                    <a:bodyPr/>
                    <a:lstStyle/>
                    <a:p>
                      <a:r>
                        <a:rPr lang="en-US" dirty="0"/>
                        <a:t>4 Hourly (</a:t>
                      </a:r>
                      <a:r>
                        <a:rPr lang="el-GR" dirty="0"/>
                        <a:t>β</a:t>
                      </a:r>
                      <a:r>
                        <a:rPr lang="en-US" dirty="0"/>
                        <a:t>1)</a:t>
                      </a:r>
                    </a:p>
                  </a:txBody>
                  <a:tcPr/>
                </a:tc>
                <a:tc>
                  <a:txBody>
                    <a:bodyPr/>
                    <a:lstStyle/>
                    <a:p>
                      <a:r>
                        <a:rPr lang="el-GR" dirty="0"/>
                        <a:t>α</a:t>
                      </a:r>
                      <a:r>
                        <a:rPr lang="en-US" dirty="0"/>
                        <a:t>1,</a:t>
                      </a:r>
                      <a:r>
                        <a:rPr lang="en-US" baseline="0" dirty="0"/>
                        <a:t> </a:t>
                      </a:r>
                      <a:r>
                        <a:rPr lang="el-GR" dirty="0"/>
                        <a:t>β</a:t>
                      </a:r>
                      <a:r>
                        <a:rPr lang="en-US" dirty="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dirty="0"/>
                        <a:t>α</a:t>
                      </a:r>
                      <a:r>
                        <a:rPr lang="en-US" dirty="0"/>
                        <a:t>2,</a:t>
                      </a:r>
                      <a:r>
                        <a:rPr lang="en-US" baseline="0" dirty="0"/>
                        <a:t> </a:t>
                      </a:r>
                      <a:r>
                        <a:rPr lang="el-GR" dirty="0"/>
                        <a:t>β</a:t>
                      </a:r>
                      <a:r>
                        <a:rPr lang="en-US" dirty="0"/>
                        <a:t>1</a:t>
                      </a: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6 Hourly(</a:t>
                      </a:r>
                      <a:r>
                        <a:rPr lang="el-GR" dirty="0"/>
                        <a:t>β</a:t>
                      </a:r>
                      <a:r>
                        <a:rPr lang="en-US" dirty="0"/>
                        <a:t>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dirty="0"/>
                        <a:t>α</a:t>
                      </a:r>
                      <a:r>
                        <a:rPr lang="en-US" dirty="0"/>
                        <a:t>1,</a:t>
                      </a:r>
                      <a:r>
                        <a:rPr lang="en-US" baseline="0" dirty="0"/>
                        <a:t> </a:t>
                      </a:r>
                      <a:r>
                        <a:rPr lang="el-GR" dirty="0"/>
                        <a:t>β</a:t>
                      </a:r>
                      <a:r>
                        <a:rPr lang="en-US" dirty="0"/>
                        <a:t>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dirty="0"/>
                        <a:t>α</a:t>
                      </a:r>
                      <a:r>
                        <a:rPr lang="en-US" dirty="0"/>
                        <a:t>2,</a:t>
                      </a:r>
                      <a:r>
                        <a:rPr lang="en-US" baseline="0" dirty="0"/>
                        <a:t> </a:t>
                      </a:r>
                      <a:r>
                        <a:rPr lang="el-GR" dirty="0"/>
                        <a:t>β</a:t>
                      </a:r>
                      <a:r>
                        <a:rPr lang="en-US" dirty="0"/>
                        <a:t>2</a:t>
                      </a: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8 Hourly  (</a:t>
                      </a:r>
                      <a:r>
                        <a:rPr lang="el-GR" dirty="0"/>
                        <a:t>β</a:t>
                      </a:r>
                      <a:r>
                        <a:rPr lang="en-US" dirty="0"/>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dirty="0"/>
                        <a:t>α</a:t>
                      </a:r>
                      <a:r>
                        <a:rPr lang="en-US" dirty="0"/>
                        <a:t>1,</a:t>
                      </a:r>
                      <a:r>
                        <a:rPr lang="en-US" baseline="0" dirty="0"/>
                        <a:t> </a:t>
                      </a:r>
                      <a:r>
                        <a:rPr lang="el-GR" dirty="0"/>
                        <a:t>β</a:t>
                      </a:r>
                      <a:r>
                        <a:rPr lang="en-US" dirty="0"/>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dirty="0"/>
                        <a:t>α</a:t>
                      </a:r>
                      <a:r>
                        <a:rPr lang="en-US" dirty="0"/>
                        <a:t>2,</a:t>
                      </a:r>
                      <a:r>
                        <a:rPr lang="en-US" baseline="0" dirty="0"/>
                        <a:t> </a:t>
                      </a:r>
                      <a:r>
                        <a:rPr lang="el-GR" dirty="0"/>
                        <a:t>β</a:t>
                      </a:r>
                      <a:r>
                        <a:rPr lang="en-US" dirty="0"/>
                        <a:t>3</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6889696"/>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0658"/>
            <a:ext cx="9601196" cy="789518"/>
          </a:xfrm>
        </p:spPr>
        <p:txBody>
          <a:bodyPr/>
          <a:lstStyle/>
          <a:p>
            <a:r>
              <a:rPr lang="en-US" dirty="0"/>
              <a:t>Crossover design</a:t>
            </a:r>
          </a:p>
        </p:txBody>
      </p:sp>
      <p:sp>
        <p:nvSpPr>
          <p:cNvPr id="3" name="Content Placeholder 2"/>
          <p:cNvSpPr>
            <a:spLocks noGrp="1"/>
          </p:cNvSpPr>
          <p:nvPr>
            <p:ph idx="1"/>
          </p:nvPr>
        </p:nvSpPr>
        <p:spPr>
          <a:xfrm>
            <a:off x="1295401" y="1457325"/>
            <a:ext cx="9601196" cy="4418543"/>
          </a:xfrm>
        </p:spPr>
        <p:txBody>
          <a:bodyPr/>
          <a:lstStyle/>
          <a:p>
            <a:r>
              <a:rPr lang="en-US" dirty="0"/>
              <a:t>Subjects are exposed to more than one treatment, where the subjects are randomly assigned to different orders of treatment.</a:t>
            </a:r>
          </a:p>
          <a:p>
            <a:r>
              <a:rPr lang="en-US" dirty="0"/>
              <a:t>Crossover design is considered as extremely powerful design sometimes it is not effective because the subjects are exposed to two different conditions, their responses of the second condition may be influenced by their first condition.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5754388"/>
              </p:ext>
            </p:extLst>
          </p:nvPr>
        </p:nvGraphicFramePr>
        <p:xfrm>
          <a:off x="2046286" y="4143373"/>
          <a:ext cx="7801826" cy="1557339"/>
        </p:xfrm>
        <a:graphic>
          <a:graphicData uri="http://schemas.openxmlformats.org/drawingml/2006/table">
            <a:tbl>
              <a:tblPr firstRow="1" bandRow="1">
                <a:tableStyleId>{35758FB7-9AC5-4552-8A53-C91805E547FA}</a:tableStyleId>
              </a:tblPr>
              <a:tblGrid>
                <a:gridCol w="1911352">
                  <a:extLst>
                    <a:ext uri="{9D8B030D-6E8A-4147-A177-3AD203B41FA5}">
                      <a16:colId xmlns:a16="http://schemas.microsoft.com/office/drawing/2014/main" val="20000"/>
                    </a:ext>
                  </a:extLst>
                </a:gridCol>
                <a:gridCol w="3686176">
                  <a:extLst>
                    <a:ext uri="{9D8B030D-6E8A-4147-A177-3AD203B41FA5}">
                      <a16:colId xmlns:a16="http://schemas.microsoft.com/office/drawing/2014/main" val="20001"/>
                    </a:ext>
                  </a:extLst>
                </a:gridCol>
                <a:gridCol w="2204298">
                  <a:extLst>
                    <a:ext uri="{9D8B030D-6E8A-4147-A177-3AD203B41FA5}">
                      <a16:colId xmlns:a16="http://schemas.microsoft.com/office/drawing/2014/main" val="20002"/>
                    </a:ext>
                  </a:extLst>
                </a:gridCol>
              </a:tblGrid>
              <a:tr h="519113">
                <a:tc>
                  <a:txBody>
                    <a:bodyPr/>
                    <a:lstStyle/>
                    <a:p>
                      <a:r>
                        <a:rPr lang="en-US" dirty="0"/>
                        <a:t>Group</a:t>
                      </a:r>
                      <a:r>
                        <a:rPr lang="en-US" baseline="0" dirty="0"/>
                        <a:t> </a:t>
                      </a:r>
                      <a:endParaRPr lang="en-US" dirty="0"/>
                    </a:p>
                  </a:txBody>
                  <a:tcPr/>
                </a:tc>
                <a:tc gridSpan="2">
                  <a:txBody>
                    <a:bodyPr/>
                    <a:lstStyle/>
                    <a:p>
                      <a:pPr algn="ctr"/>
                      <a:r>
                        <a:rPr lang="en-US" dirty="0"/>
                        <a:t>Protocols of Mouth care </a:t>
                      </a: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0"/>
                  </a:ext>
                </a:extLst>
              </a:tr>
              <a:tr h="5191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Group-I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 </a:t>
                      </a:r>
                      <a:r>
                        <a:rPr lang="en-US" dirty="0" err="1"/>
                        <a:t>Hexidine</a:t>
                      </a:r>
                      <a:r>
                        <a:rPr lang="en-US" baseline="0" dirty="0"/>
                        <a:t> </a:t>
                      </a:r>
                      <a:r>
                        <a:rPr lang="el-GR" dirty="0"/>
                        <a:t>α</a:t>
                      </a:r>
                      <a:r>
                        <a:rPr lang="en-US" dirty="0"/>
                        <a:t>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Saline </a:t>
                      </a:r>
                      <a:r>
                        <a:rPr lang="el-GR" dirty="0"/>
                        <a:t>α</a:t>
                      </a:r>
                      <a:r>
                        <a:rPr lang="en-US" dirty="0"/>
                        <a:t>2</a:t>
                      </a:r>
                    </a:p>
                  </a:txBody>
                  <a:tcPr/>
                </a:tc>
                <a:extLst>
                  <a:ext uri="{0D108BD9-81ED-4DB2-BD59-A6C34878D82A}">
                    <a16:rowId xmlns:a16="http://schemas.microsoft.com/office/drawing/2014/main" val="10001"/>
                  </a:ext>
                </a:extLst>
              </a:tr>
              <a:tr h="5191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Group-II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Saline </a:t>
                      </a:r>
                      <a:r>
                        <a:rPr lang="el-GR" dirty="0"/>
                        <a:t>α</a:t>
                      </a:r>
                      <a:r>
                        <a:rPr lang="en-US" dirty="0"/>
                        <a:t>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t>Hexidine</a:t>
                      </a:r>
                      <a:r>
                        <a:rPr lang="en-US" baseline="0" dirty="0"/>
                        <a:t> </a:t>
                      </a:r>
                      <a:r>
                        <a:rPr lang="el-GR" dirty="0"/>
                        <a:t>α</a:t>
                      </a:r>
                      <a:r>
                        <a:rPr lang="en-US" dirty="0"/>
                        <a:t>1</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1897407"/>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Completely Randomized design </a:t>
            </a:r>
          </a:p>
        </p:txBody>
      </p:sp>
      <p:sp>
        <p:nvSpPr>
          <p:cNvPr id="3" name="Content Placeholder 2"/>
          <p:cNvSpPr>
            <a:spLocks noGrp="1"/>
          </p:cNvSpPr>
          <p:nvPr>
            <p:ph idx="1"/>
          </p:nvPr>
        </p:nvSpPr>
        <p:spPr/>
        <p:txBody>
          <a:bodyPr/>
          <a:lstStyle/>
          <a:p>
            <a:r>
              <a:rPr lang="en-US" dirty="0"/>
              <a:t>A researcher want to conduct an experiment to determine which environment is best suitable for studying. 1) A library, 2) In one’s own room 3) Outside.</a:t>
            </a:r>
          </a:p>
          <a:p>
            <a:r>
              <a:rPr lang="en-US" dirty="0"/>
              <a:t>A total of 30 university students participate in the experiment.</a:t>
            </a:r>
          </a:p>
          <a:p>
            <a:endParaRPr lang="en-US" dirty="0"/>
          </a:p>
        </p:txBody>
      </p:sp>
      <p:sp>
        <p:nvSpPr>
          <p:cNvPr id="4" name="Oval 3"/>
          <p:cNvSpPr/>
          <p:nvPr/>
        </p:nvSpPr>
        <p:spPr>
          <a:xfrm>
            <a:off x="1814512" y="4429125"/>
            <a:ext cx="1285876" cy="115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30 University Students</a:t>
            </a:r>
          </a:p>
        </p:txBody>
      </p:sp>
      <p:sp>
        <p:nvSpPr>
          <p:cNvPr id="5" name="Right Arrow 4"/>
          <p:cNvSpPr/>
          <p:nvPr/>
        </p:nvSpPr>
        <p:spPr>
          <a:xfrm>
            <a:off x="3221831" y="5007769"/>
            <a:ext cx="24288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14725" y="4466271"/>
            <a:ext cx="1285876" cy="1128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Randomly Assigned </a:t>
            </a:r>
          </a:p>
        </p:txBody>
      </p:sp>
      <p:cxnSp>
        <p:nvCxnSpPr>
          <p:cNvPr id="8" name="Straight Arrow Connector 7"/>
          <p:cNvCxnSpPr>
            <a:stCxn id="6" idx="7"/>
          </p:cNvCxnSpPr>
          <p:nvPr/>
        </p:nvCxnSpPr>
        <p:spPr>
          <a:xfrm>
            <a:off x="4612289" y="4631567"/>
            <a:ext cx="745524" cy="11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64689" y="5053488"/>
            <a:ext cx="745524" cy="11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58627" y="5450717"/>
            <a:ext cx="745524" cy="11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14988" y="4429125"/>
            <a:ext cx="1414462"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Group-I</a:t>
            </a:r>
          </a:p>
        </p:txBody>
      </p:sp>
      <p:sp>
        <p:nvSpPr>
          <p:cNvPr id="13" name="Rectangle 12"/>
          <p:cNvSpPr/>
          <p:nvPr/>
        </p:nvSpPr>
        <p:spPr>
          <a:xfrm>
            <a:off x="5614988" y="4877257"/>
            <a:ext cx="1414462"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Group-II</a:t>
            </a:r>
          </a:p>
        </p:txBody>
      </p:sp>
      <p:sp>
        <p:nvSpPr>
          <p:cNvPr id="14" name="Rectangle 13"/>
          <p:cNvSpPr/>
          <p:nvPr/>
        </p:nvSpPr>
        <p:spPr>
          <a:xfrm>
            <a:off x="5614988" y="5383781"/>
            <a:ext cx="1414462"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Group-III</a:t>
            </a:r>
          </a:p>
        </p:txBody>
      </p:sp>
      <p:sp>
        <p:nvSpPr>
          <p:cNvPr id="15" name="Rectangle 14"/>
          <p:cNvSpPr/>
          <p:nvPr/>
        </p:nvSpPr>
        <p:spPr>
          <a:xfrm>
            <a:off x="7453313" y="4399358"/>
            <a:ext cx="1414462"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a:t>
            </a:r>
          </a:p>
        </p:txBody>
      </p:sp>
      <p:sp>
        <p:nvSpPr>
          <p:cNvPr id="16" name="Rectangle 15"/>
          <p:cNvSpPr/>
          <p:nvPr/>
        </p:nvSpPr>
        <p:spPr>
          <a:xfrm>
            <a:off x="7453313" y="4901068"/>
            <a:ext cx="1414462"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Own Room</a:t>
            </a:r>
          </a:p>
        </p:txBody>
      </p:sp>
      <p:sp>
        <p:nvSpPr>
          <p:cNvPr id="17" name="Rectangle 16"/>
          <p:cNvSpPr/>
          <p:nvPr/>
        </p:nvSpPr>
        <p:spPr>
          <a:xfrm>
            <a:off x="7453313" y="5383780"/>
            <a:ext cx="1414462"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Outside </a:t>
            </a:r>
          </a:p>
        </p:txBody>
      </p:sp>
      <p:sp>
        <p:nvSpPr>
          <p:cNvPr id="18" name="Right Arrow 17"/>
          <p:cNvSpPr/>
          <p:nvPr/>
        </p:nvSpPr>
        <p:spPr>
          <a:xfrm>
            <a:off x="7205662" y="4643438"/>
            <a:ext cx="24288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7205661" y="5042499"/>
            <a:ext cx="24288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7210425" y="5510688"/>
            <a:ext cx="24288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8867775" y="4581523"/>
            <a:ext cx="704850" cy="319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934449" y="5118698"/>
            <a:ext cx="6905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8924925" y="5317538"/>
            <a:ext cx="704850" cy="256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9629775" y="4426493"/>
            <a:ext cx="1285876" cy="115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Compare the results</a:t>
            </a:r>
          </a:p>
        </p:txBody>
      </p:sp>
    </p:spTree>
    <p:extLst>
      <p:ext uri="{BB962C8B-B14F-4D97-AF65-F5344CB8AC3E}">
        <p14:creationId xmlns:p14="http://schemas.microsoft.com/office/powerpoint/2010/main" val="2617339320"/>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977" y="1753658"/>
            <a:ext cx="9601196" cy="560918"/>
          </a:xfrm>
        </p:spPr>
        <p:txBody>
          <a:bodyPr>
            <a:normAutofit fontScale="90000"/>
          </a:bodyPr>
          <a:lstStyle/>
          <a:p>
            <a:r>
              <a:rPr lang="en-US" dirty="0"/>
              <a:t>Randomized Block design </a:t>
            </a:r>
          </a:p>
        </p:txBody>
      </p:sp>
      <p:sp>
        <p:nvSpPr>
          <p:cNvPr id="3" name="Content Placeholder 2"/>
          <p:cNvSpPr>
            <a:spLocks noGrp="1"/>
          </p:cNvSpPr>
          <p:nvPr>
            <p:ph idx="1"/>
          </p:nvPr>
        </p:nvSpPr>
        <p:spPr>
          <a:xfrm>
            <a:off x="1295401" y="2443162"/>
            <a:ext cx="9601196" cy="2100263"/>
          </a:xfrm>
        </p:spPr>
        <p:txBody>
          <a:bodyPr>
            <a:normAutofit fontScale="25000" lnSpcReduction="20000"/>
          </a:bodyPr>
          <a:lstStyle/>
          <a:p>
            <a:endParaRPr lang="en-US" dirty="0"/>
          </a:p>
          <a:p>
            <a:endParaRPr lang="en-US" dirty="0"/>
          </a:p>
          <a:p>
            <a:endParaRPr lang="en-US" dirty="0"/>
          </a:p>
          <a:p>
            <a:pPr algn="just"/>
            <a:r>
              <a:rPr lang="en-US" sz="9600" dirty="0"/>
              <a:t>With the same example now the researcher believes that gender has an effect on the result. (when there are large number of experimental comparison the randomized block design used to bring the homogeneity among selected different group. </a:t>
            </a:r>
          </a:p>
          <a:p>
            <a:pPr algn="just"/>
            <a:r>
              <a:rPr lang="en-US" sz="9600" b="1" dirty="0"/>
              <a:t>Blocking variable: Gender.</a:t>
            </a:r>
          </a:p>
          <a:p>
            <a:pPr marL="0" indent="0">
              <a:buNone/>
            </a:pPr>
            <a:endParaRPr lang="en-US" dirty="0"/>
          </a:p>
        </p:txBody>
      </p:sp>
    </p:spTree>
    <p:extLst>
      <p:ext uri="{BB962C8B-B14F-4D97-AF65-F5344CB8AC3E}">
        <p14:creationId xmlns:p14="http://schemas.microsoft.com/office/powerpoint/2010/main" val="709015540"/>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814512" y="3399914"/>
            <a:ext cx="1285876" cy="1052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Female (18)</a:t>
            </a:r>
          </a:p>
        </p:txBody>
      </p:sp>
      <p:sp>
        <p:nvSpPr>
          <p:cNvPr id="6" name="Right Arrow 5"/>
          <p:cNvSpPr/>
          <p:nvPr/>
        </p:nvSpPr>
        <p:spPr>
          <a:xfrm>
            <a:off x="3221831" y="3928032"/>
            <a:ext cx="242887" cy="41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14725" y="3435761"/>
            <a:ext cx="1285876" cy="1026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Randomly Assigned </a:t>
            </a:r>
          </a:p>
        </p:txBody>
      </p:sp>
      <p:cxnSp>
        <p:nvCxnSpPr>
          <p:cNvPr id="8" name="Straight Arrow Connector 7"/>
          <p:cNvCxnSpPr>
            <a:stCxn id="7" idx="7"/>
          </p:cNvCxnSpPr>
          <p:nvPr/>
        </p:nvCxnSpPr>
        <p:spPr>
          <a:xfrm flipV="1">
            <a:off x="4612289" y="3562732"/>
            <a:ext cx="745524" cy="22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64689" y="3972212"/>
            <a:ext cx="745524" cy="10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58627" y="4369441"/>
            <a:ext cx="745524" cy="10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614988" y="3363870"/>
            <a:ext cx="1414462" cy="331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Group-I (6)</a:t>
            </a:r>
          </a:p>
        </p:txBody>
      </p:sp>
      <p:sp>
        <p:nvSpPr>
          <p:cNvPr id="12" name="Rectangle 11"/>
          <p:cNvSpPr/>
          <p:nvPr/>
        </p:nvSpPr>
        <p:spPr>
          <a:xfrm>
            <a:off x="5614988" y="3812002"/>
            <a:ext cx="1414462" cy="331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Group-II (6)</a:t>
            </a:r>
          </a:p>
        </p:txBody>
      </p:sp>
      <p:sp>
        <p:nvSpPr>
          <p:cNvPr id="13" name="Rectangle 12"/>
          <p:cNvSpPr/>
          <p:nvPr/>
        </p:nvSpPr>
        <p:spPr>
          <a:xfrm>
            <a:off x="5614988" y="4318526"/>
            <a:ext cx="1414462" cy="331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Group-III (6)</a:t>
            </a:r>
          </a:p>
        </p:txBody>
      </p:sp>
      <p:sp>
        <p:nvSpPr>
          <p:cNvPr id="14" name="Rectangle 13"/>
          <p:cNvSpPr/>
          <p:nvPr/>
        </p:nvSpPr>
        <p:spPr>
          <a:xfrm>
            <a:off x="7453313" y="3334103"/>
            <a:ext cx="1414462" cy="331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a:t>
            </a:r>
          </a:p>
        </p:txBody>
      </p:sp>
      <p:sp>
        <p:nvSpPr>
          <p:cNvPr id="15" name="Rectangle 14"/>
          <p:cNvSpPr/>
          <p:nvPr/>
        </p:nvSpPr>
        <p:spPr>
          <a:xfrm>
            <a:off x="7453313" y="3835813"/>
            <a:ext cx="1414462" cy="331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Own Room</a:t>
            </a:r>
          </a:p>
        </p:txBody>
      </p:sp>
      <p:sp>
        <p:nvSpPr>
          <p:cNvPr id="16" name="Rectangle 15"/>
          <p:cNvSpPr/>
          <p:nvPr/>
        </p:nvSpPr>
        <p:spPr>
          <a:xfrm>
            <a:off x="7453313" y="4318525"/>
            <a:ext cx="1414462" cy="331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Outside </a:t>
            </a:r>
          </a:p>
        </p:txBody>
      </p:sp>
      <p:sp>
        <p:nvSpPr>
          <p:cNvPr id="17" name="Right Arrow 16"/>
          <p:cNvSpPr/>
          <p:nvPr/>
        </p:nvSpPr>
        <p:spPr>
          <a:xfrm>
            <a:off x="7205662" y="3563701"/>
            <a:ext cx="242887" cy="41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7205661" y="3962762"/>
            <a:ext cx="242887" cy="41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7210425" y="4430951"/>
            <a:ext cx="242887" cy="41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8867775" y="3499708"/>
            <a:ext cx="704850" cy="319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34449" y="4006403"/>
            <a:ext cx="6905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924925" y="4235723"/>
            <a:ext cx="704850" cy="256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629775" y="3344678"/>
            <a:ext cx="1285876" cy="115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Compare the results</a:t>
            </a:r>
          </a:p>
        </p:txBody>
      </p:sp>
      <p:sp>
        <p:nvSpPr>
          <p:cNvPr id="24" name="Oval 23"/>
          <p:cNvSpPr/>
          <p:nvPr/>
        </p:nvSpPr>
        <p:spPr>
          <a:xfrm>
            <a:off x="1814512" y="4816293"/>
            <a:ext cx="1285876" cy="1052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Male (12)</a:t>
            </a:r>
          </a:p>
        </p:txBody>
      </p:sp>
      <p:sp>
        <p:nvSpPr>
          <p:cNvPr id="25" name="Right Arrow 24"/>
          <p:cNvSpPr/>
          <p:nvPr/>
        </p:nvSpPr>
        <p:spPr>
          <a:xfrm>
            <a:off x="3221831" y="5344411"/>
            <a:ext cx="242887" cy="41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514725" y="4852140"/>
            <a:ext cx="1285876" cy="1026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Randomly Assigned </a:t>
            </a:r>
          </a:p>
        </p:txBody>
      </p:sp>
      <p:cxnSp>
        <p:nvCxnSpPr>
          <p:cNvPr id="27" name="Straight Arrow Connector 26"/>
          <p:cNvCxnSpPr>
            <a:stCxn id="26" idx="7"/>
          </p:cNvCxnSpPr>
          <p:nvPr/>
        </p:nvCxnSpPr>
        <p:spPr>
          <a:xfrm flipV="1">
            <a:off x="4612289" y="4979111"/>
            <a:ext cx="745524" cy="22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764689" y="5388591"/>
            <a:ext cx="745524" cy="10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58627" y="5785820"/>
            <a:ext cx="745524" cy="10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614988" y="4780249"/>
            <a:ext cx="1414462" cy="331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Group-I (4)</a:t>
            </a:r>
          </a:p>
        </p:txBody>
      </p:sp>
      <p:sp>
        <p:nvSpPr>
          <p:cNvPr id="31" name="Rectangle 30"/>
          <p:cNvSpPr/>
          <p:nvPr/>
        </p:nvSpPr>
        <p:spPr>
          <a:xfrm>
            <a:off x="5614988" y="5228381"/>
            <a:ext cx="1414462" cy="331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Group-II (4)</a:t>
            </a:r>
          </a:p>
        </p:txBody>
      </p:sp>
      <p:sp>
        <p:nvSpPr>
          <p:cNvPr id="32" name="Rectangle 31"/>
          <p:cNvSpPr/>
          <p:nvPr/>
        </p:nvSpPr>
        <p:spPr>
          <a:xfrm>
            <a:off x="5614988" y="5734905"/>
            <a:ext cx="1414462" cy="331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Group-III (4)</a:t>
            </a:r>
          </a:p>
        </p:txBody>
      </p:sp>
      <p:sp>
        <p:nvSpPr>
          <p:cNvPr id="33" name="Rectangle 32"/>
          <p:cNvSpPr/>
          <p:nvPr/>
        </p:nvSpPr>
        <p:spPr>
          <a:xfrm>
            <a:off x="7453313" y="4733922"/>
            <a:ext cx="1414462"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a:t>
            </a:r>
          </a:p>
        </p:txBody>
      </p:sp>
      <p:sp>
        <p:nvSpPr>
          <p:cNvPr id="34" name="Rectangle 33"/>
          <p:cNvSpPr/>
          <p:nvPr/>
        </p:nvSpPr>
        <p:spPr>
          <a:xfrm>
            <a:off x="7453313" y="5235632"/>
            <a:ext cx="1414462"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Own Room</a:t>
            </a:r>
          </a:p>
        </p:txBody>
      </p:sp>
      <p:sp>
        <p:nvSpPr>
          <p:cNvPr id="35" name="Rectangle 34"/>
          <p:cNvSpPr/>
          <p:nvPr/>
        </p:nvSpPr>
        <p:spPr>
          <a:xfrm>
            <a:off x="7453313" y="5718344"/>
            <a:ext cx="1414462"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Outside </a:t>
            </a:r>
          </a:p>
        </p:txBody>
      </p:sp>
      <p:sp>
        <p:nvSpPr>
          <p:cNvPr id="36" name="Right Arrow 35"/>
          <p:cNvSpPr/>
          <p:nvPr/>
        </p:nvSpPr>
        <p:spPr>
          <a:xfrm>
            <a:off x="7205662" y="4980080"/>
            <a:ext cx="242887" cy="41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7205661" y="5379141"/>
            <a:ext cx="242887" cy="41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7210425" y="5847330"/>
            <a:ext cx="242887" cy="41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8867775" y="4916087"/>
            <a:ext cx="704850" cy="319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934449" y="5422782"/>
            <a:ext cx="6905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924925" y="5652102"/>
            <a:ext cx="704850" cy="256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9629775" y="4761057"/>
            <a:ext cx="1285876" cy="115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Compare the results</a:t>
            </a:r>
          </a:p>
        </p:txBody>
      </p:sp>
      <p:sp>
        <p:nvSpPr>
          <p:cNvPr id="43" name="Oval 42"/>
          <p:cNvSpPr/>
          <p:nvPr/>
        </p:nvSpPr>
        <p:spPr>
          <a:xfrm>
            <a:off x="728660" y="4140256"/>
            <a:ext cx="1285876" cy="1052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30 University Students</a:t>
            </a:r>
          </a:p>
        </p:txBody>
      </p:sp>
      <p:sp>
        <p:nvSpPr>
          <p:cNvPr id="44" name="Right Arrow 43"/>
          <p:cNvSpPr/>
          <p:nvPr/>
        </p:nvSpPr>
        <p:spPr>
          <a:xfrm>
            <a:off x="1821655" y="4304043"/>
            <a:ext cx="242887" cy="41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1693068" y="5130098"/>
            <a:ext cx="242887" cy="41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014535" y="1844159"/>
            <a:ext cx="7558089" cy="646331"/>
          </a:xfrm>
          <a:prstGeom prst="rect">
            <a:avLst/>
          </a:prstGeom>
        </p:spPr>
        <p:txBody>
          <a:bodyPr wrap="square">
            <a:spAutoFit/>
          </a:bodyPr>
          <a:lstStyle/>
          <a:p>
            <a:pPr algn="ctr"/>
            <a:r>
              <a:rPr lang="en-US" sz="3600" dirty="0"/>
              <a:t>Randomized Block design </a:t>
            </a:r>
          </a:p>
        </p:txBody>
      </p:sp>
    </p:spTree>
    <p:extLst>
      <p:ext uri="{BB962C8B-B14F-4D97-AF65-F5344CB8AC3E}">
        <p14:creationId xmlns:p14="http://schemas.microsoft.com/office/powerpoint/2010/main" val="3202185726"/>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in pairs </a:t>
            </a:r>
          </a:p>
        </p:txBody>
      </p:sp>
      <p:sp>
        <p:nvSpPr>
          <p:cNvPr id="3" name="Content Placeholder 2"/>
          <p:cNvSpPr>
            <a:spLocks noGrp="1"/>
          </p:cNvSpPr>
          <p:nvPr>
            <p:ph idx="1"/>
          </p:nvPr>
        </p:nvSpPr>
        <p:spPr>
          <a:xfrm>
            <a:off x="1295401" y="2386013"/>
            <a:ext cx="9601196" cy="3489855"/>
          </a:xfrm>
        </p:spPr>
        <p:style>
          <a:lnRef idx="2">
            <a:schemeClr val="accent2"/>
          </a:lnRef>
          <a:fillRef idx="1">
            <a:schemeClr val="lt1"/>
          </a:fillRef>
          <a:effectRef idx="0">
            <a:schemeClr val="accent2"/>
          </a:effectRef>
          <a:fontRef idx="minor">
            <a:schemeClr val="dk1"/>
          </a:fontRef>
        </p:style>
        <p:txBody>
          <a:bodyPr/>
          <a:lstStyle/>
          <a:p>
            <a:r>
              <a:rPr lang="en-US" dirty="0"/>
              <a:t>A researcher is trying to determine whether or not sleep deprivation has an effect on test scores. (Lets see how a comparison pairs would be used)</a:t>
            </a:r>
          </a:p>
          <a:p>
            <a:endParaRPr lang="en-US" sz="3200" dirty="0">
              <a:solidFill>
                <a:schemeClr val="tx1">
                  <a:lumMod val="75000"/>
                  <a:lumOff val="25000"/>
                </a:schemeClr>
              </a:solidFill>
            </a:endParaRPr>
          </a:p>
          <a:p>
            <a:endParaRPr lang="en-US" dirty="0"/>
          </a:p>
        </p:txBody>
      </p:sp>
      <p:sp>
        <p:nvSpPr>
          <p:cNvPr id="4" name="Oval 3"/>
          <p:cNvSpPr/>
          <p:nvPr/>
        </p:nvSpPr>
        <p:spPr>
          <a:xfrm>
            <a:off x="5411076" y="3344030"/>
            <a:ext cx="1285876" cy="115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Sleep Deprivation </a:t>
            </a:r>
          </a:p>
        </p:txBody>
      </p:sp>
      <p:sp>
        <p:nvSpPr>
          <p:cNvPr id="5" name="Oval 4"/>
          <p:cNvSpPr/>
          <p:nvPr/>
        </p:nvSpPr>
        <p:spPr>
          <a:xfrm>
            <a:off x="5411076" y="4501318"/>
            <a:ext cx="1285876" cy="115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Normal sleep</a:t>
            </a:r>
          </a:p>
        </p:txBody>
      </p:sp>
      <p:sp>
        <p:nvSpPr>
          <p:cNvPr id="6" name="Oval 5"/>
          <p:cNvSpPr/>
          <p:nvPr/>
        </p:nvSpPr>
        <p:spPr>
          <a:xfrm>
            <a:off x="3312187" y="3837820"/>
            <a:ext cx="1285876" cy="115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Test Score</a:t>
            </a:r>
          </a:p>
        </p:txBody>
      </p:sp>
      <p:sp>
        <p:nvSpPr>
          <p:cNvPr id="7" name="Right Arrow 6"/>
          <p:cNvSpPr/>
          <p:nvPr/>
        </p:nvSpPr>
        <p:spPr>
          <a:xfrm rot="20445908" flipV="1">
            <a:off x="4586285" y="3922674"/>
            <a:ext cx="824791" cy="368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731986" flipV="1">
            <a:off x="4592142" y="4642224"/>
            <a:ext cx="824791" cy="368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98063" y="3922674"/>
            <a:ext cx="688312" cy="1170748"/>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4802729" y="3879425"/>
            <a:ext cx="201808" cy="117074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35285410"/>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37310"/>
            <a:ext cx="9601196" cy="1108363"/>
          </a:xfrm>
        </p:spPr>
        <p:txBody>
          <a:bodyPr>
            <a:normAutofit/>
          </a:bodyPr>
          <a:lstStyle/>
          <a:p>
            <a:r>
              <a:rPr lang="en-US" b="1" dirty="0">
                <a:latin typeface="+mn-lt"/>
              </a:rPr>
              <a:t>Choose what suits you </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200" y="1752601"/>
            <a:ext cx="10769600" cy="438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982040"/>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614488"/>
            <a:ext cx="9601196" cy="4261380"/>
          </a:xfrm>
        </p:spPr>
        <p:txBody>
          <a:bodyPr/>
          <a:lstStyle/>
          <a:p>
            <a:r>
              <a:rPr lang="en-US" dirty="0"/>
              <a:t>Grade them according to their performance.</a:t>
            </a:r>
          </a:p>
          <a:p>
            <a:endParaRPr lang="en-US" dirty="0"/>
          </a:p>
          <a:p>
            <a:pPr marL="0" indent="0">
              <a:buNone/>
            </a:pPr>
            <a:r>
              <a:rPr lang="en-US" dirty="0"/>
              <a:t> </a:t>
            </a:r>
          </a:p>
        </p:txBody>
      </p:sp>
      <p:sp>
        <p:nvSpPr>
          <p:cNvPr id="4" name="Rectangle 3"/>
          <p:cNvSpPr/>
          <p:nvPr/>
        </p:nvSpPr>
        <p:spPr>
          <a:xfrm>
            <a:off x="700087" y="714376"/>
            <a:ext cx="1971675"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Continue …</a:t>
            </a:r>
          </a:p>
        </p:txBody>
      </p:sp>
      <p:graphicFrame>
        <p:nvGraphicFramePr>
          <p:cNvPr id="5" name="Table 4"/>
          <p:cNvGraphicFramePr>
            <a:graphicFrameLocks noGrp="1"/>
          </p:cNvGraphicFramePr>
          <p:nvPr>
            <p:extLst>
              <p:ext uri="{D42A27DB-BD31-4B8C-83A1-F6EECF244321}">
                <p14:modId xmlns:p14="http://schemas.microsoft.com/office/powerpoint/2010/main" val="1187247428"/>
              </p:ext>
            </p:extLst>
          </p:nvPr>
        </p:nvGraphicFramePr>
        <p:xfrm>
          <a:off x="1543051" y="2877076"/>
          <a:ext cx="8731248" cy="1609198"/>
        </p:xfrm>
        <a:graphic>
          <a:graphicData uri="http://schemas.openxmlformats.org/drawingml/2006/table">
            <a:tbl>
              <a:tblPr firstRow="1" bandRow="1">
                <a:tableStyleId>{5C22544A-7EE6-4342-B048-85BDC9FD1C3A}</a:tableStyleId>
              </a:tblPr>
              <a:tblGrid>
                <a:gridCol w="2910416">
                  <a:extLst>
                    <a:ext uri="{9D8B030D-6E8A-4147-A177-3AD203B41FA5}">
                      <a16:colId xmlns:a16="http://schemas.microsoft.com/office/drawing/2014/main" val="20000"/>
                    </a:ext>
                  </a:extLst>
                </a:gridCol>
                <a:gridCol w="2910416">
                  <a:extLst>
                    <a:ext uri="{9D8B030D-6E8A-4147-A177-3AD203B41FA5}">
                      <a16:colId xmlns:a16="http://schemas.microsoft.com/office/drawing/2014/main" val="20001"/>
                    </a:ext>
                  </a:extLst>
                </a:gridCol>
                <a:gridCol w="2910416">
                  <a:extLst>
                    <a:ext uri="{9D8B030D-6E8A-4147-A177-3AD203B41FA5}">
                      <a16:colId xmlns:a16="http://schemas.microsoft.com/office/drawing/2014/main" val="20002"/>
                    </a:ext>
                  </a:extLst>
                </a:gridCol>
              </a:tblGrid>
              <a:tr h="415246">
                <a:tc>
                  <a:txBody>
                    <a:bodyPr/>
                    <a:lstStyle/>
                    <a:p>
                      <a:r>
                        <a:rPr lang="en-US" dirty="0"/>
                        <a:t>Poor</a:t>
                      </a:r>
                    </a:p>
                  </a:txBody>
                  <a:tcPr/>
                </a:tc>
                <a:tc>
                  <a:txBody>
                    <a:bodyPr/>
                    <a:lstStyle/>
                    <a:p>
                      <a:r>
                        <a:rPr lang="en-US" dirty="0"/>
                        <a:t>Average</a:t>
                      </a:r>
                    </a:p>
                  </a:txBody>
                  <a:tcPr/>
                </a:tc>
                <a:tc>
                  <a:txBody>
                    <a:bodyPr/>
                    <a:lstStyle/>
                    <a:p>
                      <a:r>
                        <a:rPr lang="en-US" dirty="0"/>
                        <a:t>Good </a:t>
                      </a:r>
                    </a:p>
                  </a:txBody>
                  <a:tcPr/>
                </a:tc>
                <a:extLst>
                  <a:ext uri="{0D108BD9-81ED-4DB2-BD59-A6C34878D82A}">
                    <a16:rowId xmlns:a16="http://schemas.microsoft.com/office/drawing/2014/main" val="10000"/>
                  </a:ext>
                </a:extLst>
              </a:tr>
              <a:tr h="778706">
                <a:tc>
                  <a:txBody>
                    <a:bodyPr/>
                    <a:lstStyle/>
                    <a:p>
                      <a:r>
                        <a:rPr lang="en-US" dirty="0"/>
                        <a:t>1 (</a:t>
                      </a:r>
                      <a:r>
                        <a:rPr lang="en-US" dirty="0" err="1"/>
                        <a:t>Slp</a:t>
                      </a:r>
                      <a:r>
                        <a:rPr lang="en-US" dirty="0"/>
                        <a:t> Deprivation)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(Normal </a:t>
                      </a:r>
                      <a:r>
                        <a:rPr lang="en-US" dirty="0" err="1"/>
                        <a:t>Slp</a:t>
                      </a:r>
                      <a:r>
                        <a:rPr lang="en-US" dirty="0"/>
                        <a:t>)</a:t>
                      </a:r>
                    </a:p>
                  </a:txBody>
                  <a:tcPr/>
                </a:tc>
                <a:tc>
                  <a:txBody>
                    <a:bodyPr/>
                    <a:lstStyle/>
                    <a:p>
                      <a:r>
                        <a:rPr lang="en-US" dirty="0"/>
                        <a:t>1 (</a:t>
                      </a:r>
                      <a:r>
                        <a:rPr lang="en-US" dirty="0" err="1"/>
                        <a:t>Slp</a:t>
                      </a:r>
                      <a:r>
                        <a:rPr lang="en-US" dirty="0"/>
                        <a:t> Deprivation)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(Normal </a:t>
                      </a:r>
                      <a:r>
                        <a:rPr lang="en-US" dirty="0" err="1"/>
                        <a:t>Slp</a:t>
                      </a:r>
                      <a:r>
                        <a:rPr lang="en-US" dirty="0"/>
                        <a:t>)</a:t>
                      </a:r>
                    </a:p>
                  </a:txBody>
                  <a:tcPr/>
                </a:tc>
                <a:tc>
                  <a:txBody>
                    <a:bodyPr/>
                    <a:lstStyle/>
                    <a:p>
                      <a:r>
                        <a:rPr lang="en-US" dirty="0"/>
                        <a:t>1 (</a:t>
                      </a:r>
                      <a:r>
                        <a:rPr lang="en-US" dirty="0" err="1"/>
                        <a:t>Slp</a:t>
                      </a:r>
                      <a:r>
                        <a:rPr lang="en-US" dirty="0"/>
                        <a:t> Deprivation)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(Normal </a:t>
                      </a:r>
                      <a:r>
                        <a:rPr lang="en-US" dirty="0" err="1"/>
                        <a:t>Slp</a:t>
                      </a:r>
                      <a:r>
                        <a:rPr lang="en-US" dirty="0"/>
                        <a:t>)</a:t>
                      </a:r>
                    </a:p>
                  </a:txBody>
                  <a:tcPr/>
                </a:tc>
                <a:extLst>
                  <a:ext uri="{0D108BD9-81ED-4DB2-BD59-A6C34878D82A}">
                    <a16:rowId xmlns:a16="http://schemas.microsoft.com/office/drawing/2014/main" val="10001"/>
                  </a:ext>
                </a:extLst>
              </a:tr>
              <a:tr h="415246">
                <a:tc>
                  <a:txBody>
                    <a:bodyPr/>
                    <a:lstStyle/>
                    <a:p>
                      <a:r>
                        <a:rPr lang="en-US" dirty="0"/>
                        <a:t>Comparison </a:t>
                      </a:r>
                    </a:p>
                  </a:txBody>
                  <a:tcPr/>
                </a:tc>
                <a:tc>
                  <a:txBody>
                    <a:bodyPr/>
                    <a:lstStyle/>
                    <a:p>
                      <a:r>
                        <a:rPr lang="en-US" dirty="0"/>
                        <a:t>Comparison</a:t>
                      </a:r>
                    </a:p>
                  </a:txBody>
                  <a:tcPr/>
                </a:tc>
                <a:tc>
                  <a:txBody>
                    <a:bodyPr/>
                    <a:lstStyle/>
                    <a:p>
                      <a:r>
                        <a:rPr lang="en-US" dirty="0"/>
                        <a:t>Comparison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88413238"/>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114" y="867833"/>
            <a:ext cx="9601196" cy="618067"/>
          </a:xfrm>
        </p:spPr>
        <p:txBody>
          <a:bodyPr>
            <a:normAutofit fontScale="90000"/>
          </a:bodyPr>
          <a:lstStyle/>
          <a:p>
            <a:r>
              <a:rPr lang="en-US" dirty="0"/>
              <a:t>Latin Square Design</a:t>
            </a:r>
          </a:p>
        </p:txBody>
      </p:sp>
      <p:sp>
        <p:nvSpPr>
          <p:cNvPr id="3" name="Content Placeholder 2"/>
          <p:cNvSpPr>
            <a:spLocks noGrp="1"/>
          </p:cNvSpPr>
          <p:nvPr>
            <p:ph idx="1"/>
          </p:nvPr>
        </p:nvSpPr>
        <p:spPr>
          <a:xfrm>
            <a:off x="1295401" y="1543050"/>
            <a:ext cx="9601196" cy="4332818"/>
          </a:xfrm>
        </p:spPr>
        <p:txBody>
          <a:bodyPr/>
          <a:lstStyle/>
          <a:p>
            <a:r>
              <a:rPr lang="en-US" dirty="0"/>
              <a:t>Latin square design is a method of placing treatments so that they appear in a balanced fashion within a square block or field. Treatments appear once in each row and column.</a:t>
            </a:r>
          </a:p>
          <a:p>
            <a:r>
              <a:rPr lang="en-US" dirty="0"/>
              <a:t>The </a:t>
            </a:r>
            <a:r>
              <a:rPr lang="en-US" b="1" dirty="0"/>
              <a:t>Latin square design</a:t>
            </a:r>
            <a:r>
              <a:rPr lang="en-US" dirty="0"/>
              <a:t> is used where the researcher desires to control the variation in an experiment that is related to rows and columns in the field.</a:t>
            </a:r>
          </a:p>
        </p:txBody>
      </p:sp>
      <p:graphicFrame>
        <p:nvGraphicFramePr>
          <p:cNvPr id="6" name="Table 5"/>
          <p:cNvGraphicFramePr>
            <a:graphicFrameLocks noGrp="1"/>
          </p:cNvGraphicFramePr>
          <p:nvPr>
            <p:extLst>
              <p:ext uri="{D42A27DB-BD31-4B8C-83A1-F6EECF244321}">
                <p14:modId xmlns:p14="http://schemas.microsoft.com/office/powerpoint/2010/main" val="2489179444"/>
              </p:ext>
            </p:extLst>
          </p:nvPr>
        </p:nvGraphicFramePr>
        <p:xfrm>
          <a:off x="3157537" y="3800476"/>
          <a:ext cx="5214940" cy="1874412"/>
        </p:xfrm>
        <a:graphic>
          <a:graphicData uri="http://schemas.openxmlformats.org/drawingml/2006/table">
            <a:tbl>
              <a:tblPr firstRow="1" bandRow="1">
                <a:tableStyleId>{7DF18680-E054-41AD-8BC1-D1AEF772440D}</a:tableStyleId>
              </a:tblPr>
              <a:tblGrid>
                <a:gridCol w="1303735">
                  <a:extLst>
                    <a:ext uri="{9D8B030D-6E8A-4147-A177-3AD203B41FA5}">
                      <a16:colId xmlns:a16="http://schemas.microsoft.com/office/drawing/2014/main" val="20000"/>
                    </a:ext>
                  </a:extLst>
                </a:gridCol>
                <a:gridCol w="1303735">
                  <a:extLst>
                    <a:ext uri="{9D8B030D-6E8A-4147-A177-3AD203B41FA5}">
                      <a16:colId xmlns:a16="http://schemas.microsoft.com/office/drawing/2014/main" val="20001"/>
                    </a:ext>
                  </a:extLst>
                </a:gridCol>
                <a:gridCol w="1303735">
                  <a:extLst>
                    <a:ext uri="{9D8B030D-6E8A-4147-A177-3AD203B41FA5}">
                      <a16:colId xmlns:a16="http://schemas.microsoft.com/office/drawing/2014/main" val="20002"/>
                    </a:ext>
                  </a:extLst>
                </a:gridCol>
                <a:gridCol w="1303735">
                  <a:extLst>
                    <a:ext uri="{9D8B030D-6E8A-4147-A177-3AD203B41FA5}">
                      <a16:colId xmlns:a16="http://schemas.microsoft.com/office/drawing/2014/main" val="20003"/>
                    </a:ext>
                  </a:extLst>
                </a:gridCol>
              </a:tblGrid>
              <a:tr h="468603">
                <a:tc>
                  <a:txBody>
                    <a:bodyPr/>
                    <a:lstStyle/>
                    <a:p>
                      <a:pPr algn="ctr"/>
                      <a:r>
                        <a:rPr lang="en-US" dirty="0"/>
                        <a:t>A</a:t>
                      </a:r>
                    </a:p>
                  </a:txBody>
                  <a:tcPr/>
                </a:tc>
                <a:tc>
                  <a:txBody>
                    <a:bodyPr/>
                    <a:lstStyle/>
                    <a:p>
                      <a:pPr algn="ctr"/>
                      <a:r>
                        <a:rPr lang="en-US" dirty="0"/>
                        <a:t>B</a:t>
                      </a:r>
                    </a:p>
                  </a:txBody>
                  <a:tcPr/>
                </a:tc>
                <a:tc>
                  <a:txBody>
                    <a:bodyPr/>
                    <a:lstStyle/>
                    <a:p>
                      <a:pPr algn="ctr"/>
                      <a:r>
                        <a:rPr lang="en-US" dirty="0"/>
                        <a:t>C</a:t>
                      </a:r>
                    </a:p>
                  </a:txBody>
                  <a:tcPr/>
                </a:tc>
                <a:tc>
                  <a:txBody>
                    <a:bodyPr/>
                    <a:lstStyle/>
                    <a:p>
                      <a:pPr algn="ctr"/>
                      <a:r>
                        <a:rPr lang="en-US" dirty="0"/>
                        <a:t>D</a:t>
                      </a:r>
                    </a:p>
                  </a:txBody>
                  <a:tcPr/>
                </a:tc>
                <a:extLst>
                  <a:ext uri="{0D108BD9-81ED-4DB2-BD59-A6C34878D82A}">
                    <a16:rowId xmlns:a16="http://schemas.microsoft.com/office/drawing/2014/main" val="10000"/>
                  </a:ext>
                </a:extLst>
              </a:tr>
              <a:tr h="468603">
                <a:tc>
                  <a:txBody>
                    <a:bodyPr/>
                    <a:lstStyle/>
                    <a:p>
                      <a:pPr algn="ctr"/>
                      <a:r>
                        <a:rPr lang="en-US" dirty="0"/>
                        <a:t>B</a:t>
                      </a:r>
                    </a:p>
                  </a:txBody>
                  <a:tcPr/>
                </a:tc>
                <a:tc>
                  <a:txBody>
                    <a:bodyPr/>
                    <a:lstStyle/>
                    <a:p>
                      <a:pPr algn="ctr"/>
                      <a:r>
                        <a:rPr lang="en-US" dirty="0"/>
                        <a:t>C</a:t>
                      </a:r>
                    </a:p>
                  </a:txBody>
                  <a:tcPr/>
                </a:tc>
                <a:tc>
                  <a:txBody>
                    <a:bodyPr/>
                    <a:lstStyle/>
                    <a:p>
                      <a:pPr algn="ctr"/>
                      <a:r>
                        <a:rPr lang="en-US" dirty="0"/>
                        <a:t>D</a:t>
                      </a:r>
                    </a:p>
                  </a:txBody>
                  <a:tcPr/>
                </a:tc>
                <a:tc>
                  <a:txBody>
                    <a:bodyPr/>
                    <a:lstStyle/>
                    <a:p>
                      <a:pPr algn="ctr"/>
                      <a:r>
                        <a:rPr lang="en-US" dirty="0"/>
                        <a:t>A</a:t>
                      </a:r>
                    </a:p>
                  </a:txBody>
                  <a:tcPr/>
                </a:tc>
                <a:extLst>
                  <a:ext uri="{0D108BD9-81ED-4DB2-BD59-A6C34878D82A}">
                    <a16:rowId xmlns:a16="http://schemas.microsoft.com/office/drawing/2014/main" val="10001"/>
                  </a:ext>
                </a:extLst>
              </a:tr>
              <a:tr h="468603">
                <a:tc>
                  <a:txBody>
                    <a:bodyPr/>
                    <a:lstStyle/>
                    <a:p>
                      <a:pPr algn="ctr"/>
                      <a:r>
                        <a:rPr lang="en-US" dirty="0"/>
                        <a:t>C</a:t>
                      </a:r>
                    </a:p>
                  </a:txBody>
                  <a:tcPr/>
                </a:tc>
                <a:tc>
                  <a:txBody>
                    <a:bodyPr/>
                    <a:lstStyle/>
                    <a:p>
                      <a:pPr algn="ctr"/>
                      <a:r>
                        <a:rPr lang="en-US" dirty="0"/>
                        <a:t>D</a:t>
                      </a:r>
                    </a:p>
                  </a:txBody>
                  <a:tcPr/>
                </a:tc>
                <a:tc>
                  <a:txBody>
                    <a:bodyPr/>
                    <a:lstStyle/>
                    <a:p>
                      <a:pPr algn="ctr"/>
                      <a:r>
                        <a:rPr lang="en-US" dirty="0"/>
                        <a:t>A</a:t>
                      </a:r>
                    </a:p>
                  </a:txBody>
                  <a:tcPr/>
                </a:tc>
                <a:tc>
                  <a:txBody>
                    <a:bodyPr/>
                    <a:lstStyle/>
                    <a:p>
                      <a:pPr algn="ctr"/>
                      <a:r>
                        <a:rPr lang="en-US" dirty="0"/>
                        <a:t>B</a:t>
                      </a:r>
                    </a:p>
                  </a:txBody>
                  <a:tcPr/>
                </a:tc>
                <a:extLst>
                  <a:ext uri="{0D108BD9-81ED-4DB2-BD59-A6C34878D82A}">
                    <a16:rowId xmlns:a16="http://schemas.microsoft.com/office/drawing/2014/main" val="10002"/>
                  </a:ext>
                </a:extLst>
              </a:tr>
              <a:tr h="468603">
                <a:tc>
                  <a:txBody>
                    <a:bodyPr/>
                    <a:lstStyle/>
                    <a:p>
                      <a:pPr algn="ctr"/>
                      <a:r>
                        <a:rPr lang="en-US" dirty="0"/>
                        <a:t>D</a:t>
                      </a:r>
                    </a:p>
                  </a:txBody>
                  <a:tcPr/>
                </a:tc>
                <a:tc>
                  <a:txBody>
                    <a:bodyPr/>
                    <a:lstStyle/>
                    <a:p>
                      <a:pPr algn="ctr"/>
                      <a:r>
                        <a:rPr lang="en-US" dirty="0"/>
                        <a:t>A</a:t>
                      </a:r>
                    </a:p>
                  </a:txBody>
                  <a:tcPr/>
                </a:tc>
                <a:tc>
                  <a:txBody>
                    <a:bodyPr/>
                    <a:lstStyle/>
                    <a:p>
                      <a:pPr algn="ctr"/>
                      <a:r>
                        <a:rPr lang="en-US" dirty="0"/>
                        <a:t>B</a:t>
                      </a:r>
                    </a:p>
                  </a:txBody>
                  <a:tcPr/>
                </a:tc>
                <a:tc>
                  <a:txBody>
                    <a:bodyPr/>
                    <a:lstStyle/>
                    <a:p>
                      <a:pPr algn="ctr"/>
                      <a:r>
                        <a:rPr lang="en-US" dirty="0"/>
                        <a:t>C</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514468"/>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cs typeface="Times New Roman" pitchFamily="18" charset="0"/>
              </a:rPr>
              <a:t>Quasi Experimental Research Design</a:t>
            </a:r>
            <a:endParaRPr lang="en-US" b="1" dirty="0">
              <a:latin typeface="+mn-lt"/>
            </a:endParaRPr>
          </a:p>
        </p:txBody>
      </p:sp>
      <p:sp>
        <p:nvSpPr>
          <p:cNvPr id="3" name="Content Placeholder 2"/>
          <p:cNvSpPr>
            <a:spLocks noGrp="1"/>
          </p:cNvSpPr>
          <p:nvPr>
            <p:ph idx="1"/>
          </p:nvPr>
        </p:nvSpPr>
        <p:spPr>
          <a:xfrm>
            <a:off x="1295401" y="2452255"/>
            <a:ext cx="9601196" cy="3423613"/>
          </a:xfrm>
        </p:spPr>
        <p:txBody>
          <a:bodyPr>
            <a:normAutofit/>
          </a:bodyPr>
          <a:lstStyle/>
          <a:p>
            <a:pPr algn="just"/>
            <a:r>
              <a:rPr lang="en-US" sz="2800" dirty="0"/>
              <a:t>Quasi-experimental research also similar to randomized controlled trial, but it specifically lacks the element of random assignment to treatment or control.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99164"/>
            <a:ext cx="8534400" cy="259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676970"/>
      </p:ext>
    </p:extLst>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Times New Roman" pitchFamily="18" charset="0"/>
              </a:rPr>
              <a:t>Systematic Review</a:t>
            </a:r>
            <a:endParaRPr lang="en-US" b="1" dirty="0">
              <a:latin typeface="+mn-lt"/>
            </a:endParaRPr>
          </a:p>
        </p:txBody>
      </p:sp>
      <p:sp>
        <p:nvSpPr>
          <p:cNvPr id="3" name="Content Placeholder 2"/>
          <p:cNvSpPr>
            <a:spLocks noGrp="1"/>
          </p:cNvSpPr>
          <p:nvPr>
            <p:ph idx="1"/>
          </p:nvPr>
        </p:nvSpPr>
        <p:spPr/>
        <p:txBody>
          <a:bodyPr>
            <a:normAutofit/>
          </a:bodyPr>
          <a:lstStyle/>
          <a:p>
            <a:pPr algn="just"/>
            <a:r>
              <a:rPr lang="en-US" sz="2800" dirty="0"/>
              <a:t>A systematic review summarizes the results of available carefully designed healthcare studies (controlled trials) and provides a high level of evidence on the effectiveness of healthcare interventions.</a:t>
            </a:r>
          </a:p>
        </p:txBody>
      </p:sp>
    </p:spTree>
    <p:extLst>
      <p:ext uri="{BB962C8B-B14F-4D97-AF65-F5344CB8AC3E}">
        <p14:creationId xmlns:p14="http://schemas.microsoft.com/office/powerpoint/2010/main" val="1867559779"/>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392362"/>
          </a:xfrm>
        </p:spPr>
        <p:txBody>
          <a:bodyPr>
            <a:normAutofit/>
          </a:bodyPr>
          <a:lstStyle/>
          <a:p>
            <a:r>
              <a:rPr lang="en-US" b="1" dirty="0"/>
              <a:t>Meta- analysis</a:t>
            </a:r>
            <a:br>
              <a:rPr lang="en-US" dirty="0"/>
            </a:br>
            <a:r>
              <a:rPr lang="en-US" sz="2800" dirty="0"/>
              <a:t>A meta-analysis is the use of statistical methods to summarize the results of these studies. </a:t>
            </a:r>
          </a:p>
        </p:txBody>
      </p:sp>
      <p:pic>
        <p:nvPicPr>
          <p:cNvPr id="4" name="Content Placeholder 3" descr="meta"/>
          <p:cNvPicPr>
            <a:picLocks noGrp="1" noChangeAspect="1" noChangeArrowheads="1"/>
          </p:cNvPicPr>
          <p:nvPr>
            <p:ph idx="1"/>
          </p:nvPr>
        </p:nvPicPr>
        <p:blipFill>
          <a:blip r:embed="rId2"/>
          <a:srcRect/>
          <a:stretch>
            <a:fillRect/>
          </a:stretch>
        </p:blipFill>
        <p:spPr>
          <a:xfrm>
            <a:off x="2946400" y="3200400"/>
            <a:ext cx="6350000" cy="2857500"/>
          </a:xfrm>
          <a:noFill/>
          <a:ln/>
        </p:spPr>
      </p:pic>
    </p:spTree>
    <p:extLst>
      <p:ext uri="{BB962C8B-B14F-4D97-AF65-F5344CB8AC3E}">
        <p14:creationId xmlns:p14="http://schemas.microsoft.com/office/powerpoint/2010/main" val="1865341796"/>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Validity </a:t>
            </a:r>
          </a:p>
        </p:txBody>
      </p:sp>
      <p:sp>
        <p:nvSpPr>
          <p:cNvPr id="3" name="Content Placeholder 2"/>
          <p:cNvSpPr>
            <a:spLocks noGrp="1"/>
          </p:cNvSpPr>
          <p:nvPr>
            <p:ph idx="1"/>
          </p:nvPr>
        </p:nvSpPr>
        <p:spPr/>
        <p:txBody>
          <a:bodyPr/>
          <a:lstStyle/>
          <a:p>
            <a:r>
              <a:rPr lang="en-US" dirty="0"/>
              <a:t>Extend to which the (Confounding Variables) effect detected in a study reflect rather than result from the effects of extraneous variables. </a:t>
            </a:r>
          </a:p>
        </p:txBody>
      </p:sp>
    </p:spTree>
    <p:extLst>
      <p:ext uri="{BB962C8B-B14F-4D97-AF65-F5344CB8AC3E}">
        <p14:creationId xmlns:p14="http://schemas.microsoft.com/office/powerpoint/2010/main" val="870760522"/>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Validity</a:t>
            </a:r>
          </a:p>
        </p:txBody>
      </p:sp>
      <p:sp>
        <p:nvSpPr>
          <p:cNvPr id="3" name="Content Placeholder 2"/>
          <p:cNvSpPr>
            <a:spLocks noGrp="1"/>
          </p:cNvSpPr>
          <p:nvPr>
            <p:ph idx="1"/>
          </p:nvPr>
        </p:nvSpPr>
        <p:spPr/>
        <p:txBody>
          <a:bodyPr/>
          <a:lstStyle/>
          <a:p>
            <a:r>
              <a:rPr lang="en-US" dirty="0"/>
              <a:t>The extend to which the study finding can be generalized beyond the sample used in </a:t>
            </a:r>
            <a:r>
              <a:rPr lang="en-US"/>
              <a:t>the study.</a:t>
            </a:r>
          </a:p>
        </p:txBody>
      </p:sp>
    </p:spTree>
    <p:extLst>
      <p:ext uri="{BB962C8B-B14F-4D97-AF65-F5344CB8AC3E}">
        <p14:creationId xmlns:p14="http://schemas.microsoft.com/office/powerpoint/2010/main" val="1649561066"/>
      </p:ext>
    </p:extLst>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03768"/>
          </a:xfrm>
        </p:spPr>
        <p:txBody>
          <a:bodyPr>
            <a:normAutofit fontScale="90000"/>
          </a:bodyPr>
          <a:lstStyle/>
          <a:p>
            <a:r>
              <a:rPr lang="en-US" b="1" dirty="0"/>
              <a:t>Levels of evidence in EBP</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743075"/>
            <a:ext cx="10987088" cy="455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643880"/>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b="1" dirty="0"/>
              <a:t>Thank you</a:t>
            </a:r>
          </a:p>
        </p:txBody>
      </p:sp>
      <p:pic>
        <p:nvPicPr>
          <p:cNvPr id="5122" name="Picture 2" descr="C:\Users\SURESH\Desktop\say-no-thank-you-to-the-powerpoint-thank-you-slide-18-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08" y="1752602"/>
            <a:ext cx="10931237" cy="446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44468"/>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a:t>
            </a:r>
          </a:p>
        </p:txBody>
      </p:sp>
      <p:sp>
        <p:nvSpPr>
          <p:cNvPr id="3" name="Content Placeholder 2"/>
          <p:cNvSpPr>
            <a:spLocks noGrp="1"/>
          </p:cNvSpPr>
          <p:nvPr>
            <p:ph idx="1"/>
          </p:nvPr>
        </p:nvSpPr>
        <p:spPr>
          <a:xfrm>
            <a:off x="609600" y="2514601"/>
            <a:ext cx="10972800" cy="2209800"/>
          </a:xfrm>
        </p:spPr>
        <p:txBody>
          <a:bodyPr/>
          <a:lstStyle/>
          <a:p>
            <a:pPr algn="just"/>
            <a:r>
              <a:rPr lang="en-US" dirty="0"/>
              <a:t>A</a:t>
            </a:r>
            <a:r>
              <a:rPr lang="en-US" sz="2800" dirty="0"/>
              <a:t> </a:t>
            </a:r>
            <a:r>
              <a:rPr lang="en-US" sz="2800" b="1" dirty="0"/>
              <a:t>research design</a:t>
            </a:r>
            <a:r>
              <a:rPr lang="en-US" sz="2800" dirty="0"/>
              <a:t> is the set of methods and procedures used in collecting and analyzing the variables specified in the research problem.</a:t>
            </a:r>
          </a:p>
        </p:txBody>
      </p:sp>
    </p:spTree>
    <p:extLst>
      <p:ext uri="{BB962C8B-B14F-4D97-AF65-F5344CB8AC3E}">
        <p14:creationId xmlns:p14="http://schemas.microsoft.com/office/powerpoint/2010/main" val="2915667355"/>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225" t="12121" r="11550" b="5381"/>
          <a:stretch/>
        </p:blipFill>
        <p:spPr bwMode="auto">
          <a:xfrm>
            <a:off x="203200" y="1"/>
            <a:ext cx="117856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75444"/>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1676455"/>
            <a:ext cx="10972800" cy="664980"/>
          </a:xfrm>
        </p:spPr>
        <p:txBody>
          <a:bodyPr>
            <a:normAutofit/>
          </a:bodyPr>
          <a:lstStyle/>
          <a:p>
            <a:r>
              <a:rPr lang="en-US" sz="3600" b="1" dirty="0">
                <a:solidFill>
                  <a:srgbClr val="C00000"/>
                </a:solidFill>
                <a:latin typeface="+mn-lt"/>
                <a:cs typeface="Times New Roman" pitchFamily="18" charset="0"/>
              </a:rPr>
              <a:t>Hierarchy of study types (Primary research)</a:t>
            </a:r>
          </a:p>
        </p:txBody>
      </p:sp>
      <p:sp>
        <p:nvSpPr>
          <p:cNvPr id="35843" name="Line 3"/>
          <p:cNvSpPr>
            <a:spLocks noChangeShapeType="1"/>
          </p:cNvSpPr>
          <p:nvPr/>
        </p:nvSpPr>
        <p:spPr bwMode="auto">
          <a:xfrm flipH="1">
            <a:off x="1039089" y="2438400"/>
            <a:ext cx="5043055" cy="2064327"/>
          </a:xfrm>
          <a:prstGeom prst="line">
            <a:avLst/>
          </a:prstGeom>
          <a:noFill/>
          <a:ln w="38100">
            <a:solidFill>
              <a:schemeClr val="tx1"/>
            </a:solidFill>
            <a:round/>
            <a:headEnd/>
            <a:tailEnd type="triangle" w="med" len="med"/>
          </a:ln>
        </p:spPr>
        <p:txBody>
          <a:bodyPr wrap="none"/>
          <a:lstStyle/>
          <a:p>
            <a:endParaRPr lang="en-US" sz="2400"/>
          </a:p>
        </p:txBody>
      </p:sp>
      <p:sp>
        <p:nvSpPr>
          <p:cNvPr id="35844" name="Line 4"/>
          <p:cNvSpPr>
            <a:spLocks noChangeShapeType="1"/>
          </p:cNvSpPr>
          <p:nvPr/>
        </p:nvSpPr>
        <p:spPr bwMode="auto">
          <a:xfrm>
            <a:off x="6054437" y="2410691"/>
            <a:ext cx="3241964" cy="955964"/>
          </a:xfrm>
          <a:prstGeom prst="line">
            <a:avLst/>
          </a:prstGeom>
          <a:noFill/>
          <a:ln w="38100">
            <a:solidFill>
              <a:schemeClr val="tx1"/>
            </a:solidFill>
            <a:round/>
            <a:headEnd/>
            <a:tailEnd type="triangle" w="med" len="med"/>
          </a:ln>
        </p:spPr>
        <p:txBody>
          <a:bodyPr wrap="none"/>
          <a:lstStyle/>
          <a:p>
            <a:endParaRPr lang="en-US" sz="2400"/>
          </a:p>
        </p:txBody>
      </p:sp>
      <p:sp>
        <p:nvSpPr>
          <p:cNvPr id="35845" name="Text Box 5"/>
          <p:cNvSpPr txBox="1">
            <a:spLocks noChangeArrowheads="1"/>
          </p:cNvSpPr>
          <p:nvPr/>
        </p:nvSpPr>
        <p:spPr bwMode="auto">
          <a:xfrm>
            <a:off x="900545" y="4506537"/>
            <a:ext cx="2132409" cy="1581150"/>
          </a:xfrm>
          <a:prstGeom prst="rect">
            <a:avLst/>
          </a:prstGeom>
          <a:noFill/>
          <a:ln w="28575">
            <a:solidFill>
              <a:schemeClr val="tx1"/>
            </a:solidFill>
            <a:miter lim="800000"/>
            <a:headEnd/>
            <a:tailEnd/>
          </a:ln>
        </p:spPr>
        <p:txBody>
          <a:bodyPr wrap="square">
            <a:spAutoFit/>
          </a:bodyPr>
          <a:lstStyle/>
          <a:p>
            <a:r>
              <a:rPr lang="en-US" sz="2400" u="sng" dirty="0"/>
              <a:t>Descriptive</a:t>
            </a:r>
          </a:p>
          <a:p>
            <a:pPr>
              <a:buFontTx/>
              <a:buChar char="•"/>
            </a:pPr>
            <a:r>
              <a:rPr lang="en-US" sz="2400" dirty="0"/>
              <a:t>Case Study</a:t>
            </a:r>
          </a:p>
          <a:p>
            <a:pPr>
              <a:buFontTx/>
              <a:buChar char="•"/>
            </a:pPr>
            <a:r>
              <a:rPr lang="en-US" sz="2400" dirty="0"/>
              <a:t>Case series</a:t>
            </a:r>
          </a:p>
          <a:p>
            <a:pPr>
              <a:buFontTx/>
              <a:buChar char="•"/>
            </a:pPr>
            <a:r>
              <a:rPr lang="en-US" sz="2400" dirty="0"/>
              <a:t>Survey</a:t>
            </a:r>
          </a:p>
        </p:txBody>
      </p:sp>
      <p:sp>
        <p:nvSpPr>
          <p:cNvPr id="35846" name="Text Box 6"/>
          <p:cNvSpPr txBox="1">
            <a:spLocks noChangeArrowheads="1"/>
          </p:cNvSpPr>
          <p:nvPr/>
        </p:nvSpPr>
        <p:spPr bwMode="auto">
          <a:xfrm>
            <a:off x="7499927" y="3409604"/>
            <a:ext cx="2133600" cy="461665"/>
          </a:xfrm>
          <a:prstGeom prst="rect">
            <a:avLst/>
          </a:prstGeom>
          <a:noFill/>
          <a:ln w="28575">
            <a:solidFill>
              <a:schemeClr val="tx1"/>
            </a:solidFill>
            <a:miter lim="800000"/>
            <a:headEnd/>
            <a:tailEnd/>
          </a:ln>
        </p:spPr>
        <p:txBody>
          <a:bodyPr>
            <a:spAutoFit/>
          </a:bodyPr>
          <a:lstStyle/>
          <a:p>
            <a:r>
              <a:rPr lang="en-US" sz="2400"/>
              <a:t>Analytic</a:t>
            </a:r>
          </a:p>
        </p:txBody>
      </p:sp>
      <p:sp>
        <p:nvSpPr>
          <p:cNvPr id="35847" name="Line 7"/>
          <p:cNvSpPr>
            <a:spLocks noChangeShapeType="1"/>
          </p:cNvSpPr>
          <p:nvPr/>
        </p:nvSpPr>
        <p:spPr bwMode="auto">
          <a:xfrm flipH="1">
            <a:off x="4731828" y="3815192"/>
            <a:ext cx="3662679" cy="463264"/>
          </a:xfrm>
          <a:prstGeom prst="line">
            <a:avLst/>
          </a:prstGeom>
          <a:noFill/>
          <a:ln w="38100">
            <a:solidFill>
              <a:schemeClr val="tx1"/>
            </a:solidFill>
            <a:round/>
            <a:headEnd/>
            <a:tailEnd type="triangle" w="med" len="med"/>
          </a:ln>
        </p:spPr>
        <p:txBody>
          <a:bodyPr wrap="none"/>
          <a:lstStyle/>
          <a:p>
            <a:endParaRPr lang="en-US" sz="2400"/>
          </a:p>
        </p:txBody>
      </p:sp>
      <p:sp>
        <p:nvSpPr>
          <p:cNvPr id="35848" name="Text Box 8"/>
          <p:cNvSpPr txBox="1">
            <a:spLocks noChangeArrowheads="1"/>
          </p:cNvSpPr>
          <p:nvPr/>
        </p:nvSpPr>
        <p:spPr bwMode="auto">
          <a:xfrm>
            <a:off x="3210599" y="4341904"/>
            <a:ext cx="2844800" cy="1938992"/>
          </a:xfrm>
          <a:prstGeom prst="rect">
            <a:avLst/>
          </a:prstGeom>
          <a:noFill/>
          <a:ln w="28575">
            <a:solidFill>
              <a:schemeClr val="tx1"/>
            </a:solidFill>
            <a:miter lim="800000"/>
            <a:headEnd/>
            <a:tailEnd/>
          </a:ln>
        </p:spPr>
        <p:txBody>
          <a:bodyPr wrap="square">
            <a:spAutoFit/>
          </a:bodyPr>
          <a:lstStyle/>
          <a:p>
            <a:r>
              <a:rPr lang="en-US" sz="2400" u="sng" dirty="0"/>
              <a:t>Observational</a:t>
            </a:r>
          </a:p>
          <a:p>
            <a:pPr>
              <a:buFontTx/>
              <a:buChar char="•"/>
            </a:pPr>
            <a:r>
              <a:rPr lang="en-US" sz="2400" dirty="0"/>
              <a:t>Cross sectional</a:t>
            </a:r>
          </a:p>
          <a:p>
            <a:pPr>
              <a:buFontTx/>
              <a:buChar char="•"/>
            </a:pPr>
            <a:r>
              <a:rPr lang="en-US" sz="2400" dirty="0"/>
              <a:t>Case-control</a:t>
            </a:r>
          </a:p>
          <a:p>
            <a:pPr>
              <a:buFontTx/>
              <a:buChar char="•"/>
            </a:pPr>
            <a:r>
              <a:rPr lang="en-US" sz="2400" dirty="0"/>
              <a:t>Cohort studies</a:t>
            </a:r>
          </a:p>
          <a:p>
            <a:pPr>
              <a:buFontTx/>
              <a:buChar char="•"/>
            </a:pPr>
            <a:r>
              <a:rPr lang="en-US" sz="2400" dirty="0"/>
              <a:t>Ecological</a:t>
            </a:r>
          </a:p>
        </p:txBody>
      </p:sp>
      <p:sp>
        <p:nvSpPr>
          <p:cNvPr id="35849" name="Line 9"/>
          <p:cNvSpPr>
            <a:spLocks noChangeShapeType="1"/>
          </p:cNvSpPr>
          <p:nvPr/>
        </p:nvSpPr>
        <p:spPr bwMode="auto">
          <a:xfrm>
            <a:off x="8423562" y="3879273"/>
            <a:ext cx="1928669" cy="749011"/>
          </a:xfrm>
          <a:prstGeom prst="line">
            <a:avLst/>
          </a:prstGeom>
          <a:noFill/>
          <a:ln w="38100">
            <a:solidFill>
              <a:schemeClr val="tx1"/>
            </a:solidFill>
            <a:round/>
            <a:headEnd/>
            <a:tailEnd type="triangle" w="med" len="med"/>
          </a:ln>
        </p:spPr>
        <p:txBody>
          <a:bodyPr wrap="none"/>
          <a:lstStyle/>
          <a:p>
            <a:endParaRPr lang="en-US" sz="2400"/>
          </a:p>
        </p:txBody>
      </p:sp>
      <p:sp>
        <p:nvSpPr>
          <p:cNvPr id="35850" name="Text Box 10"/>
          <p:cNvSpPr txBox="1">
            <a:spLocks noChangeArrowheads="1"/>
          </p:cNvSpPr>
          <p:nvPr/>
        </p:nvSpPr>
        <p:spPr bwMode="auto">
          <a:xfrm>
            <a:off x="9261381" y="4789199"/>
            <a:ext cx="2057784" cy="1200329"/>
          </a:xfrm>
          <a:prstGeom prst="rect">
            <a:avLst/>
          </a:prstGeom>
          <a:noFill/>
          <a:ln w="28575">
            <a:solidFill>
              <a:schemeClr val="tx1"/>
            </a:solidFill>
            <a:miter lim="800000"/>
            <a:headEnd/>
            <a:tailEnd/>
          </a:ln>
        </p:spPr>
        <p:txBody>
          <a:bodyPr wrap="square">
            <a:spAutoFit/>
          </a:bodyPr>
          <a:lstStyle/>
          <a:p>
            <a:r>
              <a:rPr lang="en-US" sz="2400" u="sng" dirty="0"/>
              <a:t>Experimental</a:t>
            </a:r>
          </a:p>
          <a:p>
            <a:pPr>
              <a:buFontTx/>
              <a:buChar char="•"/>
            </a:pPr>
            <a:r>
              <a:rPr lang="en-US" sz="2400" dirty="0"/>
              <a:t>Randomized </a:t>
            </a:r>
          </a:p>
          <a:p>
            <a:r>
              <a:rPr lang="en-US" sz="2400" dirty="0"/>
              <a:t>controlled trials</a:t>
            </a:r>
          </a:p>
        </p:txBody>
      </p:sp>
      <p:sp>
        <p:nvSpPr>
          <p:cNvPr id="211979" name="Line 11"/>
          <p:cNvSpPr>
            <a:spLocks noChangeShapeType="1"/>
          </p:cNvSpPr>
          <p:nvPr/>
        </p:nvSpPr>
        <p:spPr bwMode="auto">
          <a:xfrm>
            <a:off x="609600" y="6172200"/>
            <a:ext cx="11074400" cy="0"/>
          </a:xfrm>
          <a:prstGeom prst="line">
            <a:avLst/>
          </a:prstGeom>
          <a:noFill/>
          <a:ln w="57150">
            <a:solidFill>
              <a:schemeClr val="tx1"/>
            </a:solidFill>
            <a:round/>
            <a:headEnd/>
            <a:tailEnd type="triangle" w="med" len="med"/>
          </a:ln>
        </p:spPr>
        <p:txBody>
          <a:bodyPr/>
          <a:lstStyle/>
          <a:p>
            <a:endParaRPr lang="en-US" sz="2400"/>
          </a:p>
        </p:txBody>
      </p:sp>
      <p:sp>
        <p:nvSpPr>
          <p:cNvPr id="13" name="Text Box 5"/>
          <p:cNvSpPr txBox="1">
            <a:spLocks noChangeArrowheads="1"/>
          </p:cNvSpPr>
          <p:nvPr/>
        </p:nvSpPr>
        <p:spPr bwMode="auto">
          <a:xfrm>
            <a:off x="6162001" y="4857404"/>
            <a:ext cx="2925235" cy="1200329"/>
          </a:xfrm>
          <a:prstGeom prst="rect">
            <a:avLst/>
          </a:prstGeom>
          <a:noFill/>
          <a:ln w="28575">
            <a:solidFill>
              <a:schemeClr val="tx1"/>
            </a:solidFill>
            <a:miter lim="800000"/>
            <a:headEnd/>
            <a:tailEnd/>
          </a:ln>
        </p:spPr>
        <p:txBody>
          <a:bodyPr wrap="square">
            <a:spAutoFit/>
          </a:bodyPr>
          <a:lstStyle/>
          <a:p>
            <a:r>
              <a:rPr lang="en-US" sz="2400" dirty="0">
                <a:cs typeface="Times New Roman" pitchFamily="18" charset="0"/>
              </a:rPr>
              <a:t>Semi-experimental (e.g. Quasi Experimental)</a:t>
            </a:r>
          </a:p>
          <a:p>
            <a:endParaRPr lang="en-US" sz="2400" dirty="0"/>
          </a:p>
        </p:txBody>
      </p:sp>
      <p:sp>
        <p:nvSpPr>
          <p:cNvPr id="14" name="Line 9"/>
          <p:cNvSpPr>
            <a:spLocks noChangeShapeType="1"/>
          </p:cNvSpPr>
          <p:nvPr/>
        </p:nvSpPr>
        <p:spPr bwMode="auto">
          <a:xfrm flipH="1">
            <a:off x="7994073" y="3893127"/>
            <a:ext cx="415636" cy="928253"/>
          </a:xfrm>
          <a:prstGeom prst="line">
            <a:avLst/>
          </a:prstGeom>
          <a:noFill/>
          <a:ln w="38100">
            <a:solidFill>
              <a:schemeClr val="tx1"/>
            </a:solidFill>
            <a:round/>
            <a:headEnd/>
            <a:tailEnd type="triangle" w="med" len="med"/>
          </a:ln>
        </p:spPr>
        <p:txBody>
          <a:bodyPr wrap="none"/>
          <a:lstStyle/>
          <a:p>
            <a:endParaRPr lang="en-US" sz="2400"/>
          </a:p>
        </p:txBody>
      </p:sp>
    </p:spTree>
    <p:extLst>
      <p:ext uri="{BB962C8B-B14F-4D97-AF65-F5344CB8AC3E}">
        <p14:creationId xmlns:p14="http://schemas.microsoft.com/office/powerpoint/2010/main" val="16631095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11979"/>
                                        </p:tgtEl>
                                        <p:attrNameLst>
                                          <p:attrName>style.visibility</p:attrName>
                                        </p:attrNameLst>
                                      </p:cBhvr>
                                      <p:to>
                                        <p:strVal val="visible"/>
                                      </p:to>
                                    </p:set>
                                    <p:animEffect transition="in" filter="strips(downLeft)">
                                      <p:cBhvr>
                                        <p:cTn id="7" dur="500"/>
                                        <p:tgtEl>
                                          <p:spTgt spid="211979"/>
                                        </p:tgtEl>
                                      </p:cBhvr>
                                    </p:animEffect>
                                  </p:childTnLst>
                                </p:cTn>
                              </p:par>
                              <p:par>
                                <p:cTn id="8" presetID="34" presetClass="entr" presetSubtype="0" fill="hold" grpId="1" nodeType="withEffect">
                                  <p:stCondLst>
                                    <p:cond delay="0"/>
                                  </p:stCondLst>
                                  <p:childTnLst>
                                    <p:set>
                                      <p:cBhvr>
                                        <p:cTn id="9" dur="1" fill="hold">
                                          <p:stCondLst>
                                            <p:cond delay="0"/>
                                          </p:stCondLst>
                                        </p:cTn>
                                        <p:tgtEl>
                                          <p:spTgt spid="211979"/>
                                        </p:tgtEl>
                                        <p:attrNameLst>
                                          <p:attrName>style.visibility</p:attrName>
                                        </p:attrNameLst>
                                      </p:cBhvr>
                                      <p:to>
                                        <p:strVal val="visible"/>
                                      </p:to>
                                    </p:set>
                                    <p:anim from="(-#ppt_w/2)" to="(#ppt_x)" calcmode="lin" valueType="num">
                                      <p:cBhvr>
                                        <p:cTn id="10" dur="600" fill="hold">
                                          <p:stCondLst>
                                            <p:cond delay="0"/>
                                          </p:stCondLst>
                                        </p:cTn>
                                        <p:tgtEl>
                                          <p:spTgt spid="211979"/>
                                        </p:tgtEl>
                                        <p:attrNameLst>
                                          <p:attrName>ppt_x</p:attrName>
                                        </p:attrNameLst>
                                      </p:cBhvr>
                                    </p:anim>
                                    <p:anim from="0" to="-1.0" calcmode="lin" valueType="num">
                                      <p:cBhvr>
                                        <p:cTn id="11" dur="200" decel="50000" autoRev="1" fill="hold">
                                          <p:stCondLst>
                                            <p:cond delay="600"/>
                                          </p:stCondLst>
                                        </p:cTn>
                                        <p:tgtEl>
                                          <p:spTgt spid="211979"/>
                                        </p:tgtEl>
                                        <p:attrNameLst>
                                          <p:attrName>xshear</p:attrName>
                                        </p:attrNameLst>
                                      </p:cBhvr>
                                    </p:anim>
                                    <p:animScale>
                                      <p:cBhvr>
                                        <p:cTn id="12" dur="200" decel="100000" autoRev="1" fill="hold">
                                          <p:stCondLst>
                                            <p:cond delay="600"/>
                                          </p:stCondLst>
                                        </p:cTn>
                                        <p:tgtEl>
                                          <p:spTgt spid="211979"/>
                                        </p:tgtEl>
                                      </p:cBhvr>
                                      <p:from x="100000" y="100000"/>
                                      <p:to x="80000" y="100000"/>
                                    </p:animScale>
                                    <p:anim by="(#ppt_h/3+#ppt_w*0.1)" calcmode="lin" valueType="num">
                                      <p:cBhvr additive="sum">
                                        <p:cTn id="13" dur="200" decel="100000" autoRev="1" fill="hold">
                                          <p:stCondLst>
                                            <p:cond delay="600"/>
                                          </p:stCondLst>
                                        </p:cTn>
                                        <p:tgtEl>
                                          <p:spTgt spid="21197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9" grpId="0" animBg="1"/>
      <p:bldP spid="21197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677" y="496357"/>
            <a:ext cx="9601196" cy="775231"/>
          </a:xfrm>
        </p:spPr>
        <p:txBody>
          <a:bodyPr>
            <a:normAutofit/>
          </a:bodyPr>
          <a:lstStyle/>
          <a:p>
            <a:r>
              <a:rPr lang="en-US" dirty="0"/>
              <a:t>How to identify the type of research?</a:t>
            </a:r>
            <a:endParaRPr lang="en-IN" dirty="0"/>
          </a:p>
        </p:txBody>
      </p:sp>
      <p:pic>
        <p:nvPicPr>
          <p:cNvPr id="4" name="Content Placeholder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8333" t="22011" r="50652" b="15875"/>
          <a:stretch>
            <a:fillRect/>
          </a:stretch>
        </p:blipFill>
        <p:spPr bwMode="auto">
          <a:xfrm>
            <a:off x="609600" y="1185863"/>
            <a:ext cx="10871200" cy="49704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3647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692750"/>
            <a:ext cx="10972800" cy="1143000"/>
          </a:xfrm>
        </p:spPr>
        <p:txBody>
          <a:bodyPr/>
          <a:lstStyle/>
          <a:p>
            <a:r>
              <a:rPr lang="en-US" sz="3600" b="1" dirty="0">
                <a:solidFill>
                  <a:srgbClr val="C00000"/>
                </a:solidFill>
                <a:latin typeface="Times New Roman" pitchFamily="18" charset="0"/>
                <a:cs typeface="Times New Roman" pitchFamily="18" charset="0"/>
              </a:rPr>
              <a:t>Hierarchy of study types (Secondary research)</a:t>
            </a:r>
          </a:p>
        </p:txBody>
      </p:sp>
      <p:sp>
        <p:nvSpPr>
          <p:cNvPr id="35846" name="Text Box 6"/>
          <p:cNvSpPr txBox="1">
            <a:spLocks noChangeArrowheads="1"/>
          </p:cNvSpPr>
          <p:nvPr/>
        </p:nvSpPr>
        <p:spPr bwMode="auto">
          <a:xfrm>
            <a:off x="4757959" y="1949336"/>
            <a:ext cx="2133600" cy="461665"/>
          </a:xfrm>
          <a:prstGeom prst="rect">
            <a:avLst/>
          </a:prstGeom>
          <a:noFill/>
          <a:ln w="28575">
            <a:solidFill>
              <a:schemeClr val="tx1"/>
            </a:solidFill>
            <a:miter lim="800000"/>
            <a:headEnd/>
            <a:tailEnd/>
          </a:ln>
        </p:spPr>
        <p:txBody>
          <a:bodyPr>
            <a:spAutoFit/>
          </a:bodyPr>
          <a:lstStyle/>
          <a:p>
            <a:pPr algn="ctr"/>
            <a:r>
              <a:rPr lang="en-US" sz="2400" dirty="0"/>
              <a:t>Review</a:t>
            </a:r>
          </a:p>
        </p:txBody>
      </p:sp>
      <p:sp>
        <p:nvSpPr>
          <p:cNvPr id="35847" name="Line 7"/>
          <p:cNvSpPr>
            <a:spLocks noChangeShapeType="1"/>
          </p:cNvSpPr>
          <p:nvPr/>
        </p:nvSpPr>
        <p:spPr bwMode="auto">
          <a:xfrm flipH="1">
            <a:off x="3639126" y="2396836"/>
            <a:ext cx="1944255" cy="1111828"/>
          </a:xfrm>
          <a:prstGeom prst="line">
            <a:avLst/>
          </a:prstGeom>
          <a:noFill/>
          <a:ln w="38100">
            <a:solidFill>
              <a:schemeClr val="tx1"/>
            </a:solidFill>
            <a:round/>
            <a:headEnd/>
            <a:tailEnd type="triangle" w="med" len="med"/>
          </a:ln>
        </p:spPr>
        <p:txBody>
          <a:bodyPr wrap="none"/>
          <a:lstStyle/>
          <a:p>
            <a:endParaRPr lang="en-US"/>
          </a:p>
        </p:txBody>
      </p:sp>
      <p:sp>
        <p:nvSpPr>
          <p:cNvPr id="35848" name="Text Box 8"/>
          <p:cNvSpPr txBox="1">
            <a:spLocks noChangeArrowheads="1"/>
          </p:cNvSpPr>
          <p:nvPr/>
        </p:nvSpPr>
        <p:spPr bwMode="auto">
          <a:xfrm>
            <a:off x="2157942" y="3529871"/>
            <a:ext cx="3405716" cy="830997"/>
          </a:xfrm>
          <a:prstGeom prst="rect">
            <a:avLst/>
          </a:prstGeom>
          <a:noFill/>
          <a:ln w="28575">
            <a:solidFill>
              <a:schemeClr val="tx1"/>
            </a:solidFill>
            <a:miter lim="800000"/>
            <a:headEnd/>
            <a:tailEnd/>
          </a:ln>
        </p:spPr>
        <p:txBody>
          <a:bodyPr>
            <a:spAutoFit/>
          </a:bodyPr>
          <a:lstStyle/>
          <a:p>
            <a:pPr algn="ctr"/>
            <a:r>
              <a:rPr lang="en-US" sz="2400" dirty="0">
                <a:cs typeface="Times New Roman" pitchFamily="18" charset="0"/>
              </a:rPr>
              <a:t>Review (Systematic Review)</a:t>
            </a:r>
          </a:p>
        </p:txBody>
      </p:sp>
      <p:sp>
        <p:nvSpPr>
          <p:cNvPr id="35849" name="Line 9"/>
          <p:cNvSpPr>
            <a:spLocks noChangeShapeType="1"/>
          </p:cNvSpPr>
          <p:nvPr/>
        </p:nvSpPr>
        <p:spPr bwMode="auto">
          <a:xfrm>
            <a:off x="5597237" y="2424545"/>
            <a:ext cx="2406920" cy="1122218"/>
          </a:xfrm>
          <a:prstGeom prst="line">
            <a:avLst/>
          </a:prstGeom>
          <a:noFill/>
          <a:ln w="38100">
            <a:solidFill>
              <a:schemeClr val="tx1"/>
            </a:solidFill>
            <a:round/>
            <a:headEnd/>
            <a:tailEnd type="triangle" w="med" len="med"/>
          </a:ln>
        </p:spPr>
        <p:txBody>
          <a:bodyPr wrap="none"/>
          <a:lstStyle/>
          <a:p>
            <a:endParaRPr lang="en-US"/>
          </a:p>
        </p:txBody>
      </p:sp>
      <p:sp>
        <p:nvSpPr>
          <p:cNvPr id="35850" name="Text Box 10"/>
          <p:cNvSpPr txBox="1">
            <a:spLocks noChangeArrowheads="1"/>
          </p:cNvSpPr>
          <p:nvPr/>
        </p:nvSpPr>
        <p:spPr bwMode="auto">
          <a:xfrm>
            <a:off x="6350847" y="3540129"/>
            <a:ext cx="4321916" cy="830997"/>
          </a:xfrm>
          <a:prstGeom prst="rect">
            <a:avLst/>
          </a:prstGeom>
          <a:noFill/>
          <a:ln w="28575">
            <a:solidFill>
              <a:schemeClr val="tx1"/>
            </a:solidFill>
            <a:miter lim="800000"/>
            <a:headEnd/>
            <a:tailEnd/>
          </a:ln>
        </p:spPr>
        <p:txBody>
          <a:bodyPr wrap="square">
            <a:spAutoFit/>
          </a:bodyPr>
          <a:lstStyle/>
          <a:p>
            <a:pPr algn="ctr"/>
            <a:r>
              <a:rPr lang="en-US" sz="2400" dirty="0">
                <a:cs typeface="Times New Roman" pitchFamily="18" charset="0"/>
              </a:rPr>
              <a:t>Meta-analytic (Meta Analysis)</a:t>
            </a:r>
          </a:p>
          <a:p>
            <a:endParaRPr lang="en-US" sz="2400" dirty="0">
              <a:cs typeface="Times New Roman" pitchFamily="18" charset="0"/>
            </a:endParaRPr>
          </a:p>
        </p:txBody>
      </p:sp>
      <p:sp>
        <p:nvSpPr>
          <p:cNvPr id="211979" name="Line 11"/>
          <p:cNvSpPr>
            <a:spLocks noChangeShapeType="1"/>
          </p:cNvSpPr>
          <p:nvPr/>
        </p:nvSpPr>
        <p:spPr bwMode="auto">
          <a:xfrm>
            <a:off x="609600" y="6172200"/>
            <a:ext cx="11074400" cy="0"/>
          </a:xfrm>
          <a:prstGeom prst="line">
            <a:avLst/>
          </a:prstGeom>
          <a:noFill/>
          <a:ln w="5715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9274748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11979"/>
                                        </p:tgtEl>
                                        <p:attrNameLst>
                                          <p:attrName>style.visibility</p:attrName>
                                        </p:attrNameLst>
                                      </p:cBhvr>
                                      <p:to>
                                        <p:strVal val="visible"/>
                                      </p:to>
                                    </p:set>
                                    <p:animEffect transition="in" filter="strips(downLeft)">
                                      <p:cBhvr>
                                        <p:cTn id="7" dur="500"/>
                                        <p:tgtEl>
                                          <p:spTgt spid="211979"/>
                                        </p:tgtEl>
                                      </p:cBhvr>
                                    </p:animEffect>
                                  </p:childTnLst>
                                </p:cTn>
                              </p:par>
                              <p:par>
                                <p:cTn id="8" presetID="34" presetClass="entr" presetSubtype="0" fill="hold" grpId="1" nodeType="withEffect">
                                  <p:stCondLst>
                                    <p:cond delay="0"/>
                                  </p:stCondLst>
                                  <p:childTnLst>
                                    <p:set>
                                      <p:cBhvr>
                                        <p:cTn id="9" dur="1" fill="hold">
                                          <p:stCondLst>
                                            <p:cond delay="0"/>
                                          </p:stCondLst>
                                        </p:cTn>
                                        <p:tgtEl>
                                          <p:spTgt spid="211979"/>
                                        </p:tgtEl>
                                        <p:attrNameLst>
                                          <p:attrName>style.visibility</p:attrName>
                                        </p:attrNameLst>
                                      </p:cBhvr>
                                      <p:to>
                                        <p:strVal val="visible"/>
                                      </p:to>
                                    </p:set>
                                    <p:anim from="(-#ppt_w/2)" to="(#ppt_x)" calcmode="lin" valueType="num">
                                      <p:cBhvr>
                                        <p:cTn id="10" dur="600" fill="hold">
                                          <p:stCondLst>
                                            <p:cond delay="0"/>
                                          </p:stCondLst>
                                        </p:cTn>
                                        <p:tgtEl>
                                          <p:spTgt spid="211979"/>
                                        </p:tgtEl>
                                        <p:attrNameLst>
                                          <p:attrName>ppt_x</p:attrName>
                                        </p:attrNameLst>
                                      </p:cBhvr>
                                    </p:anim>
                                    <p:anim from="0" to="-1.0" calcmode="lin" valueType="num">
                                      <p:cBhvr>
                                        <p:cTn id="11" dur="200" decel="50000" autoRev="1" fill="hold">
                                          <p:stCondLst>
                                            <p:cond delay="600"/>
                                          </p:stCondLst>
                                        </p:cTn>
                                        <p:tgtEl>
                                          <p:spTgt spid="211979"/>
                                        </p:tgtEl>
                                        <p:attrNameLst>
                                          <p:attrName>xshear</p:attrName>
                                        </p:attrNameLst>
                                      </p:cBhvr>
                                    </p:anim>
                                    <p:animScale>
                                      <p:cBhvr>
                                        <p:cTn id="12" dur="200" decel="100000" autoRev="1" fill="hold">
                                          <p:stCondLst>
                                            <p:cond delay="600"/>
                                          </p:stCondLst>
                                        </p:cTn>
                                        <p:tgtEl>
                                          <p:spTgt spid="211979"/>
                                        </p:tgtEl>
                                      </p:cBhvr>
                                      <p:from x="100000" y="100000"/>
                                      <p:to x="80000" y="100000"/>
                                    </p:animScale>
                                    <p:anim by="(#ppt_h/3+#ppt_w*0.1)" calcmode="lin" valueType="num">
                                      <p:cBhvr additive="sum">
                                        <p:cTn id="13" dur="200" decel="100000" autoRev="1" fill="hold">
                                          <p:stCondLst>
                                            <p:cond delay="600"/>
                                          </p:stCondLst>
                                        </p:cTn>
                                        <p:tgtEl>
                                          <p:spTgt spid="21197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9" grpId="0" animBg="1"/>
      <p:bldP spid="21197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1013"/>
            <a:ext cx="10972800" cy="1630362"/>
          </a:xfrm>
        </p:spPr>
        <p:txBody>
          <a:bodyPr>
            <a:normAutofit fontScale="90000"/>
          </a:bodyPr>
          <a:lstStyle/>
          <a:p>
            <a:r>
              <a:rPr lang="en-US" b="1" dirty="0">
                <a:latin typeface="+mn-lt"/>
              </a:rPr>
              <a:t>Descriptive</a:t>
            </a:r>
            <a:br>
              <a:rPr lang="en-US" b="1" dirty="0">
                <a:latin typeface="+mn-lt"/>
              </a:rPr>
            </a:br>
            <a:r>
              <a:rPr lang="en-US" dirty="0">
                <a:latin typeface="Times New Roman" pitchFamily="18" charset="0"/>
              </a:rPr>
              <a:t>(</a:t>
            </a:r>
            <a:r>
              <a:rPr lang="en-US" sz="3100" dirty="0">
                <a:latin typeface="+mn-lt"/>
                <a:ea typeface="+mn-ea"/>
                <a:cs typeface="+mn-cs"/>
              </a:rPr>
              <a:t>Descriptive research is used to describe characteristics of a population)</a:t>
            </a:r>
          </a:p>
        </p:txBody>
      </p:sp>
      <p:sp>
        <p:nvSpPr>
          <p:cNvPr id="3" name="Content Placeholder 2"/>
          <p:cNvSpPr>
            <a:spLocks noGrp="1"/>
          </p:cNvSpPr>
          <p:nvPr>
            <p:ph idx="1"/>
          </p:nvPr>
        </p:nvSpPr>
        <p:spPr>
          <a:xfrm>
            <a:off x="609600" y="2424545"/>
            <a:ext cx="10972800" cy="3701619"/>
          </a:xfrm>
        </p:spPr>
        <p:txBody>
          <a:bodyPr>
            <a:normAutofit/>
          </a:bodyPr>
          <a:lstStyle/>
          <a:p>
            <a:r>
              <a:rPr lang="en-US" sz="2800" dirty="0"/>
              <a:t>Case report/ Case study: </a:t>
            </a:r>
          </a:p>
          <a:p>
            <a:pPr lvl="1"/>
            <a:r>
              <a:rPr lang="en-US" dirty="0"/>
              <a:t>Case study is a research method involving an in-depth, and detailed examination of a subject of study.</a:t>
            </a:r>
          </a:p>
          <a:p>
            <a:pPr marL="457200" lvl="1" indent="0">
              <a:buNone/>
            </a:pPr>
            <a:r>
              <a:rPr lang="en-US" dirty="0">
                <a:latin typeface="Times New Roman" pitchFamily="18" charset="0"/>
              </a:rPr>
              <a:t>Example: </a:t>
            </a:r>
            <a:r>
              <a:rPr lang="en-US" sz="1900" dirty="0"/>
              <a:t>Alzheimer's disease is a chronic neurodegenerative disease that usually starts slowly and gets worse over time. As the disease advances, symptoms can include problems with language, disorientation, mood swings, loss of motivation, not managing self care, and </a:t>
            </a:r>
            <a:r>
              <a:rPr lang="en-US" sz="1900" dirty="0" err="1"/>
              <a:t>behavioural</a:t>
            </a:r>
            <a:r>
              <a:rPr lang="en-US" sz="1900" dirty="0"/>
              <a:t> issues. The disease process is associated with plaques and tangles in the brain. </a:t>
            </a:r>
            <a:endParaRPr lang="en-US" sz="1900" dirty="0">
              <a:latin typeface="Times New Roman" pitchFamily="18" charset="0"/>
            </a:endParaRPr>
          </a:p>
        </p:txBody>
      </p:sp>
    </p:spTree>
    <p:extLst>
      <p:ext uri="{BB962C8B-B14F-4D97-AF65-F5344CB8AC3E}">
        <p14:creationId xmlns:p14="http://schemas.microsoft.com/office/powerpoint/2010/main" val="3580140136"/>
      </p:ext>
    </p:extLst>
  </p:cSld>
  <p:clrMapOvr>
    <a:masterClrMapping/>
  </p:clrMapOvr>
  <p:transition spd="slow">
    <p:split orient="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1237</TotalTime>
  <Words>1401</Words>
  <Application>Microsoft Office PowerPoint</Application>
  <PresentationFormat>Widescreen</PresentationFormat>
  <Paragraphs>196</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Garamond</vt:lpstr>
      <vt:lpstr>Times New Roman</vt:lpstr>
      <vt:lpstr>Organic</vt:lpstr>
      <vt:lpstr>RESEARCH  DESIGNS</vt:lpstr>
      <vt:lpstr>Research </vt:lpstr>
      <vt:lpstr>Choose what suits you </vt:lpstr>
      <vt:lpstr>Research design</vt:lpstr>
      <vt:lpstr>PowerPoint Presentation</vt:lpstr>
      <vt:lpstr>Hierarchy of study types (Primary research)</vt:lpstr>
      <vt:lpstr>How to identify the type of research?</vt:lpstr>
      <vt:lpstr>Hierarchy of study types (Secondary research)</vt:lpstr>
      <vt:lpstr>Descriptive (Descriptive research is used to describe characteristics of a population)</vt:lpstr>
      <vt:lpstr>Case series</vt:lpstr>
      <vt:lpstr>Survey</vt:lpstr>
      <vt:lpstr>Analytical Study Design</vt:lpstr>
      <vt:lpstr>Types</vt:lpstr>
      <vt:lpstr>Cross sectional Study</vt:lpstr>
      <vt:lpstr>Case control study</vt:lpstr>
      <vt:lpstr>Case Control Studies</vt:lpstr>
      <vt:lpstr>Cohort Studies</vt:lpstr>
      <vt:lpstr>Cohort Studies</vt:lpstr>
      <vt:lpstr>Ecological Study</vt:lpstr>
      <vt:lpstr>Experimental research</vt:lpstr>
      <vt:lpstr>True experimental research design/ Randomized Control trial </vt:lpstr>
      <vt:lpstr>PowerPoint Presentation</vt:lpstr>
      <vt:lpstr>PowerPoint Presentation</vt:lpstr>
      <vt:lpstr>Factorial design </vt:lpstr>
      <vt:lpstr>Crossover design</vt:lpstr>
      <vt:lpstr>Completely Randomized design </vt:lpstr>
      <vt:lpstr>Randomized Block design </vt:lpstr>
      <vt:lpstr>PowerPoint Presentation</vt:lpstr>
      <vt:lpstr>Comparison in pairs </vt:lpstr>
      <vt:lpstr>PowerPoint Presentation</vt:lpstr>
      <vt:lpstr>Latin Square Design</vt:lpstr>
      <vt:lpstr>Quasi Experimental Research Design</vt:lpstr>
      <vt:lpstr>Systematic Review</vt:lpstr>
      <vt:lpstr>Meta- analysis A meta-analysis is the use of statistical methods to summarize the results of these studies. </vt:lpstr>
      <vt:lpstr>Internal Validity </vt:lpstr>
      <vt:lpstr>External Validity</vt:lpstr>
      <vt:lpstr>Levels of evidence in EBP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Bindhu Rajesh</cp:lastModifiedBy>
  <cp:revision>76</cp:revision>
  <dcterms:created xsi:type="dcterms:W3CDTF">2013-07-15T20:23:31Z</dcterms:created>
  <dcterms:modified xsi:type="dcterms:W3CDTF">2021-08-23T06:36:30Z</dcterms:modified>
</cp:coreProperties>
</file>