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1" r:id="rId3"/>
    <p:sldId id="262" r:id="rId4"/>
    <p:sldId id="290" r:id="rId5"/>
    <p:sldId id="285" r:id="rId6"/>
    <p:sldId id="286" r:id="rId7"/>
    <p:sldId id="287" r:id="rId8"/>
    <p:sldId id="291" r:id="rId9"/>
    <p:sldId id="292" r:id="rId10"/>
    <p:sldId id="293" r:id="rId11"/>
    <p:sldId id="288" r:id="rId12"/>
    <p:sldId id="289"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split orient="vert"/>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93818" y="1871131"/>
            <a:ext cx="7204364" cy="1515533"/>
          </a:xfrm>
        </p:spPr>
        <p:txBody>
          <a:bodyPr/>
          <a:lstStyle/>
          <a:p>
            <a:r>
              <a:rPr lang="en-US" dirty="0"/>
              <a:t>Biomedical Waste Management</a:t>
            </a:r>
          </a:p>
        </p:txBody>
      </p:sp>
      <p:sp>
        <p:nvSpPr>
          <p:cNvPr id="8" name="Title 1"/>
          <p:cNvSpPr txBox="1">
            <a:spLocks/>
          </p:cNvSpPr>
          <p:nvPr/>
        </p:nvSpPr>
        <p:spPr>
          <a:xfrm>
            <a:off x="2590804" y="3740728"/>
            <a:ext cx="7162796" cy="1108363"/>
          </a:xfrm>
          <a:prstGeom prst="rect">
            <a:avLst/>
          </a:prstGeom>
          <a:effectLst/>
        </p:spPr>
        <p:txBody>
          <a:bodyPr vert="horz" lIns="91440" tIns="45720" rIns="91440" bIns="45720" rtlCol="0" anchor="b">
            <a:normAutofit fontScale="32500" lnSpcReduction="20000"/>
          </a:bodyPr>
          <a:lstStyle/>
          <a:p>
            <a:pPr algn="just"/>
            <a:r>
              <a:rPr lang="en-US" sz="5400" dirty="0"/>
              <a:t>Mr. Suresh V.</a:t>
            </a:r>
          </a:p>
          <a:p>
            <a:pPr algn="just"/>
            <a:r>
              <a:rPr lang="en-US" sz="5400" dirty="0"/>
              <a:t>Associate Professor In Mental Health Nursing</a:t>
            </a:r>
          </a:p>
          <a:p>
            <a:pPr algn="just"/>
            <a:r>
              <a:rPr lang="en-US" sz="5400" dirty="0"/>
              <a:t>Sumandeep Nursing college</a:t>
            </a:r>
          </a:p>
          <a:p>
            <a:pPr algn="just"/>
            <a:r>
              <a:rPr lang="en-US" sz="5400" dirty="0"/>
              <a:t>Sumandeep Vidyapeeth Deemed to be University</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1603"/>
            <a:ext cx="2316484"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569226"/>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435" r="4824" b="12182"/>
          <a:stretch/>
        </p:blipFill>
        <p:spPr bwMode="auto">
          <a:xfrm>
            <a:off x="441960" y="609600"/>
            <a:ext cx="11155679" cy="56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8822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PER NOTIFIED RULES</a:t>
            </a:r>
          </a:p>
        </p:txBody>
      </p:sp>
      <p:sp>
        <p:nvSpPr>
          <p:cNvPr id="3" name="Content Placeholder 2"/>
          <p:cNvSpPr>
            <a:spLocks noGrp="1"/>
          </p:cNvSpPr>
          <p:nvPr>
            <p:ph idx="1"/>
          </p:nvPr>
        </p:nvSpPr>
        <p:spPr/>
        <p:txBody>
          <a:bodyPr>
            <a:normAutofit/>
          </a:bodyPr>
          <a:lstStyle/>
          <a:p>
            <a:r>
              <a:rPr lang="en-US" dirty="0"/>
              <a:t>BMW is not to be mixed with other wastes.</a:t>
            </a:r>
          </a:p>
          <a:p>
            <a:r>
              <a:rPr lang="en-US" dirty="0"/>
              <a:t>BMW should be segregated in specified Container / bag at the site of generation.</a:t>
            </a:r>
          </a:p>
          <a:p>
            <a:r>
              <a:rPr lang="en-US" dirty="0"/>
              <a:t>Each container has to be specifically labeled.</a:t>
            </a:r>
          </a:p>
          <a:p>
            <a:r>
              <a:rPr lang="en-US" dirty="0"/>
              <a:t>Transportation of such waste has to be done in specified vehicle only .</a:t>
            </a:r>
          </a:p>
          <a:p>
            <a:r>
              <a:rPr lang="en-US" dirty="0"/>
              <a:t>Untreated BMW is not to be stored beyond a period of 48 hours.</a:t>
            </a:r>
            <a:br>
              <a:rPr lang="en-US" dirty="0"/>
            </a:br>
            <a:endParaRPr lang="en-US" dirty="0"/>
          </a:p>
        </p:txBody>
      </p:sp>
    </p:spTree>
    <p:extLst>
      <p:ext uri="{BB962C8B-B14F-4D97-AF65-F5344CB8AC3E}">
        <p14:creationId xmlns:p14="http://schemas.microsoft.com/office/powerpoint/2010/main" val="2194812270"/>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080" y="594360"/>
            <a:ext cx="10957560" cy="562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3910833"/>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1117092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38786"/>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 y="487680"/>
            <a:ext cx="111252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375220"/>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 y="548640"/>
            <a:ext cx="11155680" cy="583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04045"/>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 y="548640"/>
            <a:ext cx="11155680" cy="5806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553328"/>
      </p:ext>
    </p:extLst>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210241"/>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Continueâ¦â¦.&#10;ïDisinfectant the waste so that it is no longer&#10;a source of pathogenic organisms.&#10;ïReduce the bulk in order 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376" y="441960"/>
            <a:ext cx="11320144" cy="597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824463"/>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 y="518160"/>
            <a:ext cx="11277600" cy="577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228355"/>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BIO-MEDICAL WASTE</a:t>
            </a:r>
            <a:r>
              <a:rPr lang="en-US" b="1" dirty="0">
                <a:latin typeface="+mn-lt"/>
              </a:rPr>
              <a:t> </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sz="2800" dirty="0"/>
              <a:t>BMW Waste generated in the diagnosis, treatment or immunization of human beings or animals, in research or in the production or testing of biological products. It also includes waste coming out of medical treatment given at home. </a:t>
            </a:r>
          </a:p>
          <a:p>
            <a:pPr marL="0" indent="0" algn="just">
              <a:buNone/>
            </a:pPr>
            <a:r>
              <a:rPr lang="en-US" sz="2800" dirty="0"/>
              <a:t>HAZARDOUS WASTE : Any waste with a potential threat to human health &amp; life</a:t>
            </a:r>
          </a:p>
          <a:p>
            <a:pPr marL="0" indent="0" algn="just">
              <a:buNone/>
            </a:pPr>
            <a:endParaRPr lang="en-US" sz="2800" dirty="0"/>
          </a:p>
          <a:p>
            <a:pPr marL="0" indent="0" algn="just">
              <a:buNone/>
            </a:pPr>
            <a:r>
              <a:rPr lang="en-US" sz="2800" dirty="0"/>
              <a:t>	</a:t>
            </a:r>
          </a:p>
        </p:txBody>
      </p:sp>
    </p:spTree>
    <p:extLst>
      <p:ext uri="{BB962C8B-B14F-4D97-AF65-F5344CB8AC3E}">
        <p14:creationId xmlns:p14="http://schemas.microsoft.com/office/powerpoint/2010/main" val="2019724616"/>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 y="457200"/>
            <a:ext cx="11201400" cy="582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539245"/>
      </p:ext>
    </p:extLst>
  </p:cSld>
  <p:clrMapOvr>
    <a:masterClrMapping/>
  </p:clrMapOvr>
  <p:transition spd="slow">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920" y="457200"/>
            <a:ext cx="11292840" cy="585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723637"/>
      </p:ext>
    </p:extLst>
  </p:cSld>
  <p:clrMapOvr>
    <a:masterClrMapping/>
  </p:clrMapOvr>
  <p:transition spd="slow">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 y="487680"/>
            <a:ext cx="11155680" cy="588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175740"/>
      </p:ext>
    </p:extLst>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 y="487680"/>
            <a:ext cx="1124712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401185"/>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18160"/>
            <a:ext cx="11277600" cy="589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634678"/>
      </p:ext>
    </p:extLst>
  </p:cSld>
  <p:clrMapOvr>
    <a:masterClrMapping/>
  </p:clrMapOvr>
  <p:transition spd="slow">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 y="533400"/>
            <a:ext cx="11216640" cy="576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472648"/>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 y="457200"/>
            <a:ext cx="11308080" cy="588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642885"/>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920" y="518160"/>
            <a:ext cx="11201400" cy="582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679961"/>
      </p:ext>
    </p:extLst>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b="1" dirty="0"/>
              <a:t>Thank you</a:t>
            </a:r>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36" b="13580"/>
          <a:stretch/>
        </p:blipFill>
        <p:spPr bwMode="auto">
          <a:xfrm>
            <a:off x="579120" y="1935480"/>
            <a:ext cx="11109959" cy="440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5741"/>
          <a:stretch/>
        </p:blipFill>
        <p:spPr bwMode="auto">
          <a:xfrm>
            <a:off x="579120" y="518160"/>
            <a:ext cx="11109959" cy="141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544468"/>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BMW</a:t>
            </a:r>
          </a:p>
        </p:txBody>
      </p:sp>
      <p:sp>
        <p:nvSpPr>
          <p:cNvPr id="3" name="Content Placeholder 2"/>
          <p:cNvSpPr>
            <a:spLocks noGrp="1"/>
          </p:cNvSpPr>
          <p:nvPr>
            <p:ph idx="1"/>
          </p:nvPr>
        </p:nvSpPr>
        <p:spPr>
          <a:xfrm>
            <a:off x="609600" y="2514601"/>
            <a:ext cx="10972800" cy="2209800"/>
          </a:xfrm>
        </p:spPr>
        <p:txBody>
          <a:bodyPr>
            <a:normAutofit/>
          </a:bodyPr>
          <a:lstStyle/>
          <a:p>
            <a:pPr algn="just"/>
            <a:r>
              <a:rPr lang="en-US" sz="2800" dirty="0"/>
              <a:t>NON-HAZARDOUS ( 80% )</a:t>
            </a:r>
          </a:p>
          <a:p>
            <a:pPr algn="just"/>
            <a:r>
              <a:rPr lang="en-US" sz="2800" dirty="0"/>
              <a:t>HAZARDOUS ( 20% )</a:t>
            </a:r>
          </a:p>
          <a:p>
            <a:pPr lvl="1" algn="just"/>
            <a:r>
              <a:rPr lang="en-US" sz="2400" dirty="0"/>
              <a:t>INFECTIOUS ( 15% ) Non sharp, Sharp, Plastic Disposal, Liquid</a:t>
            </a:r>
          </a:p>
          <a:p>
            <a:pPr lvl="1" algn="just"/>
            <a:r>
              <a:rPr lang="en-US" sz="2400" dirty="0"/>
              <a:t>OTHER HAZARDOUS  (5%) Radioactive, Broken Glassware, Chemical, cytotoxic.</a:t>
            </a:r>
            <a:endParaRPr lang="en-US" sz="3200" dirty="0"/>
          </a:p>
        </p:txBody>
      </p:sp>
    </p:spTree>
    <p:extLst>
      <p:ext uri="{BB962C8B-B14F-4D97-AF65-F5344CB8AC3E}">
        <p14:creationId xmlns:p14="http://schemas.microsoft.com/office/powerpoint/2010/main" val="2915667355"/>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005840"/>
            <a:ext cx="9601196" cy="4870028"/>
          </a:xfrm>
        </p:spPr>
        <p:txBody>
          <a:bodyPr>
            <a:normAutofit/>
          </a:bodyPr>
          <a:lstStyle/>
          <a:p>
            <a:r>
              <a:rPr lang="en-US" dirty="0"/>
              <a:t>BIO HAZARDOUS WASTE </a:t>
            </a:r>
          </a:p>
          <a:p>
            <a:r>
              <a:rPr lang="en-US" dirty="0"/>
              <a:t> Infectious waste – 10% (sharp, non sharp, plastics, disposables, liquid waste)</a:t>
            </a:r>
          </a:p>
          <a:p>
            <a:r>
              <a:rPr lang="en-US" dirty="0"/>
              <a:t>Non infectious waste – 5% (radioactive waste, discarded glass, chemical waste, incinerated waste)</a:t>
            </a:r>
          </a:p>
          <a:p>
            <a:r>
              <a:rPr lang="en-US" dirty="0"/>
              <a:t> WHO has estimated that 16 billion injection are administered every year. Not all needles &amp; syringes are disposed properly.  Despite this progress, In the year 2010, unsafe injection were still responsible for as many as 33,800 new HIV infections, 1.7 million hepatitis B infections &amp; 3,15,000 hepatitis C infections. </a:t>
            </a:r>
          </a:p>
          <a:p>
            <a:r>
              <a:rPr lang="en-US" dirty="0"/>
              <a:t>Any infectious or non infectious Bio hazardous waste mixed with general waste renders the whole bio hazardous waste .</a:t>
            </a:r>
          </a:p>
        </p:txBody>
      </p:sp>
    </p:spTree>
    <p:extLst>
      <p:ext uri="{BB962C8B-B14F-4D97-AF65-F5344CB8AC3E}">
        <p14:creationId xmlns:p14="http://schemas.microsoft.com/office/powerpoint/2010/main" val="3653098342"/>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Hospital waste before project</a:t>
            </a:r>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307" t="32699" r="18963" b="14937"/>
          <a:stretch/>
        </p:blipFill>
        <p:spPr bwMode="auto">
          <a:xfrm>
            <a:off x="2606040" y="2590800"/>
            <a:ext cx="661416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934176"/>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Persons at Risk</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653" t="32699" r="19653" b="13560"/>
          <a:stretch/>
        </p:blipFill>
        <p:spPr bwMode="auto">
          <a:xfrm>
            <a:off x="2514601" y="2560320"/>
            <a:ext cx="7437120" cy="368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48961"/>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BMW</a:t>
            </a:r>
          </a:p>
        </p:txBody>
      </p:sp>
      <p:sp>
        <p:nvSpPr>
          <p:cNvPr id="3" name="Content Placeholder 2"/>
          <p:cNvSpPr>
            <a:spLocks noGrp="1"/>
          </p:cNvSpPr>
          <p:nvPr>
            <p:ph idx="1"/>
          </p:nvPr>
        </p:nvSpPr>
        <p:spPr/>
        <p:txBody>
          <a:bodyPr>
            <a:normAutofit fontScale="92500"/>
          </a:bodyPr>
          <a:lstStyle/>
          <a:p>
            <a:r>
              <a:rPr lang="en-US" dirty="0"/>
              <a:t>Government of India, first enacted an environment (Protection) act in 1986 notified the rules for the management &amp; handling of bio-medical waste in July, 1998.</a:t>
            </a:r>
          </a:p>
          <a:p>
            <a:r>
              <a:rPr lang="en-US" dirty="0"/>
              <a:t>Subsequently revised in 2011 &amp; now the “bio medical waste management rules in 2016” Gov. of India.</a:t>
            </a:r>
          </a:p>
          <a:p>
            <a:r>
              <a:rPr lang="en-US" dirty="0"/>
              <a:t>As per these rules it is duty of hospital, Nursing home, clinic, dispensary, Veterinary institute, animal house, blood bank &amp; pathological laboratory to take all steps to ensure that BMW is handled without adverse effect to human health &amp; environment</a:t>
            </a:r>
          </a:p>
        </p:txBody>
      </p:sp>
    </p:spTree>
    <p:extLst>
      <p:ext uri="{BB962C8B-B14F-4D97-AF65-F5344CB8AC3E}">
        <p14:creationId xmlns:p14="http://schemas.microsoft.com/office/powerpoint/2010/main" val="1024366581"/>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RISK</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599" r="18903"/>
          <a:stretch/>
        </p:blipFill>
        <p:spPr bwMode="auto">
          <a:xfrm>
            <a:off x="1386840" y="2255520"/>
            <a:ext cx="9601199" cy="37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982902"/>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SOURCES OF BIO-MEDICAL WASTE&#10;Major Sources Minor Sources&#10;ï¢ All Hospitals Clinics (Dental &amp; Ayu.)&#10;ï¢ Labs Cosmetic clinics&#10;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355" r="7582" b="20909"/>
          <a:stretch/>
        </p:blipFill>
        <p:spPr bwMode="auto">
          <a:xfrm>
            <a:off x="609600" y="594360"/>
            <a:ext cx="10988040" cy="56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592026"/>
      </p:ext>
    </p:extLst>
  </p:cSld>
  <p:clrMapOvr>
    <a:masterClrMapping/>
  </p:clrMapOvr>
  <p:transition spd="slow">
    <p:split orient="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1267</TotalTime>
  <Words>416</Words>
  <Application>Microsoft Office PowerPoint</Application>
  <PresentationFormat>Widescreen</PresentationFormat>
  <Paragraphs>34</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Garamond</vt:lpstr>
      <vt:lpstr>Organic</vt:lpstr>
      <vt:lpstr>Biomedical Waste Management</vt:lpstr>
      <vt:lpstr>BIO-MEDICAL WASTE </vt:lpstr>
      <vt:lpstr>CLASSIFICATION OF BMW</vt:lpstr>
      <vt:lpstr>PowerPoint Presentation</vt:lpstr>
      <vt:lpstr>Mixed Hospital waste before project</vt:lpstr>
      <vt:lpstr>Persons at Risk</vt:lpstr>
      <vt:lpstr>RULES FOR BMW</vt:lpstr>
      <vt:lpstr>WHO’S AT RISK</vt:lpstr>
      <vt:lpstr>PowerPoint Presentation</vt:lpstr>
      <vt:lpstr>PowerPoint Presentation</vt:lpstr>
      <vt:lpstr>AS PER NOTIFIED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Bindhu Rajesh</cp:lastModifiedBy>
  <cp:revision>104</cp:revision>
  <dcterms:created xsi:type="dcterms:W3CDTF">2013-07-15T20:23:31Z</dcterms:created>
  <dcterms:modified xsi:type="dcterms:W3CDTF">2021-08-23T06:37:12Z</dcterms:modified>
</cp:coreProperties>
</file>