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2"/>
  </p:notesMasterIdLst>
  <p:sldIdLst>
    <p:sldId id="256" r:id="rId3"/>
    <p:sldId id="322" r:id="rId4"/>
    <p:sldId id="257" r:id="rId5"/>
    <p:sldId id="260" r:id="rId6"/>
    <p:sldId id="261" r:id="rId7"/>
    <p:sldId id="326" r:id="rId8"/>
    <p:sldId id="327" r:id="rId9"/>
    <p:sldId id="262" r:id="rId10"/>
    <p:sldId id="263" r:id="rId11"/>
    <p:sldId id="264" r:id="rId12"/>
    <p:sldId id="265" r:id="rId13"/>
    <p:sldId id="266" r:id="rId14"/>
    <p:sldId id="328" r:id="rId15"/>
    <p:sldId id="267" r:id="rId16"/>
    <p:sldId id="268" r:id="rId17"/>
    <p:sldId id="269" r:id="rId18"/>
    <p:sldId id="271" r:id="rId19"/>
    <p:sldId id="272" r:id="rId20"/>
    <p:sldId id="273" r:id="rId21"/>
    <p:sldId id="274" r:id="rId22"/>
    <p:sldId id="275" r:id="rId23"/>
    <p:sldId id="258" r:id="rId24"/>
    <p:sldId id="311" r:id="rId25"/>
    <p:sldId id="312" r:id="rId26"/>
    <p:sldId id="313" r:id="rId27"/>
    <p:sldId id="314" r:id="rId28"/>
    <p:sldId id="315" r:id="rId29"/>
    <p:sldId id="316" r:id="rId30"/>
    <p:sldId id="317" r:id="rId31"/>
    <p:sldId id="318" r:id="rId32"/>
    <p:sldId id="320" r:id="rId33"/>
    <p:sldId id="321" r:id="rId34"/>
    <p:sldId id="329" r:id="rId35"/>
    <p:sldId id="276" r:id="rId36"/>
    <p:sldId id="277" r:id="rId37"/>
    <p:sldId id="278" r:id="rId38"/>
    <p:sldId id="279" r:id="rId39"/>
    <p:sldId id="280" r:id="rId40"/>
    <p:sldId id="281" r:id="rId41"/>
    <p:sldId id="330" r:id="rId42"/>
    <p:sldId id="292" r:id="rId43"/>
    <p:sldId id="293" r:id="rId44"/>
    <p:sldId id="294" r:id="rId45"/>
    <p:sldId id="295" r:id="rId46"/>
    <p:sldId id="296" r:id="rId47"/>
    <p:sldId id="297" r:id="rId48"/>
    <p:sldId id="298" r:id="rId49"/>
    <p:sldId id="284" r:id="rId50"/>
    <p:sldId id="286" r:id="rId51"/>
    <p:sldId id="287" r:id="rId52"/>
    <p:sldId id="308" r:id="rId53"/>
    <p:sldId id="324" r:id="rId54"/>
    <p:sldId id="289" r:id="rId55"/>
    <p:sldId id="290" r:id="rId56"/>
    <p:sldId id="309" r:id="rId57"/>
    <p:sldId id="325" r:id="rId58"/>
    <p:sldId id="291" r:id="rId59"/>
    <p:sldId id="323" r:id="rId60"/>
    <p:sldId id="25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CF181-D390-4E2F-B3B7-AA8209A5AC32}" type="doc">
      <dgm:prSet loTypeId="urn:microsoft.com/office/officeart/2005/8/layout/cycle1" loCatId="cycle" qsTypeId="urn:microsoft.com/office/officeart/2005/8/quickstyle/simple5" qsCatId="simple" csTypeId="urn:microsoft.com/office/officeart/2005/8/colors/colorful2" csCatId="colorful" phldr="1"/>
      <dgm:spPr/>
      <dgm:t>
        <a:bodyPr/>
        <a:lstStyle/>
        <a:p>
          <a:endParaRPr lang="en-US"/>
        </a:p>
      </dgm:t>
    </dgm:pt>
    <dgm:pt modelId="{FC1B23AD-1188-4906-A55C-C821BA7179E5}">
      <dgm:prSet phldrT="[Text]"/>
      <dgm:spPr/>
      <dgm:t>
        <a:bodyPr/>
        <a:lstStyle/>
        <a:p>
          <a:r>
            <a:rPr lang="en-US" b="1" dirty="0" smtClean="0"/>
            <a:t>Stress reactions</a:t>
          </a:r>
          <a:endParaRPr lang="en-US" b="1" dirty="0"/>
        </a:p>
      </dgm:t>
    </dgm:pt>
    <dgm:pt modelId="{D35A002A-218A-4A01-BBFF-D158E5464A27}" type="parTrans" cxnId="{C02B3EA3-B5C4-4F55-B5AF-D974BD8878B9}">
      <dgm:prSet/>
      <dgm:spPr/>
      <dgm:t>
        <a:bodyPr/>
        <a:lstStyle/>
        <a:p>
          <a:endParaRPr lang="en-US" b="1"/>
        </a:p>
      </dgm:t>
    </dgm:pt>
    <dgm:pt modelId="{67F00877-3C83-412C-B8CA-EE9B3C4F231E}" type="sibTrans" cxnId="{C02B3EA3-B5C4-4F55-B5AF-D974BD8878B9}">
      <dgm:prSet/>
      <dgm:spPr/>
      <dgm:t>
        <a:bodyPr/>
        <a:lstStyle/>
        <a:p>
          <a:endParaRPr lang="en-US" b="1"/>
        </a:p>
      </dgm:t>
    </dgm:pt>
    <dgm:pt modelId="{E4496DE2-CEF3-439B-AC5B-33A7ECB92168}">
      <dgm:prSet phldrT="[Text]"/>
      <dgm:spPr/>
      <dgm:t>
        <a:bodyPr/>
        <a:lstStyle/>
        <a:p>
          <a:r>
            <a:rPr lang="en-US" b="1" dirty="0" smtClean="0"/>
            <a:t>Wear and tear of body</a:t>
          </a:r>
          <a:endParaRPr lang="en-US" b="1" dirty="0"/>
        </a:p>
      </dgm:t>
    </dgm:pt>
    <dgm:pt modelId="{B580FA44-7041-425B-845C-2DC57B55004A}" type="parTrans" cxnId="{FFD76D51-7DCF-4127-8C00-A0F50ACE9A86}">
      <dgm:prSet/>
      <dgm:spPr/>
      <dgm:t>
        <a:bodyPr/>
        <a:lstStyle/>
        <a:p>
          <a:endParaRPr lang="en-US" b="1"/>
        </a:p>
      </dgm:t>
    </dgm:pt>
    <dgm:pt modelId="{909E4D85-5526-4D7F-A46A-80D2DDD92485}" type="sibTrans" cxnId="{FFD76D51-7DCF-4127-8C00-A0F50ACE9A86}">
      <dgm:prSet/>
      <dgm:spPr/>
      <dgm:t>
        <a:bodyPr/>
        <a:lstStyle/>
        <a:p>
          <a:endParaRPr lang="en-US" b="1"/>
        </a:p>
      </dgm:t>
    </dgm:pt>
    <dgm:pt modelId="{C77B2C19-F35D-4571-8932-694DC0AF8672}">
      <dgm:prSet phldrT="[Text]"/>
      <dgm:spPr/>
      <dgm:t>
        <a:bodyPr/>
        <a:lstStyle/>
        <a:p>
          <a:r>
            <a:rPr lang="en-US" b="1" dirty="0" smtClean="0"/>
            <a:t>Reduced optimal health</a:t>
          </a:r>
          <a:endParaRPr lang="en-US" b="1" dirty="0"/>
        </a:p>
      </dgm:t>
    </dgm:pt>
    <dgm:pt modelId="{43869B69-21B9-48DE-B4E9-6C2E0069BF64}" type="parTrans" cxnId="{42282F15-4AB2-4C47-836B-E6C7E65103C7}">
      <dgm:prSet/>
      <dgm:spPr/>
      <dgm:t>
        <a:bodyPr/>
        <a:lstStyle/>
        <a:p>
          <a:endParaRPr lang="en-US" b="1"/>
        </a:p>
      </dgm:t>
    </dgm:pt>
    <dgm:pt modelId="{16252822-A758-44F5-B4BB-74A3E7FDA133}" type="sibTrans" cxnId="{42282F15-4AB2-4C47-836B-E6C7E65103C7}">
      <dgm:prSet/>
      <dgm:spPr/>
      <dgm:t>
        <a:bodyPr/>
        <a:lstStyle/>
        <a:p>
          <a:endParaRPr lang="en-US" b="1"/>
        </a:p>
      </dgm:t>
    </dgm:pt>
    <dgm:pt modelId="{F610CAF8-EDFA-4465-AEF3-99089A4A3F7F}">
      <dgm:prSet phldrT="[Text]"/>
      <dgm:spPr/>
      <dgm:t>
        <a:bodyPr/>
        <a:lstStyle/>
        <a:p>
          <a:r>
            <a:rPr lang="en-US" b="1" dirty="0" smtClean="0"/>
            <a:t>Increased sensitivity</a:t>
          </a:r>
          <a:endParaRPr lang="en-US" b="1" dirty="0"/>
        </a:p>
      </dgm:t>
    </dgm:pt>
    <dgm:pt modelId="{0A2C464E-2736-4351-9869-BFA7AA811CB0}" type="parTrans" cxnId="{BE1BBF2E-6F0C-4A4A-A256-E73018FEDD8E}">
      <dgm:prSet/>
      <dgm:spPr/>
      <dgm:t>
        <a:bodyPr/>
        <a:lstStyle/>
        <a:p>
          <a:endParaRPr lang="en-US" b="1"/>
        </a:p>
      </dgm:t>
    </dgm:pt>
    <dgm:pt modelId="{B725EC7D-C041-4E5D-AAA5-8165E42D8694}" type="sibTrans" cxnId="{BE1BBF2E-6F0C-4A4A-A256-E73018FEDD8E}">
      <dgm:prSet/>
      <dgm:spPr/>
      <dgm:t>
        <a:bodyPr/>
        <a:lstStyle/>
        <a:p>
          <a:endParaRPr lang="en-US" b="1"/>
        </a:p>
      </dgm:t>
    </dgm:pt>
    <dgm:pt modelId="{48B9C2C0-A5E5-4F9C-A517-4942C822B0FB}">
      <dgm:prSet phldrT="[Text]"/>
      <dgm:spPr/>
      <dgm:t>
        <a:bodyPr/>
        <a:lstStyle/>
        <a:p>
          <a:r>
            <a:rPr lang="en-US" b="1" dirty="0" smtClean="0"/>
            <a:t>Stressor </a:t>
          </a:r>
          <a:endParaRPr lang="en-US" b="1" dirty="0"/>
        </a:p>
      </dgm:t>
    </dgm:pt>
    <dgm:pt modelId="{D96CA510-2A0F-4323-AF0B-45A15AB417B4}" type="parTrans" cxnId="{542C97E3-DB20-4F75-8551-C15F5800443A}">
      <dgm:prSet/>
      <dgm:spPr/>
      <dgm:t>
        <a:bodyPr/>
        <a:lstStyle/>
        <a:p>
          <a:endParaRPr lang="en-US" b="1"/>
        </a:p>
      </dgm:t>
    </dgm:pt>
    <dgm:pt modelId="{B2E7AE3F-C0F4-4D8A-BA1E-1D9FC904D131}" type="sibTrans" cxnId="{542C97E3-DB20-4F75-8551-C15F5800443A}">
      <dgm:prSet/>
      <dgm:spPr/>
      <dgm:t>
        <a:bodyPr/>
        <a:lstStyle/>
        <a:p>
          <a:endParaRPr lang="en-US" b="1"/>
        </a:p>
      </dgm:t>
    </dgm:pt>
    <dgm:pt modelId="{50211F9F-867D-4B89-9698-94581C05C364}" type="pres">
      <dgm:prSet presAssocID="{CD7CF181-D390-4E2F-B3B7-AA8209A5AC32}" presName="cycle" presStyleCnt="0">
        <dgm:presLayoutVars>
          <dgm:dir/>
          <dgm:resizeHandles val="exact"/>
        </dgm:presLayoutVars>
      </dgm:prSet>
      <dgm:spPr/>
      <dgm:t>
        <a:bodyPr/>
        <a:lstStyle/>
        <a:p>
          <a:endParaRPr lang="en-US"/>
        </a:p>
      </dgm:t>
    </dgm:pt>
    <dgm:pt modelId="{F6058ACE-ECC9-4A74-B041-6AC5279642BC}" type="pres">
      <dgm:prSet presAssocID="{FC1B23AD-1188-4906-A55C-C821BA7179E5}" presName="dummy" presStyleCnt="0"/>
      <dgm:spPr/>
    </dgm:pt>
    <dgm:pt modelId="{823CFC51-DCC9-4737-83C6-5228EF75DCEA}" type="pres">
      <dgm:prSet presAssocID="{FC1B23AD-1188-4906-A55C-C821BA7179E5}" presName="node" presStyleLbl="revTx" presStyleIdx="0" presStyleCnt="5">
        <dgm:presLayoutVars>
          <dgm:bulletEnabled val="1"/>
        </dgm:presLayoutVars>
      </dgm:prSet>
      <dgm:spPr/>
      <dgm:t>
        <a:bodyPr/>
        <a:lstStyle/>
        <a:p>
          <a:endParaRPr lang="en-US"/>
        </a:p>
      </dgm:t>
    </dgm:pt>
    <dgm:pt modelId="{38634DBC-2C72-4EAB-A5AD-CA5C7ABAB7DE}" type="pres">
      <dgm:prSet presAssocID="{67F00877-3C83-412C-B8CA-EE9B3C4F231E}" presName="sibTrans" presStyleLbl="node1" presStyleIdx="0" presStyleCnt="5"/>
      <dgm:spPr/>
      <dgm:t>
        <a:bodyPr/>
        <a:lstStyle/>
        <a:p>
          <a:endParaRPr lang="en-US"/>
        </a:p>
      </dgm:t>
    </dgm:pt>
    <dgm:pt modelId="{402FE8BB-0493-477F-A415-8CD34D2FE855}" type="pres">
      <dgm:prSet presAssocID="{E4496DE2-CEF3-439B-AC5B-33A7ECB92168}" presName="dummy" presStyleCnt="0"/>
      <dgm:spPr/>
    </dgm:pt>
    <dgm:pt modelId="{3DD38137-C893-471A-AB92-8ABFC4386249}" type="pres">
      <dgm:prSet presAssocID="{E4496DE2-CEF3-439B-AC5B-33A7ECB92168}" presName="node" presStyleLbl="revTx" presStyleIdx="1" presStyleCnt="5">
        <dgm:presLayoutVars>
          <dgm:bulletEnabled val="1"/>
        </dgm:presLayoutVars>
      </dgm:prSet>
      <dgm:spPr/>
      <dgm:t>
        <a:bodyPr/>
        <a:lstStyle/>
        <a:p>
          <a:endParaRPr lang="en-US"/>
        </a:p>
      </dgm:t>
    </dgm:pt>
    <dgm:pt modelId="{707F02BD-4B6C-430F-8DD0-8CCDE27EC9B9}" type="pres">
      <dgm:prSet presAssocID="{909E4D85-5526-4D7F-A46A-80D2DDD92485}" presName="sibTrans" presStyleLbl="node1" presStyleIdx="1" presStyleCnt="5"/>
      <dgm:spPr/>
      <dgm:t>
        <a:bodyPr/>
        <a:lstStyle/>
        <a:p>
          <a:endParaRPr lang="en-US"/>
        </a:p>
      </dgm:t>
    </dgm:pt>
    <dgm:pt modelId="{D615BD28-13B6-48CD-A9F5-400040DB9ED7}" type="pres">
      <dgm:prSet presAssocID="{C77B2C19-F35D-4571-8932-694DC0AF8672}" presName="dummy" presStyleCnt="0"/>
      <dgm:spPr/>
    </dgm:pt>
    <dgm:pt modelId="{F56961F6-F003-40E5-BF28-71A1093D1A2E}" type="pres">
      <dgm:prSet presAssocID="{C77B2C19-F35D-4571-8932-694DC0AF8672}" presName="node" presStyleLbl="revTx" presStyleIdx="2" presStyleCnt="5">
        <dgm:presLayoutVars>
          <dgm:bulletEnabled val="1"/>
        </dgm:presLayoutVars>
      </dgm:prSet>
      <dgm:spPr/>
      <dgm:t>
        <a:bodyPr/>
        <a:lstStyle/>
        <a:p>
          <a:endParaRPr lang="en-US"/>
        </a:p>
      </dgm:t>
    </dgm:pt>
    <dgm:pt modelId="{2F03F30A-9993-4387-A556-72D5875EA6BB}" type="pres">
      <dgm:prSet presAssocID="{16252822-A758-44F5-B4BB-74A3E7FDA133}" presName="sibTrans" presStyleLbl="node1" presStyleIdx="2" presStyleCnt="5"/>
      <dgm:spPr/>
      <dgm:t>
        <a:bodyPr/>
        <a:lstStyle/>
        <a:p>
          <a:endParaRPr lang="en-US"/>
        </a:p>
      </dgm:t>
    </dgm:pt>
    <dgm:pt modelId="{27E0394F-97CB-475E-A692-1AE25BB430DA}" type="pres">
      <dgm:prSet presAssocID="{F610CAF8-EDFA-4465-AEF3-99089A4A3F7F}" presName="dummy" presStyleCnt="0"/>
      <dgm:spPr/>
    </dgm:pt>
    <dgm:pt modelId="{FB007D9C-6B4F-482D-B772-702FDDCCD627}" type="pres">
      <dgm:prSet presAssocID="{F610CAF8-EDFA-4465-AEF3-99089A4A3F7F}" presName="node" presStyleLbl="revTx" presStyleIdx="3" presStyleCnt="5">
        <dgm:presLayoutVars>
          <dgm:bulletEnabled val="1"/>
        </dgm:presLayoutVars>
      </dgm:prSet>
      <dgm:spPr/>
      <dgm:t>
        <a:bodyPr/>
        <a:lstStyle/>
        <a:p>
          <a:endParaRPr lang="en-US"/>
        </a:p>
      </dgm:t>
    </dgm:pt>
    <dgm:pt modelId="{2CEEEE75-0636-4EE0-AE74-58DE427B8CD3}" type="pres">
      <dgm:prSet presAssocID="{B725EC7D-C041-4E5D-AAA5-8165E42D8694}" presName="sibTrans" presStyleLbl="node1" presStyleIdx="3" presStyleCnt="5"/>
      <dgm:spPr/>
      <dgm:t>
        <a:bodyPr/>
        <a:lstStyle/>
        <a:p>
          <a:endParaRPr lang="en-US"/>
        </a:p>
      </dgm:t>
    </dgm:pt>
    <dgm:pt modelId="{7A22D7C5-8DF3-4FBC-9B4D-C3682701903B}" type="pres">
      <dgm:prSet presAssocID="{48B9C2C0-A5E5-4F9C-A517-4942C822B0FB}" presName="dummy" presStyleCnt="0"/>
      <dgm:spPr/>
    </dgm:pt>
    <dgm:pt modelId="{DB6EB1DD-9AD0-42C2-97F6-0F7B98261C8D}" type="pres">
      <dgm:prSet presAssocID="{48B9C2C0-A5E5-4F9C-A517-4942C822B0FB}" presName="node" presStyleLbl="revTx" presStyleIdx="4" presStyleCnt="5">
        <dgm:presLayoutVars>
          <dgm:bulletEnabled val="1"/>
        </dgm:presLayoutVars>
      </dgm:prSet>
      <dgm:spPr/>
      <dgm:t>
        <a:bodyPr/>
        <a:lstStyle/>
        <a:p>
          <a:endParaRPr lang="en-US"/>
        </a:p>
      </dgm:t>
    </dgm:pt>
    <dgm:pt modelId="{88CD6784-3C81-4A35-9EB2-5046CCF13D95}" type="pres">
      <dgm:prSet presAssocID="{B2E7AE3F-C0F4-4D8A-BA1E-1D9FC904D131}" presName="sibTrans" presStyleLbl="node1" presStyleIdx="4" presStyleCnt="5"/>
      <dgm:spPr/>
      <dgm:t>
        <a:bodyPr/>
        <a:lstStyle/>
        <a:p>
          <a:endParaRPr lang="en-US"/>
        </a:p>
      </dgm:t>
    </dgm:pt>
  </dgm:ptLst>
  <dgm:cxnLst>
    <dgm:cxn modelId="{B9F93C09-3A56-4ABC-8F45-512DE10B4C3E}" type="presOf" srcId="{909E4D85-5526-4D7F-A46A-80D2DDD92485}" destId="{707F02BD-4B6C-430F-8DD0-8CCDE27EC9B9}" srcOrd="0" destOrd="0" presId="urn:microsoft.com/office/officeart/2005/8/layout/cycle1"/>
    <dgm:cxn modelId="{0FB9936F-6061-4A8F-B87E-F1AF62CED6AC}" type="presOf" srcId="{48B9C2C0-A5E5-4F9C-A517-4942C822B0FB}" destId="{DB6EB1DD-9AD0-42C2-97F6-0F7B98261C8D}" srcOrd="0" destOrd="0" presId="urn:microsoft.com/office/officeart/2005/8/layout/cycle1"/>
    <dgm:cxn modelId="{C02B3EA3-B5C4-4F55-B5AF-D974BD8878B9}" srcId="{CD7CF181-D390-4E2F-B3B7-AA8209A5AC32}" destId="{FC1B23AD-1188-4906-A55C-C821BA7179E5}" srcOrd="0" destOrd="0" parTransId="{D35A002A-218A-4A01-BBFF-D158E5464A27}" sibTransId="{67F00877-3C83-412C-B8CA-EE9B3C4F231E}"/>
    <dgm:cxn modelId="{B64C15D6-BD53-4786-846F-72012E4F45AC}" type="presOf" srcId="{C77B2C19-F35D-4571-8932-694DC0AF8672}" destId="{F56961F6-F003-40E5-BF28-71A1093D1A2E}" srcOrd="0" destOrd="0" presId="urn:microsoft.com/office/officeart/2005/8/layout/cycle1"/>
    <dgm:cxn modelId="{A19E067C-965D-4F64-804D-F0387A2489C3}" type="presOf" srcId="{F610CAF8-EDFA-4465-AEF3-99089A4A3F7F}" destId="{FB007D9C-6B4F-482D-B772-702FDDCCD627}" srcOrd="0" destOrd="0" presId="urn:microsoft.com/office/officeart/2005/8/layout/cycle1"/>
    <dgm:cxn modelId="{BE1BBF2E-6F0C-4A4A-A256-E73018FEDD8E}" srcId="{CD7CF181-D390-4E2F-B3B7-AA8209A5AC32}" destId="{F610CAF8-EDFA-4465-AEF3-99089A4A3F7F}" srcOrd="3" destOrd="0" parTransId="{0A2C464E-2736-4351-9869-BFA7AA811CB0}" sibTransId="{B725EC7D-C041-4E5D-AAA5-8165E42D8694}"/>
    <dgm:cxn modelId="{FFD76D51-7DCF-4127-8C00-A0F50ACE9A86}" srcId="{CD7CF181-D390-4E2F-B3B7-AA8209A5AC32}" destId="{E4496DE2-CEF3-439B-AC5B-33A7ECB92168}" srcOrd="1" destOrd="0" parTransId="{B580FA44-7041-425B-845C-2DC57B55004A}" sibTransId="{909E4D85-5526-4D7F-A46A-80D2DDD92485}"/>
    <dgm:cxn modelId="{C691B6E3-39DC-4590-BD67-EB2A62633879}" type="presOf" srcId="{67F00877-3C83-412C-B8CA-EE9B3C4F231E}" destId="{38634DBC-2C72-4EAB-A5AD-CA5C7ABAB7DE}" srcOrd="0" destOrd="0" presId="urn:microsoft.com/office/officeart/2005/8/layout/cycle1"/>
    <dgm:cxn modelId="{0D6B8531-5B59-4CE8-8F34-D54E29F426A7}" type="presOf" srcId="{16252822-A758-44F5-B4BB-74A3E7FDA133}" destId="{2F03F30A-9993-4387-A556-72D5875EA6BB}" srcOrd="0" destOrd="0" presId="urn:microsoft.com/office/officeart/2005/8/layout/cycle1"/>
    <dgm:cxn modelId="{4086B05F-25A8-4A4F-9357-2F415BB42432}" type="presOf" srcId="{FC1B23AD-1188-4906-A55C-C821BA7179E5}" destId="{823CFC51-DCC9-4737-83C6-5228EF75DCEA}" srcOrd="0" destOrd="0" presId="urn:microsoft.com/office/officeart/2005/8/layout/cycle1"/>
    <dgm:cxn modelId="{DAAD45E6-3103-45BB-9CA8-DA80B87A4BC8}" type="presOf" srcId="{CD7CF181-D390-4E2F-B3B7-AA8209A5AC32}" destId="{50211F9F-867D-4B89-9698-94581C05C364}" srcOrd="0" destOrd="0" presId="urn:microsoft.com/office/officeart/2005/8/layout/cycle1"/>
    <dgm:cxn modelId="{49A6AD7C-8D50-4033-989A-8BE6DB000ECD}" type="presOf" srcId="{E4496DE2-CEF3-439B-AC5B-33A7ECB92168}" destId="{3DD38137-C893-471A-AB92-8ABFC4386249}" srcOrd="0" destOrd="0" presId="urn:microsoft.com/office/officeart/2005/8/layout/cycle1"/>
    <dgm:cxn modelId="{542C97E3-DB20-4F75-8551-C15F5800443A}" srcId="{CD7CF181-D390-4E2F-B3B7-AA8209A5AC32}" destId="{48B9C2C0-A5E5-4F9C-A517-4942C822B0FB}" srcOrd="4" destOrd="0" parTransId="{D96CA510-2A0F-4323-AF0B-45A15AB417B4}" sibTransId="{B2E7AE3F-C0F4-4D8A-BA1E-1D9FC904D131}"/>
    <dgm:cxn modelId="{42282F15-4AB2-4C47-836B-E6C7E65103C7}" srcId="{CD7CF181-D390-4E2F-B3B7-AA8209A5AC32}" destId="{C77B2C19-F35D-4571-8932-694DC0AF8672}" srcOrd="2" destOrd="0" parTransId="{43869B69-21B9-48DE-B4E9-6C2E0069BF64}" sibTransId="{16252822-A758-44F5-B4BB-74A3E7FDA133}"/>
    <dgm:cxn modelId="{88A6D3EC-D5E9-4E9F-BF20-04178506AB06}" type="presOf" srcId="{B2E7AE3F-C0F4-4D8A-BA1E-1D9FC904D131}" destId="{88CD6784-3C81-4A35-9EB2-5046CCF13D95}" srcOrd="0" destOrd="0" presId="urn:microsoft.com/office/officeart/2005/8/layout/cycle1"/>
    <dgm:cxn modelId="{7D423C1F-652E-47ED-8B0F-48F7293EE5BC}" type="presOf" srcId="{B725EC7D-C041-4E5D-AAA5-8165E42D8694}" destId="{2CEEEE75-0636-4EE0-AE74-58DE427B8CD3}" srcOrd="0" destOrd="0" presId="urn:microsoft.com/office/officeart/2005/8/layout/cycle1"/>
    <dgm:cxn modelId="{64A3D042-DADD-479B-9D48-4A88E2010CA6}" type="presParOf" srcId="{50211F9F-867D-4B89-9698-94581C05C364}" destId="{F6058ACE-ECC9-4A74-B041-6AC5279642BC}" srcOrd="0" destOrd="0" presId="urn:microsoft.com/office/officeart/2005/8/layout/cycle1"/>
    <dgm:cxn modelId="{C578C8DD-5B2E-444D-AA5E-779D3E1BF567}" type="presParOf" srcId="{50211F9F-867D-4B89-9698-94581C05C364}" destId="{823CFC51-DCC9-4737-83C6-5228EF75DCEA}" srcOrd="1" destOrd="0" presId="urn:microsoft.com/office/officeart/2005/8/layout/cycle1"/>
    <dgm:cxn modelId="{47DA7695-E989-46D0-8EB2-ADDFDDA6BE7C}" type="presParOf" srcId="{50211F9F-867D-4B89-9698-94581C05C364}" destId="{38634DBC-2C72-4EAB-A5AD-CA5C7ABAB7DE}" srcOrd="2" destOrd="0" presId="urn:microsoft.com/office/officeart/2005/8/layout/cycle1"/>
    <dgm:cxn modelId="{EF78FB25-4949-4A8D-BA88-5DD844EB5399}" type="presParOf" srcId="{50211F9F-867D-4B89-9698-94581C05C364}" destId="{402FE8BB-0493-477F-A415-8CD34D2FE855}" srcOrd="3" destOrd="0" presId="urn:microsoft.com/office/officeart/2005/8/layout/cycle1"/>
    <dgm:cxn modelId="{F3957521-0F10-4529-B3ED-1623C1CDB5D0}" type="presParOf" srcId="{50211F9F-867D-4B89-9698-94581C05C364}" destId="{3DD38137-C893-471A-AB92-8ABFC4386249}" srcOrd="4" destOrd="0" presId="urn:microsoft.com/office/officeart/2005/8/layout/cycle1"/>
    <dgm:cxn modelId="{C9643291-D76E-411F-89C7-208DEB6D237E}" type="presParOf" srcId="{50211F9F-867D-4B89-9698-94581C05C364}" destId="{707F02BD-4B6C-430F-8DD0-8CCDE27EC9B9}" srcOrd="5" destOrd="0" presId="urn:microsoft.com/office/officeart/2005/8/layout/cycle1"/>
    <dgm:cxn modelId="{1AF08BD9-E9B1-49A9-8C4D-689C42BB69CC}" type="presParOf" srcId="{50211F9F-867D-4B89-9698-94581C05C364}" destId="{D615BD28-13B6-48CD-A9F5-400040DB9ED7}" srcOrd="6" destOrd="0" presId="urn:microsoft.com/office/officeart/2005/8/layout/cycle1"/>
    <dgm:cxn modelId="{8C57C3D4-616B-4D29-9C59-B14719527267}" type="presParOf" srcId="{50211F9F-867D-4B89-9698-94581C05C364}" destId="{F56961F6-F003-40E5-BF28-71A1093D1A2E}" srcOrd="7" destOrd="0" presId="urn:microsoft.com/office/officeart/2005/8/layout/cycle1"/>
    <dgm:cxn modelId="{718E35E7-2771-4327-A2C1-F615048B90D1}" type="presParOf" srcId="{50211F9F-867D-4B89-9698-94581C05C364}" destId="{2F03F30A-9993-4387-A556-72D5875EA6BB}" srcOrd="8" destOrd="0" presId="urn:microsoft.com/office/officeart/2005/8/layout/cycle1"/>
    <dgm:cxn modelId="{6553790F-06B9-4934-BD04-1CBF5916113E}" type="presParOf" srcId="{50211F9F-867D-4B89-9698-94581C05C364}" destId="{27E0394F-97CB-475E-A692-1AE25BB430DA}" srcOrd="9" destOrd="0" presId="urn:microsoft.com/office/officeart/2005/8/layout/cycle1"/>
    <dgm:cxn modelId="{9A0A7215-491E-4211-8DB5-B580FCDA2B2F}" type="presParOf" srcId="{50211F9F-867D-4B89-9698-94581C05C364}" destId="{FB007D9C-6B4F-482D-B772-702FDDCCD627}" srcOrd="10" destOrd="0" presId="urn:microsoft.com/office/officeart/2005/8/layout/cycle1"/>
    <dgm:cxn modelId="{7347A16C-CC75-419F-A2A3-D641AFD74423}" type="presParOf" srcId="{50211F9F-867D-4B89-9698-94581C05C364}" destId="{2CEEEE75-0636-4EE0-AE74-58DE427B8CD3}" srcOrd="11" destOrd="0" presId="urn:microsoft.com/office/officeart/2005/8/layout/cycle1"/>
    <dgm:cxn modelId="{72B84436-1739-46C5-BF80-2BAFBF1F453A}" type="presParOf" srcId="{50211F9F-867D-4B89-9698-94581C05C364}" destId="{7A22D7C5-8DF3-4FBC-9B4D-C3682701903B}" srcOrd="12" destOrd="0" presId="urn:microsoft.com/office/officeart/2005/8/layout/cycle1"/>
    <dgm:cxn modelId="{D50751B3-6101-42F5-BE4F-B7FA0A4A8E2A}" type="presParOf" srcId="{50211F9F-867D-4B89-9698-94581C05C364}" destId="{DB6EB1DD-9AD0-42C2-97F6-0F7B98261C8D}" srcOrd="13" destOrd="0" presId="urn:microsoft.com/office/officeart/2005/8/layout/cycle1"/>
    <dgm:cxn modelId="{2F928017-B01E-43F2-8159-50F42CC2A464}" type="presParOf" srcId="{50211F9F-867D-4B89-9698-94581C05C364}" destId="{88CD6784-3C81-4A35-9EB2-5046CCF13D95}" srcOrd="14" destOrd="0" presId="urn:microsoft.com/office/officeart/2005/8/layout/cycle1"/>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CFC51-DCC9-4737-83C6-5228EF75DCEA}">
      <dsp:nvSpPr>
        <dsp:cNvPr id="0" name=""/>
        <dsp:cNvSpPr/>
      </dsp:nvSpPr>
      <dsp:spPr>
        <a:xfrm>
          <a:off x="5202420" y="40340"/>
          <a:ext cx="1319361" cy="1319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Stress reactions</a:t>
          </a:r>
          <a:endParaRPr lang="en-US" sz="2300" b="1" kern="1200" dirty="0"/>
        </a:p>
      </dsp:txBody>
      <dsp:txXfrm>
        <a:off x="5202420" y="40340"/>
        <a:ext cx="1319361" cy="1319361"/>
      </dsp:txXfrm>
    </dsp:sp>
    <dsp:sp modelId="{38634DBC-2C72-4EAB-A5AD-CA5C7ABAB7DE}">
      <dsp:nvSpPr>
        <dsp:cNvPr id="0" name=""/>
        <dsp:cNvSpPr/>
      </dsp:nvSpPr>
      <dsp:spPr>
        <a:xfrm>
          <a:off x="2098434" y="2126"/>
          <a:ext cx="4947131" cy="4947131"/>
        </a:xfrm>
        <a:prstGeom prst="circularArrow">
          <a:avLst>
            <a:gd name="adj1" fmla="val 5200"/>
            <a:gd name="adj2" fmla="val 335938"/>
            <a:gd name="adj3" fmla="val 21293141"/>
            <a:gd name="adj4" fmla="val 19766327"/>
            <a:gd name="adj5" fmla="val 606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D38137-C893-471A-AB92-8ABFC4386249}">
      <dsp:nvSpPr>
        <dsp:cNvPr id="0" name=""/>
        <dsp:cNvSpPr/>
      </dsp:nvSpPr>
      <dsp:spPr>
        <a:xfrm>
          <a:off x="5999746" y="2494258"/>
          <a:ext cx="1319361" cy="1319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Wear and tear of body</a:t>
          </a:r>
          <a:endParaRPr lang="en-US" sz="2300" b="1" kern="1200" dirty="0"/>
        </a:p>
      </dsp:txBody>
      <dsp:txXfrm>
        <a:off x="5999746" y="2494258"/>
        <a:ext cx="1319361" cy="1319361"/>
      </dsp:txXfrm>
    </dsp:sp>
    <dsp:sp modelId="{707F02BD-4B6C-430F-8DD0-8CCDE27EC9B9}">
      <dsp:nvSpPr>
        <dsp:cNvPr id="0" name=""/>
        <dsp:cNvSpPr/>
      </dsp:nvSpPr>
      <dsp:spPr>
        <a:xfrm>
          <a:off x="2098434" y="2126"/>
          <a:ext cx="4947131" cy="4947131"/>
        </a:xfrm>
        <a:prstGeom prst="circularArrow">
          <a:avLst>
            <a:gd name="adj1" fmla="val 5200"/>
            <a:gd name="adj2" fmla="val 335938"/>
            <a:gd name="adj3" fmla="val 4014594"/>
            <a:gd name="adj4" fmla="val 2253528"/>
            <a:gd name="adj5" fmla="val 6067"/>
          </a:avLst>
        </a:prstGeom>
        <a:gradFill rotWithShape="0">
          <a:gsLst>
            <a:gs pos="0">
              <a:schemeClr val="accent2">
                <a:hueOff val="-3158839"/>
                <a:satOff val="5324"/>
                <a:lumOff val="-6520"/>
                <a:alphaOff val="0"/>
                <a:shade val="51000"/>
                <a:satMod val="130000"/>
              </a:schemeClr>
            </a:gs>
            <a:gs pos="80000">
              <a:schemeClr val="accent2">
                <a:hueOff val="-3158839"/>
                <a:satOff val="5324"/>
                <a:lumOff val="-6520"/>
                <a:alphaOff val="0"/>
                <a:shade val="93000"/>
                <a:satMod val="130000"/>
              </a:schemeClr>
            </a:gs>
            <a:gs pos="100000">
              <a:schemeClr val="accent2">
                <a:hueOff val="-3158839"/>
                <a:satOff val="5324"/>
                <a:lumOff val="-65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6961F6-F003-40E5-BF28-71A1093D1A2E}">
      <dsp:nvSpPr>
        <dsp:cNvPr id="0" name=""/>
        <dsp:cNvSpPr/>
      </dsp:nvSpPr>
      <dsp:spPr>
        <a:xfrm>
          <a:off x="3912319" y="4010862"/>
          <a:ext cx="1319361" cy="1319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Reduced optimal health</a:t>
          </a:r>
          <a:endParaRPr lang="en-US" sz="2300" b="1" kern="1200" dirty="0"/>
        </a:p>
      </dsp:txBody>
      <dsp:txXfrm>
        <a:off x="3912319" y="4010862"/>
        <a:ext cx="1319361" cy="1319361"/>
      </dsp:txXfrm>
    </dsp:sp>
    <dsp:sp modelId="{2F03F30A-9993-4387-A556-72D5875EA6BB}">
      <dsp:nvSpPr>
        <dsp:cNvPr id="0" name=""/>
        <dsp:cNvSpPr/>
      </dsp:nvSpPr>
      <dsp:spPr>
        <a:xfrm>
          <a:off x="2098434" y="2126"/>
          <a:ext cx="4947131" cy="4947131"/>
        </a:xfrm>
        <a:prstGeom prst="circularArrow">
          <a:avLst>
            <a:gd name="adj1" fmla="val 5200"/>
            <a:gd name="adj2" fmla="val 335938"/>
            <a:gd name="adj3" fmla="val 8210534"/>
            <a:gd name="adj4" fmla="val 6449468"/>
            <a:gd name="adj5" fmla="val 6067"/>
          </a:avLst>
        </a:prstGeom>
        <a:gradFill rotWithShape="0">
          <a:gsLst>
            <a:gs pos="0">
              <a:schemeClr val="accent2">
                <a:hueOff val="-6317677"/>
                <a:satOff val="10648"/>
                <a:lumOff val="-13040"/>
                <a:alphaOff val="0"/>
                <a:shade val="51000"/>
                <a:satMod val="130000"/>
              </a:schemeClr>
            </a:gs>
            <a:gs pos="80000">
              <a:schemeClr val="accent2">
                <a:hueOff val="-6317677"/>
                <a:satOff val="10648"/>
                <a:lumOff val="-13040"/>
                <a:alphaOff val="0"/>
                <a:shade val="93000"/>
                <a:satMod val="130000"/>
              </a:schemeClr>
            </a:gs>
            <a:gs pos="100000">
              <a:schemeClr val="accent2">
                <a:hueOff val="-6317677"/>
                <a:satOff val="10648"/>
                <a:lumOff val="-130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B007D9C-6B4F-482D-B772-702FDDCCD627}">
      <dsp:nvSpPr>
        <dsp:cNvPr id="0" name=""/>
        <dsp:cNvSpPr/>
      </dsp:nvSpPr>
      <dsp:spPr>
        <a:xfrm>
          <a:off x="1824892" y="2494258"/>
          <a:ext cx="1319361" cy="1319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Increased sensitivity</a:t>
          </a:r>
          <a:endParaRPr lang="en-US" sz="2300" b="1" kern="1200" dirty="0"/>
        </a:p>
      </dsp:txBody>
      <dsp:txXfrm>
        <a:off x="1824892" y="2494258"/>
        <a:ext cx="1319361" cy="1319361"/>
      </dsp:txXfrm>
    </dsp:sp>
    <dsp:sp modelId="{2CEEEE75-0636-4EE0-AE74-58DE427B8CD3}">
      <dsp:nvSpPr>
        <dsp:cNvPr id="0" name=""/>
        <dsp:cNvSpPr/>
      </dsp:nvSpPr>
      <dsp:spPr>
        <a:xfrm>
          <a:off x="2098434" y="2126"/>
          <a:ext cx="4947131" cy="4947131"/>
        </a:xfrm>
        <a:prstGeom prst="circularArrow">
          <a:avLst>
            <a:gd name="adj1" fmla="val 5200"/>
            <a:gd name="adj2" fmla="val 335938"/>
            <a:gd name="adj3" fmla="val 12297735"/>
            <a:gd name="adj4" fmla="val 10770921"/>
            <a:gd name="adj5" fmla="val 6067"/>
          </a:avLst>
        </a:prstGeom>
        <a:gradFill rotWithShape="0">
          <a:gsLst>
            <a:gs pos="0">
              <a:schemeClr val="accent2">
                <a:hueOff val="-9476516"/>
                <a:satOff val="15973"/>
                <a:lumOff val="-19559"/>
                <a:alphaOff val="0"/>
                <a:shade val="51000"/>
                <a:satMod val="130000"/>
              </a:schemeClr>
            </a:gs>
            <a:gs pos="80000">
              <a:schemeClr val="accent2">
                <a:hueOff val="-9476516"/>
                <a:satOff val="15973"/>
                <a:lumOff val="-19559"/>
                <a:alphaOff val="0"/>
                <a:shade val="93000"/>
                <a:satMod val="130000"/>
              </a:schemeClr>
            </a:gs>
            <a:gs pos="100000">
              <a:schemeClr val="accent2">
                <a:hueOff val="-9476516"/>
                <a:satOff val="15973"/>
                <a:lumOff val="-195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B6EB1DD-9AD0-42C2-97F6-0F7B98261C8D}">
      <dsp:nvSpPr>
        <dsp:cNvPr id="0" name=""/>
        <dsp:cNvSpPr/>
      </dsp:nvSpPr>
      <dsp:spPr>
        <a:xfrm>
          <a:off x="2622218" y="40340"/>
          <a:ext cx="1319361" cy="1319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Stressor </a:t>
          </a:r>
          <a:endParaRPr lang="en-US" sz="2300" b="1" kern="1200" dirty="0"/>
        </a:p>
      </dsp:txBody>
      <dsp:txXfrm>
        <a:off x="2622218" y="40340"/>
        <a:ext cx="1319361" cy="1319361"/>
      </dsp:txXfrm>
    </dsp:sp>
    <dsp:sp modelId="{88CD6784-3C81-4A35-9EB2-5046CCF13D95}">
      <dsp:nvSpPr>
        <dsp:cNvPr id="0" name=""/>
        <dsp:cNvSpPr/>
      </dsp:nvSpPr>
      <dsp:spPr>
        <a:xfrm>
          <a:off x="2098434" y="2126"/>
          <a:ext cx="4947131" cy="4947131"/>
        </a:xfrm>
        <a:prstGeom prst="circularArrow">
          <a:avLst>
            <a:gd name="adj1" fmla="val 5200"/>
            <a:gd name="adj2" fmla="val 335938"/>
            <a:gd name="adj3" fmla="val 16865583"/>
            <a:gd name="adj4" fmla="val 15198479"/>
            <a:gd name="adj5" fmla="val 6067"/>
          </a:avLst>
        </a:prstGeom>
        <a:gradFill rotWithShape="0">
          <a:gsLst>
            <a:gs pos="0">
              <a:schemeClr val="accent2">
                <a:hueOff val="-12635355"/>
                <a:satOff val="21297"/>
                <a:lumOff val="-26079"/>
                <a:alphaOff val="0"/>
                <a:shade val="51000"/>
                <a:satMod val="130000"/>
              </a:schemeClr>
            </a:gs>
            <a:gs pos="80000">
              <a:schemeClr val="accent2">
                <a:hueOff val="-12635355"/>
                <a:satOff val="21297"/>
                <a:lumOff val="-26079"/>
                <a:alphaOff val="0"/>
                <a:shade val="93000"/>
                <a:satMod val="130000"/>
              </a:schemeClr>
            </a:gs>
            <a:gs pos="100000">
              <a:schemeClr val="accent2">
                <a:hueOff val="-12635355"/>
                <a:satOff val="21297"/>
                <a:lumOff val="-26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E558F-60B2-41D8-9712-B137CE127854}" type="datetimeFigureOut">
              <a:rPr lang="en-US" smtClean="0"/>
              <a:pPr/>
              <a:t>1/1/2021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490F4-5A4C-473C-B878-A8E9D907FDA6}" type="slidenum">
              <a:rPr lang="en-US" smtClean="0"/>
              <a:pPr/>
              <a:t>‹#›</a:t>
            </a:fld>
            <a:endParaRPr lang="en-US" dirty="0"/>
          </a:p>
        </p:txBody>
      </p:sp>
    </p:spTree>
    <p:extLst>
      <p:ext uri="{BB962C8B-B14F-4D97-AF65-F5344CB8AC3E}">
        <p14:creationId xmlns:p14="http://schemas.microsoft.com/office/powerpoint/2010/main" val="391417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F490F4-5A4C-473C-B878-A8E9D907FDA6}"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3" name="Group 12"/>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5" name="Rectangle 14"/>
            <p:cNvSpPr/>
            <p:nvPr userDrawn="1"/>
          </p:nvSpPr>
          <p:spPr>
            <a:xfrm>
              <a:off x="0" y="0"/>
              <a:ext cx="9144000" cy="6858000"/>
            </a:xfrm>
            <a:prstGeom prst="rect">
              <a:avLst/>
            </a:prstGeom>
            <a:gradFill>
              <a:gsLst>
                <a:gs pos="0">
                  <a:schemeClr val="accent1">
                    <a:lumMod val="20000"/>
                    <a:lumOff val="80000"/>
                    <a:alpha val="18000"/>
                  </a:schemeClr>
                </a:gs>
                <a:gs pos="58000">
                  <a:schemeClr val="tx1"/>
                </a:gs>
                <a:gs pos="65000">
                  <a:schemeClr val="tx1"/>
                </a:gs>
                <a:gs pos="32000">
                  <a:schemeClr val="tx1"/>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12" name="Picture 11" descr="PPP_SHIGH_TLE_Circuit_Wave2.png"/>
            <p:cNvPicPr>
              <a:picLocks noChangeAspect="1"/>
            </p:cNvPicPr>
            <p:nvPr userDrawn="1"/>
          </p:nvPicPr>
          <p:blipFill>
            <a:blip r:embed="rId2">
              <a:duotone>
                <a:schemeClr val="accent1">
                  <a:shade val="45000"/>
                  <a:satMod val="135000"/>
                </a:schemeClr>
                <a:prstClr val="white"/>
              </a:duotone>
            </a:blip>
            <a:stretch>
              <a:fillRect/>
            </a:stretch>
          </p:blipFill>
          <p:spPr>
            <a:xfrm>
              <a:off x="0" y="0"/>
              <a:ext cx="9143999" cy="6858000"/>
            </a:xfrm>
            <a:prstGeom prst="rect">
              <a:avLst/>
            </a:prstGeom>
            <a:noFill/>
            <a:ln>
              <a:noFill/>
            </a:ln>
          </p:spPr>
        </p:pic>
        <p:sp>
          <p:nvSpPr>
            <p:cNvPr id="16" name="Rectangle 15"/>
            <p:cNvSpPr/>
            <p:nvPr userDrawn="1"/>
          </p:nvSpPr>
          <p:spPr>
            <a:xfrm>
              <a:off x="0" y="0"/>
              <a:ext cx="9144000" cy="6858000"/>
            </a:xfrm>
            <a:prstGeom prst="rect">
              <a:avLst/>
            </a:prstGeom>
            <a:gradFill>
              <a:gsLst>
                <a:gs pos="0">
                  <a:schemeClr val="accent1">
                    <a:lumMod val="20000"/>
                    <a:lumOff val="80000"/>
                    <a:alpha val="18000"/>
                  </a:schemeClr>
                </a:gs>
                <a:gs pos="58000">
                  <a:schemeClr val="tx1">
                    <a:alpha val="50000"/>
                  </a:schemeClr>
                </a:gs>
                <a:gs pos="65000">
                  <a:schemeClr val="tx1">
                    <a:alpha val="50000"/>
                  </a:schemeClr>
                </a:gs>
                <a:gs pos="32000">
                  <a:schemeClr val="tx1">
                    <a:alpha val="50000"/>
                  </a:schemeClr>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11" name="Picture 10" descr="PPP_SHIGH_TLE_Circuit_Wave.png"/>
            <p:cNvPicPr>
              <a:picLocks noChangeAspect="1"/>
            </p:cNvPicPr>
            <p:nvPr userDrawn="1"/>
          </p:nvPicPr>
          <p:blipFill>
            <a:blip r:embed="rId3">
              <a:duotone>
                <a:prstClr val="black"/>
                <a:schemeClr val="accent1">
                  <a:tint val="45000"/>
                  <a:satMod val="400000"/>
                </a:schemeClr>
              </a:duotone>
            </a:blip>
            <a:stretch>
              <a:fillRect/>
            </a:stretch>
          </p:blipFill>
          <p:spPr>
            <a:xfrm>
              <a:off x="0" y="0"/>
              <a:ext cx="9143999" cy="6858000"/>
            </a:xfrm>
            <a:prstGeom prst="rect">
              <a:avLst/>
            </a:prstGeom>
            <a:noFill/>
            <a:ln>
              <a:noFill/>
            </a:ln>
          </p:spPr>
        </p:pic>
        <p:pic>
          <p:nvPicPr>
            <p:cNvPr id="7" name="Picture 6" descr="PPP_SHIGH_TLE_Circuit_Wave.png"/>
            <p:cNvPicPr>
              <a:picLocks noChangeAspect="1"/>
            </p:cNvPicPr>
            <p:nvPr userDrawn="1"/>
          </p:nvPicPr>
          <p:blipFill>
            <a:blip r:embed="rId3">
              <a:duotone>
                <a:schemeClr val="accent1">
                  <a:shade val="45000"/>
                  <a:satMod val="135000"/>
                </a:schemeClr>
                <a:prstClr val="white"/>
              </a:duotone>
              <a:lum contrast="40000"/>
            </a:blip>
            <a:stretch>
              <a:fillRect/>
            </a:stretch>
          </p:blipFill>
          <p:spPr>
            <a:xfrm>
              <a:off x="0" y="0"/>
              <a:ext cx="9143999" cy="6858000"/>
            </a:xfrm>
            <a:prstGeom prst="rect">
              <a:avLst/>
            </a:prstGeom>
            <a:noFill/>
            <a:ln>
              <a:noFill/>
            </a:ln>
          </p:spPr>
        </p:pic>
      </p:grpSp>
      <p:sp>
        <p:nvSpPr>
          <p:cNvPr id="2" name="Title 1"/>
          <p:cNvSpPr>
            <a:spLocks noGrp="1"/>
          </p:cNvSpPr>
          <p:nvPr>
            <p:ph type="ctrTitle"/>
          </p:nvPr>
        </p:nvSpPr>
        <p:spPr>
          <a:xfrm>
            <a:off x="533400" y="2130425"/>
            <a:ext cx="8077200" cy="1470025"/>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657600"/>
            <a:ext cx="6400800" cy="838200"/>
          </a:xfrm>
        </p:spPr>
        <p:txBody>
          <a:bodyPr anchor="ctr" anchorCtr="0"/>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4F7D6C72-D4D7-4947-A192-92CB8530121C}" type="datetimeFigureOut">
              <a:rPr lang="en-US" smtClean="0"/>
              <a:pPr/>
              <a:t>1/1/2021</a:t>
            </a:fld>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49565A35-BF1F-4345-B456-4D29F1280597}"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5" name="Group 14"/>
          <p:cNvGrpSpPr/>
          <p:nvPr userDrawn="1"/>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8" name="Group 14"/>
          <p:cNvGrpSpPr/>
          <p:nvPr userDrawn="1"/>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en-US" smtClean="0"/>
              <a:t>Click to edit Master title style</a:t>
            </a:r>
            <a:endParaRPr lang="en-US"/>
          </a:p>
        </p:txBody>
      </p:sp>
      <p:sp>
        <p:nvSpPr>
          <p:cNvPr id="12" name="Rectangle 11"/>
          <p:cNvSpPr/>
          <p:nvPr userDrawn="1"/>
        </p:nvSpPr>
        <p:spPr>
          <a:xfrm>
            <a:off x="0" y="1447800"/>
            <a:ext cx="9144000" cy="54102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8" name="Group 14"/>
          <p:cNvGrpSpPr/>
          <p:nvPr userDrawn="1"/>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en-US" smtClean="0"/>
              <a:t>Click to edit Master title style</a:t>
            </a:r>
            <a:endParaRPr lang="en-US"/>
          </a:p>
        </p:txBody>
      </p:sp>
      <p:sp>
        <p:nvSpPr>
          <p:cNvPr id="12" name="Rectangle 11"/>
          <p:cNvSpPr/>
          <p:nvPr userDrawn="1"/>
        </p:nvSpPr>
        <p:spPr>
          <a:xfrm>
            <a:off x="0" y="1447800"/>
            <a:ext cx="9144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D6C72-D4D7-4947-A192-92CB8530121C}" type="datetimeFigureOut">
              <a:rPr lang="en-US" smtClean="0"/>
              <a:pPr/>
              <a:t>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4F7D6C72-D4D7-4947-A192-92CB8530121C}" type="datetimeFigureOut">
              <a:rPr lang="en-US" smtClean="0"/>
              <a:pPr/>
              <a:t>1/1/2021</a:t>
            </a:fld>
            <a:endParaRPr lang="en-US" dirty="0">
              <a:solidFill>
                <a:schemeClr val="bg1"/>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dirty="0">
              <a:solidFill>
                <a:schemeClr val="bg1"/>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49565A35-BF1F-4345-B456-4D29F1280597}" type="slidenum">
              <a:rPr lang="en-US" smtClean="0"/>
              <a:pPr/>
              <a:t>‹#›</a:t>
            </a:fld>
            <a:endParaRPr lang="en-US"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077200" cy="2057400"/>
          </a:xfrm>
        </p:spPr>
        <p:txBody>
          <a:bodyPr>
            <a:noAutofit/>
          </a:bodyPr>
          <a:lstStyle/>
          <a:p>
            <a:r>
              <a:rPr lang="en-US" sz="9600" i="1" dirty="0" smtClean="0">
                <a:latin typeface="Script MT Bold" pitchFamily="66" charset="0"/>
              </a:rPr>
              <a:t>STRESS…</a:t>
            </a:r>
            <a:endParaRPr lang="en-US" sz="9600" i="1" dirty="0">
              <a:latin typeface="Script MT Bold" pitchFamily="66" charset="0"/>
            </a:endParaRPr>
          </a:p>
        </p:txBody>
      </p:sp>
      <p:pic>
        <p:nvPicPr>
          <p:cNvPr id="2051" name="Picture 3" descr="D:\baby\images (63).jpg"/>
          <p:cNvPicPr>
            <a:picLocks noChangeAspect="1" noChangeArrowheads="1"/>
          </p:cNvPicPr>
          <p:nvPr/>
        </p:nvPicPr>
        <p:blipFill>
          <a:blip r:embed="rId3"/>
          <a:srcRect/>
          <a:stretch>
            <a:fillRect/>
          </a:stretch>
        </p:blipFill>
        <p:spPr bwMode="auto">
          <a:xfrm>
            <a:off x="304800" y="2514600"/>
            <a:ext cx="3124200" cy="4029075"/>
          </a:xfrm>
          <a:prstGeom prst="rect">
            <a:avLst/>
          </a:prstGeom>
          <a:noFill/>
        </p:spPr>
      </p:pic>
      <p:pic>
        <p:nvPicPr>
          <p:cNvPr id="6" name="Picture 5" descr="F:\My Pictures\294152_10150276920972473_142231772472_7988697_8004203_n.JPG"/>
          <p:cNvPicPr>
            <a:picLocks noChangeAspect="1" noChangeArrowheads="1"/>
          </p:cNvPicPr>
          <p:nvPr/>
        </p:nvPicPr>
        <p:blipFill>
          <a:blip r:embed="rId4"/>
          <a:srcRect/>
          <a:stretch>
            <a:fillRect/>
          </a:stretch>
        </p:blipFill>
        <p:spPr bwMode="auto">
          <a:xfrm>
            <a:off x="5029200" y="1981200"/>
            <a:ext cx="4114800" cy="2209800"/>
          </a:xfrm>
          <a:prstGeom prst="rect">
            <a:avLst/>
          </a:prstGeom>
          <a:noFill/>
        </p:spPr>
      </p:pic>
      <p:sp>
        <p:nvSpPr>
          <p:cNvPr id="5" name="Subtitle 2"/>
          <p:cNvSpPr>
            <a:spLocks noGrp="1"/>
          </p:cNvSpPr>
          <p:nvPr/>
        </p:nvSpPr>
        <p:spPr>
          <a:xfrm>
            <a:off x="4953000" y="5791200"/>
            <a:ext cx="4191000" cy="914400"/>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bg1"/>
                </a:solidFill>
              </a:rPr>
              <a:t>Ms. </a:t>
            </a:r>
            <a:r>
              <a:rPr lang="en-US" dirty="0" err="1" smtClean="0">
                <a:solidFill>
                  <a:schemeClr val="bg1"/>
                </a:solidFill>
              </a:rPr>
              <a:t>Bhoomika</a:t>
            </a:r>
            <a:r>
              <a:rPr lang="en-US" dirty="0" smtClean="0">
                <a:solidFill>
                  <a:schemeClr val="bg1"/>
                </a:solidFill>
              </a:rPr>
              <a:t> N. Patel</a:t>
            </a:r>
          </a:p>
          <a:p>
            <a:r>
              <a:rPr lang="en-US" dirty="0" smtClean="0">
                <a:solidFill>
                  <a:schemeClr val="bg1"/>
                </a:solidFill>
              </a:rPr>
              <a:t>Assistant professor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92500"/>
          </a:bodyPr>
          <a:lstStyle/>
          <a:p>
            <a:r>
              <a:rPr lang="en-US" i="1" u="sng" dirty="0" smtClean="0"/>
              <a:t>Interpersonal issues that can induce stress:</a:t>
            </a:r>
          </a:p>
          <a:p>
            <a:pPr lvl="1"/>
            <a:r>
              <a:rPr lang="en-US" dirty="0" smtClean="0"/>
              <a:t>Lack of adequate support with in a relationship.</a:t>
            </a:r>
          </a:p>
          <a:p>
            <a:pPr lvl="1"/>
            <a:r>
              <a:rPr lang="en-US" dirty="0" smtClean="0"/>
              <a:t>Lack of healthy communication with in relations.</a:t>
            </a:r>
          </a:p>
          <a:p>
            <a:pPr lvl="1"/>
            <a:r>
              <a:rPr lang="en-US" dirty="0" smtClean="0"/>
              <a:t>Sense of competitiveness between the people.</a:t>
            </a:r>
          </a:p>
          <a:p>
            <a:pPr lvl="1"/>
            <a:r>
              <a:rPr lang="en-US" dirty="0" smtClean="0"/>
              <a:t>Threat of rejection/ disapproval between people.</a:t>
            </a:r>
          </a:p>
          <a:p>
            <a:pPr lvl="1"/>
            <a:r>
              <a:rPr lang="en-US" dirty="0" smtClean="0"/>
              <a:t>Struggle for power and control in the relationship.</a:t>
            </a:r>
          </a:p>
          <a:p>
            <a:pPr lvl="1"/>
            <a:r>
              <a:rPr lang="en-US" dirty="0" smtClean="0"/>
              <a:t>Poor intimacy with in the relationship.</a:t>
            </a:r>
          </a:p>
          <a:p>
            <a:pPr lvl="1"/>
            <a:r>
              <a:rPr lang="en-US" dirty="0" smtClean="0"/>
              <a:t>Over dependency of one person on another.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lstStyle/>
          <a:p>
            <a:r>
              <a:rPr lang="en-US" i="1" u="sng" dirty="0" smtClean="0"/>
              <a:t>Systems (Family, job, School. Club, Organization) issues that can induce stress.</a:t>
            </a:r>
          </a:p>
          <a:p>
            <a:pPr lvl="1"/>
            <a:r>
              <a:rPr lang="en-US" dirty="0" smtClean="0"/>
              <a:t>Lack of leadership</a:t>
            </a:r>
          </a:p>
          <a:p>
            <a:pPr lvl="1"/>
            <a:r>
              <a:rPr lang="en-US" dirty="0" smtClean="0"/>
              <a:t>Competitive atmosphere </a:t>
            </a:r>
          </a:p>
          <a:p>
            <a:pPr lvl="1"/>
            <a:r>
              <a:rPr lang="en-US" dirty="0" smtClean="0"/>
              <a:t>Lack of team work</a:t>
            </a:r>
          </a:p>
          <a:p>
            <a:pPr lvl="1"/>
            <a:r>
              <a:rPr lang="en-US" dirty="0" smtClean="0"/>
              <a:t>Confused communication.</a:t>
            </a:r>
          </a:p>
          <a:p>
            <a:endParaRPr lang="en-US" dirty="0"/>
          </a:p>
        </p:txBody>
      </p:sp>
      <p:pic>
        <p:nvPicPr>
          <p:cNvPr id="11266" name="Picture 2" descr="F:\Stress\pics_files\images_005.jpeg"/>
          <p:cNvPicPr>
            <a:picLocks noChangeAspect="1" noChangeArrowheads="1"/>
          </p:cNvPicPr>
          <p:nvPr/>
        </p:nvPicPr>
        <p:blipFill>
          <a:blip r:embed="rId2"/>
          <a:srcRect/>
          <a:stretch>
            <a:fillRect/>
          </a:stretch>
        </p:blipFill>
        <p:spPr bwMode="auto">
          <a:xfrm>
            <a:off x="5562600" y="2743200"/>
            <a:ext cx="3228975" cy="4114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Forte" pitchFamily="66" charset="0"/>
              </a:rPr>
              <a:t>STRESS AND PHYSICAL HEALTH</a:t>
            </a:r>
            <a:endParaRPr lang="en-US" sz="4000" dirty="0">
              <a:latin typeface="Forte" pitchFamily="66" charset="0"/>
            </a:endParaRPr>
          </a:p>
        </p:txBody>
      </p:sp>
      <p:sp>
        <p:nvSpPr>
          <p:cNvPr id="3" name="Content Placeholder 2"/>
          <p:cNvSpPr>
            <a:spLocks noGrp="1"/>
          </p:cNvSpPr>
          <p:nvPr>
            <p:ph idx="1"/>
          </p:nvPr>
        </p:nvSpPr>
        <p:spPr>
          <a:xfrm>
            <a:off x="457200" y="1600200"/>
            <a:ext cx="8229600" cy="5029200"/>
          </a:xfrm>
        </p:spPr>
        <p:txBody>
          <a:bodyPr/>
          <a:lstStyle/>
          <a:p>
            <a:r>
              <a:rPr lang="en-US" dirty="0" smtClean="0"/>
              <a:t>The body reacts to stressors by initiating a complex sequence of response attempts to adapt to the continued presence of a stressor may deplete the body’s resources and make it vulnerable to illness.</a:t>
            </a:r>
          </a:p>
          <a:p>
            <a:r>
              <a:rPr lang="en-US" dirty="0" smtClean="0"/>
              <a:t>The wear and tear on the body that result from chronic activity of the physiological response to stress.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7432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Persistent stressor</a:t>
            </a:r>
            <a:endParaRPr lang="en-US" dirty="0"/>
          </a:p>
        </p:txBody>
      </p:sp>
      <p:sp>
        <p:nvSpPr>
          <p:cNvPr id="3" name="Rectangle 2"/>
          <p:cNvSpPr/>
          <p:nvPr/>
        </p:nvSpPr>
        <p:spPr>
          <a:xfrm>
            <a:off x="609600" y="41910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Unhealthy behavior</a:t>
            </a:r>
            <a:endParaRPr lang="en-US" dirty="0"/>
          </a:p>
        </p:txBody>
      </p:sp>
      <p:sp>
        <p:nvSpPr>
          <p:cNvPr id="4" name="Rectangle 3"/>
          <p:cNvSpPr/>
          <p:nvPr/>
        </p:nvSpPr>
        <p:spPr>
          <a:xfrm>
            <a:off x="2895600" y="27432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Release of stress hormone</a:t>
            </a:r>
            <a:endParaRPr lang="en-US" dirty="0"/>
          </a:p>
        </p:txBody>
      </p:sp>
      <p:sp>
        <p:nvSpPr>
          <p:cNvPr id="5" name="Rectangle 4"/>
          <p:cNvSpPr/>
          <p:nvPr/>
        </p:nvSpPr>
        <p:spPr>
          <a:xfrm>
            <a:off x="5105400" y="13716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Circulatory system</a:t>
            </a:r>
            <a:endParaRPr lang="en-US" dirty="0"/>
          </a:p>
        </p:txBody>
      </p:sp>
      <p:sp>
        <p:nvSpPr>
          <p:cNvPr id="6" name="Rectangle 5"/>
          <p:cNvSpPr/>
          <p:nvPr/>
        </p:nvSpPr>
        <p:spPr>
          <a:xfrm>
            <a:off x="5105400" y="42672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Digestive system</a:t>
            </a:r>
            <a:endParaRPr lang="en-US" dirty="0"/>
          </a:p>
        </p:txBody>
      </p:sp>
      <p:sp>
        <p:nvSpPr>
          <p:cNvPr id="7" name="Rectangle 6"/>
          <p:cNvSpPr/>
          <p:nvPr/>
        </p:nvSpPr>
        <p:spPr>
          <a:xfrm>
            <a:off x="5105400" y="27432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Immune suppression</a:t>
            </a:r>
            <a:endParaRPr lang="en-US" dirty="0"/>
          </a:p>
        </p:txBody>
      </p:sp>
      <p:sp>
        <p:nvSpPr>
          <p:cNvPr id="8" name="Rectangle 7"/>
          <p:cNvSpPr/>
          <p:nvPr/>
        </p:nvSpPr>
        <p:spPr>
          <a:xfrm>
            <a:off x="7543799" y="1219200"/>
            <a:ext cx="658091"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dirty="0" smtClean="0"/>
              <a:t>ILLNESS</a:t>
            </a:r>
            <a:endParaRPr lang="en-US" dirty="0"/>
          </a:p>
        </p:txBody>
      </p:sp>
      <p:cxnSp>
        <p:nvCxnSpPr>
          <p:cNvPr id="10" name="Straight Arrow Connector 9"/>
          <p:cNvCxnSpPr/>
          <p:nvPr/>
        </p:nvCxnSpPr>
        <p:spPr>
          <a:xfrm>
            <a:off x="2133600" y="3124200"/>
            <a:ext cx="685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1143000" y="3657600"/>
            <a:ext cx="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4267200" y="3048000"/>
            <a:ext cx="685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4610100" y="1676400"/>
            <a:ext cx="47798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4610100" y="4572000"/>
            <a:ext cx="4953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7872844" y="4980710"/>
            <a:ext cx="0" cy="6580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4610100" y="1676400"/>
            <a:ext cx="0" cy="2895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1143000" y="4953000"/>
            <a:ext cx="0" cy="6858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1143000" y="5638800"/>
            <a:ext cx="6729844" cy="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6946322" y="1676400"/>
            <a:ext cx="521278" cy="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6946322" y="3048000"/>
            <a:ext cx="521278" cy="0"/>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6990483" y="4572000"/>
            <a:ext cx="521278"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9494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92500" lnSpcReduction="10000"/>
          </a:bodyPr>
          <a:lstStyle/>
          <a:p>
            <a:r>
              <a:rPr lang="en-US" dirty="0" smtClean="0"/>
              <a:t>Chronic stress can leads to physiological disorders such as Ulcers, high blood pressure, and cardiovascular disease like heart attack, migraines, head ache, asthma etc are some other disorders can result due to stress. It may impair the immune system, decreasing the body’s ability to fight invading viruses and bacteria by inhibiting the release of WBC.</a:t>
            </a:r>
          </a:p>
          <a:p>
            <a:r>
              <a:rPr lang="en-US" dirty="0" smtClean="0"/>
              <a:t>Continuous stress produce catecholamine hormone in the body which put pressure on heart.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r>
              <a:rPr lang="en-US" dirty="0" smtClean="0"/>
              <a:t>People who engage in a healthy lifestyle- eating a low fat diet, getting enough sleep and exercising regularly often report that stressful events seem more manageable and that they full more in control of their lives.</a:t>
            </a:r>
          </a:p>
          <a:p>
            <a:r>
              <a:rPr lang="en-US" dirty="0" smtClean="0"/>
              <a:t>Thus engaging in healthy behaviors can help reduce the stressfulness of life as well as reducing the risk or progression of a number of serious diseases.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Forte" pitchFamily="66" charset="0"/>
              </a:rPr>
              <a:t>SYMPTOMS OF STRESS</a:t>
            </a:r>
            <a:endParaRPr lang="en-US" sz="5400" dirty="0">
              <a:latin typeface="Forte" pitchFamily="66" charset="0"/>
            </a:endParaRPr>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r>
              <a:rPr lang="en-US" b="1" i="1" u="sng" dirty="0" smtClean="0"/>
              <a:t>Physical symptoms:</a:t>
            </a:r>
          </a:p>
          <a:p>
            <a:pPr lvl="1"/>
            <a:r>
              <a:rPr lang="en-US" dirty="0" smtClean="0"/>
              <a:t>Muscle tension</a:t>
            </a:r>
          </a:p>
          <a:p>
            <a:pPr lvl="1"/>
            <a:r>
              <a:rPr lang="en-US" dirty="0" smtClean="0"/>
              <a:t>Cold/ illness</a:t>
            </a:r>
          </a:p>
          <a:p>
            <a:pPr lvl="1"/>
            <a:r>
              <a:rPr lang="en-US" dirty="0" smtClean="0"/>
              <a:t>High blood pressure </a:t>
            </a:r>
          </a:p>
          <a:p>
            <a:pPr lvl="1"/>
            <a:r>
              <a:rPr lang="en-US" dirty="0" smtClean="0"/>
              <a:t>Rapid breathing </a:t>
            </a:r>
          </a:p>
          <a:p>
            <a:pPr lvl="1"/>
            <a:r>
              <a:rPr lang="en-US" dirty="0" smtClean="0"/>
              <a:t>Indigestion </a:t>
            </a:r>
          </a:p>
          <a:p>
            <a:pPr lvl="1"/>
            <a:r>
              <a:rPr lang="en-US" dirty="0" smtClean="0"/>
              <a:t>Ulcers</a:t>
            </a:r>
          </a:p>
          <a:p>
            <a:pPr lvl="1"/>
            <a:r>
              <a:rPr lang="en-US" dirty="0" smtClean="0"/>
              <a:t>Difficulty in sleeping</a:t>
            </a:r>
          </a:p>
          <a:p>
            <a:pPr lvl="1"/>
            <a:r>
              <a:rPr lang="en-US" dirty="0" smtClean="0"/>
              <a:t>Fatigue</a:t>
            </a:r>
          </a:p>
          <a:p>
            <a:pPr lvl="1"/>
            <a:r>
              <a:rPr lang="en-US" dirty="0" smtClean="0"/>
              <a:t>Head ache/ Back, neck problems/ Back ache</a:t>
            </a:r>
          </a:p>
          <a:p>
            <a:pPr lvl="1"/>
            <a:r>
              <a:rPr lang="en-US" dirty="0" smtClean="0"/>
              <a:t>Increased smoking/ alcohol</a:t>
            </a:r>
          </a:p>
          <a:p>
            <a:pPr lvl="1"/>
            <a:r>
              <a:rPr lang="en-US" dirty="0" smtClean="0"/>
              <a:t>Being more prone to accidents.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10000"/>
          </a:bodyPr>
          <a:lstStyle/>
          <a:p>
            <a:r>
              <a:rPr lang="en-US" b="1" i="1" u="sng" dirty="0" smtClean="0"/>
              <a:t>Cognitive symptoms:</a:t>
            </a:r>
          </a:p>
          <a:p>
            <a:pPr lvl="1"/>
            <a:r>
              <a:rPr lang="en-US" dirty="0" smtClean="0"/>
              <a:t>Forgetfulness</a:t>
            </a:r>
          </a:p>
          <a:p>
            <a:pPr lvl="1"/>
            <a:r>
              <a:rPr lang="en-US" dirty="0" smtClean="0"/>
              <a:t>Unwanted repetitive thought</a:t>
            </a:r>
          </a:p>
          <a:p>
            <a:pPr lvl="1"/>
            <a:r>
              <a:rPr lang="en-US" dirty="0" smtClean="0"/>
              <a:t>Difficulty in concentration</a:t>
            </a:r>
          </a:p>
          <a:p>
            <a:pPr lvl="1"/>
            <a:r>
              <a:rPr lang="en-US" dirty="0" smtClean="0"/>
              <a:t>Fear of failure </a:t>
            </a:r>
          </a:p>
          <a:p>
            <a:pPr lvl="1"/>
            <a:r>
              <a:rPr lang="en-US" dirty="0" smtClean="0"/>
              <a:t>Self criticism</a:t>
            </a:r>
          </a:p>
          <a:p>
            <a:pPr marL="457200" lvl="1" indent="0">
              <a:buNone/>
            </a:pPr>
            <a:endParaRPr lang="en-US" dirty="0" smtClean="0"/>
          </a:p>
          <a:p>
            <a:r>
              <a:rPr lang="en-US" b="1" i="1" u="sng" dirty="0" smtClean="0"/>
              <a:t>Emotional symptoms:</a:t>
            </a:r>
          </a:p>
          <a:p>
            <a:pPr lvl="1"/>
            <a:r>
              <a:rPr lang="en-US" dirty="0" smtClean="0"/>
              <a:t>Irritability</a:t>
            </a:r>
          </a:p>
          <a:p>
            <a:pPr lvl="1"/>
            <a:r>
              <a:rPr lang="en-US" dirty="0" smtClean="0"/>
              <a:t>Depression</a:t>
            </a:r>
          </a:p>
          <a:p>
            <a:pPr lvl="1"/>
            <a:r>
              <a:rPr lang="en-US" dirty="0" smtClean="0"/>
              <a:t>Anger</a:t>
            </a:r>
          </a:p>
          <a:p>
            <a:pPr lvl="1"/>
            <a:r>
              <a:rPr lang="en-US" dirty="0" smtClean="0"/>
              <a:t>Fear/ Anxiety</a:t>
            </a:r>
          </a:p>
          <a:p>
            <a:pPr lvl="1"/>
            <a:r>
              <a:rPr lang="en-US" dirty="0" smtClean="0"/>
              <a:t>Feeling over whelmed</a:t>
            </a:r>
          </a:p>
          <a:p>
            <a:pPr lvl="1"/>
            <a:r>
              <a:rPr lang="en-US" dirty="0" smtClean="0"/>
              <a:t>Mood swings.</a:t>
            </a:r>
          </a:p>
          <a:p>
            <a:endParaRPr lang="en-US" dirty="0"/>
          </a:p>
        </p:txBody>
      </p:sp>
      <p:pic>
        <p:nvPicPr>
          <p:cNvPr id="6146" name="Picture 2" descr="F:\Stress\pics_files\images_348.jpeg"/>
          <p:cNvPicPr>
            <a:picLocks noChangeAspect="1" noChangeArrowheads="1"/>
          </p:cNvPicPr>
          <p:nvPr/>
        </p:nvPicPr>
        <p:blipFill>
          <a:blip r:embed="rId2"/>
          <a:srcRect/>
          <a:stretch>
            <a:fillRect/>
          </a:stretch>
        </p:blipFill>
        <p:spPr bwMode="auto">
          <a:xfrm>
            <a:off x="5943600" y="1981200"/>
            <a:ext cx="2895600" cy="4038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Forte" pitchFamily="66" charset="0"/>
              </a:rPr>
              <a:t>PSYCHOSOMATIC DISORDER</a:t>
            </a:r>
            <a:endParaRPr lang="en-US" dirty="0">
              <a:latin typeface="Forte" pitchFamily="66" charset="0"/>
            </a:endParaRPr>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7 classical psychosomatic illness…</a:t>
            </a:r>
          </a:p>
          <a:p>
            <a:endParaRPr lang="en-US" dirty="0" smtClean="0"/>
          </a:p>
          <a:p>
            <a:r>
              <a:rPr lang="en-US" b="1" i="1" u="sng" dirty="0" smtClean="0"/>
              <a:t>CARDIO-VASCULAR:</a:t>
            </a:r>
          </a:p>
          <a:p>
            <a:endParaRPr lang="en-US" dirty="0" smtClean="0"/>
          </a:p>
          <a:p>
            <a:r>
              <a:rPr lang="en-US" dirty="0" smtClean="0"/>
              <a:t>Hypertention</a:t>
            </a:r>
          </a:p>
          <a:p>
            <a:r>
              <a:rPr lang="en-US" dirty="0" smtClean="0"/>
              <a:t>Coronary Artery Disease</a:t>
            </a:r>
          </a:p>
          <a:p>
            <a:r>
              <a:rPr lang="en-US" dirty="0" smtClean="0"/>
              <a:t>Migraine</a:t>
            </a:r>
          </a:p>
          <a:p>
            <a:r>
              <a:rPr lang="en-US" dirty="0" smtClean="0"/>
              <a:t>Mitral Valve  Prolapse   Syndrome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lstStyle/>
          <a:p>
            <a:r>
              <a:rPr lang="en-US" b="1" i="1" u="sng" dirty="0" smtClean="0"/>
              <a:t>ENDOCRINE DISORDER:</a:t>
            </a:r>
          </a:p>
          <a:p>
            <a:pPr>
              <a:buNone/>
            </a:pPr>
            <a:endParaRPr lang="en-US" dirty="0" smtClean="0"/>
          </a:p>
          <a:p>
            <a:r>
              <a:rPr lang="en-US" dirty="0" smtClean="0"/>
              <a:t>Diabetes Mellitus</a:t>
            </a:r>
          </a:p>
          <a:p>
            <a:r>
              <a:rPr lang="en-US" dirty="0" smtClean="0"/>
              <a:t>Hyperthyroidism</a:t>
            </a:r>
          </a:p>
          <a:p>
            <a:r>
              <a:rPr lang="en-US" dirty="0" smtClean="0"/>
              <a:t>Cushing Syndrome</a:t>
            </a:r>
          </a:p>
          <a:p>
            <a:r>
              <a:rPr lang="en-US" dirty="0" smtClean="0"/>
              <a:t>Premenopausal Syndrome</a:t>
            </a:r>
          </a:p>
          <a:p>
            <a:r>
              <a:rPr lang="en-US" dirty="0" smtClean="0"/>
              <a:t>Amenorrhoea</a:t>
            </a:r>
          </a:p>
          <a:p>
            <a:r>
              <a:rPr lang="en-US" dirty="0" smtClean="0"/>
              <a:t>Menorrhagia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NAVKAR\Desktop\pics\alne.jpg"/>
          <p:cNvPicPr>
            <a:picLocks noGrp="1" noChangeAspect="1" noChangeArrowheads="1"/>
          </p:cNvPicPr>
          <p:nvPr>
            <p:ph idx="1"/>
          </p:nvPr>
        </p:nvPicPr>
        <p:blipFill>
          <a:blip r:embed="rId2"/>
          <a:srcRect/>
          <a:stretch>
            <a:fillRect/>
          </a:stretch>
        </p:blipFill>
        <p:spPr bwMode="auto">
          <a:xfrm>
            <a:off x="1371601" y="914400"/>
            <a:ext cx="6705600" cy="54101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lstStyle/>
          <a:p>
            <a:r>
              <a:rPr lang="en-US" b="1" i="1" u="sng" dirty="0" smtClean="0"/>
              <a:t>GASTRO-INTESTINAL DISODER:</a:t>
            </a:r>
          </a:p>
          <a:p>
            <a:pPr>
              <a:buNone/>
            </a:pPr>
            <a:endParaRPr lang="en-US" dirty="0" smtClean="0"/>
          </a:p>
          <a:p>
            <a:r>
              <a:rPr lang="en-US" dirty="0" smtClean="0"/>
              <a:t>Esophageal Reflux</a:t>
            </a:r>
          </a:p>
          <a:p>
            <a:r>
              <a:rPr lang="en-US" dirty="0" smtClean="0"/>
              <a:t>Peptic Ulcer</a:t>
            </a:r>
          </a:p>
          <a:p>
            <a:r>
              <a:rPr lang="en-US" dirty="0" smtClean="0"/>
              <a:t>Ulcerative Collitis</a:t>
            </a:r>
          </a:p>
          <a:p>
            <a:r>
              <a:rPr lang="en-US" dirty="0" smtClean="0"/>
              <a:t>Crohn’s Disease</a:t>
            </a:r>
          </a:p>
          <a:p>
            <a:endParaRPr lang="en-US" dirty="0" smtClean="0"/>
          </a:p>
          <a:p>
            <a:pPr>
              <a:buNone/>
            </a:pPr>
            <a:endParaRPr lang="en-US" dirty="0" smtClean="0"/>
          </a:p>
        </p:txBody>
      </p:sp>
      <p:pic>
        <p:nvPicPr>
          <p:cNvPr id="4099" name="Picture 3" descr="C:\Documents and Settings\NAVKAR\Desktop\pics\stresssssssss.jpg"/>
          <p:cNvPicPr>
            <a:picLocks noChangeAspect="1" noChangeArrowheads="1"/>
          </p:cNvPicPr>
          <p:nvPr/>
        </p:nvPicPr>
        <p:blipFill>
          <a:blip r:embed="rId2"/>
          <a:srcRect/>
          <a:stretch>
            <a:fillRect/>
          </a:stretch>
        </p:blipFill>
        <p:spPr bwMode="auto">
          <a:xfrm>
            <a:off x="4800600" y="2514600"/>
            <a:ext cx="4010025" cy="40100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IMMUNE DISORDER:</a:t>
            </a:r>
            <a:endParaRPr lang="en-US" dirty="0"/>
          </a:p>
        </p:txBody>
      </p:sp>
      <p:sp>
        <p:nvSpPr>
          <p:cNvPr id="3" name="Content Placeholder 2"/>
          <p:cNvSpPr>
            <a:spLocks noGrp="1"/>
          </p:cNvSpPr>
          <p:nvPr>
            <p:ph idx="1"/>
          </p:nvPr>
        </p:nvSpPr>
        <p:spPr>
          <a:xfrm>
            <a:off x="457200" y="1219200"/>
            <a:ext cx="8229600" cy="5410200"/>
          </a:xfrm>
        </p:spPr>
        <p:txBody>
          <a:bodyPr/>
          <a:lstStyle/>
          <a:p>
            <a:r>
              <a:rPr lang="en-US" b="1" i="1" u="sng" dirty="0" smtClean="0"/>
              <a:t>Auto immune disorders.</a:t>
            </a:r>
          </a:p>
          <a:p>
            <a:pPr>
              <a:buNone/>
            </a:pPr>
            <a:r>
              <a:rPr lang="en-US" dirty="0" smtClean="0"/>
              <a:t>Example: Systemic Lupus Erythematous</a:t>
            </a:r>
          </a:p>
          <a:p>
            <a:pPr>
              <a:buNone/>
            </a:pPr>
            <a:r>
              <a:rPr lang="en-US" dirty="0" smtClean="0"/>
              <a:t>              Allergic Disorder- Bronchial Asthma</a:t>
            </a:r>
          </a:p>
          <a:p>
            <a:pPr>
              <a:buNone/>
            </a:pPr>
            <a:r>
              <a:rPr lang="en-US" dirty="0" smtClean="0"/>
              <a:t>              Viral Infection</a:t>
            </a:r>
          </a:p>
          <a:p>
            <a:pPr>
              <a:buNone/>
            </a:pPr>
            <a:endParaRPr lang="en-US" dirty="0" smtClean="0"/>
          </a:p>
          <a:p>
            <a:r>
              <a:rPr lang="en-US" b="1" i="1" u="sng" dirty="0" smtClean="0"/>
              <a:t>MUSCULO-SKELETAL DISORDERS:</a:t>
            </a:r>
          </a:p>
          <a:p>
            <a:pPr>
              <a:buNone/>
            </a:pPr>
            <a:endParaRPr lang="en-US" dirty="0" smtClean="0"/>
          </a:p>
          <a:p>
            <a:r>
              <a:rPr lang="en-US" dirty="0" smtClean="0"/>
              <a:t>Rheumatoid Arthritis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a:normAutofit fontScale="92500" lnSpcReduction="10000"/>
          </a:bodyPr>
          <a:lstStyle/>
          <a:p>
            <a:r>
              <a:rPr lang="en-US" b="1" i="1" u="sng" dirty="0" smtClean="0"/>
              <a:t>RESPIRATORY DISORDER:</a:t>
            </a:r>
          </a:p>
          <a:p>
            <a:endParaRPr lang="en-US" dirty="0" smtClean="0"/>
          </a:p>
          <a:p>
            <a:r>
              <a:rPr lang="en-US" dirty="0" smtClean="0"/>
              <a:t>Bronchial Asthma</a:t>
            </a:r>
          </a:p>
          <a:p>
            <a:r>
              <a:rPr lang="en-US" dirty="0" smtClean="0"/>
              <a:t>Rhinitis</a:t>
            </a:r>
          </a:p>
          <a:p>
            <a:endParaRPr lang="en-US" dirty="0" smtClean="0"/>
          </a:p>
          <a:p>
            <a:r>
              <a:rPr lang="en-US" b="1" i="1" u="sng" dirty="0" smtClean="0"/>
              <a:t>SKIN DISORDER:</a:t>
            </a:r>
          </a:p>
          <a:p>
            <a:endParaRPr lang="en-US" dirty="0" smtClean="0"/>
          </a:p>
          <a:p>
            <a:r>
              <a:rPr lang="en-US" dirty="0" smtClean="0"/>
              <a:t>Psoriasis</a:t>
            </a:r>
          </a:p>
          <a:p>
            <a:r>
              <a:rPr lang="en-US" dirty="0" smtClean="0"/>
              <a:t>Acne Vulgaris</a:t>
            </a:r>
          </a:p>
          <a:p>
            <a:r>
              <a:rPr lang="en-US" dirty="0" smtClean="0"/>
              <a:t>Warts</a:t>
            </a:r>
          </a:p>
          <a:p>
            <a:pPr>
              <a:buNone/>
            </a:pPr>
            <a:endParaRPr lang="en-US" dirty="0" smtClean="0"/>
          </a:p>
          <a:p>
            <a:pPr>
              <a:buNone/>
            </a:pPr>
            <a:endParaRPr lang="en-US" dirty="0" smtClean="0"/>
          </a:p>
        </p:txBody>
      </p:sp>
      <p:pic>
        <p:nvPicPr>
          <p:cNvPr id="5122" name="Picture 2" descr="C:\Documents and Settings\NAVKAR\Desktop\pics\63253_179652658731314_1383721_n.jpg"/>
          <p:cNvPicPr>
            <a:picLocks noChangeAspect="1" noChangeArrowheads="1"/>
          </p:cNvPicPr>
          <p:nvPr/>
        </p:nvPicPr>
        <p:blipFill>
          <a:blip r:embed="rId2"/>
          <a:srcRect/>
          <a:stretch>
            <a:fillRect/>
          </a:stretch>
        </p:blipFill>
        <p:spPr bwMode="auto">
          <a:xfrm>
            <a:off x="4953000" y="2133600"/>
            <a:ext cx="3886200" cy="4724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Forte" pitchFamily="66" charset="0"/>
              </a:rPr>
              <a:t>MODELS OF STRESS</a:t>
            </a:r>
            <a:endParaRPr lang="en-US" sz="6000" dirty="0">
              <a:latin typeface="Forte" pitchFamily="66" charset="0"/>
            </a:endParaRPr>
          </a:p>
        </p:txBody>
      </p:sp>
      <p:sp>
        <p:nvSpPr>
          <p:cNvPr id="3" name="Content Placeholder 2"/>
          <p:cNvSpPr>
            <a:spLocks noGrp="1"/>
          </p:cNvSpPr>
          <p:nvPr>
            <p:ph idx="1"/>
          </p:nvPr>
        </p:nvSpPr>
        <p:spPr>
          <a:xfrm>
            <a:off x="457200" y="1524000"/>
            <a:ext cx="8229600" cy="4953000"/>
          </a:xfrm>
        </p:spPr>
        <p:txBody>
          <a:bodyPr/>
          <a:lstStyle/>
          <a:p>
            <a:r>
              <a:rPr lang="en-US" dirty="0" smtClean="0"/>
              <a:t>Models of stress assist nurses to identify the stressors in a particular situation. There are 3 Models, they are as follows:</a:t>
            </a:r>
          </a:p>
          <a:p>
            <a:pPr algn="ctr">
              <a:buFont typeface="Wingdings" pitchFamily="2" charset="2"/>
              <a:buChar char="Ø"/>
            </a:pPr>
            <a:r>
              <a:rPr lang="en-US" b="1" i="1" u="sng" dirty="0" smtClean="0"/>
              <a:t>Stimulus Based Model</a:t>
            </a:r>
          </a:p>
          <a:p>
            <a:pPr algn="ctr">
              <a:buFont typeface="Wingdings" pitchFamily="2" charset="2"/>
              <a:buChar char="Ø"/>
            </a:pPr>
            <a:r>
              <a:rPr lang="en-US" b="1" i="1" u="sng" dirty="0" smtClean="0"/>
              <a:t>Response Based Model</a:t>
            </a:r>
          </a:p>
          <a:p>
            <a:pPr algn="ctr">
              <a:buFont typeface="Wingdings" pitchFamily="2" charset="2"/>
              <a:buChar char="Ø"/>
            </a:pPr>
            <a:r>
              <a:rPr lang="en-US" b="1" i="1" u="sng" dirty="0" smtClean="0"/>
              <a:t>Transaction Based Model</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Forte" pitchFamily="66" charset="0"/>
              </a:rPr>
              <a:t>STIMULUS BASED MODEL</a:t>
            </a:r>
            <a:endParaRPr lang="en-US" sz="4800" dirty="0">
              <a:latin typeface="Forte" pitchFamily="66" charset="0"/>
            </a:endParaRPr>
          </a:p>
        </p:txBody>
      </p:sp>
      <p:sp>
        <p:nvSpPr>
          <p:cNvPr id="3" name="Content Placeholder 2"/>
          <p:cNvSpPr>
            <a:spLocks noGrp="1"/>
          </p:cNvSpPr>
          <p:nvPr>
            <p:ph idx="1"/>
          </p:nvPr>
        </p:nvSpPr>
        <p:spPr>
          <a:xfrm>
            <a:off x="457200" y="1447800"/>
            <a:ext cx="8229600" cy="5181600"/>
          </a:xfrm>
        </p:spPr>
        <p:txBody>
          <a:bodyPr/>
          <a:lstStyle/>
          <a:p>
            <a:r>
              <a:rPr lang="en-US" dirty="0" smtClean="0"/>
              <a:t>Stress is a stimulus that arouse physiological &amp; psychological reaction that may increase the individual vulnerability to illness.</a:t>
            </a:r>
          </a:p>
          <a:p>
            <a:r>
              <a:rPr lang="en-US" dirty="0" smtClean="0"/>
              <a:t>Holmes &amp; Rahe developed rating scale that is </a:t>
            </a:r>
            <a:r>
              <a:rPr lang="en-US" b="1" i="1" u="sng" dirty="0" smtClean="0"/>
              <a:t>“SOCIAL READJUSTMENT RATING SCALE”.</a:t>
            </a:r>
          </a:p>
          <a:p>
            <a:r>
              <a:rPr lang="en-US" dirty="0" smtClean="0"/>
              <a:t>It has 43 Events of questions, in which both positive &amp; negative considered as a stressful.</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more stressors an individual experience, the more likely to develop Physical Illness and Mental Disorders.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Forte" pitchFamily="66" charset="0"/>
              </a:rPr>
              <a:t>RESPONSE-BASED MODEL</a:t>
            </a:r>
            <a:endParaRPr lang="en-US" sz="4800" dirty="0">
              <a:latin typeface="Forte" pitchFamily="66" charset="0"/>
            </a:endParaRPr>
          </a:p>
        </p:txBody>
      </p:sp>
      <p:sp>
        <p:nvSpPr>
          <p:cNvPr id="3" name="Content Placeholder 2"/>
          <p:cNvSpPr>
            <a:spLocks noGrp="1"/>
          </p:cNvSpPr>
          <p:nvPr>
            <p:ph idx="1"/>
          </p:nvPr>
        </p:nvSpPr>
        <p:spPr>
          <a:xfrm>
            <a:off x="457200" y="1600200"/>
            <a:ext cx="8229600" cy="5029200"/>
          </a:xfrm>
        </p:spPr>
        <p:txBody>
          <a:bodyPr/>
          <a:lstStyle/>
          <a:p>
            <a:r>
              <a:rPr lang="en-US" dirty="0" smtClean="0"/>
              <a:t>It is physiological response or a </a:t>
            </a:r>
            <a:r>
              <a:rPr lang="en-US" dirty="0" smtClean="0">
                <a:solidFill>
                  <a:schemeClr val="bg2">
                    <a:lumMod val="50000"/>
                  </a:schemeClr>
                </a:solidFill>
              </a:rPr>
              <a:t>general adaptation syndrome.</a:t>
            </a:r>
          </a:p>
          <a:p>
            <a:r>
              <a:rPr lang="en-US" dirty="0" smtClean="0"/>
              <a:t>The syndrome of symptoms has come to be known as the </a:t>
            </a:r>
            <a:r>
              <a:rPr lang="en-US" b="1" i="1" u="sng" dirty="0" smtClean="0"/>
              <a:t>“FLIGHT OR  FIGHT SYNDROME”</a:t>
            </a:r>
          </a:p>
          <a:p>
            <a:r>
              <a:rPr lang="en-US" dirty="0" smtClean="0"/>
              <a:t>There are 3 Stages of reaction, they are:</a:t>
            </a:r>
          </a:p>
          <a:p>
            <a:pPr algn="ctr">
              <a:buFont typeface="Wingdings" pitchFamily="2" charset="2"/>
              <a:buChar char="Ø"/>
            </a:pPr>
            <a:r>
              <a:rPr lang="en-US" b="1" i="1" u="sng" dirty="0" smtClean="0"/>
              <a:t>Alarm Reaction Stage</a:t>
            </a:r>
          </a:p>
          <a:p>
            <a:pPr algn="ctr">
              <a:buFont typeface="Wingdings" pitchFamily="2" charset="2"/>
              <a:buChar char="Ø"/>
            </a:pPr>
            <a:r>
              <a:rPr lang="en-US" b="1" i="1" u="sng" dirty="0" smtClean="0"/>
              <a:t>Stage Of Resistance</a:t>
            </a:r>
          </a:p>
          <a:p>
            <a:pPr algn="ctr">
              <a:buFont typeface="Wingdings" pitchFamily="2" charset="2"/>
              <a:buChar char="Ø"/>
            </a:pPr>
            <a:r>
              <a:rPr lang="en-US" b="1" i="1" u="sng" dirty="0" smtClean="0"/>
              <a:t>Stage Of Exhaustion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Alarm Reaction Stage: During this stage the physiological response of the “FLIGHT OR FIGHT” Syndrome is initiated.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839200" cy="6324600"/>
          </a:xfrm>
        </p:spPr>
        <p:txBody>
          <a:bodyPr/>
          <a:lstStyle/>
          <a:p>
            <a:pPr algn="ctr"/>
            <a:r>
              <a:rPr lang="en-US" dirty="0" smtClean="0"/>
              <a:t>Stressors</a:t>
            </a:r>
          </a:p>
          <a:p>
            <a:pPr algn="ctr">
              <a:buNone/>
            </a:pPr>
            <a:endParaRPr lang="en-US" dirty="0" smtClean="0"/>
          </a:p>
          <a:p>
            <a:pPr algn="ctr"/>
            <a:r>
              <a:rPr lang="en-US" dirty="0" smtClean="0"/>
              <a:t>Hypothalamus</a:t>
            </a:r>
          </a:p>
          <a:p>
            <a:pPr algn="ctr"/>
            <a:endParaRPr lang="en-US" dirty="0" smtClean="0"/>
          </a:p>
          <a:p>
            <a:pPr algn="ctr"/>
            <a:r>
              <a:rPr lang="en-US" dirty="0" smtClean="0"/>
              <a:t>Sympathetic Nervous System</a:t>
            </a:r>
          </a:p>
          <a:p>
            <a:pPr algn="ctr"/>
            <a:endParaRPr lang="en-US" dirty="0" smtClean="0"/>
          </a:p>
          <a:p>
            <a:endParaRPr lang="en-US" dirty="0" smtClean="0"/>
          </a:p>
          <a:p>
            <a:r>
              <a:rPr lang="en-US" dirty="0" smtClean="0"/>
              <a:t>Adrenal medulla, Eye, </a:t>
            </a:r>
            <a:r>
              <a:rPr lang="en-US" dirty="0" err="1" smtClean="0"/>
              <a:t>Lacrimal</a:t>
            </a:r>
            <a:r>
              <a:rPr lang="en-US" dirty="0" smtClean="0"/>
              <a:t> gland, Respiratory system, cardiovascular system, G.I System, Liver, Urinary System, Sweat Glands, Fat Cells.</a:t>
            </a:r>
          </a:p>
          <a:p>
            <a:endParaRPr lang="en-US" dirty="0" smtClean="0"/>
          </a:p>
          <a:p>
            <a:pPr>
              <a:buNone/>
            </a:pPr>
            <a:endParaRPr lang="en-US" dirty="0" smtClean="0"/>
          </a:p>
          <a:p>
            <a:pPr>
              <a:buNone/>
            </a:pPr>
            <a:endParaRPr lang="en-US" dirty="0" smtClean="0"/>
          </a:p>
        </p:txBody>
      </p:sp>
      <p:sp>
        <p:nvSpPr>
          <p:cNvPr id="4" name="Down Arrow 3"/>
          <p:cNvSpPr/>
          <p:nvPr/>
        </p:nvSpPr>
        <p:spPr>
          <a:xfrm>
            <a:off x="4343400" y="762000"/>
            <a:ext cx="789432" cy="762000"/>
          </a:xfrm>
          <a:prstGeom prst="downArrow">
            <a:avLst>
              <a:gd name="adj1" fmla="val 26896"/>
              <a:gd name="adj2" fmla="val 50000"/>
            </a:avLst>
          </a:prstGeom>
          <a:solidFill>
            <a:schemeClr val="accent4">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4343400" y="1981200"/>
            <a:ext cx="838200" cy="838200"/>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419600" y="3505200"/>
            <a:ext cx="838200" cy="838200"/>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Forte" pitchFamily="66" charset="0"/>
              </a:rPr>
              <a:t>STAGE OF RESISTANCE</a:t>
            </a:r>
            <a:endParaRPr lang="en-US" sz="6000" dirty="0">
              <a:latin typeface="Forte" pitchFamily="66" charset="0"/>
            </a:endParaRPr>
          </a:p>
        </p:txBody>
      </p:sp>
      <p:sp>
        <p:nvSpPr>
          <p:cNvPr id="3" name="Content Placeholder 2"/>
          <p:cNvSpPr>
            <a:spLocks noGrp="1"/>
          </p:cNvSpPr>
          <p:nvPr>
            <p:ph idx="1"/>
          </p:nvPr>
        </p:nvSpPr>
        <p:spPr/>
        <p:txBody>
          <a:bodyPr/>
          <a:lstStyle/>
          <a:p>
            <a:r>
              <a:rPr lang="en-US" dirty="0" smtClean="0"/>
              <a:t>The individual uses the physiological responses as a defence in attempt to adopt the stressors.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6600" dirty="0" smtClean="0">
                <a:latin typeface="Forte" pitchFamily="66" charset="0"/>
              </a:rPr>
              <a:t>INTRODUCTION </a:t>
            </a:r>
            <a:endParaRPr lang="en-US" sz="6600" dirty="0">
              <a:latin typeface="Forte" pitchFamily="66" charset="0"/>
            </a:endParaRPr>
          </a:p>
        </p:txBody>
      </p:sp>
      <p:sp>
        <p:nvSpPr>
          <p:cNvPr id="3" name="Content Placeholder 2"/>
          <p:cNvSpPr>
            <a:spLocks noGrp="1"/>
          </p:cNvSpPr>
          <p:nvPr>
            <p:ph idx="1"/>
          </p:nvPr>
        </p:nvSpPr>
        <p:spPr/>
        <p:txBody>
          <a:bodyPr/>
          <a:lstStyle/>
          <a:p>
            <a:r>
              <a:rPr lang="en-US" dirty="0" smtClean="0"/>
              <a:t>Stress may be viewed as an individual’s reaction to any changes that required an adjustment or response, which can be physical, emotional or mental.</a:t>
            </a:r>
          </a:p>
          <a:p>
            <a:endParaRPr lang="en-US" dirty="0"/>
          </a:p>
        </p:txBody>
      </p:sp>
      <p:pic>
        <p:nvPicPr>
          <p:cNvPr id="3074" name="Picture 2" descr="D:\baby\reading baby.jpeg"/>
          <p:cNvPicPr>
            <a:picLocks noChangeAspect="1" noChangeArrowheads="1"/>
          </p:cNvPicPr>
          <p:nvPr/>
        </p:nvPicPr>
        <p:blipFill>
          <a:blip r:embed="rId2"/>
          <a:srcRect/>
          <a:stretch>
            <a:fillRect/>
          </a:stretch>
        </p:blipFill>
        <p:spPr bwMode="auto">
          <a:xfrm>
            <a:off x="5486400" y="3810000"/>
            <a:ext cx="3048000" cy="2743200"/>
          </a:xfrm>
          <a:prstGeom prst="rect">
            <a:avLst/>
          </a:prstGeom>
          <a:noFill/>
        </p:spPr>
      </p:pic>
      <p:pic>
        <p:nvPicPr>
          <p:cNvPr id="1026" name="Picture 2" descr="C:\Documents and Settings\NAVKAR\Desktop\pics\stressssseeee.jpg"/>
          <p:cNvPicPr>
            <a:picLocks noChangeAspect="1" noChangeArrowheads="1"/>
          </p:cNvPicPr>
          <p:nvPr/>
        </p:nvPicPr>
        <p:blipFill>
          <a:blip r:embed="rId3"/>
          <a:srcRect/>
          <a:stretch>
            <a:fillRect/>
          </a:stretch>
        </p:blipFill>
        <p:spPr bwMode="auto">
          <a:xfrm>
            <a:off x="381000" y="3810000"/>
            <a:ext cx="2819400" cy="304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304800"/>
            <a:ext cx="3276600" cy="457200"/>
          </a:xfrm>
          <a:prstGeom prst="rect">
            <a:avLst/>
          </a:prstGeom>
          <a:solidFill>
            <a:schemeClr val="accent3">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solidFill>
                  <a:schemeClr val="bg1"/>
                </a:solidFill>
              </a:rPr>
              <a:t>Stressor</a:t>
            </a:r>
            <a:endParaRPr lang="en-US" dirty="0">
              <a:solidFill>
                <a:schemeClr val="bg1"/>
              </a:solidFill>
            </a:endParaRPr>
          </a:p>
        </p:txBody>
      </p:sp>
      <p:sp>
        <p:nvSpPr>
          <p:cNvPr id="7" name="Rectangle 6"/>
          <p:cNvSpPr/>
          <p:nvPr/>
        </p:nvSpPr>
        <p:spPr>
          <a:xfrm>
            <a:off x="3352800" y="3048000"/>
            <a:ext cx="3657600" cy="381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Anterior Pituitary</a:t>
            </a:r>
            <a:endParaRPr lang="en-US" dirty="0"/>
          </a:p>
        </p:txBody>
      </p:sp>
      <p:sp>
        <p:nvSpPr>
          <p:cNvPr id="8" name="Rectangle 7"/>
          <p:cNvSpPr/>
          <p:nvPr/>
        </p:nvSpPr>
        <p:spPr>
          <a:xfrm>
            <a:off x="3200400" y="1905000"/>
            <a:ext cx="3581400"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CRH</a:t>
            </a:r>
          </a:p>
          <a:p>
            <a:pPr algn="ctr"/>
            <a:r>
              <a:rPr lang="en-US" dirty="0" smtClean="0"/>
              <a:t>GHRH</a:t>
            </a:r>
          </a:p>
          <a:p>
            <a:pPr algn="ctr"/>
            <a:r>
              <a:rPr lang="en-US" dirty="0" smtClean="0"/>
              <a:t>TRH</a:t>
            </a:r>
            <a:endParaRPr lang="en-US" dirty="0"/>
          </a:p>
        </p:txBody>
      </p:sp>
      <p:sp>
        <p:nvSpPr>
          <p:cNvPr id="9" name="Rectangle 8"/>
          <p:cNvSpPr/>
          <p:nvPr/>
        </p:nvSpPr>
        <p:spPr>
          <a:xfrm>
            <a:off x="3505200" y="1066800"/>
            <a:ext cx="2895600" cy="457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Hypothalamus</a:t>
            </a:r>
          </a:p>
        </p:txBody>
      </p:sp>
      <p:cxnSp>
        <p:nvCxnSpPr>
          <p:cNvPr id="12" name="Straight Arrow Connector 11"/>
          <p:cNvCxnSpPr/>
          <p:nvPr/>
        </p:nvCxnSpPr>
        <p:spPr>
          <a:xfrm rot="5400000">
            <a:off x="4648994" y="9136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a:xfrm rot="5400000">
            <a:off x="4801394" y="28948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rot="5400000">
            <a:off x="4725194" y="17518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rot="5400000">
            <a:off x="2058194" y="39616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rot="5400000">
            <a:off x="7696994" y="39616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rot="5400000">
            <a:off x="4877594" y="35806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a:off x="2209800" y="3810000"/>
            <a:ext cx="5715000" cy="1588"/>
          </a:xfrm>
          <a:prstGeom prst="line">
            <a:avLst/>
          </a:prstGeom>
          <a:ln>
            <a:tailEnd type="arrow"/>
          </a:ln>
        </p:spPr>
        <p:style>
          <a:lnRef idx="3">
            <a:schemeClr val="accent4"/>
          </a:lnRef>
          <a:fillRef idx="0">
            <a:schemeClr val="accent4"/>
          </a:fillRef>
          <a:effectRef idx="2">
            <a:schemeClr val="accent4"/>
          </a:effectRef>
          <a:fontRef idx="minor">
            <a:schemeClr val="tx1"/>
          </a:fontRef>
        </p:style>
      </p:cxnSp>
      <p:sp>
        <p:nvSpPr>
          <p:cNvPr id="28" name="Content Placeholder 27"/>
          <p:cNvSpPr>
            <a:spLocks noGrp="1"/>
          </p:cNvSpPr>
          <p:nvPr>
            <p:ph idx="1"/>
          </p:nvPr>
        </p:nvSpPr>
        <p:spPr>
          <a:xfrm>
            <a:off x="304800" y="5943600"/>
            <a:ext cx="2819400" cy="914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buNone/>
            </a:pPr>
            <a:r>
              <a:rPr lang="en-US" dirty="0" smtClean="0"/>
              <a:t>Adrenal Hormones</a:t>
            </a:r>
          </a:p>
          <a:p>
            <a:pPr algn="ctr">
              <a:buNone/>
            </a:pPr>
            <a:r>
              <a:rPr lang="en-US" dirty="0" smtClean="0"/>
              <a:t>(Glucocorticoids &amp; Mineralocorticoids)</a:t>
            </a:r>
            <a:endParaRPr lang="en-US" dirty="0"/>
          </a:p>
        </p:txBody>
      </p:sp>
      <p:sp>
        <p:nvSpPr>
          <p:cNvPr id="29" name="Content Placeholder 27"/>
          <p:cNvSpPr txBox="1">
            <a:spLocks/>
          </p:cNvSpPr>
          <p:nvPr/>
        </p:nvSpPr>
        <p:spPr>
          <a:xfrm>
            <a:off x="6553200" y="5791200"/>
            <a:ext cx="2590800" cy="1066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dirty="0" smtClean="0">
                <a:solidFill>
                  <a:schemeClr val="bg1"/>
                </a:solidFill>
              </a:rPr>
              <a:t>Supplies energy through increased breakdown of Carbohydrates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0" name="Content Placeholder 27"/>
          <p:cNvSpPr txBox="1">
            <a:spLocks/>
          </p:cNvSpPr>
          <p:nvPr/>
        </p:nvSpPr>
        <p:spPr>
          <a:xfrm>
            <a:off x="1066800" y="4953000"/>
            <a:ext cx="1981200" cy="457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dirty="0" smtClean="0">
                <a:solidFill>
                  <a:schemeClr val="bg1"/>
                </a:solidFill>
              </a:rPr>
              <a:t>Adrenal Cortex</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1" name="Content Placeholder 27"/>
          <p:cNvSpPr txBox="1">
            <a:spLocks/>
          </p:cNvSpPr>
          <p:nvPr/>
        </p:nvSpPr>
        <p:spPr>
          <a:xfrm>
            <a:off x="4114800" y="5029200"/>
            <a:ext cx="1981200" cy="457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dirty="0" smtClean="0">
                <a:solidFill>
                  <a:schemeClr val="bg1"/>
                </a:solidFill>
              </a:rPr>
              <a:t>Liver</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2" name="Content Placeholder 27"/>
          <p:cNvSpPr txBox="1">
            <a:spLocks/>
          </p:cNvSpPr>
          <p:nvPr/>
        </p:nvSpPr>
        <p:spPr>
          <a:xfrm>
            <a:off x="6858000" y="5029200"/>
            <a:ext cx="1981200" cy="457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dirty="0" smtClean="0">
                <a:solidFill>
                  <a:schemeClr val="bg1"/>
                </a:solidFill>
              </a:rPr>
              <a:t>Thyroid gland</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3" name="Content Placeholder 27"/>
          <p:cNvSpPr txBox="1">
            <a:spLocks/>
          </p:cNvSpPr>
          <p:nvPr/>
        </p:nvSpPr>
        <p:spPr>
          <a:xfrm>
            <a:off x="6858000" y="4191000"/>
            <a:ext cx="1981200" cy="457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dirty="0" smtClean="0">
                <a:solidFill>
                  <a:schemeClr val="bg1"/>
                </a:solidFill>
              </a:rPr>
              <a:t>TSH</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4" name="Content Placeholder 27"/>
          <p:cNvSpPr txBox="1">
            <a:spLocks/>
          </p:cNvSpPr>
          <p:nvPr/>
        </p:nvSpPr>
        <p:spPr>
          <a:xfrm>
            <a:off x="4038600" y="4191000"/>
            <a:ext cx="1981200" cy="457200"/>
          </a:xfrm>
          <a:prstGeom prst="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dirty="0" smtClean="0">
                <a:solidFill>
                  <a:schemeClr val="bg1"/>
                </a:solidFill>
              </a:rPr>
              <a:t>HGH</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5" name="Content Placeholder 27"/>
          <p:cNvSpPr txBox="1">
            <a:spLocks/>
          </p:cNvSpPr>
          <p:nvPr/>
        </p:nvSpPr>
        <p:spPr>
          <a:xfrm>
            <a:off x="1143000" y="4114800"/>
            <a:ext cx="1981200" cy="457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dirty="0" smtClean="0">
                <a:solidFill>
                  <a:schemeClr val="bg1"/>
                </a:solidFill>
              </a:rPr>
              <a:t>ACTH</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6" name="Content Placeholder 27"/>
          <p:cNvSpPr txBox="1">
            <a:spLocks/>
          </p:cNvSpPr>
          <p:nvPr/>
        </p:nvSpPr>
        <p:spPr>
          <a:xfrm>
            <a:off x="3505200" y="5867400"/>
            <a:ext cx="2819400" cy="9906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dirty="0" smtClean="0">
                <a:solidFill>
                  <a:schemeClr val="bg1"/>
                </a:solidFill>
              </a:rPr>
              <a:t>Supplies energy through Glyconeogenesis and increased breakdown of fats</a:t>
            </a:r>
            <a:endParaRPr kumimoji="0" lang="en-US" b="0" i="0" u="none" strike="noStrike" kern="1200" cap="none" spc="0" normalizeH="0" baseline="0" noProof="0" dirty="0">
              <a:ln>
                <a:noFill/>
              </a:ln>
              <a:solidFill>
                <a:schemeClr val="bg1"/>
              </a:solidFill>
              <a:effectLst/>
              <a:uLnTx/>
              <a:uFillTx/>
              <a:latin typeface="+mn-lt"/>
              <a:ea typeface="+mn-ea"/>
              <a:cs typeface="+mn-cs"/>
            </a:endParaRPr>
          </a:p>
        </p:txBody>
      </p:sp>
      <p:sp>
        <p:nvSpPr>
          <p:cNvPr id="37" name="Left Arrow 36"/>
          <p:cNvSpPr/>
          <p:nvPr/>
        </p:nvSpPr>
        <p:spPr>
          <a:xfrm>
            <a:off x="2438400" y="5410200"/>
            <a:ext cx="1752600" cy="533400"/>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Releases</a:t>
            </a:r>
            <a:endParaRPr lang="en-US" dirty="0"/>
          </a:p>
        </p:txBody>
      </p:sp>
      <p:sp>
        <p:nvSpPr>
          <p:cNvPr id="39" name="Left Arrow 38"/>
          <p:cNvSpPr/>
          <p:nvPr/>
        </p:nvSpPr>
        <p:spPr>
          <a:xfrm>
            <a:off x="6705600" y="2438400"/>
            <a:ext cx="1752600" cy="609600"/>
          </a:xfrm>
          <a:prstGeom prst="leftArrow">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Stimulates</a:t>
            </a:r>
            <a:endParaRPr lang="en-US" dirty="0"/>
          </a:p>
        </p:txBody>
      </p:sp>
      <p:sp>
        <p:nvSpPr>
          <p:cNvPr id="40" name="Left Arrow 39"/>
          <p:cNvSpPr/>
          <p:nvPr/>
        </p:nvSpPr>
        <p:spPr>
          <a:xfrm>
            <a:off x="6477000" y="609600"/>
            <a:ext cx="1752600" cy="609600"/>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Stimulates</a:t>
            </a:r>
            <a:endParaRPr lang="en-US" dirty="0"/>
          </a:p>
        </p:txBody>
      </p:sp>
      <p:sp>
        <p:nvSpPr>
          <p:cNvPr id="41" name="Left Arrow 40"/>
          <p:cNvSpPr/>
          <p:nvPr/>
        </p:nvSpPr>
        <p:spPr>
          <a:xfrm>
            <a:off x="7391400" y="4648200"/>
            <a:ext cx="1752600" cy="457200"/>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Stimulates</a:t>
            </a:r>
            <a:endParaRPr lang="en-US" dirty="0"/>
          </a:p>
        </p:txBody>
      </p:sp>
      <p:sp>
        <p:nvSpPr>
          <p:cNvPr id="42" name="Left Arrow 41"/>
          <p:cNvSpPr/>
          <p:nvPr/>
        </p:nvSpPr>
        <p:spPr>
          <a:xfrm>
            <a:off x="5562600" y="4572000"/>
            <a:ext cx="1752600" cy="533400"/>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Stimulates</a:t>
            </a:r>
            <a:endParaRPr lang="en-US" dirty="0"/>
          </a:p>
        </p:txBody>
      </p:sp>
      <p:sp>
        <p:nvSpPr>
          <p:cNvPr id="43" name="Left Arrow 42"/>
          <p:cNvSpPr/>
          <p:nvPr/>
        </p:nvSpPr>
        <p:spPr>
          <a:xfrm>
            <a:off x="2743200" y="4495800"/>
            <a:ext cx="1752600" cy="533400"/>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Stimulates</a:t>
            </a:r>
            <a:endParaRPr lang="en-US" dirty="0"/>
          </a:p>
        </p:txBody>
      </p:sp>
      <p:sp>
        <p:nvSpPr>
          <p:cNvPr id="44" name="Left Arrow 43"/>
          <p:cNvSpPr/>
          <p:nvPr/>
        </p:nvSpPr>
        <p:spPr>
          <a:xfrm>
            <a:off x="6477000" y="1371600"/>
            <a:ext cx="1752600" cy="609600"/>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Releases</a:t>
            </a:r>
            <a:endParaRPr lang="en-US" dirty="0"/>
          </a:p>
        </p:txBody>
      </p:sp>
      <p:sp>
        <p:nvSpPr>
          <p:cNvPr id="45" name="Left Arrow 44"/>
          <p:cNvSpPr/>
          <p:nvPr/>
        </p:nvSpPr>
        <p:spPr>
          <a:xfrm>
            <a:off x="7086600" y="3200400"/>
            <a:ext cx="1752600" cy="637032"/>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Releases</a:t>
            </a:r>
            <a:endParaRPr lang="en-US" dirty="0"/>
          </a:p>
        </p:txBody>
      </p:sp>
      <p:cxnSp>
        <p:nvCxnSpPr>
          <p:cNvPr id="46" name="Straight Arrow Connector 45"/>
          <p:cNvCxnSpPr/>
          <p:nvPr/>
        </p:nvCxnSpPr>
        <p:spPr>
          <a:xfrm rot="5400000">
            <a:off x="1981994" y="47998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7" name="Straight Arrow Connector 46"/>
          <p:cNvCxnSpPr/>
          <p:nvPr/>
        </p:nvCxnSpPr>
        <p:spPr>
          <a:xfrm rot="5400000">
            <a:off x="4877594" y="48760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8" name="Straight Arrow Connector 47"/>
          <p:cNvCxnSpPr/>
          <p:nvPr/>
        </p:nvCxnSpPr>
        <p:spPr>
          <a:xfrm rot="5400000">
            <a:off x="7163594" y="48760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9" name="Straight Arrow Connector 48"/>
          <p:cNvCxnSpPr/>
          <p:nvPr/>
        </p:nvCxnSpPr>
        <p:spPr>
          <a:xfrm rot="5400000">
            <a:off x="1981994" y="57142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0" name="Straight Arrow Connector 49"/>
          <p:cNvCxnSpPr/>
          <p:nvPr/>
        </p:nvCxnSpPr>
        <p:spPr>
          <a:xfrm rot="5400000">
            <a:off x="4877594" y="56380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1" name="Straight Arrow Connector 50"/>
          <p:cNvCxnSpPr/>
          <p:nvPr/>
        </p:nvCxnSpPr>
        <p:spPr>
          <a:xfrm rot="5400000">
            <a:off x="7849394" y="56380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2" name="Straight Arrow Connector 51"/>
          <p:cNvCxnSpPr/>
          <p:nvPr/>
        </p:nvCxnSpPr>
        <p:spPr>
          <a:xfrm rot="5400000">
            <a:off x="4953794" y="4037806"/>
            <a:ext cx="304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5400" dirty="0" smtClean="0">
                <a:latin typeface="Forte" pitchFamily="66" charset="0"/>
              </a:rPr>
              <a:t>STAGE OF EXHAUSATION</a:t>
            </a:r>
            <a:endParaRPr lang="en-US" sz="5400" dirty="0">
              <a:latin typeface="Forte" pitchFamily="66" charset="0"/>
            </a:endParaRPr>
          </a:p>
        </p:txBody>
      </p:sp>
      <p:sp>
        <p:nvSpPr>
          <p:cNvPr id="3" name="Content Placeholder 2"/>
          <p:cNvSpPr>
            <a:spLocks noGrp="1"/>
          </p:cNvSpPr>
          <p:nvPr>
            <p:ph idx="1"/>
          </p:nvPr>
        </p:nvSpPr>
        <p:spPr>
          <a:xfrm>
            <a:off x="457200" y="1600200"/>
            <a:ext cx="8229600" cy="4953000"/>
          </a:xfrm>
        </p:spPr>
        <p:txBody>
          <a:bodyPr/>
          <a:lstStyle/>
          <a:p>
            <a:r>
              <a:rPr lang="en-US" dirty="0" smtClean="0"/>
              <a:t>This stage occurs when there is a prolonged exposure of stressors, at this stage, the cell started to die &amp; the organs weakens</a:t>
            </a:r>
          </a:p>
          <a:p>
            <a:r>
              <a:rPr lang="en-US" dirty="0" smtClean="0"/>
              <a:t>A long term resistances reaction put heavy demand on the body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dirty="0" smtClean="0">
                <a:latin typeface="Forte" pitchFamily="66" charset="0"/>
              </a:rPr>
              <a:t>TRANSACTION-BASED MODEL</a:t>
            </a:r>
            <a:endParaRPr lang="en-US" dirty="0">
              <a:latin typeface="Forte" pitchFamily="66" charset="0"/>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It is also called as as Lazarus Model.</a:t>
            </a:r>
          </a:p>
          <a:p>
            <a:r>
              <a:rPr lang="en-US" dirty="0" smtClean="0"/>
              <a:t>It is emphasized that certain environmental demands &amp; pressure producing stress in number of people.</a:t>
            </a:r>
          </a:p>
          <a:p>
            <a:r>
              <a:rPr lang="en-US" dirty="0" smtClean="0"/>
              <a:t>The people differ from sensitivity, perception &amp; reaction.</a:t>
            </a:r>
          </a:p>
          <a:p>
            <a:r>
              <a:rPr lang="en-US" dirty="0" smtClean="0"/>
              <a:t>In terms of illness-1</a:t>
            </a:r>
            <a:r>
              <a:rPr lang="en-US" baseline="30000" dirty="0" smtClean="0"/>
              <a:t>st</a:t>
            </a:r>
            <a:r>
              <a:rPr lang="en-US" dirty="0" smtClean="0"/>
              <a:t> id denial another is anxiety &amp; still another one is depression it happens based on the perception.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Coping refers to the conscious effort to  solve problems and to master, minimize and tolerate stress</a:t>
            </a:r>
          </a:p>
          <a:p>
            <a:r>
              <a:rPr lang="en-US" dirty="0" smtClean="0"/>
              <a:t>Coping strategies</a:t>
            </a:r>
          </a:p>
          <a:p>
            <a:pPr marL="514350" indent="-514350">
              <a:buAutoNum type="arabicPeriod"/>
            </a:pPr>
            <a:r>
              <a:rPr lang="en-US" dirty="0" smtClean="0"/>
              <a:t>Appraisal focused strategies (modify thinking)</a:t>
            </a:r>
          </a:p>
          <a:p>
            <a:pPr marL="514350" indent="-514350">
              <a:buAutoNum type="arabicPeriod"/>
            </a:pPr>
            <a:r>
              <a:rPr lang="en-US" dirty="0" smtClean="0"/>
              <a:t>Problem focused strategies (task oriented,: attack, withdrawal and compromise)</a:t>
            </a:r>
          </a:p>
          <a:p>
            <a:pPr marL="514350" indent="-514350">
              <a:buAutoNum type="arabicPeriod"/>
            </a:pPr>
            <a:r>
              <a:rPr lang="en-US" dirty="0" smtClean="0"/>
              <a:t>Emotion focused strategies</a:t>
            </a:r>
          </a:p>
        </p:txBody>
      </p:sp>
    </p:spTree>
    <p:extLst>
      <p:ext uri="{BB962C8B-B14F-4D97-AF65-F5344CB8AC3E}">
        <p14:creationId xmlns:p14="http://schemas.microsoft.com/office/powerpoint/2010/main" val="920857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Forte" pitchFamily="66" charset="0"/>
              </a:rPr>
              <a:t>DEFENCE MECHANISM </a:t>
            </a:r>
            <a:endParaRPr lang="en-US" sz="5400" dirty="0">
              <a:latin typeface="Forte" pitchFamily="66" charset="0"/>
            </a:endParaRPr>
          </a:p>
        </p:txBody>
      </p:sp>
      <p:sp>
        <p:nvSpPr>
          <p:cNvPr id="3" name="Content Placeholder 2"/>
          <p:cNvSpPr>
            <a:spLocks noGrp="1"/>
          </p:cNvSpPr>
          <p:nvPr>
            <p:ph idx="1"/>
          </p:nvPr>
        </p:nvSpPr>
        <p:spPr>
          <a:xfrm>
            <a:off x="457200" y="1295400"/>
            <a:ext cx="8229600" cy="5334000"/>
          </a:xfrm>
        </p:spPr>
        <p:txBody>
          <a:bodyPr>
            <a:normAutofit lnSpcReduction="10000"/>
          </a:bodyPr>
          <a:lstStyle/>
          <a:p>
            <a:r>
              <a:rPr lang="en-US" dirty="0" smtClean="0"/>
              <a:t>Sigmund Freud used the term defense mechanism.</a:t>
            </a:r>
          </a:p>
          <a:p>
            <a:r>
              <a:rPr lang="en-US" dirty="0" smtClean="0"/>
              <a:t> It refers to unconscious process that will protect the person from anxiety and helping for the adjustment.</a:t>
            </a:r>
          </a:p>
          <a:p>
            <a:r>
              <a:rPr lang="en-US" b="1" i="1" u="sng" dirty="0" smtClean="0"/>
              <a:t>Repression:</a:t>
            </a:r>
          </a:p>
          <a:p>
            <a:pPr lvl="1"/>
            <a:r>
              <a:rPr lang="en-US" dirty="0" smtClean="0"/>
              <a:t>It means pushing of unacceptable impulses back into the unconscious. (Forgetting)</a:t>
            </a:r>
          </a:p>
          <a:p>
            <a:pPr lvl="1"/>
            <a:r>
              <a:rPr lang="en-US" dirty="0" smtClean="0"/>
              <a:t>Eg: Excluding painful thoughts from consciousness (or) Forgetting some bitter experiences.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92500" lnSpcReduction="10000"/>
          </a:bodyPr>
          <a:lstStyle/>
          <a:p>
            <a:r>
              <a:rPr lang="en-US" b="1" i="1" u="sng" dirty="0" smtClean="0"/>
              <a:t>Denial: </a:t>
            </a:r>
          </a:p>
          <a:p>
            <a:pPr lvl="1"/>
            <a:r>
              <a:rPr lang="en-US" dirty="0" smtClean="0"/>
              <a:t>It is refusal to face painful thoughts/ feelings</a:t>
            </a:r>
          </a:p>
          <a:p>
            <a:pPr lvl="1"/>
            <a:r>
              <a:rPr lang="en-US" b="1" i="1" u="sng" dirty="0" smtClean="0"/>
              <a:t>Example</a:t>
            </a:r>
            <a:r>
              <a:rPr lang="en-US" dirty="0" smtClean="0"/>
              <a:t>: Not accepting the illness</a:t>
            </a:r>
          </a:p>
          <a:p>
            <a:r>
              <a:rPr lang="en-US" b="1" i="1" u="sng" dirty="0" smtClean="0"/>
              <a:t>Displacement:</a:t>
            </a:r>
          </a:p>
          <a:p>
            <a:pPr lvl="1"/>
            <a:r>
              <a:rPr lang="en-US" dirty="0" smtClean="0"/>
              <a:t>Its an unaccepted feeling about a person/situation which is transferred from its true target to another</a:t>
            </a:r>
          </a:p>
          <a:p>
            <a:pPr lvl="1"/>
            <a:r>
              <a:rPr lang="en-US" b="1" i="1" u="sng" dirty="0" smtClean="0"/>
              <a:t>Example:</a:t>
            </a:r>
            <a:r>
              <a:rPr lang="en-US" dirty="0" smtClean="0"/>
              <a:t>A frustrated officer may take out his aggression on his wife or child.</a:t>
            </a:r>
          </a:p>
          <a:p>
            <a:r>
              <a:rPr lang="en-US" b="1" i="1" u="sng" dirty="0" smtClean="0"/>
              <a:t>Reaction formation:</a:t>
            </a:r>
          </a:p>
          <a:p>
            <a:pPr>
              <a:buFont typeface="Arial" pitchFamily="34" charset="0"/>
              <a:buChar char="–"/>
            </a:pPr>
            <a:r>
              <a:rPr lang="en-US" dirty="0" smtClean="0"/>
              <a:t>   It consist of replacing unacceptable feeling with their exact opposites.</a:t>
            </a:r>
          </a:p>
          <a:p>
            <a:pPr>
              <a:buNone/>
            </a:pPr>
            <a:endParaRPr lang="en-US" dirty="0" smtClean="0"/>
          </a:p>
          <a:p>
            <a:pPr lvl="1">
              <a:buNone/>
            </a:pPr>
            <a:endParaRPr lang="en-US" dirty="0" smtClean="0">
              <a:solidFill>
                <a:srgbClr val="000000"/>
              </a:solidFill>
            </a:endParaRP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rmAutofit/>
          </a:bodyPr>
          <a:lstStyle/>
          <a:p>
            <a:r>
              <a:rPr lang="en-US" sz="2800" b="1" i="1" u="sng" dirty="0" smtClean="0"/>
              <a:t>Example:</a:t>
            </a:r>
            <a:r>
              <a:rPr lang="en-US" sz="2800" dirty="0" smtClean="0"/>
              <a:t> A jealous boy who hates his elder brother may show him exaggerated respect &amp; affection.</a:t>
            </a:r>
          </a:p>
          <a:p>
            <a:r>
              <a:rPr lang="en-US" sz="2800" b="1" u="sng" dirty="0" smtClean="0"/>
              <a:t>Rationalization:</a:t>
            </a:r>
          </a:p>
          <a:p>
            <a:r>
              <a:rPr lang="en-US" sz="2800" dirty="0" smtClean="0"/>
              <a:t>It is a process in which an individual justifies his failure by giving socially approved reasons.</a:t>
            </a:r>
          </a:p>
          <a:p>
            <a:r>
              <a:rPr lang="en-US" sz="2800" b="1" i="1" u="sng" dirty="0" smtClean="0"/>
              <a:t>Example:</a:t>
            </a:r>
            <a:r>
              <a:rPr lang="en-US" sz="2800" dirty="0" smtClean="0"/>
              <a:t> A student who fails in examination;complaints the faculty’s are not good in the institution.</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a:bodyPr>
          <a:lstStyle/>
          <a:p>
            <a:r>
              <a:rPr lang="en-US" b="1" i="1" u="sng" dirty="0" smtClean="0"/>
              <a:t>Sublimation:</a:t>
            </a:r>
          </a:p>
          <a:p>
            <a:r>
              <a:rPr lang="en-US" sz="2800" dirty="0" smtClean="0"/>
              <a:t>It is transformation of repressed motives/feelings into a more socially acceptable form (similar to displacement).</a:t>
            </a:r>
          </a:p>
          <a:p>
            <a:r>
              <a:rPr lang="en-US" sz="2800" b="1" i="1" u="sng" dirty="0" smtClean="0"/>
              <a:t>Example:</a:t>
            </a:r>
            <a:r>
              <a:rPr lang="en-US" sz="2800" dirty="0" smtClean="0"/>
              <a:t>Agression might be transferred into business or sports.</a:t>
            </a:r>
          </a:p>
          <a:p>
            <a:r>
              <a:rPr lang="en-US" b="1" i="1" u="sng" dirty="0" smtClean="0"/>
              <a:t>Compensation:</a:t>
            </a:r>
          </a:p>
          <a:p>
            <a:pPr lvl="1"/>
            <a:r>
              <a:rPr kumimoji="1" lang="en-US" dirty="0" smtClean="0"/>
              <a:t>Attempting to overcome feeling of inferiority / make up for the deficiency</a:t>
            </a:r>
          </a:p>
          <a:p>
            <a:pPr lvl="1"/>
            <a:r>
              <a:rPr kumimoji="1" lang="en-US" b="1" i="1" u="sng" dirty="0" smtClean="0"/>
              <a:t>Example:</a:t>
            </a:r>
            <a:r>
              <a:rPr kumimoji="1" lang="en-US" dirty="0" smtClean="0"/>
              <a:t> Poor academic student showing their talent in the sports  &amp; become champion.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lstStyle/>
          <a:p>
            <a:r>
              <a:rPr lang="en-US" b="1" i="1" u="sng" dirty="0" smtClean="0"/>
              <a:t>Projection:</a:t>
            </a:r>
          </a:p>
          <a:p>
            <a:pPr lvl="1"/>
            <a:r>
              <a:rPr lang="en-US" dirty="0" smtClean="0"/>
              <a:t>A person blames another for his own mistake.</a:t>
            </a:r>
          </a:p>
          <a:p>
            <a:pPr lvl="1"/>
            <a:r>
              <a:rPr lang="en-US" b="1" i="1" u="sng" dirty="0" smtClean="0"/>
              <a:t>Example:</a:t>
            </a:r>
            <a:r>
              <a:rPr lang="en-US" dirty="0" smtClean="0"/>
              <a:t> A mistake committed by the doctor ,but  blames on nurse.</a:t>
            </a:r>
          </a:p>
          <a:p>
            <a:r>
              <a:rPr lang="en-US" b="1" i="1" u="sng" dirty="0" smtClean="0"/>
              <a:t>Intellectualization:</a:t>
            </a:r>
          </a:p>
          <a:p>
            <a:pPr lvl="1"/>
            <a:r>
              <a:rPr lang="en-US" dirty="0" smtClean="0"/>
              <a:t>It is an attempt to gain detachment from an emotionally threatening situation.</a:t>
            </a:r>
          </a:p>
          <a:p>
            <a:pPr lvl="1"/>
            <a:r>
              <a:rPr lang="en-US" b="1" i="1" u="sng" dirty="0" smtClean="0"/>
              <a:t>Example:</a:t>
            </a:r>
            <a:r>
              <a:rPr lang="en-US" dirty="0" smtClean="0"/>
              <a:t> Students take leave on examination dates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rmAutofit lnSpcReduction="10000"/>
          </a:bodyPr>
          <a:lstStyle/>
          <a:p>
            <a:r>
              <a:rPr lang="en-US" b="1" i="1" u="sng" dirty="0" smtClean="0"/>
              <a:t>Undoing:</a:t>
            </a:r>
          </a:p>
          <a:p>
            <a:pPr lvl="1"/>
            <a:r>
              <a:rPr lang="en-US" dirty="0" smtClean="0"/>
              <a:t>It is an action that is desired to prevent some unacceptable thoughts.</a:t>
            </a:r>
          </a:p>
          <a:p>
            <a:pPr lvl="1"/>
            <a:r>
              <a:rPr lang="en-US" b="1" i="1" u="sng" dirty="0" smtClean="0"/>
              <a:t>Example:</a:t>
            </a:r>
            <a:r>
              <a:rPr lang="en-US" dirty="0" smtClean="0"/>
              <a:t> Listening music's, performing dance involving in jogging / exercise etc..</a:t>
            </a:r>
          </a:p>
          <a:p>
            <a:r>
              <a:rPr lang="en-US" b="1" i="1" u="sng" dirty="0" smtClean="0"/>
              <a:t>Regression:</a:t>
            </a:r>
          </a:p>
          <a:p>
            <a:pPr lvl="1"/>
            <a:r>
              <a:rPr lang="en-US" dirty="0" smtClean="0"/>
              <a:t>Returning to earlier, safer stages of our lives</a:t>
            </a:r>
          </a:p>
          <a:p>
            <a:pPr lvl="1"/>
            <a:r>
              <a:rPr lang="en-US" dirty="0" smtClean="0"/>
              <a:t>There may be regression to the stage where there was previous fixation</a:t>
            </a:r>
          </a:p>
          <a:p>
            <a:pPr lvl="1"/>
            <a:r>
              <a:rPr lang="en-US" b="1" i="1" u="sng" dirty="0" smtClean="0"/>
              <a:t>Example: </a:t>
            </a:r>
            <a:r>
              <a:rPr lang="en-US" dirty="0" smtClean="0"/>
              <a:t>An adult (shows) throws a temper tantrum when he does not get his own way.</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Forte" pitchFamily="66" charset="0"/>
              </a:rPr>
              <a:t>DEFINITION</a:t>
            </a:r>
            <a:endParaRPr lang="en-US" sz="7200" dirty="0">
              <a:latin typeface="Forte" pitchFamily="66" charset="0"/>
            </a:endParaRPr>
          </a:p>
        </p:txBody>
      </p:sp>
      <p:sp>
        <p:nvSpPr>
          <p:cNvPr id="3" name="Content Placeholder 2"/>
          <p:cNvSpPr>
            <a:spLocks noGrp="1"/>
          </p:cNvSpPr>
          <p:nvPr>
            <p:ph idx="1"/>
          </p:nvPr>
        </p:nvSpPr>
        <p:spPr>
          <a:xfrm>
            <a:off x="152400" y="1600200"/>
            <a:ext cx="8839200" cy="4525963"/>
          </a:xfrm>
        </p:spPr>
        <p:txBody>
          <a:bodyPr>
            <a:normAutofit fontScale="92500" lnSpcReduction="10000"/>
          </a:bodyPr>
          <a:lstStyle/>
          <a:p>
            <a:r>
              <a:rPr lang="en-US" dirty="0" smtClean="0"/>
              <a:t>“Stress is the arousal of mind  and body in response to demand made upon them.”</a:t>
            </a:r>
          </a:p>
          <a:p>
            <a:r>
              <a:rPr lang="en-US" dirty="0" smtClean="0"/>
              <a:t>“The response to events that are threatening or challenging.”</a:t>
            </a:r>
          </a:p>
          <a:p>
            <a:r>
              <a:rPr lang="en-US" dirty="0" smtClean="0"/>
              <a:t>“The nonspecific response of the body to any demand for change”</a:t>
            </a:r>
          </a:p>
          <a:p>
            <a:pPr marL="0" indent="0">
              <a:buNone/>
            </a:pPr>
            <a:r>
              <a:rPr lang="en-US" dirty="0"/>
              <a:t>	</a:t>
            </a:r>
            <a:r>
              <a:rPr lang="en-US" dirty="0" smtClean="0"/>
              <a:t>		Hans </a:t>
            </a:r>
            <a:r>
              <a:rPr lang="en-US" dirty="0" err="1" smtClean="0"/>
              <a:t>Selye</a:t>
            </a:r>
            <a:endParaRPr lang="en-US" dirty="0" smtClean="0"/>
          </a:p>
          <a:p>
            <a:r>
              <a:rPr lang="en-US" dirty="0" smtClean="0"/>
              <a:t>Acute ,Chronic, </a:t>
            </a:r>
          </a:p>
          <a:p>
            <a:r>
              <a:rPr lang="en-US" dirty="0" smtClean="0"/>
              <a:t>Eustress, Distress</a:t>
            </a:r>
            <a:endParaRPr lang="en-US" dirty="0"/>
          </a:p>
        </p:txBody>
      </p:sp>
      <p:pic>
        <p:nvPicPr>
          <p:cNvPr id="4098" name="Picture 2" descr="F:\Stress\pics_files\images_180.jpeg"/>
          <p:cNvPicPr>
            <a:picLocks noChangeAspect="1" noChangeArrowheads="1"/>
          </p:cNvPicPr>
          <p:nvPr/>
        </p:nvPicPr>
        <p:blipFill>
          <a:blip r:embed="rId2"/>
          <a:srcRect/>
          <a:stretch>
            <a:fillRect/>
          </a:stretch>
        </p:blipFill>
        <p:spPr bwMode="auto">
          <a:xfrm>
            <a:off x="5638800" y="5295900"/>
            <a:ext cx="3352800" cy="12573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067800" cy="4953000"/>
          </a:xfrm>
        </p:spPr>
        <p:txBody>
          <a:bodyPr>
            <a:normAutofit fontScale="70000" lnSpcReduction="20000"/>
          </a:bodyPr>
          <a:lstStyle/>
          <a:p>
            <a:r>
              <a:rPr lang="en-US" dirty="0"/>
              <a:t>Identification :An attempt to increase self worth by acquiring certain attribute and characteristics of an individual one admires</a:t>
            </a:r>
            <a:r>
              <a:rPr lang="en-US" dirty="0" smtClean="0"/>
              <a:t>.</a:t>
            </a:r>
          </a:p>
          <a:p>
            <a:pPr marL="0" indent="0">
              <a:buNone/>
            </a:pPr>
            <a:endParaRPr lang="en-US" dirty="0"/>
          </a:p>
          <a:p>
            <a:r>
              <a:rPr lang="en-US" dirty="0"/>
              <a:t>Fantasy : withdrawing to make believe world through day </a:t>
            </a:r>
            <a:r>
              <a:rPr lang="en-US" dirty="0" smtClean="0"/>
              <a:t>dreaming</a:t>
            </a:r>
          </a:p>
          <a:p>
            <a:pPr marL="0" indent="0">
              <a:buNone/>
            </a:pPr>
            <a:endParaRPr lang="en-US" dirty="0"/>
          </a:p>
          <a:p>
            <a:r>
              <a:rPr lang="en-US" dirty="0"/>
              <a:t>Negativism : becoming uncooperative and doing the opposite of what should be done </a:t>
            </a:r>
            <a:endParaRPr lang="en-US" dirty="0" smtClean="0"/>
          </a:p>
          <a:p>
            <a:pPr marL="0" indent="0">
              <a:buNone/>
            </a:pPr>
            <a:endParaRPr lang="en-US" dirty="0"/>
          </a:p>
          <a:p>
            <a:r>
              <a:rPr lang="en-US" dirty="0"/>
              <a:t>Undoing:</a:t>
            </a:r>
            <a:r>
              <a:rPr lang="en-IN" dirty="0"/>
              <a:t>Trying to reverse or "undo" a thought or feeling by performing an action that signifies an opposite feeling than your original thought or feeling. </a:t>
            </a:r>
            <a:r>
              <a:rPr lang="en-IN" dirty="0" smtClean="0"/>
              <a:t>Ex.: You </a:t>
            </a:r>
            <a:r>
              <a:rPr lang="en-IN" dirty="0"/>
              <a:t>have feelings of dislike for someone so you buy them a </a:t>
            </a:r>
            <a:r>
              <a:rPr lang="en-IN" dirty="0" smtClean="0"/>
              <a:t>gift</a:t>
            </a:r>
          </a:p>
          <a:p>
            <a:pPr marL="0" indent="0">
              <a:buNone/>
            </a:pPr>
            <a:endParaRPr lang="en-IN" dirty="0"/>
          </a:p>
          <a:p>
            <a:r>
              <a:rPr lang="en-US" dirty="0"/>
              <a:t>Introjection : integrating the beliefs and values of another individual into one’s own ego structure.</a:t>
            </a:r>
          </a:p>
          <a:p>
            <a:endParaRPr lang="en-IN" dirty="0"/>
          </a:p>
          <a:p>
            <a:endParaRPr lang="en-US" dirty="0"/>
          </a:p>
        </p:txBody>
      </p:sp>
    </p:spTree>
    <p:extLst>
      <p:ext uri="{BB962C8B-B14F-4D97-AF65-F5344CB8AC3E}">
        <p14:creationId xmlns:p14="http://schemas.microsoft.com/office/powerpoint/2010/main" val="3114066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latin typeface="Forte" pitchFamily="66" charset="0"/>
              </a:rPr>
              <a:t>STRESS MANAGEMENT STRATEGIES</a:t>
            </a:r>
            <a:endParaRPr lang="en-US" dirty="0">
              <a:latin typeface="Forte" pitchFamily="66" charset="0"/>
            </a:endParaRPr>
          </a:p>
        </p:txBody>
      </p:sp>
      <p:sp>
        <p:nvSpPr>
          <p:cNvPr id="3" name="Content Placeholder 2"/>
          <p:cNvSpPr>
            <a:spLocks noGrp="1"/>
          </p:cNvSpPr>
          <p:nvPr>
            <p:ph idx="1"/>
          </p:nvPr>
        </p:nvSpPr>
        <p:spPr>
          <a:xfrm>
            <a:off x="457200" y="1447800"/>
            <a:ext cx="8229600" cy="5181600"/>
          </a:xfrm>
        </p:spPr>
        <p:txBody>
          <a:bodyPr>
            <a:normAutofit lnSpcReduction="10000"/>
          </a:bodyPr>
          <a:lstStyle/>
          <a:p>
            <a:r>
              <a:rPr lang="en-US" b="1" i="1" u="sng" dirty="0" smtClean="0"/>
              <a:t>Take a deep breath: </a:t>
            </a:r>
            <a:r>
              <a:rPr lang="en-US" dirty="0" smtClean="0"/>
              <a:t>When a feel of “UP-TIGHT” exists, take a minute to slow down &amp; breath deeply through nose &amp; exhale out through mouth. </a:t>
            </a:r>
          </a:p>
          <a:p>
            <a:r>
              <a:rPr lang="en-US" b="1" i="1" u="sng" dirty="0" smtClean="0"/>
              <a:t>Practice Specific Relaxation Techniques: </a:t>
            </a:r>
            <a:r>
              <a:rPr lang="en-US" dirty="0" smtClean="0"/>
              <a:t>Relaxation techniques like- meditation,hypnosis &amp; deep muscle relaxation etc is helpful</a:t>
            </a:r>
          </a:p>
          <a:p>
            <a:r>
              <a:rPr lang="en-US" dirty="0" smtClean="0"/>
              <a:t>In this state both body &amp; mind are at rest &amp; outside world is screened out for a period of time.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fontScale="92500" lnSpcReduction="10000"/>
          </a:bodyPr>
          <a:lstStyle/>
          <a:p>
            <a:r>
              <a:rPr lang="en-US" b="1" i="1" u="sng" dirty="0" smtClean="0"/>
              <a:t>Manage Time: </a:t>
            </a:r>
            <a:r>
              <a:rPr lang="en-US" dirty="0" smtClean="0"/>
              <a:t>One of the greatest source of stress is poor time management</a:t>
            </a:r>
          </a:p>
          <a:p>
            <a:r>
              <a:rPr lang="en-US" dirty="0" smtClean="0"/>
              <a:t>Do not over work yourself, schedule time for both work &amp; for self.</a:t>
            </a:r>
          </a:p>
          <a:p>
            <a:r>
              <a:rPr lang="en-US" b="1" i="1" u="sng" dirty="0" smtClean="0"/>
              <a:t>Connect with others: </a:t>
            </a:r>
            <a:r>
              <a:rPr lang="en-US" dirty="0" smtClean="0"/>
              <a:t>A good way to compensate sadness, boredom &amp; loneliness is to set out activities involving others.</a:t>
            </a:r>
          </a:p>
          <a:p>
            <a:r>
              <a:rPr lang="en-US" b="1" i="1" u="sng" dirty="0" smtClean="0"/>
              <a:t>Talk It Out:</a:t>
            </a:r>
            <a:r>
              <a:rPr lang="en-US" b="1" i="1" u="sng" dirty="0"/>
              <a:t> </a:t>
            </a:r>
            <a:r>
              <a:rPr lang="en-US" dirty="0" smtClean="0"/>
              <a:t>When you feel something,try to express it out by sharing feelings," BOTTLED UP" emotions increase frustrations &amp; stress, talking with someone else can help to clear your mind’s confusion which help in problem solving.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rmAutofit lnSpcReduction="10000"/>
          </a:bodyPr>
          <a:lstStyle/>
          <a:p>
            <a:r>
              <a:rPr lang="en-US" b="1" i="1" u="sng" dirty="0" smtClean="0"/>
              <a:t>Take A “Minute” Vacation: </a:t>
            </a:r>
            <a:r>
              <a:rPr lang="en-US" dirty="0" smtClean="0"/>
              <a:t>Imagine a Quite country scene can take you out of the Turmoil of a stressful situation.</a:t>
            </a:r>
          </a:p>
          <a:p>
            <a:r>
              <a:rPr lang="en-US" dirty="0" smtClean="0"/>
              <a:t>When you have an opportunity, take a moment to close your eyes &amp; imagine a place where you feel relaxed &amp; comfortable, notice all the details of your chosen place, including pleasant sounds, smells &amp; temperature etc.</a:t>
            </a:r>
          </a:p>
          <a:p>
            <a:r>
              <a:rPr lang="en-US" dirty="0" smtClean="0"/>
              <a:t>Monitor Your Physical Comfort: wear comfortable clothes, do not wait till your discomfort turns into a real problem.</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62600"/>
          </a:xfrm>
        </p:spPr>
        <p:txBody>
          <a:bodyPr/>
          <a:lstStyle/>
          <a:p>
            <a:r>
              <a:rPr lang="en-US" b="1" i="1" u="sng" dirty="0" smtClean="0"/>
              <a:t>Get Physical</a:t>
            </a:r>
            <a:r>
              <a:rPr lang="en-US" dirty="0" smtClean="0"/>
              <a:t>: When you feel nervous, angry or upset, release the pressure through exercise or physical activity, such as-running, walking, listening music, dancing etc.</a:t>
            </a:r>
          </a:p>
          <a:p>
            <a:r>
              <a:rPr lang="en-US" dirty="0" smtClean="0"/>
              <a:t>Working In garden, playing with baby’s or children can relieve that “</a:t>
            </a:r>
            <a:r>
              <a:rPr lang="en-US" b="1" i="1" u="sng" dirty="0" smtClean="0"/>
              <a:t>Up Tight</a:t>
            </a:r>
            <a:r>
              <a:rPr lang="en-US" dirty="0" smtClean="0"/>
              <a:t>” feeling, &amp; often will actually energies you,&amp; makes your mind &amp; body work together.</a:t>
            </a:r>
          </a:p>
          <a:p>
            <a:r>
              <a:rPr lang="en-US" b="1" i="1" u="sng" dirty="0" smtClean="0"/>
              <a:t>Laugh:</a:t>
            </a:r>
            <a:r>
              <a:rPr lang="en-US" dirty="0" smtClean="0"/>
              <a:t> Maintain your sense of humor.</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lstStyle/>
          <a:p>
            <a:r>
              <a:rPr lang="en-US" b="1" i="1" u="sng" dirty="0" smtClean="0"/>
              <a:t>Take Care Of Your Body</a:t>
            </a:r>
            <a:r>
              <a:rPr lang="en-US" dirty="0" smtClean="0"/>
              <a:t>: Healthy eating &amp; adequate sleep frees your mind as well as your body.</a:t>
            </a:r>
          </a:p>
          <a:p>
            <a:r>
              <a:rPr lang="en-US" dirty="0" smtClean="0"/>
              <a:t>Avoid consuming too much amount of caffeine &amp; sugar</a:t>
            </a:r>
          </a:p>
          <a:p>
            <a:r>
              <a:rPr lang="en-US" dirty="0" smtClean="0"/>
              <a:t>Take time for personal interests &amp; hobbies, listen to one’s own body.</a:t>
            </a:r>
          </a:p>
          <a:p>
            <a:r>
              <a:rPr lang="en-US" dirty="0" smtClean="0"/>
              <a:t>If you are irritable &amp; tense from lack of sleep &amp; anorexia, you will be less able to “</a:t>
            </a:r>
            <a:r>
              <a:rPr lang="en-US" b="1" i="1" u="sng" dirty="0" smtClean="0"/>
              <a:t>Go The Distance In Dealing With Stressful Situations”</a:t>
            </a:r>
            <a:endParaRPr lang="en-US" b="1" i="1" u="sng"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normAutofit lnSpcReduction="10000"/>
          </a:bodyPr>
          <a:lstStyle/>
          <a:p>
            <a:r>
              <a:rPr lang="en-US" b="1" i="1" u="sng" dirty="0" smtClean="0"/>
              <a:t>Know Your Limits: </a:t>
            </a:r>
            <a:r>
              <a:rPr lang="en-US" dirty="0" smtClean="0"/>
              <a:t>There may be many circumstances in life beyond our control, consider the fact that we live in a imperfect world.</a:t>
            </a:r>
          </a:p>
          <a:p>
            <a:r>
              <a:rPr lang="en-US" dirty="0" smtClean="0"/>
              <a:t>If the problem is beyond your control &amp; can’t be changed at the moment, don't fight the situation.</a:t>
            </a:r>
          </a:p>
          <a:p>
            <a:r>
              <a:rPr lang="en-US" dirty="0" smtClean="0"/>
              <a:t>Learn to accept What Is For Now until the time when you can change things.</a:t>
            </a:r>
          </a:p>
          <a:p>
            <a:r>
              <a:rPr lang="en-US" b="1" i="1" u="sng" dirty="0" smtClean="0"/>
              <a:t>Think Positively</a:t>
            </a:r>
            <a:r>
              <a:rPr lang="en-US" dirty="0" smtClean="0"/>
              <a:t>: Reforces the negative to be positive, make an effort to stop negative thoughts.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lstStyle/>
          <a:p>
            <a:r>
              <a:rPr lang="en-US" b="1" i="1" u="sng" dirty="0" smtClean="0"/>
              <a:t>Compromise:</a:t>
            </a:r>
            <a:r>
              <a:rPr lang="en-US" dirty="0" smtClean="0"/>
              <a:t> A little give &amp; take on both sides may reduce the strain (in relationship &amp;work place) &amp; help you  feel more comfortable &amp; peaceful</a:t>
            </a:r>
          </a:p>
          <a:p>
            <a:r>
              <a:rPr lang="en-US" b="1" i="1" u="sng" dirty="0" smtClean="0"/>
              <a:t>Have A Good Cry: </a:t>
            </a:r>
            <a:r>
              <a:rPr lang="en-US" dirty="0" smtClean="0"/>
              <a:t>A good cry during period of stress can be a healthy way to bring relief to your anxiety.</a:t>
            </a:r>
          </a:p>
          <a:p>
            <a:r>
              <a:rPr lang="en-US" dirty="0" smtClean="0"/>
              <a:t>It might prevent a head ache or other physical consequences of </a:t>
            </a:r>
            <a:r>
              <a:rPr lang="en-US" b="1" i="1" u="sng" dirty="0" smtClean="0"/>
              <a:t>“Bottling Things Up” .</a:t>
            </a:r>
            <a:endParaRPr lang="en-US" b="1" i="1" u="sng"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NAVKAR\Desktop\pics\14682_10151181262662473_1369308892_n.jpg"/>
          <p:cNvPicPr>
            <a:picLocks noGrp="1" noChangeAspect="1" noChangeArrowheads="1"/>
          </p:cNvPicPr>
          <p:nvPr>
            <p:ph idx="1"/>
          </p:nvPr>
        </p:nvPicPr>
        <p:blipFill>
          <a:blip r:embed="rId2"/>
          <a:srcRect/>
          <a:stretch>
            <a:fillRect/>
          </a:stretch>
        </p:blipFill>
        <p:spPr bwMode="auto">
          <a:xfrm>
            <a:off x="457200" y="685800"/>
            <a:ext cx="8382000" cy="56388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4800" dirty="0" smtClean="0">
                <a:latin typeface="Forte" pitchFamily="66" charset="0"/>
              </a:rPr>
              <a:t>NURSING MANAGEMENT</a:t>
            </a:r>
            <a:endParaRPr lang="en-US" sz="4800" dirty="0">
              <a:latin typeface="Forte" pitchFamily="66" charset="0"/>
            </a:endParaRPr>
          </a:p>
        </p:txBody>
      </p:sp>
      <p:sp>
        <p:nvSpPr>
          <p:cNvPr id="3" name="Content Placeholder 2"/>
          <p:cNvSpPr>
            <a:spLocks noGrp="1"/>
          </p:cNvSpPr>
          <p:nvPr>
            <p:ph idx="1"/>
          </p:nvPr>
        </p:nvSpPr>
        <p:spPr>
          <a:xfrm>
            <a:off x="457200" y="1295400"/>
            <a:ext cx="8229600" cy="5334000"/>
          </a:xfrm>
        </p:spPr>
        <p:txBody>
          <a:bodyPr>
            <a:normAutofit lnSpcReduction="10000"/>
          </a:bodyPr>
          <a:lstStyle/>
          <a:p>
            <a:r>
              <a:rPr lang="en-US" b="1" u="sng" dirty="0" smtClean="0"/>
              <a:t>NURSING</a:t>
            </a:r>
            <a:r>
              <a:rPr lang="en-US" u="sng" dirty="0" smtClean="0"/>
              <a:t> </a:t>
            </a:r>
            <a:r>
              <a:rPr lang="en-US" b="1" u="sng" dirty="0" smtClean="0"/>
              <a:t>ASSESSMENT</a:t>
            </a:r>
            <a:r>
              <a:rPr lang="en-US" u="sng" dirty="0" smtClean="0"/>
              <a:t>:</a:t>
            </a:r>
          </a:p>
          <a:p>
            <a:r>
              <a:rPr lang="en-US" i="1" u="sng" dirty="0" smtClean="0"/>
              <a:t>Assessment Of Individual</a:t>
            </a:r>
            <a:r>
              <a:rPr lang="en-US" i="1" dirty="0" smtClean="0"/>
              <a:t>:-Nurse should collect patient’s perceived stressors/stressful incidents, manifestation of stress, past &amp; present coping strategies.</a:t>
            </a:r>
          </a:p>
          <a:p>
            <a:r>
              <a:rPr lang="en-US" i="1" u="sng" dirty="0" smtClean="0"/>
              <a:t>Assessment Of Family</a:t>
            </a:r>
            <a:r>
              <a:rPr lang="en-US" i="1" dirty="0" smtClean="0"/>
              <a:t>:-Assess the family perception of the problem</a:t>
            </a:r>
          </a:p>
          <a:p>
            <a:r>
              <a:rPr lang="en-US" i="1" u="sng" dirty="0" smtClean="0"/>
              <a:t>Assessment Of Environment:-</a:t>
            </a:r>
            <a:r>
              <a:rPr lang="en-US" i="1" dirty="0" smtClean="0"/>
              <a:t>Occupation with a high degree of stress ;adverse environment influences like too much of lighting, temperature etc.</a:t>
            </a:r>
          </a:p>
          <a:p>
            <a:endParaRPr lang="en-US"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6600" dirty="0" smtClean="0">
                <a:latin typeface="Forte" pitchFamily="66" charset="0"/>
              </a:rPr>
              <a:t>STRESSORS</a:t>
            </a:r>
            <a:endParaRPr lang="en-US" sz="6600" dirty="0">
              <a:latin typeface="Forte" pitchFamily="66" charset="0"/>
            </a:endParaRPr>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US" dirty="0" smtClean="0"/>
              <a:t>It is any person or situation that produces anxiety response.</a:t>
            </a:r>
          </a:p>
          <a:p>
            <a:pPr lvl="1">
              <a:buFont typeface="Wingdings" pitchFamily="2" charset="2"/>
              <a:buChar char="v"/>
            </a:pPr>
            <a:r>
              <a:rPr lang="en-US" dirty="0" smtClean="0"/>
              <a:t>  </a:t>
            </a:r>
            <a:r>
              <a:rPr lang="en-US" b="1" i="1" u="sng" dirty="0" smtClean="0"/>
              <a:t>The environmental stressors:</a:t>
            </a:r>
          </a:p>
          <a:p>
            <a:pPr lvl="2"/>
            <a:r>
              <a:rPr lang="en-US" dirty="0" smtClean="0"/>
              <a:t>Noise, pollution, traffic and crowding etc..</a:t>
            </a:r>
          </a:p>
          <a:p>
            <a:pPr lvl="1">
              <a:buFont typeface="Wingdings" pitchFamily="2" charset="2"/>
              <a:buChar char="v"/>
            </a:pPr>
            <a:r>
              <a:rPr lang="en-US" b="1" i="1" u="sng" dirty="0" smtClean="0"/>
              <a:t> The  physiological stressors:</a:t>
            </a:r>
          </a:p>
          <a:p>
            <a:pPr lvl="2"/>
            <a:r>
              <a:rPr lang="en-US" dirty="0" smtClean="0"/>
              <a:t> illness, injuries, hormonal fluctuation, inadequate sleep or nutrition etc..  </a:t>
            </a:r>
          </a:p>
          <a:p>
            <a:pPr lvl="1">
              <a:buFont typeface="Wingdings" pitchFamily="2" charset="2"/>
              <a:buChar char="v"/>
            </a:pPr>
            <a:r>
              <a:rPr lang="en-US" i="1" u="sng" dirty="0" smtClean="0"/>
              <a:t> </a:t>
            </a:r>
            <a:r>
              <a:rPr lang="en-US" b="1" i="1" u="sng" dirty="0" smtClean="0"/>
              <a:t>Social stressors:</a:t>
            </a:r>
          </a:p>
          <a:p>
            <a:pPr lvl="2"/>
            <a:r>
              <a:rPr lang="en-US" dirty="0" smtClean="0"/>
              <a:t>Financial problems, work demands, social events, losing a loved ones etc…</a:t>
            </a:r>
          </a:p>
          <a:p>
            <a:pPr lvl="1">
              <a:buFont typeface="Wingdings" pitchFamily="2" charset="2"/>
              <a:buChar char="v"/>
            </a:pPr>
            <a:r>
              <a:rPr lang="en-US" dirty="0" smtClean="0"/>
              <a:t> </a:t>
            </a:r>
            <a:r>
              <a:rPr lang="en-US" b="1" i="1" u="sng" dirty="0" smtClean="0"/>
              <a:t>Thought (psychological):</a:t>
            </a:r>
          </a:p>
          <a:p>
            <a:pPr lvl="2"/>
            <a:r>
              <a:rPr lang="en-US" dirty="0" smtClean="0"/>
              <a:t>Negative self talk, catastrophising and perfectionism.</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lstStyle/>
          <a:p>
            <a:r>
              <a:rPr lang="en-US" b="1" i="1" u="sng" dirty="0" smtClean="0"/>
              <a:t>NURSING  GOALS:</a:t>
            </a:r>
          </a:p>
          <a:p>
            <a:r>
              <a:rPr lang="en-US" dirty="0" smtClean="0"/>
              <a:t>Decrease /Resolve Anxiety</a:t>
            </a:r>
          </a:p>
          <a:p>
            <a:r>
              <a:rPr lang="en-US" dirty="0" smtClean="0"/>
              <a:t>Increase Ability To Manage</a:t>
            </a:r>
          </a:p>
          <a:p>
            <a:r>
              <a:rPr lang="en-US" dirty="0" smtClean="0"/>
              <a:t>Cope With Stressful Events</a:t>
            </a:r>
          </a:p>
          <a:p>
            <a:r>
              <a:rPr lang="en-US" dirty="0" smtClean="0"/>
              <a:t>Improve Role Performance</a:t>
            </a:r>
          </a:p>
          <a:p>
            <a:endParaRPr lang="en-US" dirty="0" smtClean="0"/>
          </a:p>
          <a:p>
            <a:r>
              <a:rPr lang="en-US" b="1" i="1" u="sng" dirty="0" smtClean="0"/>
              <a:t>NURSING INTERVENTION:</a:t>
            </a:r>
          </a:p>
          <a:p>
            <a:r>
              <a:rPr lang="en-US" dirty="0" smtClean="0"/>
              <a:t>Minimizing Anxiety</a:t>
            </a:r>
          </a:p>
          <a:p>
            <a:r>
              <a:rPr lang="en-US" dirty="0" smtClean="0"/>
              <a:t>Minimizing Stress</a:t>
            </a:r>
          </a:p>
          <a:p>
            <a:pPr>
              <a:buNone/>
            </a:pP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6000" dirty="0" smtClean="0">
                <a:latin typeface="Forte" pitchFamily="66" charset="0"/>
              </a:rPr>
              <a:t>STRESS IN NURSES</a:t>
            </a:r>
            <a:endParaRPr lang="en-US" sz="6000" dirty="0">
              <a:latin typeface="Forte" pitchFamily="66" charset="0"/>
            </a:endParaRPr>
          </a:p>
        </p:txBody>
      </p:sp>
      <p:sp>
        <p:nvSpPr>
          <p:cNvPr id="3" name="Content Placeholder 2"/>
          <p:cNvSpPr>
            <a:spLocks noGrp="1"/>
          </p:cNvSpPr>
          <p:nvPr>
            <p:ph idx="1"/>
          </p:nvPr>
        </p:nvSpPr>
        <p:spPr>
          <a:xfrm>
            <a:off x="457200" y="1447800"/>
            <a:ext cx="8229600" cy="5105400"/>
          </a:xfrm>
        </p:spPr>
        <p:txBody>
          <a:bodyPr>
            <a:normAutofit fontScale="92500"/>
          </a:bodyPr>
          <a:lstStyle/>
          <a:p>
            <a:r>
              <a:rPr lang="en-US" dirty="0" smtClean="0"/>
              <a:t>Working in the caring professions continually exposed to human suffering are arguable at greater risk for stress related problems</a:t>
            </a:r>
          </a:p>
          <a:p>
            <a:r>
              <a:rPr lang="en-US" dirty="0" smtClean="0"/>
              <a:t>Nurses experience stress because in their work importance iss attached to success &amp; failure is clearly visible</a:t>
            </a:r>
          </a:p>
          <a:p>
            <a:r>
              <a:rPr lang="en-US" dirty="0" smtClean="0"/>
              <a:t>So its necessary for a nurse to remember some strategies to reduce her stress on job without disturbing her working skills and efficiency..</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Stress\pics_files\images_023.jpeg"/>
          <p:cNvPicPr>
            <a:picLocks noGrp="1" noChangeAspect="1" noChangeArrowheads="1"/>
          </p:cNvPicPr>
          <p:nvPr>
            <p:ph idx="1"/>
          </p:nvPr>
        </p:nvPicPr>
        <p:blipFill>
          <a:blip r:embed="rId2"/>
          <a:srcRect/>
          <a:stretch>
            <a:fillRect/>
          </a:stretch>
        </p:blipFill>
        <p:spPr bwMode="auto">
          <a:xfrm>
            <a:off x="4767262" y="3657601"/>
            <a:ext cx="4376738" cy="3200400"/>
          </a:xfrm>
          <a:prstGeom prst="rect">
            <a:avLst/>
          </a:prstGeom>
          <a:noFill/>
        </p:spPr>
      </p:pic>
      <p:pic>
        <p:nvPicPr>
          <p:cNvPr id="13315" name="Picture 3" descr="F:\Stress\pics_files\images_122.jpeg"/>
          <p:cNvPicPr>
            <a:picLocks noChangeAspect="1" noChangeArrowheads="1"/>
          </p:cNvPicPr>
          <p:nvPr/>
        </p:nvPicPr>
        <p:blipFill>
          <a:blip r:embed="rId3"/>
          <a:srcRect/>
          <a:stretch>
            <a:fillRect/>
          </a:stretch>
        </p:blipFill>
        <p:spPr bwMode="auto">
          <a:xfrm>
            <a:off x="304800" y="0"/>
            <a:ext cx="4114800" cy="32004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562600"/>
          </a:xfrm>
        </p:spPr>
        <p:txBody>
          <a:bodyPr>
            <a:normAutofit lnSpcReduction="10000"/>
          </a:bodyPr>
          <a:lstStyle/>
          <a:p>
            <a:r>
              <a:rPr lang="en-US" b="1" i="1" u="sng" dirty="0" smtClean="0"/>
              <a:t>Points to be kept in mind:</a:t>
            </a:r>
          </a:p>
          <a:p>
            <a:r>
              <a:rPr lang="en-US" dirty="0" smtClean="0"/>
              <a:t>Avoid unnecessary arguments with others.</a:t>
            </a:r>
          </a:p>
          <a:p>
            <a:r>
              <a:rPr lang="en-US" dirty="0" smtClean="0"/>
              <a:t>Take proper rest</a:t>
            </a:r>
          </a:p>
          <a:p>
            <a:r>
              <a:rPr lang="en-US" dirty="0" smtClean="0"/>
              <a:t>Always take care of food &amp; health.</a:t>
            </a:r>
          </a:p>
          <a:p>
            <a:r>
              <a:rPr lang="en-US" dirty="0" smtClean="0"/>
              <a:t>Should learn some yoga/exercise to relax.</a:t>
            </a:r>
          </a:p>
          <a:p>
            <a:r>
              <a:rPr lang="en-US" dirty="0" smtClean="0"/>
              <a:t>Can listen music/T.V. programs to entertain &amp; relax.</a:t>
            </a:r>
          </a:p>
          <a:p>
            <a:r>
              <a:rPr lang="en-US" dirty="0" smtClean="0"/>
              <a:t>Avoid noisy condition as far as possible.</a:t>
            </a:r>
          </a:p>
          <a:p>
            <a:r>
              <a:rPr lang="en-US" dirty="0" smtClean="0"/>
              <a:t>Compromise with the hectic condition of nursing profession.</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524000"/>
          </a:xfrm>
        </p:spPr>
        <p:txBody>
          <a:bodyPr>
            <a:normAutofit/>
          </a:bodyPr>
          <a:lstStyle/>
          <a:p>
            <a:r>
              <a:rPr lang="en-US" dirty="0" smtClean="0">
                <a:latin typeface="Forte" pitchFamily="66" charset="0"/>
              </a:rPr>
              <a:t>STRESS  AMONG  NURSING STUDENTS</a:t>
            </a:r>
            <a:endParaRPr lang="en-US" dirty="0">
              <a:latin typeface="Forte" pitchFamily="66" charset="0"/>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Nursing education programs can generate a considerable amount of stress &amp; anxiety among the students.</a:t>
            </a:r>
          </a:p>
          <a:p>
            <a:r>
              <a:rPr lang="en-US" dirty="0" smtClean="0"/>
              <a:t>There are numerous stressors associated with nursing education as students develop critical thinking &amp; complex psychomotor skill &amp; progress through a competitive.</a:t>
            </a:r>
          </a:p>
          <a:p>
            <a:r>
              <a:rPr lang="en-US" dirty="0" smtClean="0"/>
              <a:t>Several potentially stressful time are during the process of acquiring &amp; demonstrating skill competence &amp; passing writing examination with the application of critical thinking skill.</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lstStyle/>
          <a:p>
            <a:r>
              <a:rPr lang="en-US" dirty="0" smtClean="0"/>
              <a:t>Nursing students are under more stress than registered practioners due to the demand of studying &amp; placement, combined with financial hardships.</a:t>
            </a:r>
          </a:p>
          <a:p>
            <a:r>
              <a:rPr lang="en-US" dirty="0" smtClean="0"/>
              <a:t>Stress management strategies are more important to the nursing students so that the students will be empowered to use strategies that help in reduction of stress, facilitate self-control &amp; enhanced concentration.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NAVKAR\Desktop\pics\mohobbat.jpg"/>
          <p:cNvPicPr>
            <a:picLocks noGrp="1" noChangeAspect="1" noChangeArrowheads="1"/>
          </p:cNvPicPr>
          <p:nvPr>
            <p:ph idx="1"/>
          </p:nvPr>
        </p:nvPicPr>
        <p:blipFill>
          <a:blip r:embed="rId2"/>
          <a:srcRect/>
          <a:stretch>
            <a:fillRect/>
          </a:stretch>
        </p:blipFill>
        <p:spPr bwMode="auto">
          <a:xfrm>
            <a:off x="1219200" y="1295400"/>
            <a:ext cx="6629400" cy="5029200"/>
          </a:xfrm>
          <a:prstGeom prst="rect">
            <a:avLst/>
          </a:prstGeom>
          <a:noFill/>
        </p:spPr>
      </p:pic>
      <p:sp>
        <p:nvSpPr>
          <p:cNvPr id="6" name="TextBox 5"/>
          <p:cNvSpPr txBox="1"/>
          <p:nvPr/>
        </p:nvSpPr>
        <p:spPr>
          <a:xfrm>
            <a:off x="1371600" y="304800"/>
            <a:ext cx="6096000" cy="830997"/>
          </a:xfrm>
          <a:prstGeom prst="rect">
            <a:avLst/>
          </a:prstGeom>
          <a:solidFill>
            <a:schemeClr val="accent1">
              <a:lumMod val="20000"/>
              <a:lumOff val="80000"/>
            </a:schemeClr>
          </a:solidFill>
          <a:ln>
            <a:solidFill>
              <a:schemeClr val="accent4">
                <a:lumMod val="20000"/>
                <a:lumOff val="80000"/>
              </a:schemeClr>
            </a:solidFill>
          </a:ln>
        </p:spPr>
        <p:txBody>
          <a:bodyPr wrap="square" rtlCol="0">
            <a:spAutoFit/>
          </a:bodyPr>
          <a:lstStyle/>
          <a:p>
            <a:r>
              <a:rPr lang="en-US" sz="4800" dirty="0" smtClean="0"/>
              <a:t>       </a:t>
            </a:r>
            <a:r>
              <a:rPr lang="en-US" sz="4400" dirty="0" smtClean="0">
                <a:latin typeface="Forte" pitchFamily="66" charset="0"/>
              </a:rPr>
              <a:t>STRESS IN NURSES</a:t>
            </a:r>
            <a:endParaRPr lang="en-US" sz="4400" dirty="0">
              <a:latin typeface="Forte" pitchFamily="66"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rte" pitchFamily="66" charset="0"/>
              </a:rPr>
              <a:t>TREATMENT</a:t>
            </a:r>
            <a:endParaRPr lang="en-US" dirty="0">
              <a:latin typeface="Forte" pitchFamily="66" charset="0"/>
            </a:endParaRPr>
          </a:p>
        </p:txBody>
      </p:sp>
      <p:sp>
        <p:nvSpPr>
          <p:cNvPr id="3" name="Content Placeholder 2"/>
          <p:cNvSpPr>
            <a:spLocks noGrp="1"/>
          </p:cNvSpPr>
          <p:nvPr>
            <p:ph idx="1"/>
          </p:nvPr>
        </p:nvSpPr>
        <p:spPr>
          <a:xfrm>
            <a:off x="457200" y="1371600"/>
            <a:ext cx="8229600" cy="5181600"/>
          </a:xfrm>
        </p:spPr>
        <p:txBody>
          <a:bodyPr>
            <a:normAutofit/>
          </a:bodyPr>
          <a:lstStyle/>
          <a:p>
            <a:r>
              <a:rPr lang="en-US" dirty="0" smtClean="0"/>
              <a:t>Relaxation Techniques</a:t>
            </a:r>
          </a:p>
          <a:p>
            <a:r>
              <a:rPr lang="en-US" dirty="0" smtClean="0"/>
              <a:t>Yoga</a:t>
            </a:r>
          </a:p>
          <a:p>
            <a:r>
              <a:rPr lang="en-US" dirty="0" smtClean="0"/>
              <a:t>Hypnosis</a:t>
            </a:r>
          </a:p>
          <a:p>
            <a:r>
              <a:rPr lang="en-US" dirty="0" smtClean="0"/>
              <a:t>Meditation</a:t>
            </a:r>
          </a:p>
          <a:p>
            <a:r>
              <a:rPr lang="en-US" dirty="0" smtClean="0"/>
              <a:t>Biofeedback</a:t>
            </a:r>
          </a:p>
          <a:p>
            <a:r>
              <a:rPr lang="en-US" dirty="0" smtClean="0"/>
              <a:t>Behavioral Modification technique</a:t>
            </a:r>
          </a:p>
          <a:p>
            <a:r>
              <a:rPr lang="en-US" dirty="0" smtClean="0"/>
              <a:t>Individual Therapy</a:t>
            </a:r>
          </a:p>
          <a:p>
            <a:r>
              <a:rPr lang="en-US" dirty="0" smtClean="0"/>
              <a:t>Group Therapy</a:t>
            </a:r>
            <a:endParaRPr lang="en-US" dirty="0"/>
          </a:p>
        </p:txBody>
      </p:sp>
      <p:pic>
        <p:nvPicPr>
          <p:cNvPr id="5" name="Picture 2" descr="C:\Users\SURESH\Desktop\images (2).jpg"/>
          <p:cNvPicPr>
            <a:picLocks noChangeAspect="1" noChangeArrowheads="1"/>
          </p:cNvPicPr>
          <p:nvPr/>
        </p:nvPicPr>
        <p:blipFill>
          <a:blip r:embed="rId2"/>
          <a:srcRect/>
          <a:stretch>
            <a:fillRect/>
          </a:stretch>
        </p:blipFill>
        <p:spPr bwMode="auto">
          <a:xfrm>
            <a:off x="6096000" y="1143000"/>
            <a:ext cx="3048000" cy="32004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Stress\pics_files\images_120.jpeg"/>
          <p:cNvPicPr>
            <a:picLocks noGrp="1" noChangeAspect="1" noChangeArrowheads="1"/>
          </p:cNvPicPr>
          <p:nvPr>
            <p:ph idx="1"/>
          </p:nvPr>
        </p:nvPicPr>
        <p:blipFill>
          <a:blip r:embed="rId2"/>
          <a:srcRect/>
          <a:stretch>
            <a:fillRect/>
          </a:stretch>
        </p:blipFill>
        <p:spPr bwMode="auto">
          <a:xfrm>
            <a:off x="2971800" y="3352800"/>
            <a:ext cx="4124325" cy="3200400"/>
          </a:xfrm>
          <a:prstGeom prst="rect">
            <a:avLst/>
          </a:prstGeom>
          <a:noFill/>
        </p:spPr>
      </p:pic>
      <p:pic>
        <p:nvPicPr>
          <p:cNvPr id="5" name="Picture 3" descr="C:\Users\SURESH\Desktop\images (4).jpg"/>
          <p:cNvPicPr>
            <a:picLocks noChangeAspect="1" noChangeArrowheads="1"/>
          </p:cNvPicPr>
          <p:nvPr/>
        </p:nvPicPr>
        <p:blipFill>
          <a:blip r:embed="rId3"/>
          <a:srcRect/>
          <a:stretch>
            <a:fillRect/>
          </a:stretch>
        </p:blipFill>
        <p:spPr bwMode="auto">
          <a:xfrm>
            <a:off x="304800" y="304800"/>
            <a:ext cx="2514600" cy="2743200"/>
          </a:xfrm>
          <a:prstGeom prst="rect">
            <a:avLst/>
          </a:prstGeom>
          <a:noFill/>
        </p:spPr>
      </p:pic>
      <p:pic>
        <p:nvPicPr>
          <p:cNvPr id="6" name="Picture 2" descr="C:\Users\SURESH\Desktop\images (3).jpg"/>
          <p:cNvPicPr>
            <a:picLocks noChangeAspect="1" noChangeArrowheads="1"/>
          </p:cNvPicPr>
          <p:nvPr/>
        </p:nvPicPr>
        <p:blipFill>
          <a:blip r:embed="rId4"/>
          <a:srcRect/>
          <a:stretch>
            <a:fillRect/>
          </a:stretch>
        </p:blipFill>
        <p:spPr bwMode="auto">
          <a:xfrm>
            <a:off x="6172200" y="304800"/>
            <a:ext cx="2667000" cy="23622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2800"/>
            <a:ext cx="8229600" cy="1143000"/>
          </a:xfrm>
          <a:ln>
            <a:solidFill>
              <a:schemeClr val="tx1"/>
            </a:solidFill>
          </a:ln>
        </p:spPr>
        <p:txBody>
          <a:bodyPr/>
          <a:lstStyle/>
          <a:p>
            <a:endParaRPr lang="en-US" dirty="0">
              <a:solidFill>
                <a:srgbClr val="FF0000"/>
              </a:solidFill>
            </a:endParaRPr>
          </a:p>
        </p:txBody>
      </p:sp>
      <p:pic>
        <p:nvPicPr>
          <p:cNvPr id="3" name="Picture 2" descr="261198_10150248193287473_142231772472_7687428_3152589_n.JPG"/>
          <p:cNvPicPr>
            <a:picLocks noGrp="1" noChangeAspect="1"/>
          </p:cNvPicPr>
          <p:nvPr isPhoto="1"/>
        </p:nvPicPr>
        <p:blipFill>
          <a:blip r:embed="rId2">
            <a:lum/>
          </a:blip>
          <a:stretch>
            <a:fillRect/>
          </a:stretch>
        </p:blipFill>
        <p:spPr>
          <a:xfrm>
            <a:off x="0" y="1447800"/>
            <a:ext cx="9144000" cy="5775960"/>
          </a:xfrm>
          <a:prstGeom prst="rect">
            <a:avLst/>
          </a:prstGeom>
          <a:noFill/>
          <a:ln>
            <a:noFill/>
          </a:ln>
        </p:spPr>
      </p:pic>
      <p:sp>
        <p:nvSpPr>
          <p:cNvPr id="4" name="TextBox 3"/>
          <p:cNvSpPr txBox="1"/>
          <p:nvPr/>
        </p:nvSpPr>
        <p:spPr>
          <a:xfrm>
            <a:off x="1600200" y="381000"/>
            <a:ext cx="5943600" cy="1015663"/>
          </a:xfrm>
          <a:prstGeom prst="rect">
            <a:avLst/>
          </a:prstGeom>
          <a:solidFill>
            <a:schemeClr val="bg1"/>
          </a:solidFill>
        </p:spPr>
        <p:txBody>
          <a:bodyPr wrap="square" rtlCol="0">
            <a:spAutoFit/>
          </a:bodyPr>
          <a:lstStyle/>
          <a:p>
            <a:pPr algn="ctr"/>
            <a:r>
              <a:rPr lang="en-US" sz="6000" dirty="0" smtClean="0">
                <a:latin typeface="Monotype Corsiva" pitchFamily="66" charset="0"/>
              </a:rPr>
              <a:t>THANK YOU!!!   </a:t>
            </a:r>
            <a:endParaRPr lang="en-US" sz="6000" dirty="0">
              <a:latin typeface="Monotype Corsiva" pitchFamily="66" charset="0"/>
            </a:endParaRPr>
          </a:p>
        </p:txBody>
      </p:sp>
      <p:pic>
        <p:nvPicPr>
          <p:cNvPr id="5" name="Picture 4" descr="1.jpeg"/>
          <p:cNvPicPr>
            <a:picLocks noChangeAspect="1"/>
          </p:cNvPicPr>
          <p:nvPr/>
        </p:nvPicPr>
        <p:blipFill>
          <a:blip r:embed="rId3"/>
          <a:stretch>
            <a:fillRect/>
          </a:stretch>
        </p:blipFill>
        <p:spPr>
          <a:xfrm>
            <a:off x="0" y="0"/>
            <a:ext cx="2209800" cy="1371600"/>
          </a:xfrm>
          <a:prstGeom prst="rect">
            <a:avLst/>
          </a:prstGeom>
        </p:spPr>
      </p:pic>
      <p:pic>
        <p:nvPicPr>
          <p:cNvPr id="6" name="Picture 5" descr="1.jpeg"/>
          <p:cNvPicPr>
            <a:picLocks noChangeAspect="1"/>
          </p:cNvPicPr>
          <p:nvPr/>
        </p:nvPicPr>
        <p:blipFill>
          <a:blip r:embed="rId3"/>
          <a:stretch>
            <a:fillRect/>
          </a:stretch>
        </p:blipFill>
        <p:spPr>
          <a:xfrm>
            <a:off x="7010400" y="0"/>
            <a:ext cx="2133600" cy="1371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rmAutofit fontScale="90000"/>
          </a:bodyPr>
          <a:lstStyle/>
          <a:p>
            <a:r>
              <a:rPr lang="en-US" dirty="0" smtClean="0"/>
              <a:t>STRESSOR AT DIFFERENT STAGE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2694401"/>
              </p:ext>
            </p:extLst>
          </p:nvPr>
        </p:nvGraphicFramePr>
        <p:xfrm>
          <a:off x="152400" y="1397000"/>
          <a:ext cx="8915400" cy="5338235"/>
        </p:xfrm>
        <a:graphic>
          <a:graphicData uri="http://schemas.openxmlformats.org/drawingml/2006/table">
            <a:tbl>
              <a:tblPr firstRow="1" bandRow="1">
                <a:tableStyleId>{8EC20E35-A176-4012-BC5E-935CFFF8708E}</a:tableStyleId>
              </a:tblPr>
              <a:tblGrid>
                <a:gridCol w="1981200"/>
                <a:gridCol w="6934200"/>
              </a:tblGrid>
              <a:tr h="884767">
                <a:tc>
                  <a:txBody>
                    <a:bodyPr/>
                    <a:lstStyle/>
                    <a:p>
                      <a:pPr algn="ctr"/>
                      <a:r>
                        <a:rPr lang="en-US" dirty="0" smtClean="0"/>
                        <a:t>DEVELOPMENTAL STAGE</a:t>
                      </a:r>
                      <a:endParaRPr lang="en-US" dirty="0"/>
                    </a:p>
                  </a:txBody>
                  <a:tcPr/>
                </a:tc>
                <a:tc>
                  <a:txBody>
                    <a:bodyPr/>
                    <a:lstStyle/>
                    <a:p>
                      <a:pPr algn="ctr"/>
                      <a:r>
                        <a:rPr lang="en-US" dirty="0" smtClean="0"/>
                        <a:t>STRESSOR</a:t>
                      </a:r>
                      <a:endParaRPr lang="en-US" dirty="0"/>
                    </a:p>
                  </a:txBody>
                  <a:tcPr/>
                </a:tc>
              </a:tr>
              <a:tr h="884767">
                <a:tc>
                  <a:txBody>
                    <a:bodyPr/>
                    <a:lstStyle/>
                    <a:p>
                      <a:r>
                        <a:rPr lang="en-US" dirty="0" smtClean="0"/>
                        <a:t>CHILDHOOD</a:t>
                      </a:r>
                      <a:endParaRPr lang="en-US" dirty="0"/>
                    </a:p>
                  </a:txBody>
                  <a:tcPr/>
                </a:tc>
                <a:tc>
                  <a:txBody>
                    <a:bodyPr/>
                    <a:lstStyle/>
                    <a:p>
                      <a:r>
                        <a:rPr lang="en-US" dirty="0" smtClean="0"/>
                        <a:t>Conflict between parents, abuse, neglect, family expectorations,</a:t>
                      </a:r>
                      <a:r>
                        <a:rPr lang="en-US" baseline="0" dirty="0" smtClean="0"/>
                        <a:t> financial situation, law academic performance, chronic illness</a:t>
                      </a:r>
                      <a:endParaRPr lang="en-US" dirty="0"/>
                    </a:p>
                  </a:txBody>
                  <a:tcPr/>
                </a:tc>
              </a:tr>
              <a:tr h="884767">
                <a:tc>
                  <a:txBody>
                    <a:bodyPr/>
                    <a:lstStyle/>
                    <a:p>
                      <a:r>
                        <a:rPr lang="en-US" dirty="0" smtClean="0"/>
                        <a:t>ADOLESCENCE </a:t>
                      </a:r>
                      <a:endParaRPr lang="en-US" dirty="0"/>
                    </a:p>
                  </a:txBody>
                  <a:tcPr/>
                </a:tc>
                <a:tc>
                  <a:txBody>
                    <a:bodyPr/>
                    <a:lstStyle/>
                    <a:p>
                      <a:r>
                        <a:rPr lang="en-US" dirty="0" smtClean="0"/>
                        <a:t>Academic pressure, peer pressure, increased conflict with parents, accepting physical changes, relationship with opposite sex, leaving home for higher studies, substance abuse</a:t>
                      </a:r>
                      <a:endParaRPr lang="en-US" dirty="0"/>
                    </a:p>
                  </a:txBody>
                  <a:tcPr/>
                </a:tc>
              </a:tr>
              <a:tr h="884767">
                <a:tc>
                  <a:txBody>
                    <a:bodyPr/>
                    <a:lstStyle/>
                    <a:p>
                      <a:r>
                        <a:rPr lang="en-US" dirty="0" smtClean="0"/>
                        <a:t>EARLY ADULTHOOD</a:t>
                      </a:r>
                      <a:endParaRPr lang="en-US" dirty="0"/>
                    </a:p>
                  </a:txBody>
                  <a:tcPr/>
                </a:tc>
                <a:tc>
                  <a:txBody>
                    <a:bodyPr/>
                    <a:lstStyle/>
                    <a:p>
                      <a:r>
                        <a:rPr lang="en-US" dirty="0" smtClean="0"/>
                        <a:t>Starting a carrier, marriage, adjusting with in-laws, parenting ,work pressures, financial pressures</a:t>
                      </a:r>
                      <a:endParaRPr lang="en-US" dirty="0"/>
                    </a:p>
                  </a:txBody>
                  <a:tcPr/>
                </a:tc>
              </a:tr>
              <a:tr h="884767">
                <a:tc>
                  <a:txBody>
                    <a:bodyPr/>
                    <a:lstStyle/>
                    <a:p>
                      <a:r>
                        <a:rPr lang="en-US" dirty="0" smtClean="0"/>
                        <a:t>MIDDLE ADULTHOOD</a:t>
                      </a:r>
                      <a:endParaRPr lang="en-US" dirty="0"/>
                    </a:p>
                  </a:txBody>
                  <a:tcPr/>
                </a:tc>
                <a:tc>
                  <a:txBody>
                    <a:bodyPr/>
                    <a:lstStyle/>
                    <a:p>
                      <a:r>
                        <a:rPr lang="en-US" dirty="0" smtClean="0"/>
                        <a:t>Coping with health problems, dealing with teenage children, marriage and carrier</a:t>
                      </a:r>
                      <a:r>
                        <a:rPr lang="en-US" baseline="0" dirty="0" smtClean="0"/>
                        <a:t> of children, taking care of old parents, job burnout</a:t>
                      </a:r>
                      <a:endParaRPr lang="en-US" dirty="0"/>
                    </a:p>
                  </a:txBody>
                  <a:tcPr/>
                </a:tc>
              </a:tr>
              <a:tr h="884767">
                <a:tc>
                  <a:txBody>
                    <a:bodyPr/>
                    <a:lstStyle/>
                    <a:p>
                      <a:r>
                        <a:rPr lang="en-US" dirty="0" smtClean="0"/>
                        <a:t>OLD AGE</a:t>
                      </a:r>
                      <a:endParaRPr lang="en-US" dirty="0"/>
                    </a:p>
                  </a:txBody>
                  <a:tcPr/>
                </a:tc>
                <a:tc>
                  <a:txBody>
                    <a:bodyPr/>
                    <a:lstStyle/>
                    <a:p>
                      <a:r>
                        <a:rPr lang="en-US" dirty="0" smtClean="0"/>
                        <a:t>Failing health and stamina, living alone, death</a:t>
                      </a:r>
                      <a:r>
                        <a:rPr lang="en-US" baseline="0" dirty="0" smtClean="0"/>
                        <a:t> of spouse, living with reduced income, adjusting to retirement and loneliness.</a:t>
                      </a:r>
                      <a:endParaRPr lang="en-US" dirty="0"/>
                    </a:p>
                  </a:txBody>
                  <a:tcPr/>
                </a:tc>
              </a:tr>
            </a:tbl>
          </a:graphicData>
        </a:graphic>
      </p:graphicFrame>
    </p:spTree>
    <p:extLst>
      <p:ext uri="{BB962C8B-B14F-4D97-AF65-F5344CB8AC3E}">
        <p14:creationId xmlns:p14="http://schemas.microsoft.com/office/powerpoint/2010/main" val="44030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Stress cycle</a:t>
            </a:r>
            <a:endParaRPr lang="en-US" dirty="0"/>
          </a:p>
        </p:txBody>
      </p:sp>
      <p:graphicFrame>
        <p:nvGraphicFramePr>
          <p:cNvPr id="4" name="Diagram 3"/>
          <p:cNvGraphicFramePr/>
          <p:nvPr>
            <p:extLst>
              <p:ext uri="{D42A27DB-BD31-4B8C-83A1-F6EECF244321}">
                <p14:modId xmlns:p14="http://schemas.microsoft.com/office/powerpoint/2010/main" val="591085717"/>
              </p:ext>
            </p:extLst>
          </p:nvPr>
        </p:nvGraphicFramePr>
        <p:xfrm>
          <a:off x="0" y="13716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64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orte" pitchFamily="66" charset="0"/>
              </a:rPr>
              <a:t>FACTORS WHICH INDUCE STRESS</a:t>
            </a:r>
            <a:endParaRPr lang="en-US" dirty="0">
              <a:latin typeface="Forte" pitchFamily="66" charset="0"/>
            </a:endParaRPr>
          </a:p>
        </p:txBody>
      </p:sp>
      <p:sp>
        <p:nvSpPr>
          <p:cNvPr id="3" name="Content Placeholder 2"/>
          <p:cNvSpPr>
            <a:spLocks noGrp="1"/>
          </p:cNvSpPr>
          <p:nvPr>
            <p:ph idx="1"/>
          </p:nvPr>
        </p:nvSpPr>
        <p:spPr>
          <a:xfrm>
            <a:off x="457200" y="1600200"/>
            <a:ext cx="8229600" cy="5029200"/>
          </a:xfrm>
        </p:spPr>
        <p:txBody>
          <a:bodyPr/>
          <a:lstStyle/>
          <a:p>
            <a:r>
              <a:rPr lang="en-US" i="1" u="sng" dirty="0" smtClean="0"/>
              <a:t>Change of any kind can induce stress:</a:t>
            </a:r>
          </a:p>
          <a:p>
            <a:pPr lvl="1"/>
            <a:r>
              <a:rPr lang="en-US" dirty="0" smtClean="0"/>
              <a:t>Fear of new, the unknown.</a:t>
            </a:r>
          </a:p>
          <a:p>
            <a:pPr lvl="1"/>
            <a:r>
              <a:rPr lang="en-US" dirty="0" smtClean="0"/>
              <a:t>Feeling of personal insecurity.</a:t>
            </a:r>
          </a:p>
          <a:p>
            <a:pPr lvl="1"/>
            <a:r>
              <a:rPr lang="en-US" dirty="0" smtClean="0"/>
              <a:t>Fear of rejection</a:t>
            </a:r>
          </a:p>
          <a:p>
            <a:pPr lvl="1"/>
            <a:r>
              <a:rPr lang="en-US" dirty="0" smtClean="0"/>
              <a:t>Need of approval </a:t>
            </a:r>
          </a:p>
          <a:p>
            <a:pPr lvl="1"/>
            <a:r>
              <a:rPr lang="en-US" dirty="0" smtClean="0"/>
              <a:t>Fear of conflict</a:t>
            </a:r>
          </a:p>
          <a:p>
            <a:pPr lvl="1"/>
            <a:r>
              <a:rPr lang="en-US" dirty="0" smtClean="0"/>
              <a:t>Fear of taking risk</a:t>
            </a:r>
          </a:p>
          <a:p>
            <a:pPr lvl="1"/>
            <a:r>
              <a:rPr lang="en-US" dirty="0" smtClean="0"/>
              <a:t>Fear of inability to cope with changes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lstStyle/>
          <a:p>
            <a:r>
              <a:rPr lang="en-US" i="1" u="sng" dirty="0" smtClean="0"/>
              <a:t>Individuals personalities that can induce stress:</a:t>
            </a:r>
          </a:p>
          <a:p>
            <a:pPr lvl="1"/>
            <a:r>
              <a:rPr lang="en-US" dirty="0" smtClean="0"/>
              <a:t>Low self –esteem</a:t>
            </a:r>
          </a:p>
          <a:p>
            <a:pPr lvl="1"/>
            <a:r>
              <a:rPr lang="en-US" dirty="0" smtClean="0"/>
              <a:t>Feeling over responsible</a:t>
            </a:r>
          </a:p>
          <a:p>
            <a:pPr lvl="1"/>
            <a:r>
              <a:rPr lang="en-US" dirty="0" smtClean="0"/>
              <a:t>Fear of loss of control </a:t>
            </a:r>
          </a:p>
          <a:p>
            <a:pPr lvl="1"/>
            <a:r>
              <a:rPr lang="en-US" dirty="0" smtClean="0"/>
              <a:t>Failure fear, error, mistakes</a:t>
            </a:r>
          </a:p>
          <a:p>
            <a:pPr lvl="1"/>
            <a:r>
              <a:rPr lang="en-US" dirty="0" smtClean="0"/>
              <a:t>Chronic striving to be perfect</a:t>
            </a:r>
          </a:p>
          <a:p>
            <a:pPr lvl="1"/>
            <a:r>
              <a:rPr lang="en-US" dirty="0" smtClean="0"/>
              <a:t>Chronic guilt, anger and depression.</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py of purple star ppt.">
  <a:themeElements>
    <a:clrScheme name="PresPro 1">
      <a:dk1>
        <a:sysClr val="windowText" lastClr="000000"/>
      </a:dk1>
      <a:lt1>
        <a:sysClr val="window" lastClr="FFFFFF"/>
      </a:lt1>
      <a:dk2>
        <a:srgbClr val="575F6D"/>
      </a:dk2>
      <a:lt2>
        <a:srgbClr val="FFF39D"/>
      </a:lt2>
      <a:accent1>
        <a:srgbClr val="7030A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B92F-B35A-4BD8-A5A6-3467DA456C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Copy of purple star ppt.</Template>
  <TotalTime>442</TotalTime>
  <Words>2613</Words>
  <Application>Microsoft Office PowerPoint</Application>
  <PresentationFormat>On-screen Show (4:3)</PresentationFormat>
  <Paragraphs>336</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Copy of purple star ppt.</vt:lpstr>
      <vt:lpstr>STRESS…</vt:lpstr>
      <vt:lpstr>PowerPoint Presentation</vt:lpstr>
      <vt:lpstr>INTRODUCTION </vt:lpstr>
      <vt:lpstr>DEFINITION</vt:lpstr>
      <vt:lpstr>STRESSORS</vt:lpstr>
      <vt:lpstr>STRESSOR AT DIFFERENT STAGE</vt:lpstr>
      <vt:lpstr>Stress cycle</vt:lpstr>
      <vt:lpstr>FACTORS WHICH INDUCE STRESS</vt:lpstr>
      <vt:lpstr>PowerPoint Presentation</vt:lpstr>
      <vt:lpstr>PowerPoint Presentation</vt:lpstr>
      <vt:lpstr>PowerPoint Presentation</vt:lpstr>
      <vt:lpstr>STRESS AND PHYSICAL HEALTH</vt:lpstr>
      <vt:lpstr>PowerPoint Presentation</vt:lpstr>
      <vt:lpstr>PowerPoint Presentation</vt:lpstr>
      <vt:lpstr>PowerPoint Presentation</vt:lpstr>
      <vt:lpstr>SYMPTOMS OF STRESS</vt:lpstr>
      <vt:lpstr>PowerPoint Presentation</vt:lpstr>
      <vt:lpstr>PSYCHOSOMATIC DISORDER</vt:lpstr>
      <vt:lpstr>PowerPoint Presentation</vt:lpstr>
      <vt:lpstr>PowerPoint Presentation</vt:lpstr>
      <vt:lpstr>IMMUNE DISORDER:</vt:lpstr>
      <vt:lpstr>PowerPoint Presentation</vt:lpstr>
      <vt:lpstr>MODELS OF STRESS</vt:lpstr>
      <vt:lpstr>STIMULUS BASED MODEL</vt:lpstr>
      <vt:lpstr>PowerPoint Presentation</vt:lpstr>
      <vt:lpstr>RESPONSE-BASED MODEL</vt:lpstr>
      <vt:lpstr>PowerPoint Presentation</vt:lpstr>
      <vt:lpstr>PowerPoint Presentation</vt:lpstr>
      <vt:lpstr>STAGE OF RESISTANCE</vt:lpstr>
      <vt:lpstr>PowerPoint Presentation</vt:lpstr>
      <vt:lpstr>STAGE OF EXHAUSATION</vt:lpstr>
      <vt:lpstr>TRANSACTION-BASED MODEL</vt:lpstr>
      <vt:lpstr>COPING</vt:lpstr>
      <vt:lpstr>DEFENCE MECHANISM </vt:lpstr>
      <vt:lpstr>PowerPoint Presentation</vt:lpstr>
      <vt:lpstr>PowerPoint Presentation</vt:lpstr>
      <vt:lpstr>PowerPoint Presentation</vt:lpstr>
      <vt:lpstr>PowerPoint Presentation</vt:lpstr>
      <vt:lpstr>PowerPoint Presentation</vt:lpstr>
      <vt:lpstr>PowerPoint Presentation</vt:lpstr>
      <vt:lpstr>STRESS MANAGEMENT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NURSING MANAGEMENT</vt:lpstr>
      <vt:lpstr>PowerPoint Presentation</vt:lpstr>
      <vt:lpstr>STRESS IN NURSES</vt:lpstr>
      <vt:lpstr>PowerPoint Presentation</vt:lpstr>
      <vt:lpstr>PowerPoint Presentation</vt:lpstr>
      <vt:lpstr>STRESS  AMONG  NURSING STUDENTS</vt:lpstr>
      <vt:lpstr>PowerPoint Presentation</vt:lpstr>
      <vt:lpstr>PowerPoint Presentation</vt:lpstr>
      <vt:lpstr>TREATMENT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dc:title>
  <dc:creator>Navkar</dc:creator>
  <cp:keywords/>
  <dc:description>2010 abstract powerpoint template from presentationpro.com</dc:description>
  <cp:lastModifiedBy>xyz</cp:lastModifiedBy>
  <cp:revision>160</cp:revision>
  <dcterms:created xsi:type="dcterms:W3CDTF">2012-12-19T17:46:48Z</dcterms:created>
  <dcterms:modified xsi:type="dcterms:W3CDTF">2021-01-01T11:02:46Z</dcterms:modified>
  <cp:category>2010 abstract curves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TC018813609991</vt:lpwstr>
  </property>
</Properties>
</file>