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80" r:id="rId14"/>
    <p:sldId id="281" r:id="rId15"/>
    <p:sldId id="267" r:id="rId16"/>
    <p:sldId id="268" r:id="rId17"/>
    <p:sldId id="278" r:id="rId18"/>
    <p:sldId id="269" r:id="rId19"/>
    <p:sldId id="270" r:id="rId20"/>
    <p:sldId id="271" r:id="rId21"/>
    <p:sldId id="272" r:id="rId22"/>
    <p:sldId id="282" r:id="rId23"/>
    <p:sldId id="283" r:id="rId24"/>
    <p:sldId id="284" r:id="rId25"/>
    <p:sldId id="285" r:id="rId26"/>
    <p:sldId id="286" r:id="rId27"/>
    <p:sldId id="273" r:id="rId28"/>
    <p:sldId id="274" r:id="rId29"/>
    <p:sldId id="275" r:id="rId30"/>
    <p:sldId id="276" r:id="rId31"/>
    <p:sldId id="277"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B25D52-44C9-41A1-B23E-DB4EEE52E4DD}" type="doc">
      <dgm:prSet loTypeId="urn:microsoft.com/office/officeart/2005/8/layout/default" loCatId="list" qsTypeId="urn:microsoft.com/office/officeart/2005/8/quickstyle/3d1" qsCatId="3D" csTypeId="urn:microsoft.com/office/officeart/2005/8/colors/colorful1" csCatId="colorful" phldr="1"/>
      <dgm:spPr/>
      <dgm:t>
        <a:bodyPr/>
        <a:lstStyle/>
        <a:p>
          <a:endParaRPr lang="en-US"/>
        </a:p>
      </dgm:t>
    </dgm:pt>
    <dgm:pt modelId="{BDF05D4F-027C-4D00-83C4-7D1D615E7E3B}">
      <dgm:prSet phldrT="[Text]"/>
      <dgm:spPr/>
      <dgm:t>
        <a:bodyPr/>
        <a:lstStyle/>
        <a:p>
          <a:r>
            <a:rPr lang="en-US" dirty="0" smtClean="0"/>
            <a:t>Self awareness</a:t>
          </a:r>
          <a:endParaRPr lang="en-US" dirty="0"/>
        </a:p>
      </dgm:t>
    </dgm:pt>
    <dgm:pt modelId="{77BD03B1-CE96-4ABB-94C9-4AC7324AE412}" type="parTrans" cxnId="{293E90D9-6367-45E4-B1CD-2C4AA80D20A6}">
      <dgm:prSet/>
      <dgm:spPr/>
      <dgm:t>
        <a:bodyPr/>
        <a:lstStyle/>
        <a:p>
          <a:endParaRPr lang="en-US"/>
        </a:p>
      </dgm:t>
    </dgm:pt>
    <dgm:pt modelId="{9A205BF3-EF58-4D1A-8C14-A9CF68869EE0}" type="sibTrans" cxnId="{293E90D9-6367-45E4-B1CD-2C4AA80D20A6}">
      <dgm:prSet/>
      <dgm:spPr/>
      <dgm:t>
        <a:bodyPr/>
        <a:lstStyle/>
        <a:p>
          <a:endParaRPr lang="en-US"/>
        </a:p>
      </dgm:t>
    </dgm:pt>
    <dgm:pt modelId="{B9F9E8C6-0C79-4AF5-8A7E-9A9B29A6246E}">
      <dgm:prSet phldrT="[Text]"/>
      <dgm:spPr/>
      <dgm:t>
        <a:bodyPr/>
        <a:lstStyle/>
        <a:p>
          <a:r>
            <a:rPr lang="en-US" dirty="0" smtClean="0"/>
            <a:t>Self regulation</a:t>
          </a:r>
          <a:endParaRPr lang="en-US" dirty="0"/>
        </a:p>
      </dgm:t>
    </dgm:pt>
    <dgm:pt modelId="{74E49DB9-EF92-48FD-B68F-A05F0CEAE166}" type="parTrans" cxnId="{0C6E2343-DDC0-4351-96FF-4E717FA1CAC6}">
      <dgm:prSet/>
      <dgm:spPr/>
      <dgm:t>
        <a:bodyPr/>
        <a:lstStyle/>
        <a:p>
          <a:endParaRPr lang="en-US"/>
        </a:p>
      </dgm:t>
    </dgm:pt>
    <dgm:pt modelId="{6DEDED77-DFB1-4ED8-82CE-4525F04A2035}" type="sibTrans" cxnId="{0C6E2343-DDC0-4351-96FF-4E717FA1CAC6}">
      <dgm:prSet/>
      <dgm:spPr/>
      <dgm:t>
        <a:bodyPr/>
        <a:lstStyle/>
        <a:p>
          <a:endParaRPr lang="en-US"/>
        </a:p>
      </dgm:t>
    </dgm:pt>
    <dgm:pt modelId="{118CAF9E-4277-4B97-8D64-2D5F4ADFCBB2}">
      <dgm:prSet phldrT="[Text]"/>
      <dgm:spPr/>
      <dgm:t>
        <a:bodyPr/>
        <a:lstStyle/>
        <a:p>
          <a:r>
            <a:rPr lang="en-US" dirty="0" smtClean="0"/>
            <a:t>Motivation </a:t>
          </a:r>
          <a:endParaRPr lang="en-US" dirty="0"/>
        </a:p>
      </dgm:t>
    </dgm:pt>
    <dgm:pt modelId="{2393D0C0-0C16-4E59-AC02-09FB3FFF8227}" type="parTrans" cxnId="{98669592-D1CE-4D88-BB8E-9C656EBB2282}">
      <dgm:prSet/>
      <dgm:spPr/>
      <dgm:t>
        <a:bodyPr/>
        <a:lstStyle/>
        <a:p>
          <a:endParaRPr lang="en-US"/>
        </a:p>
      </dgm:t>
    </dgm:pt>
    <dgm:pt modelId="{7534155B-60DC-438D-A640-D46239BEE51F}" type="sibTrans" cxnId="{98669592-D1CE-4D88-BB8E-9C656EBB2282}">
      <dgm:prSet/>
      <dgm:spPr/>
      <dgm:t>
        <a:bodyPr/>
        <a:lstStyle/>
        <a:p>
          <a:endParaRPr lang="en-US"/>
        </a:p>
      </dgm:t>
    </dgm:pt>
    <dgm:pt modelId="{D5AF244C-D07E-468D-ACE3-ABE0C08D4EDB}">
      <dgm:prSet phldrT="[Text]"/>
      <dgm:spPr/>
      <dgm:t>
        <a:bodyPr/>
        <a:lstStyle/>
        <a:p>
          <a:r>
            <a:rPr lang="en-US" dirty="0" smtClean="0"/>
            <a:t>Empathy </a:t>
          </a:r>
          <a:endParaRPr lang="en-US" dirty="0"/>
        </a:p>
      </dgm:t>
    </dgm:pt>
    <dgm:pt modelId="{6F913C23-7EC5-4EBA-8621-4814EF32C445}" type="parTrans" cxnId="{D5535D44-7A09-430A-9291-A1F91B7A70A6}">
      <dgm:prSet/>
      <dgm:spPr/>
      <dgm:t>
        <a:bodyPr/>
        <a:lstStyle/>
        <a:p>
          <a:endParaRPr lang="en-US"/>
        </a:p>
      </dgm:t>
    </dgm:pt>
    <dgm:pt modelId="{17E55AC5-1154-450A-BD32-0FFBC7B5420F}" type="sibTrans" cxnId="{D5535D44-7A09-430A-9291-A1F91B7A70A6}">
      <dgm:prSet/>
      <dgm:spPr/>
      <dgm:t>
        <a:bodyPr/>
        <a:lstStyle/>
        <a:p>
          <a:endParaRPr lang="en-US"/>
        </a:p>
      </dgm:t>
    </dgm:pt>
    <dgm:pt modelId="{BDF461D1-FD32-40FE-9ECE-42B669CED6A1}">
      <dgm:prSet phldrT="[Text]"/>
      <dgm:spPr/>
      <dgm:t>
        <a:bodyPr/>
        <a:lstStyle/>
        <a:p>
          <a:r>
            <a:rPr lang="en-US" dirty="0" smtClean="0"/>
            <a:t>Social skills</a:t>
          </a:r>
          <a:endParaRPr lang="en-US" dirty="0"/>
        </a:p>
      </dgm:t>
    </dgm:pt>
    <dgm:pt modelId="{42F3A510-DEB8-4E5C-8BF3-C39AB2CA92A8}" type="parTrans" cxnId="{717592C9-3085-4A8A-A5FD-9625276A6CB7}">
      <dgm:prSet/>
      <dgm:spPr/>
      <dgm:t>
        <a:bodyPr/>
        <a:lstStyle/>
        <a:p>
          <a:endParaRPr lang="en-US"/>
        </a:p>
      </dgm:t>
    </dgm:pt>
    <dgm:pt modelId="{609F0FF1-23C0-4E60-9743-3B05580B7ADF}" type="sibTrans" cxnId="{717592C9-3085-4A8A-A5FD-9625276A6CB7}">
      <dgm:prSet/>
      <dgm:spPr/>
      <dgm:t>
        <a:bodyPr/>
        <a:lstStyle/>
        <a:p>
          <a:endParaRPr lang="en-US"/>
        </a:p>
      </dgm:t>
    </dgm:pt>
    <dgm:pt modelId="{74A89929-A7DC-4807-BC3B-151F931B4F37}" type="pres">
      <dgm:prSet presAssocID="{0FB25D52-44C9-41A1-B23E-DB4EEE52E4DD}" presName="diagram" presStyleCnt="0">
        <dgm:presLayoutVars>
          <dgm:dir/>
          <dgm:resizeHandles val="exact"/>
        </dgm:presLayoutVars>
      </dgm:prSet>
      <dgm:spPr/>
      <dgm:t>
        <a:bodyPr/>
        <a:lstStyle/>
        <a:p>
          <a:endParaRPr lang="en-US"/>
        </a:p>
      </dgm:t>
    </dgm:pt>
    <dgm:pt modelId="{8913AC81-EEC6-4D5B-BE25-112DBC0E29A3}" type="pres">
      <dgm:prSet presAssocID="{BDF05D4F-027C-4D00-83C4-7D1D615E7E3B}" presName="node" presStyleLbl="node1" presStyleIdx="0" presStyleCnt="5">
        <dgm:presLayoutVars>
          <dgm:bulletEnabled val="1"/>
        </dgm:presLayoutVars>
      </dgm:prSet>
      <dgm:spPr/>
      <dgm:t>
        <a:bodyPr/>
        <a:lstStyle/>
        <a:p>
          <a:endParaRPr lang="en-US"/>
        </a:p>
      </dgm:t>
    </dgm:pt>
    <dgm:pt modelId="{076E604B-0E7B-4C83-905E-E5BD08BD3C10}" type="pres">
      <dgm:prSet presAssocID="{9A205BF3-EF58-4D1A-8C14-A9CF68869EE0}" presName="sibTrans" presStyleCnt="0"/>
      <dgm:spPr/>
    </dgm:pt>
    <dgm:pt modelId="{0A725BA2-F244-4497-8B7A-A765E98987A6}" type="pres">
      <dgm:prSet presAssocID="{B9F9E8C6-0C79-4AF5-8A7E-9A9B29A6246E}" presName="node" presStyleLbl="node1" presStyleIdx="1" presStyleCnt="5">
        <dgm:presLayoutVars>
          <dgm:bulletEnabled val="1"/>
        </dgm:presLayoutVars>
      </dgm:prSet>
      <dgm:spPr/>
      <dgm:t>
        <a:bodyPr/>
        <a:lstStyle/>
        <a:p>
          <a:endParaRPr lang="en-US"/>
        </a:p>
      </dgm:t>
    </dgm:pt>
    <dgm:pt modelId="{17696455-DC0D-43D5-B0FF-8FC8960AA5F5}" type="pres">
      <dgm:prSet presAssocID="{6DEDED77-DFB1-4ED8-82CE-4525F04A2035}" presName="sibTrans" presStyleCnt="0"/>
      <dgm:spPr/>
    </dgm:pt>
    <dgm:pt modelId="{8E05B817-9A07-4168-AF12-0F19A5E21425}" type="pres">
      <dgm:prSet presAssocID="{118CAF9E-4277-4B97-8D64-2D5F4ADFCBB2}" presName="node" presStyleLbl="node1" presStyleIdx="2" presStyleCnt="5">
        <dgm:presLayoutVars>
          <dgm:bulletEnabled val="1"/>
        </dgm:presLayoutVars>
      </dgm:prSet>
      <dgm:spPr/>
      <dgm:t>
        <a:bodyPr/>
        <a:lstStyle/>
        <a:p>
          <a:endParaRPr lang="en-US"/>
        </a:p>
      </dgm:t>
    </dgm:pt>
    <dgm:pt modelId="{4FDC5612-6A15-4B09-B901-CE844591A471}" type="pres">
      <dgm:prSet presAssocID="{7534155B-60DC-438D-A640-D46239BEE51F}" presName="sibTrans" presStyleCnt="0"/>
      <dgm:spPr/>
    </dgm:pt>
    <dgm:pt modelId="{A9134F5D-008D-410A-BB67-6F364B88A6FE}" type="pres">
      <dgm:prSet presAssocID="{D5AF244C-D07E-468D-ACE3-ABE0C08D4EDB}" presName="node" presStyleLbl="node1" presStyleIdx="3" presStyleCnt="5">
        <dgm:presLayoutVars>
          <dgm:bulletEnabled val="1"/>
        </dgm:presLayoutVars>
      </dgm:prSet>
      <dgm:spPr/>
      <dgm:t>
        <a:bodyPr/>
        <a:lstStyle/>
        <a:p>
          <a:endParaRPr lang="en-US"/>
        </a:p>
      </dgm:t>
    </dgm:pt>
    <dgm:pt modelId="{B7EF120A-1323-48A8-90C0-E5A77A1BEDAC}" type="pres">
      <dgm:prSet presAssocID="{17E55AC5-1154-450A-BD32-0FFBC7B5420F}" presName="sibTrans" presStyleCnt="0"/>
      <dgm:spPr/>
    </dgm:pt>
    <dgm:pt modelId="{1C37DD56-F904-4FE0-B93B-0E21E167ECB9}" type="pres">
      <dgm:prSet presAssocID="{BDF461D1-FD32-40FE-9ECE-42B669CED6A1}" presName="node" presStyleLbl="node1" presStyleIdx="4" presStyleCnt="5">
        <dgm:presLayoutVars>
          <dgm:bulletEnabled val="1"/>
        </dgm:presLayoutVars>
      </dgm:prSet>
      <dgm:spPr/>
      <dgm:t>
        <a:bodyPr/>
        <a:lstStyle/>
        <a:p>
          <a:endParaRPr lang="en-US"/>
        </a:p>
      </dgm:t>
    </dgm:pt>
  </dgm:ptLst>
  <dgm:cxnLst>
    <dgm:cxn modelId="{A5F7FA3B-623D-41BA-B785-02A6057D257D}" type="presOf" srcId="{118CAF9E-4277-4B97-8D64-2D5F4ADFCBB2}" destId="{8E05B817-9A07-4168-AF12-0F19A5E21425}" srcOrd="0" destOrd="0" presId="urn:microsoft.com/office/officeart/2005/8/layout/default"/>
    <dgm:cxn modelId="{5FB1AA89-E934-4FD1-B032-F507E860DDBC}" type="presOf" srcId="{D5AF244C-D07E-468D-ACE3-ABE0C08D4EDB}" destId="{A9134F5D-008D-410A-BB67-6F364B88A6FE}" srcOrd="0" destOrd="0" presId="urn:microsoft.com/office/officeart/2005/8/layout/default"/>
    <dgm:cxn modelId="{20FE719F-DD0B-46ED-B77E-D1FDD444EFED}" type="presOf" srcId="{0FB25D52-44C9-41A1-B23E-DB4EEE52E4DD}" destId="{74A89929-A7DC-4807-BC3B-151F931B4F37}" srcOrd="0" destOrd="0" presId="urn:microsoft.com/office/officeart/2005/8/layout/default"/>
    <dgm:cxn modelId="{48B9ECE8-224E-4648-B733-452FAA6385C2}" type="presOf" srcId="{BDF05D4F-027C-4D00-83C4-7D1D615E7E3B}" destId="{8913AC81-EEC6-4D5B-BE25-112DBC0E29A3}" srcOrd="0" destOrd="0" presId="urn:microsoft.com/office/officeart/2005/8/layout/default"/>
    <dgm:cxn modelId="{D5535D44-7A09-430A-9291-A1F91B7A70A6}" srcId="{0FB25D52-44C9-41A1-B23E-DB4EEE52E4DD}" destId="{D5AF244C-D07E-468D-ACE3-ABE0C08D4EDB}" srcOrd="3" destOrd="0" parTransId="{6F913C23-7EC5-4EBA-8621-4814EF32C445}" sibTransId="{17E55AC5-1154-450A-BD32-0FFBC7B5420F}"/>
    <dgm:cxn modelId="{17B24995-CC11-4D30-A2A0-509EA96121B8}" type="presOf" srcId="{B9F9E8C6-0C79-4AF5-8A7E-9A9B29A6246E}" destId="{0A725BA2-F244-4497-8B7A-A765E98987A6}" srcOrd="0" destOrd="0" presId="urn:microsoft.com/office/officeart/2005/8/layout/default"/>
    <dgm:cxn modelId="{7F7EA1FD-ECDC-4B22-B02B-D44137405DF8}" type="presOf" srcId="{BDF461D1-FD32-40FE-9ECE-42B669CED6A1}" destId="{1C37DD56-F904-4FE0-B93B-0E21E167ECB9}" srcOrd="0" destOrd="0" presId="urn:microsoft.com/office/officeart/2005/8/layout/default"/>
    <dgm:cxn modelId="{293E90D9-6367-45E4-B1CD-2C4AA80D20A6}" srcId="{0FB25D52-44C9-41A1-B23E-DB4EEE52E4DD}" destId="{BDF05D4F-027C-4D00-83C4-7D1D615E7E3B}" srcOrd="0" destOrd="0" parTransId="{77BD03B1-CE96-4ABB-94C9-4AC7324AE412}" sibTransId="{9A205BF3-EF58-4D1A-8C14-A9CF68869EE0}"/>
    <dgm:cxn modelId="{98669592-D1CE-4D88-BB8E-9C656EBB2282}" srcId="{0FB25D52-44C9-41A1-B23E-DB4EEE52E4DD}" destId="{118CAF9E-4277-4B97-8D64-2D5F4ADFCBB2}" srcOrd="2" destOrd="0" parTransId="{2393D0C0-0C16-4E59-AC02-09FB3FFF8227}" sibTransId="{7534155B-60DC-438D-A640-D46239BEE51F}"/>
    <dgm:cxn modelId="{717592C9-3085-4A8A-A5FD-9625276A6CB7}" srcId="{0FB25D52-44C9-41A1-B23E-DB4EEE52E4DD}" destId="{BDF461D1-FD32-40FE-9ECE-42B669CED6A1}" srcOrd="4" destOrd="0" parTransId="{42F3A510-DEB8-4E5C-8BF3-C39AB2CA92A8}" sibTransId="{609F0FF1-23C0-4E60-9743-3B05580B7ADF}"/>
    <dgm:cxn modelId="{0C6E2343-DDC0-4351-96FF-4E717FA1CAC6}" srcId="{0FB25D52-44C9-41A1-B23E-DB4EEE52E4DD}" destId="{B9F9E8C6-0C79-4AF5-8A7E-9A9B29A6246E}" srcOrd="1" destOrd="0" parTransId="{74E49DB9-EF92-48FD-B68F-A05F0CEAE166}" sibTransId="{6DEDED77-DFB1-4ED8-82CE-4525F04A2035}"/>
    <dgm:cxn modelId="{8A36CA65-45B8-4E12-A3AD-7AAB82804399}" type="presParOf" srcId="{74A89929-A7DC-4807-BC3B-151F931B4F37}" destId="{8913AC81-EEC6-4D5B-BE25-112DBC0E29A3}" srcOrd="0" destOrd="0" presId="urn:microsoft.com/office/officeart/2005/8/layout/default"/>
    <dgm:cxn modelId="{E7F6F77F-18AC-41B7-B01E-9354B6BEE234}" type="presParOf" srcId="{74A89929-A7DC-4807-BC3B-151F931B4F37}" destId="{076E604B-0E7B-4C83-905E-E5BD08BD3C10}" srcOrd="1" destOrd="0" presId="urn:microsoft.com/office/officeart/2005/8/layout/default"/>
    <dgm:cxn modelId="{849CBD81-8C1D-45A4-85D4-A9793029D9FB}" type="presParOf" srcId="{74A89929-A7DC-4807-BC3B-151F931B4F37}" destId="{0A725BA2-F244-4497-8B7A-A765E98987A6}" srcOrd="2" destOrd="0" presId="urn:microsoft.com/office/officeart/2005/8/layout/default"/>
    <dgm:cxn modelId="{15D82AFE-4E90-448F-ACC8-616DEE5E034A}" type="presParOf" srcId="{74A89929-A7DC-4807-BC3B-151F931B4F37}" destId="{17696455-DC0D-43D5-B0FF-8FC8960AA5F5}" srcOrd="3" destOrd="0" presId="urn:microsoft.com/office/officeart/2005/8/layout/default"/>
    <dgm:cxn modelId="{35B5CA4C-331B-4E4A-8862-6C031CBB3AE2}" type="presParOf" srcId="{74A89929-A7DC-4807-BC3B-151F931B4F37}" destId="{8E05B817-9A07-4168-AF12-0F19A5E21425}" srcOrd="4" destOrd="0" presId="urn:microsoft.com/office/officeart/2005/8/layout/default"/>
    <dgm:cxn modelId="{A0AACC0D-3B56-4926-A7C8-D30C3E39BA23}" type="presParOf" srcId="{74A89929-A7DC-4807-BC3B-151F931B4F37}" destId="{4FDC5612-6A15-4B09-B901-CE844591A471}" srcOrd="5" destOrd="0" presId="urn:microsoft.com/office/officeart/2005/8/layout/default"/>
    <dgm:cxn modelId="{8F2FC94D-5BC1-436E-8D70-53CCF53826C9}" type="presParOf" srcId="{74A89929-A7DC-4807-BC3B-151F931B4F37}" destId="{A9134F5D-008D-410A-BB67-6F364B88A6FE}" srcOrd="6" destOrd="0" presId="urn:microsoft.com/office/officeart/2005/8/layout/default"/>
    <dgm:cxn modelId="{9AD25F68-9600-4656-95F2-4C040E6DB891}" type="presParOf" srcId="{74A89929-A7DC-4807-BC3B-151F931B4F37}" destId="{B7EF120A-1323-48A8-90C0-E5A77A1BEDAC}" srcOrd="7" destOrd="0" presId="urn:microsoft.com/office/officeart/2005/8/layout/default"/>
    <dgm:cxn modelId="{013B08E3-1AC9-476D-A866-315AC0568705}" type="presParOf" srcId="{74A89929-A7DC-4807-BC3B-151F931B4F37}" destId="{1C37DD56-F904-4FE0-B93B-0E21E167ECB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843298-D176-4AC5-8A3D-3F5826DDFA8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43298-D176-4AC5-8A3D-3F5826DDFA8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43298-D176-4AC5-8A3D-3F5826DDFA8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43298-D176-4AC5-8A3D-3F5826DDFA8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843298-D176-4AC5-8A3D-3F5826DDFA8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843298-D176-4AC5-8A3D-3F5826DDFA8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843298-D176-4AC5-8A3D-3F5826DDFA81}" type="datetimeFigureOut">
              <a:rPr lang="en-US" smtClean="0"/>
              <a:pPr/>
              <a:t>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843298-D176-4AC5-8A3D-3F5826DDFA81}" type="datetimeFigureOut">
              <a:rPr lang="en-US" smtClean="0"/>
              <a:pPr/>
              <a:t>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43298-D176-4AC5-8A3D-3F5826DDFA81}" type="datetimeFigureOut">
              <a:rPr lang="en-US" smtClean="0"/>
              <a:pPr/>
              <a:t>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43298-D176-4AC5-8A3D-3F5826DDFA8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43298-D176-4AC5-8A3D-3F5826DDFA8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19479-5259-4C4E-961F-95523D2758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43298-D176-4AC5-8A3D-3F5826DDFA81}" type="datetimeFigureOut">
              <a:rPr lang="en-US" smtClean="0"/>
              <a:pPr/>
              <a:t>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19479-5259-4C4E-961F-95523D2758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en-US" b="1" dirty="0" smtClean="0">
                <a:latin typeface="Bodoni MT Black" pitchFamily="18" charset="0"/>
              </a:rPr>
              <a:t>EMOTION</a:t>
            </a:r>
            <a:endParaRPr lang="en-US" b="1" dirty="0">
              <a:latin typeface="Bodoni MT Black" pitchFamily="18" charset="0"/>
            </a:endParaRPr>
          </a:p>
        </p:txBody>
      </p:sp>
      <p:sp>
        <p:nvSpPr>
          <p:cNvPr id="3" name="Subtitle 2"/>
          <p:cNvSpPr>
            <a:spLocks noGrp="1"/>
          </p:cNvSpPr>
          <p:nvPr/>
        </p:nvSpPr>
        <p:spPr>
          <a:xfrm>
            <a:off x="4800600" y="5791200"/>
            <a:ext cx="4191000" cy="914400"/>
          </a:xfrm>
          <a:prstGeom prst="rect">
            <a:avLst/>
          </a:prstGeom>
        </p:spPr>
        <p:style>
          <a:lnRef idx="0">
            <a:schemeClr val="dk1"/>
          </a:lnRef>
          <a:fillRef idx="3">
            <a:schemeClr val="dk1"/>
          </a:fillRef>
          <a:effectRef idx="3">
            <a:schemeClr val="dk1"/>
          </a:effectRef>
          <a:fontRef idx="minor">
            <a:schemeClr val="lt1"/>
          </a:fontRef>
        </p:style>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solidFill>
                  <a:schemeClr val="bg1"/>
                </a:solidFill>
              </a:rPr>
              <a:t>Ms. </a:t>
            </a:r>
            <a:r>
              <a:rPr lang="en-US" dirty="0" err="1" smtClean="0">
                <a:solidFill>
                  <a:schemeClr val="bg1"/>
                </a:solidFill>
              </a:rPr>
              <a:t>Bhoomika</a:t>
            </a:r>
            <a:r>
              <a:rPr lang="en-US" smtClean="0">
                <a:solidFill>
                  <a:schemeClr val="bg1"/>
                </a:solidFill>
              </a:rPr>
              <a:t> N.  </a:t>
            </a:r>
            <a:r>
              <a:rPr lang="en-US" dirty="0" smtClean="0">
                <a:solidFill>
                  <a:schemeClr val="bg1"/>
                </a:solidFill>
              </a:rPr>
              <a:t>Patel</a:t>
            </a:r>
          </a:p>
          <a:p>
            <a:r>
              <a:rPr lang="en-US" dirty="0" smtClean="0">
                <a:solidFill>
                  <a:schemeClr val="bg1"/>
                </a:solidFill>
              </a:rPr>
              <a:t>Assistant professor</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solidFill>
            <a:schemeClr val="accent3">
              <a:lumMod val="40000"/>
              <a:lumOff val="60000"/>
            </a:schemeClr>
          </a:solidFill>
        </p:spPr>
        <p:txBody>
          <a:bodyPr/>
          <a:lstStyle/>
          <a:p>
            <a:r>
              <a:rPr lang="en-US" dirty="0" smtClean="0"/>
              <a:t>Physiological changes:</a:t>
            </a:r>
          </a:p>
          <a:p>
            <a:pPr lvl="1"/>
            <a:r>
              <a:rPr lang="en-US" dirty="0" smtClean="0"/>
              <a:t>Physiological changes that take place during an emotional state are caused mainly by the autonomic nervous system and the endocrine gland system.</a:t>
            </a:r>
          </a:p>
          <a:p>
            <a:pPr lvl="1"/>
            <a:r>
              <a:rPr lang="en-US" dirty="0" smtClean="0"/>
              <a:t>Sympathetic and Para sympathetic division get stimulate cause discharge of hormones epinephrine and nor epinephrine circulated different parts of the body.</a:t>
            </a:r>
          </a:p>
          <a:p>
            <a:pPr lvl="2"/>
            <a:r>
              <a:rPr lang="en-US" dirty="0" smtClean="0"/>
              <a:t>Increased BP and HR</a:t>
            </a:r>
          </a:p>
          <a:p>
            <a:pPr lvl="2"/>
            <a:r>
              <a:rPr lang="en-US" dirty="0" smtClean="0"/>
              <a:t>Shortness of the breath</a:t>
            </a:r>
          </a:p>
          <a:p>
            <a:pPr lvl="2"/>
            <a:r>
              <a:rPr lang="en-US" dirty="0" smtClean="0"/>
              <a:t>Erect hair on the skin.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accent3">
              <a:lumMod val="40000"/>
              <a:lumOff val="60000"/>
            </a:schemeClr>
          </a:solidFill>
        </p:spPr>
        <p:txBody>
          <a:bodyPr/>
          <a:lstStyle/>
          <a:p>
            <a:r>
              <a:rPr lang="en-US" dirty="0" smtClean="0"/>
              <a:t>Conscious experience:</a:t>
            </a:r>
          </a:p>
          <a:p>
            <a:pPr lvl="1"/>
            <a:r>
              <a:rPr lang="en-US" dirty="0" smtClean="0"/>
              <a:t>An emotion is not only a pattern of bodily changes but also experience.</a:t>
            </a:r>
          </a:p>
          <a:p>
            <a:pPr lvl="1"/>
            <a:r>
              <a:rPr lang="en-US" dirty="0" smtClean="0"/>
              <a:t>Emotion is one of the conscious feelings.</a:t>
            </a:r>
          </a:p>
          <a:p>
            <a:pPr lvl="1"/>
            <a:r>
              <a:rPr lang="en-US" dirty="0" smtClean="0"/>
              <a:t>In order to assess the individual emotion, his feelings and his report of his emotional experience is an important indicator.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1782762"/>
          </a:xfrm>
          <a:solidFill>
            <a:schemeClr val="tx1"/>
          </a:solidFill>
        </p:spPr>
        <p:txBody>
          <a:bodyPr>
            <a:normAutofit/>
          </a:bodyPr>
          <a:lstStyle/>
          <a:p>
            <a:r>
              <a:rPr lang="en-US" dirty="0" smtClean="0">
                <a:solidFill>
                  <a:schemeClr val="bg1"/>
                </a:solidFill>
              </a:rPr>
              <a:t>Internal/ </a:t>
            </a:r>
            <a:r>
              <a:rPr lang="en-US" dirty="0">
                <a:solidFill>
                  <a:schemeClr val="bg1"/>
                </a:solidFill>
              </a:rPr>
              <a:t>E</a:t>
            </a:r>
            <a:r>
              <a:rPr lang="en-US" dirty="0" smtClean="0">
                <a:solidFill>
                  <a:schemeClr val="bg1"/>
                </a:solidFill>
              </a:rPr>
              <a:t>xternal changes  In emotions</a:t>
            </a:r>
            <a:endParaRPr lang="en-US" dirty="0">
              <a:solidFill>
                <a:schemeClr val="bg1"/>
              </a:solidFill>
            </a:endParaRPr>
          </a:p>
        </p:txBody>
      </p:sp>
    </p:spTree>
    <p:extLst>
      <p:ext uri="{BB962C8B-B14F-4D97-AF65-F5344CB8AC3E}">
        <p14:creationId xmlns:p14="http://schemas.microsoft.com/office/powerpoint/2010/main" val="1722446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en-US" dirty="0" smtClean="0"/>
              <a:t>Internal changes</a:t>
            </a:r>
            <a:endParaRPr lang="en-US" dirty="0"/>
          </a:p>
        </p:txBody>
      </p:sp>
      <p:sp>
        <p:nvSpPr>
          <p:cNvPr id="3" name="Content Placeholder 2"/>
          <p:cNvSpPr>
            <a:spLocks noGrp="1"/>
          </p:cNvSpPr>
          <p:nvPr>
            <p:ph idx="1"/>
          </p:nvPr>
        </p:nvSpPr>
        <p:spPr>
          <a:solidFill>
            <a:schemeClr val="accent3">
              <a:lumMod val="40000"/>
              <a:lumOff val="60000"/>
            </a:schemeClr>
          </a:solidFill>
        </p:spPr>
        <p:txBody>
          <a:bodyPr>
            <a:normAutofit fontScale="85000" lnSpcReduction="20000"/>
          </a:bodyPr>
          <a:lstStyle/>
          <a:p>
            <a:r>
              <a:rPr lang="en-US" dirty="0" smtClean="0"/>
              <a:t>It affects autonomic nervous system the most. Its sympathetic division directs the adrenal gland to release stress hormone which cause internal changes.</a:t>
            </a:r>
          </a:p>
          <a:p>
            <a:r>
              <a:rPr lang="en-US" dirty="0" smtClean="0"/>
              <a:t>Pulse rate, B.P increases</a:t>
            </a:r>
          </a:p>
          <a:p>
            <a:r>
              <a:rPr lang="en-US" dirty="0" smtClean="0"/>
              <a:t>Breathing deepens and rapid</a:t>
            </a:r>
          </a:p>
          <a:p>
            <a:r>
              <a:rPr lang="en-US" dirty="0" smtClean="0"/>
              <a:t>Flushing of face</a:t>
            </a:r>
          </a:p>
          <a:p>
            <a:r>
              <a:rPr lang="en-US" dirty="0" smtClean="0"/>
              <a:t>Flow of saliva and gastric juice decreases.</a:t>
            </a:r>
          </a:p>
          <a:p>
            <a:r>
              <a:rPr lang="en-US" dirty="0" smtClean="0"/>
              <a:t>Increase glycogen in bloodstream</a:t>
            </a:r>
          </a:p>
          <a:p>
            <a:r>
              <a:rPr lang="en-US" dirty="0" smtClean="0"/>
              <a:t>Sweat glands more active</a:t>
            </a:r>
          </a:p>
          <a:p>
            <a:r>
              <a:rPr lang="en-US" dirty="0" smtClean="0"/>
              <a:t>Increased muscular tonus</a:t>
            </a:r>
          </a:p>
          <a:p>
            <a:r>
              <a:rPr lang="en-US" dirty="0" smtClean="0"/>
              <a:t>Dilation of pupil</a:t>
            </a:r>
            <a:endParaRPr lang="en-US" dirty="0"/>
          </a:p>
        </p:txBody>
      </p:sp>
    </p:spTree>
    <p:extLst>
      <p:ext uri="{BB962C8B-B14F-4D97-AF65-F5344CB8AC3E}">
        <p14:creationId xmlns:p14="http://schemas.microsoft.com/office/powerpoint/2010/main" val="3150854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en-US" dirty="0" smtClean="0"/>
              <a:t>External changes</a:t>
            </a:r>
            <a:endParaRPr lang="en-US" dirty="0"/>
          </a:p>
        </p:txBody>
      </p:sp>
      <p:sp>
        <p:nvSpPr>
          <p:cNvPr id="3" name="Content Placeholder 2"/>
          <p:cNvSpPr>
            <a:spLocks noGrp="1"/>
          </p:cNvSpPr>
          <p:nvPr>
            <p:ph idx="1"/>
          </p:nvPr>
        </p:nvSpPr>
        <p:spPr>
          <a:solidFill>
            <a:schemeClr val="accent3">
              <a:lumMod val="40000"/>
              <a:lumOff val="60000"/>
            </a:schemeClr>
          </a:solidFill>
        </p:spPr>
        <p:txBody>
          <a:bodyPr>
            <a:normAutofit fontScale="92500" lnSpcReduction="20000"/>
          </a:bodyPr>
          <a:lstStyle/>
          <a:p>
            <a:r>
              <a:rPr lang="en-US" dirty="0" smtClean="0"/>
              <a:t>Changes in facial expression(flushed when anger and pale when scared)</a:t>
            </a:r>
          </a:p>
          <a:p>
            <a:r>
              <a:rPr lang="en-US" dirty="0" smtClean="0"/>
              <a:t>While pleasant: mouth curve upwards and unpleasant: mouth curve downwards</a:t>
            </a:r>
          </a:p>
          <a:p>
            <a:r>
              <a:rPr lang="en-US" dirty="0" smtClean="0"/>
              <a:t>Eyes slant up in in amusement and droop in sadness</a:t>
            </a:r>
          </a:p>
          <a:p>
            <a:r>
              <a:rPr lang="en-US" dirty="0" smtClean="0"/>
              <a:t>Voice </a:t>
            </a:r>
            <a:r>
              <a:rPr lang="en-US" dirty="0"/>
              <a:t>=</a:t>
            </a:r>
            <a:r>
              <a:rPr lang="en-US" dirty="0" smtClean="0"/>
              <a:t> scream: surprise, groans: pain, break in voice: sorrow, loud: anger</a:t>
            </a:r>
          </a:p>
          <a:p>
            <a:r>
              <a:rPr lang="en-US" dirty="0" smtClean="0"/>
              <a:t>Pitch goes up and falling inflexion: feeling definite</a:t>
            </a:r>
          </a:p>
          <a:p>
            <a:r>
              <a:rPr lang="en-US" dirty="0" smtClean="0"/>
              <a:t>Speech monotones : sadness</a:t>
            </a:r>
            <a:endParaRPr lang="en-US" dirty="0"/>
          </a:p>
        </p:txBody>
      </p:sp>
    </p:spTree>
    <p:extLst>
      <p:ext uri="{BB962C8B-B14F-4D97-AF65-F5344CB8AC3E}">
        <p14:creationId xmlns:p14="http://schemas.microsoft.com/office/powerpoint/2010/main" val="4217059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Emotions and health</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fontScale="92500" lnSpcReduction="10000"/>
          </a:bodyPr>
          <a:lstStyle/>
          <a:p>
            <a:r>
              <a:rPr lang="en-US" dirty="0" smtClean="0"/>
              <a:t>Our body functions well when we are happy. Old sayings “ Joy is the best medicine”</a:t>
            </a:r>
          </a:p>
          <a:p>
            <a:r>
              <a:rPr lang="en-US" dirty="0" smtClean="0"/>
              <a:t>Intense and unpleasant emotion disturb the whole individual.</a:t>
            </a:r>
          </a:p>
          <a:p>
            <a:r>
              <a:rPr lang="en-US" dirty="0" smtClean="0"/>
              <a:t>If they persist they may cause illness  or worsen the condition of one already ill.</a:t>
            </a:r>
          </a:p>
          <a:p>
            <a:r>
              <a:rPr lang="en-US" dirty="0" smtClean="0"/>
              <a:t>Physiological reaction during an emotion facilitate the adjustment of the individual. And these reacts do not last a long time  and not have any harmful effects on </a:t>
            </a:r>
            <a:r>
              <a:rPr lang="en-US" smtClean="0"/>
              <a:t>our body.</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a:solidFill>
            <a:schemeClr val="accent3">
              <a:lumMod val="40000"/>
              <a:lumOff val="60000"/>
            </a:schemeClr>
          </a:solidFill>
        </p:spPr>
        <p:txBody>
          <a:bodyPr>
            <a:normAutofit fontScale="92500" lnSpcReduction="20000"/>
          </a:bodyPr>
          <a:lstStyle/>
          <a:p>
            <a:r>
              <a:rPr lang="en-US" dirty="0" smtClean="0"/>
              <a:t>But when an emotion recurs again and again and remains for the long time , troubles may start , affecting the physical health.</a:t>
            </a:r>
          </a:p>
          <a:p>
            <a:r>
              <a:rPr lang="en-US" dirty="0" smtClean="0"/>
              <a:t>Modern medicine shows that uncontrolled emotion plays vital role in the causation of many physical disorder.</a:t>
            </a:r>
          </a:p>
          <a:p>
            <a:pPr lvl="1"/>
            <a:r>
              <a:rPr lang="en-US" dirty="0" smtClean="0"/>
              <a:t>Peptic ulcer </a:t>
            </a:r>
          </a:p>
          <a:p>
            <a:pPr lvl="1"/>
            <a:r>
              <a:rPr lang="en-US" dirty="0" smtClean="0"/>
              <a:t>Heart disease </a:t>
            </a:r>
          </a:p>
          <a:p>
            <a:pPr lvl="1"/>
            <a:r>
              <a:rPr lang="en-US" dirty="0" smtClean="0"/>
              <a:t>Epilepsy</a:t>
            </a:r>
          </a:p>
          <a:p>
            <a:pPr lvl="1"/>
            <a:r>
              <a:rPr lang="en-US" dirty="0" smtClean="0"/>
              <a:t>Diabetes and TB</a:t>
            </a:r>
          </a:p>
          <a:p>
            <a:pPr lvl="1"/>
            <a:r>
              <a:rPr lang="en-US" dirty="0" smtClean="0"/>
              <a:t>Bronchial Asthma </a:t>
            </a:r>
          </a:p>
          <a:p>
            <a:pPr lvl="1"/>
            <a:r>
              <a:rPr lang="en-US" dirty="0" smtClean="0"/>
              <a:t>Increased blood pressure</a:t>
            </a:r>
          </a:p>
          <a:p>
            <a:pPr lvl="1"/>
            <a:r>
              <a:rPr lang="en-US" dirty="0" smtClean="0"/>
              <a:t>Insomnia</a:t>
            </a:r>
          </a:p>
          <a:p>
            <a:pPr lvl="1"/>
            <a:r>
              <a:rPr lang="en-US" dirty="0" smtClean="0"/>
              <a:t>Skin disorder </a:t>
            </a:r>
          </a:p>
          <a:p>
            <a:pPr lvl="1"/>
            <a:r>
              <a:rPr lang="en-US" dirty="0" smtClean="0"/>
              <a:t>Susceptible infection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Emotional Responses to illness</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People react differently to illness. Individual’s  emotional reactions depends on the nature of illness.</a:t>
            </a:r>
          </a:p>
          <a:p>
            <a:pPr lvl="1"/>
            <a:r>
              <a:rPr lang="en-US" dirty="0" smtClean="0"/>
              <a:t>Patients attitude towards the illness.</a:t>
            </a:r>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Theories of Emotion</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lnSpcReduction="10000"/>
          </a:bodyPr>
          <a:lstStyle/>
          <a:p>
            <a:r>
              <a:rPr lang="en-US" dirty="0" smtClean="0">
                <a:solidFill>
                  <a:schemeClr val="tx2">
                    <a:lumMod val="60000"/>
                    <a:lumOff val="40000"/>
                  </a:schemeClr>
                </a:solidFill>
              </a:rPr>
              <a:t>James – Lange theory</a:t>
            </a:r>
            <a:r>
              <a:rPr lang="en-US" dirty="0" smtClean="0"/>
              <a:t>:</a:t>
            </a:r>
          </a:p>
          <a:p>
            <a:pPr lvl="1"/>
            <a:r>
              <a:rPr lang="en-US" dirty="0" smtClean="0"/>
              <a:t>According to this theory the consciousness of bodily disturbances constitutes the experience of emotion.</a:t>
            </a:r>
          </a:p>
          <a:p>
            <a:pPr lvl="1"/>
            <a:r>
              <a:rPr lang="en-US" dirty="0" smtClean="0"/>
              <a:t>Theory proposed that an emotional event brings about Visceral and motor reactions of the body-crying, Striking, Trembling and these reaction then send afferent </a:t>
            </a:r>
            <a:r>
              <a:rPr lang="en-US" dirty="0" err="1" smtClean="0"/>
              <a:t>impluses</a:t>
            </a:r>
            <a:r>
              <a:rPr lang="en-US" dirty="0" smtClean="0"/>
              <a:t> back to the brain where they are interpreted in terms of emotional feelings.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3">
              <a:lumMod val="40000"/>
              <a:lumOff val="60000"/>
            </a:schemeClr>
          </a:solidFill>
        </p:spPr>
        <p:txBody>
          <a:bodyPr/>
          <a:lstStyle/>
          <a:p>
            <a:r>
              <a:rPr lang="en-US" dirty="0" smtClean="0"/>
              <a:t>Example:</a:t>
            </a:r>
          </a:p>
          <a:p>
            <a:pPr lvl="1"/>
            <a:r>
              <a:rPr lang="en-US" dirty="0" smtClean="0"/>
              <a:t>Stimuli cause changes in our bodies and emotions are the result of this physical changes.</a:t>
            </a:r>
          </a:p>
          <a:p>
            <a:pPr lvl="1"/>
            <a:r>
              <a:rPr lang="en-US" dirty="0" smtClean="0"/>
              <a:t>When a Car we had not noticed is about to run us down, we jump first to avoid it, then notice our trembling, palpitations and sweating and finally we are conscious of our overwhelming sense of fear.</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Introduction </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The word emotion is derived from the Latin word, “</a:t>
            </a:r>
            <a:r>
              <a:rPr lang="en-US" dirty="0" err="1" smtClean="0"/>
              <a:t>Emovere</a:t>
            </a:r>
            <a:r>
              <a:rPr lang="en-US" dirty="0" smtClean="0"/>
              <a:t>” which means ‘To </a:t>
            </a:r>
            <a:r>
              <a:rPr lang="en-US" dirty="0" err="1" smtClean="0"/>
              <a:t>Stirup</a:t>
            </a:r>
            <a:r>
              <a:rPr lang="en-US" dirty="0" smtClean="0"/>
              <a:t>’ to Excite.</a:t>
            </a:r>
          </a:p>
          <a:p>
            <a:r>
              <a:rPr lang="en-US" dirty="0" smtClean="0"/>
              <a:t>Feelings are simple experience of the affective type, pleasant or unpleasant. Emotions are more complex, affective experiences in which the whole individual is stirred up.</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solidFill>
            <a:schemeClr val="accent3">
              <a:lumMod val="40000"/>
              <a:lumOff val="60000"/>
            </a:schemeClr>
          </a:solidFill>
        </p:spPr>
        <p:txBody>
          <a:bodyPr>
            <a:normAutofit fontScale="92500" lnSpcReduction="10000"/>
          </a:bodyPr>
          <a:lstStyle/>
          <a:p>
            <a:r>
              <a:rPr lang="en-US" dirty="0" smtClean="0">
                <a:solidFill>
                  <a:schemeClr val="tx2">
                    <a:lumMod val="60000"/>
                    <a:lumOff val="40000"/>
                  </a:schemeClr>
                </a:solidFill>
              </a:rPr>
              <a:t>Cannon –Bard Theory:</a:t>
            </a:r>
          </a:p>
          <a:p>
            <a:pPr lvl="1"/>
            <a:r>
              <a:rPr lang="en-US" dirty="0" smtClean="0"/>
              <a:t>According to this theory the bodily changes and experiences of emotion occurs at the same time.</a:t>
            </a:r>
          </a:p>
          <a:p>
            <a:pPr lvl="1"/>
            <a:r>
              <a:rPr lang="en-US" dirty="0" smtClean="0"/>
              <a:t>An emotional experience may initially activated by external inputs to the sensory system. We see are hear the emotion arousing stimuli. But autonomic nervous system is activated almost immediately adding feedback from bodily changes to the emotional experience.</a:t>
            </a:r>
          </a:p>
          <a:p>
            <a:pPr lvl="1"/>
            <a:r>
              <a:rPr lang="en-US" dirty="0" smtClean="0"/>
              <a:t>According to Cannon’s theory the emotional experience occurs as soon as the cortex receives the message from the thalamus, it does not depend upon the feedback from internal organs and skeletal response.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a:solidFill>
            <a:schemeClr val="accent3">
              <a:lumMod val="40000"/>
              <a:lumOff val="60000"/>
            </a:schemeClr>
          </a:solidFill>
        </p:spPr>
        <p:txBody>
          <a:bodyPr>
            <a:normAutofit/>
          </a:bodyPr>
          <a:lstStyle/>
          <a:p>
            <a:r>
              <a:rPr lang="en-US" dirty="0" err="1" smtClean="0">
                <a:solidFill>
                  <a:schemeClr val="tx2">
                    <a:lumMod val="60000"/>
                    <a:lumOff val="40000"/>
                  </a:schemeClr>
                </a:solidFill>
              </a:rPr>
              <a:t>Schachter</a:t>
            </a:r>
            <a:r>
              <a:rPr lang="en-US" dirty="0" smtClean="0">
                <a:solidFill>
                  <a:schemeClr val="tx2">
                    <a:lumMod val="60000"/>
                    <a:lumOff val="40000"/>
                  </a:schemeClr>
                </a:solidFill>
              </a:rPr>
              <a:t>- </a:t>
            </a:r>
            <a:r>
              <a:rPr lang="en-US" dirty="0" err="1" smtClean="0">
                <a:solidFill>
                  <a:schemeClr val="tx2">
                    <a:lumMod val="60000"/>
                    <a:lumOff val="40000"/>
                  </a:schemeClr>
                </a:solidFill>
              </a:rPr>
              <a:t>Sinnger</a:t>
            </a:r>
            <a:r>
              <a:rPr lang="en-US" dirty="0" smtClean="0">
                <a:solidFill>
                  <a:schemeClr val="tx2">
                    <a:lumMod val="60000"/>
                    <a:lumOff val="40000"/>
                  </a:schemeClr>
                </a:solidFill>
              </a:rPr>
              <a:t> theory:</a:t>
            </a:r>
          </a:p>
          <a:p>
            <a:pPr lvl="1"/>
            <a:r>
              <a:rPr lang="en-US" dirty="0" smtClean="0"/>
              <a:t>This theory has been called as “ Cognitive theory of emotion” he proposed that emotional states are a function of the interaction of cognitive factors and a state of physiological arousal.</a:t>
            </a:r>
          </a:p>
          <a:p>
            <a:pPr lvl="1"/>
            <a:r>
              <a:rPr lang="en-US" dirty="0" smtClean="0"/>
              <a:t>Conscious experience of emotion involves the integration of information from the sources.</a:t>
            </a:r>
          </a:p>
          <a:p>
            <a:pPr lvl="2"/>
            <a:r>
              <a:rPr lang="en-US" dirty="0" smtClean="0"/>
              <a:t>Feedback to the brain from the internal organs and other body parts activated by the sympathetic nervous system.</a:t>
            </a:r>
          </a:p>
          <a:p>
            <a:pPr lvl="2"/>
            <a:r>
              <a:rPr lang="en-US" dirty="0" smtClean="0"/>
              <a:t>Subject interpretation of aroused state.</a:t>
            </a:r>
          </a:p>
          <a:p>
            <a:pPr lvl="2"/>
            <a:r>
              <a:rPr lang="en-US" dirty="0" smtClean="0"/>
              <a:t>Information stored in memory and the perception of what is taking place in the environment. Memory of the past experience and appraisal of current solution.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en-US" dirty="0" smtClean="0"/>
              <a:t>Lazarus’ theory</a:t>
            </a:r>
            <a:endParaRPr lang="en-US" dirty="0"/>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Cognitive arousal: assess the event cognitive</a:t>
            </a:r>
          </a:p>
          <a:p>
            <a:r>
              <a:rPr lang="en-US" dirty="0" smtClean="0"/>
              <a:t>Physiological changes: biological changes</a:t>
            </a:r>
          </a:p>
          <a:p>
            <a:r>
              <a:rPr lang="en-US" dirty="0" smtClean="0"/>
              <a:t>Action :individual feels emotion and chooses how to react.</a:t>
            </a:r>
          </a:p>
          <a:p>
            <a:pPr marL="0" indent="0">
              <a:buNone/>
            </a:pPr>
            <a:endParaRPr lang="en-US" dirty="0"/>
          </a:p>
          <a:p>
            <a:pPr marL="0" indent="0">
              <a:buNone/>
            </a:pPr>
            <a:endParaRPr lang="en-US" dirty="0"/>
          </a:p>
        </p:txBody>
      </p:sp>
      <p:sp>
        <p:nvSpPr>
          <p:cNvPr id="4" name="Rounded Rectangle 3"/>
          <p:cNvSpPr/>
          <p:nvPr/>
        </p:nvSpPr>
        <p:spPr>
          <a:xfrm>
            <a:off x="914400" y="464820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a:t>
            </a:r>
            <a:endParaRPr lang="en-US" dirty="0"/>
          </a:p>
        </p:txBody>
      </p:sp>
      <p:sp>
        <p:nvSpPr>
          <p:cNvPr id="5" name="Rounded Rectangle 4"/>
          <p:cNvSpPr/>
          <p:nvPr/>
        </p:nvSpPr>
        <p:spPr>
          <a:xfrm>
            <a:off x="2590800" y="4682836"/>
            <a:ext cx="14478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COGNITIVE APPRAISAL</a:t>
            </a:r>
            <a:endParaRPr lang="en-US" dirty="0"/>
          </a:p>
        </p:txBody>
      </p:sp>
      <p:sp>
        <p:nvSpPr>
          <p:cNvPr id="6" name="Rounded Rectangle 5"/>
          <p:cNvSpPr/>
          <p:nvPr/>
        </p:nvSpPr>
        <p:spPr>
          <a:xfrm>
            <a:off x="5715000" y="3920836"/>
            <a:ext cx="1219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AROUSAL</a:t>
            </a:r>
            <a:endParaRPr lang="en-US" dirty="0"/>
          </a:p>
        </p:txBody>
      </p:sp>
      <p:sp>
        <p:nvSpPr>
          <p:cNvPr id="7" name="Rounded Rectangle 6"/>
          <p:cNvSpPr/>
          <p:nvPr/>
        </p:nvSpPr>
        <p:spPr>
          <a:xfrm>
            <a:off x="5715000" y="5791200"/>
            <a:ext cx="1219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a:t>
            </a:r>
            <a:endParaRPr lang="en-US" dirty="0"/>
          </a:p>
        </p:txBody>
      </p:sp>
      <p:cxnSp>
        <p:nvCxnSpPr>
          <p:cNvPr id="9" name="Straight Arrow Connector 8"/>
          <p:cNvCxnSpPr/>
          <p:nvPr/>
        </p:nvCxnSpPr>
        <p:spPr>
          <a:xfrm>
            <a:off x="1828800" y="5119254"/>
            <a:ext cx="7620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a:off x="4038600" y="5105400"/>
            <a:ext cx="1676400" cy="914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flipV="1">
            <a:off x="4038600" y="4149436"/>
            <a:ext cx="1676400" cy="9559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75680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EMOTIONAL INTELLIGENCE</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fontScale="92500" lnSpcReduction="20000"/>
          </a:bodyPr>
          <a:lstStyle/>
          <a:p>
            <a:r>
              <a:rPr lang="en-US" dirty="0" smtClean="0"/>
              <a:t>The ability to monitor one’s own and others feelings and emotions, to discriminate among them and to use this information to guide one’s thinking and actions.</a:t>
            </a:r>
          </a:p>
          <a:p>
            <a:r>
              <a:rPr lang="en-US" dirty="0" smtClean="0"/>
              <a:t>According to </a:t>
            </a:r>
            <a:r>
              <a:rPr lang="en-US" dirty="0"/>
              <a:t>M</a:t>
            </a:r>
            <a:r>
              <a:rPr lang="en-US" dirty="0" smtClean="0"/>
              <a:t>ayer and </a:t>
            </a:r>
            <a:r>
              <a:rPr lang="en-US" dirty="0" err="1"/>
              <a:t>S</a:t>
            </a:r>
            <a:r>
              <a:rPr lang="en-US" dirty="0" err="1" smtClean="0"/>
              <a:t>alovey</a:t>
            </a:r>
            <a:endParaRPr lang="en-US" dirty="0" smtClean="0"/>
          </a:p>
          <a:p>
            <a:r>
              <a:rPr lang="en-US" dirty="0"/>
              <a:t>P</a:t>
            </a:r>
            <a:r>
              <a:rPr lang="en-US" dirty="0" smtClean="0"/>
              <a:t>erceiving emotions</a:t>
            </a:r>
          </a:p>
          <a:p>
            <a:r>
              <a:rPr lang="en-US" dirty="0" smtClean="0"/>
              <a:t>Using emotions to facilitate cognitive performance</a:t>
            </a:r>
          </a:p>
          <a:p>
            <a:r>
              <a:rPr lang="en-US" dirty="0" smtClean="0"/>
              <a:t>Understanding emotions</a:t>
            </a:r>
          </a:p>
          <a:p>
            <a:r>
              <a:rPr lang="en-US" dirty="0" smtClean="0"/>
              <a:t>Managing emotions in oneself and others</a:t>
            </a:r>
            <a:endParaRPr lang="en-US" dirty="0"/>
          </a:p>
        </p:txBody>
      </p:sp>
    </p:spTree>
    <p:extLst>
      <p:ext uri="{BB962C8B-B14F-4D97-AF65-F5344CB8AC3E}">
        <p14:creationId xmlns:p14="http://schemas.microsoft.com/office/powerpoint/2010/main" val="2021939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r>
              <a:rPr lang="en-US" dirty="0" smtClean="0"/>
              <a:t/>
            </a:r>
            <a:br>
              <a:rPr lang="en-US" dirty="0" smtClean="0"/>
            </a:br>
            <a:r>
              <a:rPr lang="en-US" dirty="0" smtClean="0"/>
              <a:t>According </a:t>
            </a:r>
            <a:r>
              <a:rPr lang="en-US" dirty="0"/>
              <a:t>to Daniel </a:t>
            </a:r>
            <a:r>
              <a:rPr lang="en-US" dirty="0" err="1"/>
              <a:t>Goleman</a:t>
            </a:r>
            <a:r>
              <a:rPr lang="en-US" dirty="0"/>
              <a:t> (1995)</a:t>
            </a:r>
            <a:br>
              <a:rPr lang="en-US" dirty="0"/>
            </a:br>
            <a:r>
              <a:rPr lang="en-US" dirty="0"/>
              <a:t/>
            </a:r>
            <a:br>
              <a:rPr lang="en-US" dirty="0"/>
            </a:br>
            <a:endParaRPr lang="en-US" dirty="0"/>
          </a:p>
        </p:txBody>
      </p:sp>
      <p:graphicFrame>
        <p:nvGraphicFramePr>
          <p:cNvPr id="4" name="Diagram 3"/>
          <p:cNvGraphicFramePr/>
          <p:nvPr>
            <p:extLst>
              <p:ext uri="{D42A27DB-BD31-4B8C-83A1-F6EECF244321}">
                <p14:modId xmlns:p14="http://schemas.microsoft.com/office/powerpoint/2010/main" val="3064576261"/>
              </p:ext>
            </p:extLst>
          </p:nvPr>
        </p:nvGraphicFramePr>
        <p:xfrm>
          <a:off x="228600" y="1752600"/>
          <a:ext cx="8610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5111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Emotional adjustments</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It refers to maintenance of emotional equilibrium in the midst of internal and external stressors.</a:t>
            </a:r>
          </a:p>
          <a:p>
            <a:r>
              <a:rPr lang="en-US" dirty="0" smtClean="0"/>
              <a:t>It  requires emotional maturity and emotional competence.</a:t>
            </a:r>
            <a:endParaRPr lang="en-US" dirty="0"/>
          </a:p>
        </p:txBody>
      </p:sp>
    </p:spTree>
    <p:extLst>
      <p:ext uri="{BB962C8B-B14F-4D97-AF65-F5344CB8AC3E}">
        <p14:creationId xmlns:p14="http://schemas.microsoft.com/office/powerpoint/2010/main" val="4257802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Points to control emotions</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lnSpcReduction="10000"/>
          </a:bodyPr>
          <a:lstStyle/>
          <a:p>
            <a:r>
              <a:rPr lang="en-US" dirty="0" smtClean="0"/>
              <a:t>Learn about emotions</a:t>
            </a:r>
          </a:p>
          <a:p>
            <a:r>
              <a:rPr lang="en-US" dirty="0" smtClean="0"/>
              <a:t>Avoid emergency situations</a:t>
            </a:r>
          </a:p>
          <a:p>
            <a:r>
              <a:rPr lang="en-US" dirty="0" smtClean="0"/>
              <a:t>Cultivate hobbies </a:t>
            </a:r>
          </a:p>
          <a:p>
            <a:r>
              <a:rPr lang="en-US" dirty="0" smtClean="0"/>
              <a:t>Have a positive outlook</a:t>
            </a:r>
          </a:p>
          <a:p>
            <a:r>
              <a:rPr lang="en-US" dirty="0" smtClean="0"/>
              <a:t>Control unreasonable excessive external expression of emotions</a:t>
            </a:r>
          </a:p>
          <a:p>
            <a:r>
              <a:rPr lang="en-US" dirty="0" smtClean="0"/>
              <a:t>Understand yourself</a:t>
            </a:r>
          </a:p>
          <a:p>
            <a:r>
              <a:rPr lang="en-US" dirty="0" smtClean="0"/>
              <a:t>Well developed sense of humor</a:t>
            </a:r>
            <a:endParaRPr lang="en-US" dirty="0"/>
          </a:p>
        </p:txBody>
      </p:sp>
    </p:spTree>
    <p:extLst>
      <p:ext uri="{BB962C8B-B14F-4D97-AF65-F5344CB8AC3E}">
        <p14:creationId xmlns:p14="http://schemas.microsoft.com/office/powerpoint/2010/main" val="627650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Measurement of emotion </a:t>
            </a:r>
            <a:endParaRPr lang="en-US" dirty="0">
              <a:solidFill>
                <a:schemeClr val="bg1"/>
              </a:solidFill>
            </a:endParaRPr>
          </a:p>
        </p:txBody>
      </p:sp>
      <p:sp>
        <p:nvSpPr>
          <p:cNvPr id="3" name="Content Placeholder 2"/>
          <p:cNvSpPr>
            <a:spLocks noGrp="1"/>
          </p:cNvSpPr>
          <p:nvPr>
            <p:ph idx="1"/>
          </p:nvPr>
        </p:nvSpPr>
        <p:spPr>
          <a:xfrm>
            <a:off x="457200" y="1600200"/>
            <a:ext cx="8229600" cy="5257800"/>
          </a:xfrm>
          <a:solidFill>
            <a:schemeClr val="accent3">
              <a:lumMod val="40000"/>
              <a:lumOff val="60000"/>
            </a:schemeClr>
          </a:solidFill>
        </p:spPr>
        <p:txBody>
          <a:bodyPr>
            <a:normAutofit/>
          </a:bodyPr>
          <a:lstStyle/>
          <a:p>
            <a:r>
              <a:rPr lang="en-US" dirty="0" smtClean="0"/>
              <a:t>Tool to assess internal changes</a:t>
            </a:r>
          </a:p>
          <a:p>
            <a:pPr marL="0" indent="0">
              <a:buNone/>
            </a:pPr>
            <a:r>
              <a:rPr lang="en-US" dirty="0" smtClean="0"/>
              <a:t>Physiological : GALVANIC SKIN RESPONSE, ECG,EEG,BP, ADRENALIN LEVEL, LIE DETECTOR</a:t>
            </a:r>
          </a:p>
          <a:p>
            <a:r>
              <a:rPr lang="en-US" dirty="0" smtClean="0"/>
              <a:t>Tool to assess expressive emotions</a:t>
            </a:r>
          </a:p>
          <a:p>
            <a:pPr marL="0" indent="0">
              <a:buNone/>
            </a:pPr>
            <a:r>
              <a:rPr lang="en-US" dirty="0" smtClean="0"/>
              <a:t>Picture of facial affect (PFA) and facial action coding system (FACS), Verbal scale (Emotional maturity scale, Emotional stability scale)</a:t>
            </a:r>
            <a:endParaRPr lang="en-US" dirty="0"/>
          </a:p>
          <a:p>
            <a:pPr lvl="1">
              <a:buFont typeface="Wingdings" pitchFamily="2" charset="2"/>
              <a:buChar char="§"/>
            </a:pP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Techniques of controlling Emotion</a:t>
            </a:r>
            <a:endParaRPr lang="en-US" dirty="0">
              <a:solidFill>
                <a:schemeClr val="bg1"/>
              </a:solidFill>
            </a:endParaRPr>
          </a:p>
        </p:txBody>
      </p:sp>
      <p:sp>
        <p:nvSpPr>
          <p:cNvPr id="3" name="Content Placeholder 2"/>
          <p:cNvSpPr>
            <a:spLocks noGrp="1"/>
          </p:cNvSpPr>
          <p:nvPr>
            <p:ph idx="1"/>
          </p:nvPr>
        </p:nvSpPr>
        <p:spPr>
          <a:xfrm>
            <a:off x="457200" y="1600200"/>
            <a:ext cx="8229600" cy="4953000"/>
          </a:xfrm>
          <a:solidFill>
            <a:schemeClr val="accent3">
              <a:lumMod val="40000"/>
              <a:lumOff val="60000"/>
            </a:schemeClr>
          </a:solidFill>
        </p:spPr>
        <p:txBody>
          <a:bodyPr/>
          <a:lstStyle/>
          <a:p>
            <a:r>
              <a:rPr lang="en-US" dirty="0" smtClean="0"/>
              <a:t>It can be divided into psychological and physiological techniques.</a:t>
            </a:r>
          </a:p>
          <a:p>
            <a:r>
              <a:rPr lang="en-US" dirty="0" smtClean="0"/>
              <a:t>Psychological</a:t>
            </a:r>
          </a:p>
          <a:p>
            <a:pPr lvl="1"/>
            <a:r>
              <a:rPr lang="en-US" dirty="0" smtClean="0"/>
              <a:t>Desensitization:</a:t>
            </a:r>
          </a:p>
          <a:p>
            <a:pPr lvl="2"/>
            <a:r>
              <a:rPr lang="en-US" dirty="0" smtClean="0"/>
              <a:t>Its based on the behavioral principle of counter conditioning. In this individuals attain a state of complete relaxation and are then exposed to the stimulus that elicits the anxiety response. The negative reaction of anxiety is inhibited by the relaxed state, a process called reciprocal inhibition.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solidFill>
            <a:schemeClr val="accent3">
              <a:lumMod val="40000"/>
              <a:lumOff val="60000"/>
            </a:schemeClr>
          </a:solidFill>
        </p:spPr>
        <p:txBody>
          <a:bodyPr>
            <a:normAutofit fontScale="92500"/>
          </a:bodyPr>
          <a:lstStyle/>
          <a:p>
            <a:r>
              <a:rPr lang="en-US" dirty="0" smtClean="0"/>
              <a:t>Flooding:</a:t>
            </a:r>
          </a:p>
          <a:p>
            <a:pPr lvl="1"/>
            <a:r>
              <a:rPr lang="en-US" dirty="0" smtClean="0"/>
              <a:t>The individual is directly exposed to the producing stimulus, but escape is made impossible. </a:t>
            </a:r>
          </a:p>
          <a:p>
            <a:pPr lvl="1"/>
            <a:r>
              <a:rPr lang="en-US" dirty="0" smtClean="0"/>
              <a:t>By prolonged contact with the fear producing stimulus, the therapist’s guidance and encouragement and his modeling behavior reduce anxiety.</a:t>
            </a:r>
          </a:p>
          <a:p>
            <a:r>
              <a:rPr lang="en-US" dirty="0" smtClean="0"/>
              <a:t>Self Statement:</a:t>
            </a:r>
          </a:p>
          <a:p>
            <a:pPr lvl="1"/>
            <a:r>
              <a:rPr lang="en-US" dirty="0" smtClean="0"/>
              <a:t>Emotions can be overcome when we reassure ourselves with self talk or expressing Self directed statements to control our feelings. For example Phrases like “relax” , “ Don’t get Angry” Etc. can help us to control our emotion.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DEFINITION</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Emotion is a “ moved” or Stirred- up state of an organism. It is a stirred-up state of feeling that is the way it appears to the individual himself. It is a disturbed muscular and glandular activity that is the way it appears.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3">
              <a:lumMod val="40000"/>
              <a:lumOff val="60000"/>
            </a:schemeClr>
          </a:solidFill>
        </p:spPr>
        <p:txBody>
          <a:bodyPr>
            <a:normAutofit lnSpcReduction="10000"/>
          </a:bodyPr>
          <a:lstStyle/>
          <a:p>
            <a:r>
              <a:rPr lang="en-US" dirty="0" smtClean="0"/>
              <a:t>Coping Strategies:</a:t>
            </a:r>
          </a:p>
          <a:p>
            <a:pPr lvl="1"/>
            <a:r>
              <a:rPr lang="en-US" dirty="0" smtClean="0"/>
              <a:t>Keeping the goals within manageable and realistic limits.</a:t>
            </a:r>
          </a:p>
          <a:p>
            <a:pPr lvl="1"/>
            <a:r>
              <a:rPr lang="en-US" dirty="0" smtClean="0"/>
              <a:t>Relaxation, exercises, Sports, Good sleep can help to control emotions.</a:t>
            </a:r>
          </a:p>
          <a:p>
            <a:pPr lvl="1"/>
            <a:r>
              <a:rPr lang="en-US" dirty="0" smtClean="0"/>
              <a:t>Try to find out the cause and try to prevent.</a:t>
            </a:r>
          </a:p>
          <a:p>
            <a:pPr lvl="1"/>
            <a:r>
              <a:rPr lang="en-US" dirty="0" smtClean="0"/>
              <a:t>Engage yourself in an activity </a:t>
            </a:r>
            <a:r>
              <a:rPr lang="en-US" dirty="0" err="1" smtClean="0"/>
              <a:t>Eg</a:t>
            </a:r>
            <a:r>
              <a:rPr lang="en-US" dirty="0" smtClean="0"/>
              <a:t>: Gardening.</a:t>
            </a:r>
          </a:p>
          <a:p>
            <a:r>
              <a:rPr lang="en-US" dirty="0" smtClean="0"/>
              <a:t> Biofeedback:</a:t>
            </a:r>
          </a:p>
          <a:p>
            <a:pPr lvl="1"/>
            <a:r>
              <a:rPr lang="en-US" dirty="0" smtClean="0"/>
              <a:t>Its  the learning to control our bodily processes by acquired knowledge about them. </a:t>
            </a:r>
            <a:r>
              <a:rPr lang="en-US" dirty="0" err="1" smtClean="0"/>
              <a:t>Eg</a:t>
            </a:r>
            <a:r>
              <a:rPr lang="en-US" dirty="0" smtClean="0"/>
              <a:t>: A person suffering from blood pressure is asked to bring it down through relaxation.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solidFill>
            <a:schemeClr val="accent3">
              <a:lumMod val="40000"/>
              <a:lumOff val="60000"/>
            </a:schemeClr>
          </a:solidFill>
        </p:spPr>
        <p:txBody>
          <a:bodyPr/>
          <a:lstStyle/>
          <a:p>
            <a:r>
              <a:rPr lang="en-US" dirty="0" smtClean="0"/>
              <a:t>Manipulation of brain Centers:</a:t>
            </a:r>
          </a:p>
          <a:p>
            <a:pPr lvl="1"/>
            <a:r>
              <a:rPr lang="en-US" dirty="0" smtClean="0"/>
              <a:t>Through implantation of electrodes in the brain in specific areas, it is possible top directly stimulate the brain and Arouse or reduce a wide spectrum of emotions involving Anxiety, Fear, Pleasure Etc.</a:t>
            </a:r>
          </a:p>
          <a:p>
            <a:r>
              <a:rPr lang="en-US" dirty="0" smtClean="0"/>
              <a:t>Drugs:</a:t>
            </a:r>
          </a:p>
          <a:p>
            <a:pPr lvl="1"/>
            <a:r>
              <a:rPr lang="en-US" dirty="0" smtClean="0"/>
              <a:t>Drugs can also be used to control the emotions.</a:t>
            </a:r>
          </a:p>
          <a:p>
            <a:pPr lvl="1"/>
            <a:r>
              <a:rPr lang="en-US" dirty="0" err="1" smtClean="0"/>
              <a:t>Eg</a:t>
            </a:r>
            <a:r>
              <a:rPr lang="en-US" dirty="0" smtClean="0"/>
              <a:t>: Anti-depressants can reduce the sadness. Drugs like Marijuana, Cocaine also can elevate the emotion.</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tx1"/>
          </a:solidFill>
        </p:spPr>
        <p:txBody>
          <a:bodyPr/>
          <a:lstStyle/>
          <a:p>
            <a:r>
              <a:rPr lang="en-US" dirty="0" smtClean="0">
                <a:solidFill>
                  <a:schemeClr val="bg1"/>
                </a:solidFill>
              </a:rPr>
              <a:t>Alteration in emotions</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610884091"/>
              </p:ext>
            </p:extLst>
          </p:nvPr>
        </p:nvGraphicFramePr>
        <p:xfrm>
          <a:off x="152400" y="1397000"/>
          <a:ext cx="8915400" cy="5347212"/>
        </p:xfrm>
        <a:graphic>
          <a:graphicData uri="http://schemas.openxmlformats.org/drawingml/2006/table">
            <a:tbl>
              <a:tblPr firstRow="1" bandRow="1">
                <a:tableStyleId>{5C22544A-7EE6-4342-B048-85BDC9FD1C3A}</a:tableStyleId>
              </a:tblPr>
              <a:tblGrid>
                <a:gridCol w="2580774"/>
                <a:gridCol w="6334626"/>
              </a:tblGrid>
              <a:tr h="632122">
                <a:tc>
                  <a:txBody>
                    <a:bodyPr/>
                    <a:lstStyle/>
                    <a:p>
                      <a:r>
                        <a:rPr lang="en-US" dirty="0" smtClean="0"/>
                        <a:t>Event </a:t>
                      </a:r>
                      <a:endParaRPr lang="en-US" dirty="0"/>
                    </a:p>
                  </a:txBody>
                  <a:tcPr/>
                </a:tc>
                <a:tc>
                  <a:txBody>
                    <a:bodyPr/>
                    <a:lstStyle/>
                    <a:p>
                      <a:r>
                        <a:rPr lang="en-US" dirty="0" smtClean="0"/>
                        <a:t>Alteration </a:t>
                      </a:r>
                      <a:endParaRPr lang="en-US" dirty="0"/>
                    </a:p>
                  </a:txBody>
                  <a:tcPr/>
                </a:tc>
              </a:tr>
              <a:tr h="632122">
                <a:tc>
                  <a:txBody>
                    <a:bodyPr/>
                    <a:lstStyle/>
                    <a:p>
                      <a:r>
                        <a:rPr lang="en-US" dirty="0" smtClean="0"/>
                        <a:t>Adolescence </a:t>
                      </a:r>
                      <a:endParaRPr lang="en-US" dirty="0"/>
                    </a:p>
                  </a:txBody>
                  <a:tcPr/>
                </a:tc>
                <a:tc>
                  <a:txBody>
                    <a:bodyPr/>
                    <a:lstStyle/>
                    <a:p>
                      <a:r>
                        <a:rPr lang="en-US" dirty="0" smtClean="0"/>
                        <a:t>Age of “stress and storm”</a:t>
                      </a:r>
                      <a:endParaRPr lang="en-US" dirty="0"/>
                    </a:p>
                  </a:txBody>
                  <a:tcPr/>
                </a:tc>
              </a:tr>
              <a:tr h="632122">
                <a:tc>
                  <a:txBody>
                    <a:bodyPr/>
                    <a:lstStyle/>
                    <a:p>
                      <a:r>
                        <a:rPr lang="en-US" dirty="0" smtClean="0"/>
                        <a:t>Premenstrual syndrome </a:t>
                      </a:r>
                      <a:endParaRPr lang="en-US" dirty="0"/>
                    </a:p>
                  </a:txBody>
                  <a:tcPr/>
                </a:tc>
                <a:tc>
                  <a:txBody>
                    <a:bodyPr/>
                    <a:lstStyle/>
                    <a:p>
                      <a:r>
                        <a:rPr lang="en-US" dirty="0" smtClean="0"/>
                        <a:t>Week or two before</a:t>
                      </a:r>
                      <a:r>
                        <a:rPr lang="en-US" baseline="0" dirty="0" smtClean="0"/>
                        <a:t> menstrual period.</a:t>
                      </a:r>
                      <a:endParaRPr lang="en-US" dirty="0"/>
                    </a:p>
                  </a:txBody>
                  <a:tcPr/>
                </a:tc>
              </a:tr>
              <a:tr h="632122">
                <a:tc>
                  <a:txBody>
                    <a:bodyPr/>
                    <a:lstStyle/>
                    <a:p>
                      <a:r>
                        <a:rPr lang="en-US" dirty="0" smtClean="0"/>
                        <a:t>Pregnancy</a:t>
                      </a:r>
                      <a:r>
                        <a:rPr lang="en-US" baseline="0" dirty="0" smtClean="0"/>
                        <a:t> and childbirth</a:t>
                      </a:r>
                      <a:endParaRPr lang="en-US" dirty="0"/>
                    </a:p>
                  </a:txBody>
                  <a:tcPr/>
                </a:tc>
                <a:tc>
                  <a:txBody>
                    <a:bodyPr/>
                    <a:lstStyle/>
                    <a:p>
                      <a:r>
                        <a:rPr lang="en-US" dirty="0" smtClean="0"/>
                        <a:t>Emotional changes, postnatal depression affect one in 10 woman</a:t>
                      </a:r>
                      <a:endParaRPr lang="en-US" dirty="0"/>
                    </a:p>
                  </a:txBody>
                  <a:tcPr/>
                </a:tc>
              </a:tr>
              <a:tr h="632122">
                <a:tc>
                  <a:txBody>
                    <a:bodyPr/>
                    <a:lstStyle/>
                    <a:p>
                      <a:r>
                        <a:rPr lang="en-US" dirty="0" smtClean="0"/>
                        <a:t>Menopause </a:t>
                      </a:r>
                      <a:endParaRPr lang="en-US" dirty="0"/>
                    </a:p>
                  </a:txBody>
                  <a:tcPr/>
                </a:tc>
                <a:tc>
                  <a:txBody>
                    <a:bodyPr/>
                    <a:lstStyle/>
                    <a:p>
                      <a:r>
                        <a:rPr lang="en-US" dirty="0" smtClean="0"/>
                        <a:t>Irritability, feeling of sadness, mood swings, aggression</a:t>
                      </a:r>
                      <a:endParaRPr lang="en-US" dirty="0"/>
                    </a:p>
                  </a:txBody>
                  <a:tcPr/>
                </a:tc>
              </a:tr>
              <a:tr h="632122">
                <a:tc>
                  <a:txBody>
                    <a:bodyPr/>
                    <a:lstStyle/>
                    <a:p>
                      <a:r>
                        <a:rPr lang="en-US" dirty="0" smtClean="0"/>
                        <a:t>Substance abuse </a:t>
                      </a:r>
                      <a:endParaRPr lang="en-US" dirty="0"/>
                    </a:p>
                  </a:txBody>
                  <a:tcPr/>
                </a:tc>
                <a:tc>
                  <a:txBody>
                    <a:bodyPr/>
                    <a:lstStyle/>
                    <a:p>
                      <a:r>
                        <a:rPr lang="en-US" dirty="0" smtClean="0"/>
                        <a:t>Angry</a:t>
                      </a:r>
                      <a:r>
                        <a:rPr lang="en-US" baseline="0" dirty="0" smtClean="0"/>
                        <a:t> person who drinks may become violent</a:t>
                      </a:r>
                      <a:endParaRPr lang="en-US" dirty="0"/>
                    </a:p>
                  </a:txBody>
                  <a:tcPr/>
                </a:tc>
              </a:tr>
              <a:tr h="632122">
                <a:tc>
                  <a:txBody>
                    <a:bodyPr/>
                    <a:lstStyle/>
                    <a:p>
                      <a:r>
                        <a:rPr lang="en-US" dirty="0" smtClean="0"/>
                        <a:t>Thyroid disorder</a:t>
                      </a:r>
                      <a:endParaRPr lang="en-US" dirty="0"/>
                    </a:p>
                  </a:txBody>
                  <a:tcPr/>
                </a:tc>
                <a:tc>
                  <a:txBody>
                    <a:bodyPr/>
                    <a:lstStyle/>
                    <a:p>
                      <a:r>
                        <a:rPr lang="en-US" dirty="0" smtClean="0"/>
                        <a:t>Depression: hypothyroidism, severe anxiety, tension, irritability, mood swings in hyperthyroidism</a:t>
                      </a:r>
                      <a:endParaRPr lang="en-US" dirty="0"/>
                    </a:p>
                  </a:txBody>
                  <a:tcPr/>
                </a:tc>
              </a:tr>
              <a:tr h="883744">
                <a:tc>
                  <a:txBody>
                    <a:bodyPr/>
                    <a:lstStyle/>
                    <a:p>
                      <a:r>
                        <a:rPr lang="en-US" dirty="0" smtClean="0"/>
                        <a:t>Medication </a:t>
                      </a:r>
                      <a:endParaRPr lang="en-US" dirty="0"/>
                    </a:p>
                  </a:txBody>
                  <a:tcPr/>
                </a:tc>
                <a:tc>
                  <a:txBody>
                    <a:bodyPr/>
                    <a:lstStyle/>
                    <a:p>
                      <a:r>
                        <a:rPr lang="en-US" dirty="0" smtClean="0"/>
                        <a:t>Herat medicines: induced feeling of depression</a:t>
                      </a:r>
                    </a:p>
                    <a:p>
                      <a:r>
                        <a:rPr lang="en-US" dirty="0" smtClean="0"/>
                        <a:t>Asthma drugs: nervous feelings</a:t>
                      </a:r>
                    </a:p>
                    <a:p>
                      <a:r>
                        <a:rPr lang="en-US" dirty="0" smtClean="0"/>
                        <a:t>DM</a:t>
                      </a:r>
                      <a:r>
                        <a:rPr lang="en-US" baseline="0" dirty="0" smtClean="0"/>
                        <a:t>  and Vitamin drugs: high dosage may affect</a:t>
                      </a:r>
                      <a:r>
                        <a:rPr lang="en-US" dirty="0" smtClean="0"/>
                        <a:t> </a:t>
                      </a:r>
                      <a:endParaRPr lang="en-US" dirty="0"/>
                    </a:p>
                  </a:txBody>
                  <a:tcPr/>
                </a:tc>
              </a:tr>
            </a:tbl>
          </a:graphicData>
        </a:graphic>
      </p:graphicFrame>
    </p:spTree>
    <p:extLst>
      <p:ext uri="{BB962C8B-B14F-4D97-AF65-F5344CB8AC3E}">
        <p14:creationId xmlns:p14="http://schemas.microsoft.com/office/powerpoint/2010/main" val="2454840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51220072"/>
              </p:ext>
            </p:extLst>
          </p:nvPr>
        </p:nvGraphicFramePr>
        <p:xfrm>
          <a:off x="228600" y="457200"/>
          <a:ext cx="8686800" cy="6057900"/>
        </p:xfrm>
        <a:graphic>
          <a:graphicData uri="http://schemas.openxmlformats.org/drawingml/2006/table">
            <a:tbl>
              <a:tblPr firstRow="1" bandRow="1">
                <a:tableStyleId>{5C22544A-7EE6-4342-B048-85BDC9FD1C3A}</a:tableStyleId>
              </a:tblPr>
              <a:tblGrid>
                <a:gridCol w="2514600"/>
                <a:gridCol w="6172200"/>
              </a:tblGrid>
              <a:tr h="1504950">
                <a:tc>
                  <a:txBody>
                    <a:bodyPr/>
                    <a:lstStyle/>
                    <a:p>
                      <a:endParaRPr lang="en-US" dirty="0" smtClean="0"/>
                    </a:p>
                    <a:p>
                      <a:endParaRPr lang="en-US" dirty="0" smtClean="0"/>
                    </a:p>
                    <a:p>
                      <a:r>
                        <a:rPr lang="en-US" dirty="0" smtClean="0"/>
                        <a:t>Dementia </a:t>
                      </a:r>
                      <a:endParaRPr lang="en-US" b="1" dirty="0"/>
                    </a:p>
                  </a:txBody>
                  <a:tcPr/>
                </a:tc>
                <a:tc>
                  <a:txBody>
                    <a:bodyPr/>
                    <a:lstStyle/>
                    <a:p>
                      <a:endParaRPr lang="en-US" dirty="0" smtClean="0"/>
                    </a:p>
                    <a:p>
                      <a:endParaRPr lang="en-US" dirty="0" smtClean="0"/>
                    </a:p>
                    <a:p>
                      <a:r>
                        <a:rPr lang="en-US" dirty="0" smtClean="0"/>
                        <a:t>Easily frustrated and upset</a:t>
                      </a:r>
                      <a:endParaRPr lang="en-US" b="1" dirty="0"/>
                    </a:p>
                  </a:txBody>
                  <a:tcPr/>
                </a:tc>
              </a:tr>
              <a:tr h="1543050">
                <a:tc>
                  <a:txBody>
                    <a:bodyPr/>
                    <a:lstStyle/>
                    <a:p>
                      <a:endParaRPr lang="en-US" dirty="0" smtClean="0"/>
                    </a:p>
                    <a:p>
                      <a:endParaRPr lang="en-US" dirty="0" smtClean="0"/>
                    </a:p>
                    <a:p>
                      <a:r>
                        <a:rPr lang="en-US" dirty="0" smtClean="0"/>
                        <a:t>Schizophrenia </a:t>
                      </a:r>
                      <a:endParaRPr lang="en-US" b="1" dirty="0"/>
                    </a:p>
                  </a:txBody>
                  <a:tcPr/>
                </a:tc>
                <a:tc>
                  <a:txBody>
                    <a:bodyPr/>
                    <a:lstStyle/>
                    <a:p>
                      <a:endParaRPr lang="en-US" dirty="0" smtClean="0"/>
                    </a:p>
                    <a:p>
                      <a:endParaRPr lang="en-US" dirty="0" smtClean="0"/>
                    </a:p>
                    <a:p>
                      <a:r>
                        <a:rPr lang="en-US" dirty="0" smtClean="0"/>
                        <a:t>Unable to feel anything</a:t>
                      </a:r>
                      <a:endParaRPr lang="en-US" b="1" dirty="0"/>
                    </a:p>
                  </a:txBody>
                  <a:tcPr/>
                </a:tc>
              </a:tr>
              <a:tr h="1504950">
                <a:tc>
                  <a:txBody>
                    <a:bodyPr/>
                    <a:lstStyle/>
                    <a:p>
                      <a:endParaRPr lang="en-US" dirty="0" smtClean="0"/>
                    </a:p>
                    <a:p>
                      <a:endParaRPr lang="en-US" dirty="0" smtClean="0"/>
                    </a:p>
                    <a:p>
                      <a:r>
                        <a:rPr lang="en-US" dirty="0" smtClean="0"/>
                        <a:t>Multiple</a:t>
                      </a:r>
                      <a:r>
                        <a:rPr lang="en-US" baseline="0" dirty="0" smtClean="0"/>
                        <a:t> sclerosis </a:t>
                      </a:r>
                      <a:endParaRPr lang="en-US" b="1" dirty="0"/>
                    </a:p>
                  </a:txBody>
                  <a:tcPr/>
                </a:tc>
                <a:tc>
                  <a:txBody>
                    <a:bodyPr/>
                    <a:lstStyle/>
                    <a:p>
                      <a:endParaRPr lang="en-US" dirty="0" smtClean="0"/>
                    </a:p>
                    <a:p>
                      <a:endParaRPr lang="en-US" dirty="0" smtClean="0"/>
                    </a:p>
                    <a:p>
                      <a:r>
                        <a:rPr lang="en-US" dirty="0" smtClean="0"/>
                        <a:t>Depression, anxiety , mania, hypomania and emotional </a:t>
                      </a:r>
                      <a:r>
                        <a:rPr lang="en-US" dirty="0" err="1" smtClean="0"/>
                        <a:t>lability</a:t>
                      </a:r>
                      <a:endParaRPr lang="en-US" b="1" dirty="0"/>
                    </a:p>
                  </a:txBody>
                  <a:tcPr/>
                </a:tc>
              </a:tr>
              <a:tr h="1504950">
                <a:tc>
                  <a:txBody>
                    <a:bodyPr/>
                    <a:lstStyle/>
                    <a:p>
                      <a:endParaRPr lang="en-US" dirty="0" smtClean="0"/>
                    </a:p>
                    <a:p>
                      <a:endParaRPr lang="en-US" dirty="0" smtClean="0"/>
                    </a:p>
                    <a:p>
                      <a:r>
                        <a:rPr lang="en-US" dirty="0" smtClean="0"/>
                        <a:t>Epilepsy </a:t>
                      </a:r>
                      <a:endParaRPr lang="en-US" b="1" dirty="0"/>
                    </a:p>
                  </a:txBody>
                  <a:tcPr/>
                </a:tc>
                <a:tc>
                  <a:txBody>
                    <a:bodyPr/>
                    <a:lstStyle/>
                    <a:p>
                      <a:endParaRPr lang="en-US" dirty="0" smtClean="0"/>
                    </a:p>
                    <a:p>
                      <a:endParaRPr lang="en-US" dirty="0" smtClean="0"/>
                    </a:p>
                    <a:p>
                      <a:r>
                        <a:rPr lang="en-US" dirty="0" smtClean="0"/>
                        <a:t>May occur before , during or after seizure, may show sign of depression</a:t>
                      </a:r>
                      <a:endParaRPr lang="en-US" b="1" dirty="0"/>
                    </a:p>
                  </a:txBody>
                  <a:tcPr/>
                </a:tc>
              </a:tr>
            </a:tbl>
          </a:graphicData>
        </a:graphic>
      </p:graphicFrame>
    </p:spTree>
    <p:extLst>
      <p:ext uri="{BB962C8B-B14F-4D97-AF65-F5344CB8AC3E}">
        <p14:creationId xmlns:p14="http://schemas.microsoft.com/office/powerpoint/2010/main" val="1727116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Relevance in nursing </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fontScale="85000" lnSpcReduction="20000"/>
          </a:bodyPr>
          <a:lstStyle/>
          <a:p>
            <a:r>
              <a:rPr lang="en-US" dirty="0" smtClean="0"/>
              <a:t>Helps to build healthy relationship of confidence and cooperation with patient</a:t>
            </a:r>
          </a:p>
          <a:p>
            <a:r>
              <a:rPr lang="en-US" dirty="0" smtClean="0"/>
              <a:t>Nurse should opt for individualized approach with each patient</a:t>
            </a:r>
          </a:p>
          <a:p>
            <a:r>
              <a:rPr lang="en-US" dirty="0" smtClean="0"/>
              <a:t>Nurse must interpret and understand patient’s feelings and, motives and concerns</a:t>
            </a:r>
          </a:p>
          <a:p>
            <a:r>
              <a:rPr lang="en-US" dirty="0" smtClean="0"/>
              <a:t>Nurse should maintain an equable disposition and good natured patience.</a:t>
            </a:r>
          </a:p>
          <a:p>
            <a:r>
              <a:rPr lang="en-US" dirty="0" smtClean="0"/>
              <a:t>Nurse have to confront and manage their own emotions</a:t>
            </a:r>
          </a:p>
          <a:p>
            <a:r>
              <a:rPr lang="en-US" dirty="0" smtClean="0"/>
              <a:t>Nurses to seek outlet for emotional tensions as constant contact  with suffering , depression, death etc.</a:t>
            </a:r>
          </a:p>
          <a:p>
            <a:endParaRPr lang="en-US" dirty="0"/>
          </a:p>
        </p:txBody>
      </p:sp>
    </p:spTree>
    <p:extLst>
      <p:ext uri="{BB962C8B-B14F-4D97-AF65-F5344CB8AC3E}">
        <p14:creationId xmlns:p14="http://schemas.microsoft.com/office/powerpoint/2010/main" val="3270179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457200"/>
            <a:ext cx="5232523" cy="3631763"/>
          </a:xfrm>
          <a:prstGeom prst="rect">
            <a:avLst/>
          </a:prstGeom>
        </p:spPr>
        <p:style>
          <a:lnRef idx="1">
            <a:schemeClr val="dk1"/>
          </a:lnRef>
          <a:fillRef idx="3">
            <a:schemeClr val="dk1"/>
          </a:fillRef>
          <a:effectRef idx="2">
            <a:schemeClr val="dk1"/>
          </a:effectRef>
          <a:fontRef idx="minor">
            <a:schemeClr val="lt1"/>
          </a:fontRef>
        </p:style>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115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haroni" pitchFamily="2" charset="-79"/>
                <a:cs typeface="Aharoni" pitchFamily="2" charset="-79"/>
              </a:rPr>
              <a:t>Thank</a:t>
            </a:r>
          </a:p>
          <a:p>
            <a:pPr algn="ctr"/>
            <a:r>
              <a:rPr lang="en-US" sz="115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haroni" pitchFamily="2" charset="-79"/>
                <a:cs typeface="Aharoni" pitchFamily="2" charset="-79"/>
              </a:rPr>
              <a:t>you</a:t>
            </a:r>
            <a:endParaRPr lang="en-US" sz="115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haroni" pitchFamily="2" charset="-79"/>
              <a:cs typeface="Aharoni" pitchFamily="2" charset="-79"/>
            </a:endParaRPr>
          </a:p>
        </p:txBody>
      </p:sp>
    </p:spTree>
    <p:extLst>
      <p:ext uri="{BB962C8B-B14F-4D97-AF65-F5344CB8AC3E}">
        <p14:creationId xmlns:p14="http://schemas.microsoft.com/office/powerpoint/2010/main" val="2290000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Characteristics of Emotions</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normAutofit lnSpcReduction="10000"/>
          </a:bodyPr>
          <a:lstStyle/>
          <a:p>
            <a:r>
              <a:rPr lang="en-US" dirty="0" smtClean="0"/>
              <a:t>Emotion are aroused and stirred up bodily state (brings physiological changes Ex: Autonomic system.)</a:t>
            </a:r>
          </a:p>
          <a:p>
            <a:r>
              <a:rPr lang="en-US" dirty="0" smtClean="0"/>
              <a:t>Emotion Energizing: (Greater supply of energy to our body Ex: person can run fast when in fear.)</a:t>
            </a:r>
          </a:p>
          <a:p>
            <a:r>
              <a:rPr lang="en-US" dirty="0" smtClean="0"/>
              <a:t>Emotion motivate us to perform activities: (Angry man wants to destroy or hit the object of his Anger)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solidFill>
            <a:schemeClr val="accent3">
              <a:lumMod val="40000"/>
              <a:lumOff val="60000"/>
            </a:schemeClr>
          </a:solidFill>
        </p:spPr>
        <p:txBody>
          <a:bodyPr>
            <a:normAutofit lnSpcReduction="10000"/>
          </a:bodyPr>
          <a:lstStyle/>
          <a:p>
            <a:r>
              <a:rPr lang="en-US" dirty="0" smtClean="0"/>
              <a:t>Emotions are aroused by external forces (Situation increase emotion)</a:t>
            </a:r>
          </a:p>
          <a:p>
            <a:r>
              <a:rPr lang="en-US" dirty="0" smtClean="0"/>
              <a:t>Emotion is a subjective experience (</a:t>
            </a:r>
            <a:r>
              <a:rPr lang="en-US" dirty="0" err="1" smtClean="0"/>
              <a:t>Eg</a:t>
            </a:r>
            <a:r>
              <a:rPr lang="en-US" dirty="0" smtClean="0"/>
              <a:t>: The sight of a dog may arouse fear in one person and pleasure in another)</a:t>
            </a:r>
          </a:p>
          <a:p>
            <a:r>
              <a:rPr lang="en-US" dirty="0" smtClean="0"/>
              <a:t>Emotions are pleasant and unpleasant (Ex: joy, fear)</a:t>
            </a:r>
          </a:p>
          <a:p>
            <a:r>
              <a:rPr lang="en-US" dirty="0" smtClean="0"/>
              <a:t>Emotions have impact on cognitive function</a:t>
            </a:r>
          </a:p>
          <a:p>
            <a:r>
              <a:rPr lang="en-US" dirty="0" smtClean="0"/>
              <a:t>Emotion act as a motive (in case of fear the motive is to avoid the situation which causes fear).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dirty="0" smtClean="0">
                <a:solidFill>
                  <a:schemeClr val="bg1"/>
                </a:solidFill>
              </a:rPr>
              <a:t>Component of emotion</a:t>
            </a:r>
            <a:endParaRPr lang="en-US" dirty="0">
              <a:solidFill>
                <a:schemeClr val="bg1"/>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err="1" smtClean="0"/>
              <a:t>Dennies</a:t>
            </a:r>
            <a:r>
              <a:rPr lang="en-US" dirty="0" smtClean="0"/>
              <a:t> Coon Classification</a:t>
            </a:r>
          </a:p>
          <a:p>
            <a:pPr lvl="1"/>
            <a:r>
              <a:rPr lang="en-US" dirty="0" smtClean="0"/>
              <a:t>Subjective feelings</a:t>
            </a:r>
          </a:p>
          <a:p>
            <a:pPr lvl="1"/>
            <a:r>
              <a:rPr lang="en-US" dirty="0" smtClean="0"/>
              <a:t>Emotional expression </a:t>
            </a:r>
          </a:p>
          <a:p>
            <a:pPr lvl="1"/>
            <a:r>
              <a:rPr lang="en-US" dirty="0" smtClean="0"/>
              <a:t>Physiological changes</a:t>
            </a:r>
          </a:p>
          <a:p>
            <a:pPr lvl="1"/>
            <a:r>
              <a:rPr lang="en-US" dirty="0" smtClean="0"/>
              <a:t>Conscious experience</a:t>
            </a:r>
          </a:p>
          <a:p>
            <a:pPr lvl="1">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accent3">
              <a:lumMod val="40000"/>
              <a:lumOff val="60000"/>
            </a:schemeClr>
          </a:solidFill>
        </p:spPr>
        <p:txBody>
          <a:bodyPr/>
          <a:lstStyle/>
          <a:p>
            <a:r>
              <a:rPr lang="en-US" dirty="0" smtClean="0"/>
              <a:t>Subjective feelings</a:t>
            </a:r>
          </a:p>
          <a:p>
            <a:pPr lvl="1"/>
            <a:r>
              <a:rPr lang="en-US" dirty="0" smtClean="0"/>
              <a:t>Subjective feeling are what you believe you are feeling.</a:t>
            </a:r>
          </a:p>
          <a:p>
            <a:pPr lvl="1"/>
            <a:r>
              <a:rPr lang="en-US" dirty="0" smtClean="0"/>
              <a:t>It is the conscious and intellectual perception of the situation.</a:t>
            </a:r>
          </a:p>
          <a:p>
            <a:pPr lvl="1"/>
            <a:r>
              <a:rPr lang="en-US" dirty="0" smtClean="0"/>
              <a:t>If the situation is intense enough, it may provoke an emotion.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3">
              <a:lumMod val="40000"/>
              <a:lumOff val="60000"/>
            </a:schemeClr>
          </a:solidFill>
        </p:spPr>
        <p:txBody>
          <a:bodyPr/>
          <a:lstStyle/>
          <a:p>
            <a:pPr marL="342900" lvl="1" indent="-342900">
              <a:buFont typeface="Arial" pitchFamily="34" charset="0"/>
              <a:buChar char="•"/>
            </a:pPr>
            <a:r>
              <a:rPr lang="en-US" dirty="0" smtClean="0"/>
              <a:t>Emotional expression </a:t>
            </a:r>
          </a:p>
          <a:p>
            <a:pPr lvl="1"/>
            <a:r>
              <a:rPr lang="en-US" dirty="0" smtClean="0"/>
              <a:t>The way in which the emotion can be expressed.</a:t>
            </a:r>
          </a:p>
          <a:p>
            <a:pPr lvl="2"/>
            <a:r>
              <a:rPr lang="en-US" dirty="0" smtClean="0"/>
              <a:t>Facial</a:t>
            </a:r>
          </a:p>
          <a:p>
            <a:pPr lvl="2"/>
            <a:r>
              <a:rPr lang="en-US" dirty="0" smtClean="0"/>
              <a:t>Vocal</a:t>
            </a:r>
          </a:p>
          <a:p>
            <a:pPr lvl="2"/>
            <a:r>
              <a:rPr lang="en-US" dirty="0" smtClean="0"/>
              <a:t>Body movement / Gestures</a:t>
            </a:r>
          </a:p>
          <a:p>
            <a:pPr marL="342900" lvl="2" indent="-342900"/>
            <a:r>
              <a:rPr lang="en-US" sz="2800" dirty="0" smtClean="0"/>
              <a:t>Facial</a:t>
            </a:r>
          </a:p>
          <a:p>
            <a:pPr marL="800100" lvl="3" indent="-342900"/>
            <a:r>
              <a:rPr lang="en-US" sz="2400" dirty="0" smtClean="0"/>
              <a:t>The face is the most expressive part of the body.</a:t>
            </a:r>
          </a:p>
          <a:p>
            <a:pPr marL="800100" lvl="3" indent="-342900"/>
            <a:r>
              <a:rPr lang="en-US" sz="2400" dirty="0" smtClean="0"/>
              <a:t>Some emotions like Guilt, Joy, Anger can be perceived clearly through facial expression.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solidFill>
            <a:schemeClr val="accent3">
              <a:lumMod val="40000"/>
              <a:lumOff val="60000"/>
            </a:schemeClr>
          </a:solidFill>
        </p:spPr>
        <p:txBody>
          <a:bodyPr/>
          <a:lstStyle/>
          <a:p>
            <a:pPr marL="342900" lvl="2" indent="-342900"/>
            <a:r>
              <a:rPr lang="en-US" dirty="0" smtClean="0"/>
              <a:t>Vocal</a:t>
            </a:r>
          </a:p>
          <a:p>
            <a:pPr lvl="1"/>
            <a:r>
              <a:rPr lang="en-US" dirty="0" smtClean="0"/>
              <a:t>Voice also tell us about an emotional state of an individual.</a:t>
            </a:r>
          </a:p>
          <a:p>
            <a:pPr lvl="1"/>
            <a:r>
              <a:rPr lang="en-US" dirty="0" smtClean="0"/>
              <a:t>A scream communicates fear, pain etc</a:t>
            </a:r>
          </a:p>
          <a:p>
            <a:pPr lvl="1"/>
            <a:r>
              <a:rPr lang="en-US" dirty="0" smtClean="0"/>
              <a:t>Slow monotonous voice usually communicate sadness.</a:t>
            </a:r>
          </a:p>
          <a:p>
            <a:pPr marL="342900" lvl="2" indent="-342900"/>
            <a:r>
              <a:rPr lang="en-US" sz="2800" dirty="0" smtClean="0"/>
              <a:t>Body movement / Gestures</a:t>
            </a:r>
          </a:p>
          <a:p>
            <a:pPr lvl="1"/>
            <a:r>
              <a:rPr lang="en-US" sz="2400" dirty="0" smtClean="0"/>
              <a:t>Body movement / Gestures also indicate the emotional state of an individual. In anger person clenches his fists and moves forward to attack.</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1831</Words>
  <Application>Microsoft Office PowerPoint</Application>
  <PresentationFormat>On-screen Show (4:3)</PresentationFormat>
  <Paragraphs>216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EMOTION</vt:lpstr>
      <vt:lpstr>Introduction </vt:lpstr>
      <vt:lpstr>DEFINITION</vt:lpstr>
      <vt:lpstr>Characteristics of Emotions</vt:lpstr>
      <vt:lpstr>PowerPoint Presentation</vt:lpstr>
      <vt:lpstr>Component of emotion</vt:lpstr>
      <vt:lpstr>PowerPoint Presentation</vt:lpstr>
      <vt:lpstr>PowerPoint Presentation</vt:lpstr>
      <vt:lpstr>PowerPoint Presentation</vt:lpstr>
      <vt:lpstr>PowerPoint Presentation</vt:lpstr>
      <vt:lpstr>PowerPoint Presentation</vt:lpstr>
      <vt:lpstr>Internal/ External changes  In emotions</vt:lpstr>
      <vt:lpstr>Internal changes</vt:lpstr>
      <vt:lpstr>External changes</vt:lpstr>
      <vt:lpstr>Emotions and health</vt:lpstr>
      <vt:lpstr>PowerPoint Presentation</vt:lpstr>
      <vt:lpstr>Emotional Responses to illness</vt:lpstr>
      <vt:lpstr>Theories of Emotion</vt:lpstr>
      <vt:lpstr>PowerPoint Presentation</vt:lpstr>
      <vt:lpstr>PowerPoint Presentation</vt:lpstr>
      <vt:lpstr>PowerPoint Presentation</vt:lpstr>
      <vt:lpstr>Lazarus’ theory</vt:lpstr>
      <vt:lpstr>EMOTIONAL INTELLIGENCE</vt:lpstr>
      <vt:lpstr> According to Daniel Goleman (1995)  </vt:lpstr>
      <vt:lpstr>Emotional adjustments</vt:lpstr>
      <vt:lpstr>Points to control emotions</vt:lpstr>
      <vt:lpstr>Measurement of emotion </vt:lpstr>
      <vt:lpstr>Techniques of controlling Emotion</vt:lpstr>
      <vt:lpstr>PowerPoint Presentation</vt:lpstr>
      <vt:lpstr>PowerPoint Presentation</vt:lpstr>
      <vt:lpstr>PowerPoint Presentation</vt:lpstr>
      <vt:lpstr>Alteration in emotions</vt:lpstr>
      <vt:lpstr>PowerPoint Presentation</vt:lpstr>
      <vt:lpstr>Relevance in nursing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dc:title>
  <dc:creator>SURESH</dc:creator>
  <cp:lastModifiedBy>xyz</cp:lastModifiedBy>
  <cp:revision>126</cp:revision>
  <dcterms:created xsi:type="dcterms:W3CDTF">2012-05-30T03:50:10Z</dcterms:created>
  <dcterms:modified xsi:type="dcterms:W3CDTF">2021-01-01T08:01:51Z</dcterms:modified>
</cp:coreProperties>
</file>