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3" r:id="rId2"/>
    <p:sldId id="256" r:id="rId3"/>
    <p:sldId id="260" r:id="rId4"/>
    <p:sldId id="258" r:id="rId5"/>
    <p:sldId id="261" r:id="rId6"/>
    <p:sldId id="259" r:id="rId7"/>
    <p:sldId id="262" r:id="rId8"/>
    <p:sldId id="263" r:id="rId9"/>
    <p:sldId id="264" r:id="rId10"/>
    <p:sldId id="286" r:id="rId11"/>
    <p:sldId id="265" r:id="rId12"/>
    <p:sldId id="266" r:id="rId13"/>
    <p:sldId id="267" r:id="rId14"/>
    <p:sldId id="268" r:id="rId15"/>
    <p:sldId id="269" r:id="rId16"/>
    <p:sldId id="270" r:id="rId17"/>
    <p:sldId id="271" r:id="rId18"/>
    <p:sldId id="272" r:id="rId19"/>
    <p:sldId id="273" r:id="rId20"/>
    <p:sldId id="287" r:id="rId21"/>
    <p:sldId id="274" r:id="rId22"/>
    <p:sldId id="275" r:id="rId23"/>
    <p:sldId id="276" r:id="rId24"/>
    <p:sldId id="277" r:id="rId25"/>
    <p:sldId id="278" r:id="rId26"/>
    <p:sldId id="279" r:id="rId27"/>
    <p:sldId id="280" r:id="rId28"/>
    <p:sldId id="281" r:id="rId29"/>
    <p:sldId id="292" r:id="rId30"/>
    <p:sldId id="293" r:id="rId31"/>
    <p:sldId id="294" r:id="rId32"/>
    <p:sldId id="299" r:id="rId33"/>
    <p:sldId id="295" r:id="rId34"/>
    <p:sldId id="296" r:id="rId35"/>
    <p:sldId id="297" r:id="rId36"/>
    <p:sldId id="300" r:id="rId37"/>
    <p:sldId id="301" r:id="rId38"/>
    <p:sldId id="302" r:id="rId39"/>
    <p:sldId id="285" r:id="rId40"/>
    <p:sldId id="282" r:id="rId41"/>
    <p:sldId id="283" r:id="rId42"/>
    <p:sldId id="284" r:id="rId43"/>
    <p:sldId id="304" r:id="rId44"/>
    <p:sldId id="305" r:id="rId45"/>
    <p:sldId id="306" r:id="rId46"/>
    <p:sldId id="288" r:id="rId47"/>
    <p:sldId id="29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DD62B-DF03-4DB8-9E96-1641C80F147E}" type="datetimeFigureOut">
              <a:rPr lang="en-US" smtClean="0"/>
              <a:pPr/>
              <a:t>7/30/2021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54FFC-2BF1-4B86-9569-3F1F667CA2D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6E54FFC-2BF1-4B86-9569-3F1F667CA2DC}" type="slidenum">
              <a:rPr lang="en-IN" smtClean="0"/>
              <a:pPr/>
              <a:t>47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7/30/2021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7/30/2021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7/30/2021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7/30/2021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DE218-9A87-4B30-8E0D-DAB2471935F0}" type="datetimeFigureOut">
              <a:rPr lang="en-US" smtClean="0"/>
              <a:pPr/>
              <a:t>7/30/2021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85DE218-9A87-4B30-8E0D-DAB2471935F0}" type="datetimeFigureOut">
              <a:rPr lang="en-US" smtClean="0"/>
              <a:pPr/>
              <a:t>7/30/2021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85DE218-9A87-4B30-8E0D-DAB2471935F0}" type="datetimeFigureOut">
              <a:rPr lang="en-US" smtClean="0"/>
              <a:pPr/>
              <a:t>7/30/2021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85DE218-9A87-4B30-8E0D-DAB2471935F0}" type="datetimeFigureOut">
              <a:rPr lang="en-US" smtClean="0"/>
              <a:pPr/>
              <a:t>7/30/2021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DE218-9A87-4B30-8E0D-DAB2471935F0}" type="datetimeFigureOut">
              <a:rPr lang="en-US" smtClean="0"/>
              <a:pPr/>
              <a:t>7/30/2021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DE218-9A87-4B30-8E0D-DAB2471935F0}" type="datetimeFigureOut">
              <a:rPr lang="en-US" smtClean="0"/>
              <a:pPr/>
              <a:t>7/30/2021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DE218-9A87-4B30-8E0D-DAB2471935F0}" type="datetimeFigureOut">
              <a:rPr lang="en-US" smtClean="0"/>
              <a:pPr/>
              <a:t>7/30/2021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DE218-9A87-4B30-8E0D-DAB2471935F0}" type="datetimeFigureOut">
              <a:rPr lang="en-US" smtClean="0"/>
              <a:pPr/>
              <a:t>7/30/2021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C2E8A-DA3C-489B-A944-A5FBC84EC96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Blood_alcohol_content"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Liv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uphoria" TargetMode="External"/><Relationship Id="rId7" Type="http://schemas.openxmlformats.org/officeDocument/2006/relationships/hyperlink" Target="https://en.wikipedia.org/wiki/Poisonin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wikipedia.org/wiki/Recreational_drug" TargetMode="External"/><Relationship Id="rId5" Type="http://schemas.openxmlformats.org/officeDocument/2006/relationships/hyperlink" Target="https://en.wikipedia.org/wiki/Alcoholic_beverage" TargetMode="External"/><Relationship Id="rId4" Type="http://schemas.openxmlformats.org/officeDocument/2006/relationships/hyperlink" Target="https://en.wikipedia.org/wiki/Social_inhibi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Alcohol_withdrawal_syndrom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0418" name="Picture 2"/>
          <p:cNvPicPr>
            <a:picLocks noChangeAspect="1" noChangeArrowheads="1"/>
          </p:cNvPicPr>
          <p:nvPr/>
        </p:nvPicPr>
        <p:blipFill>
          <a:blip r:embed="rId2"/>
          <a:srcRect/>
          <a:stretch>
            <a:fillRect/>
          </a:stretch>
        </p:blipFill>
        <p:spPr bwMode="auto">
          <a:xfrm>
            <a:off x="-1" y="0"/>
            <a:ext cx="9144001" cy="6857999"/>
          </a:xfrm>
          <a:prstGeom prst="rect">
            <a:avLst/>
          </a:prstGeom>
          <a:noFill/>
          <a:ln w="9525">
            <a:noFill/>
            <a:miter lim="800000"/>
            <a:headEnd/>
            <a:tailEnd/>
          </a:ln>
          <a:effec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4" name="Rectangle 3"/>
          <p:cNvSpPr/>
          <p:nvPr/>
        </p:nvSpPr>
        <p:spPr>
          <a:xfrm>
            <a:off x="2133600" y="304800"/>
            <a:ext cx="5257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solidFill>
                  <a:srgbClr val="FFFF00"/>
                </a:solidFill>
              </a:rPr>
              <a:t>SUBSTANCE ABUSE</a:t>
            </a:r>
          </a:p>
        </p:txBody>
      </p:sp>
      <p:sp>
        <p:nvSpPr>
          <p:cNvPr id="5" name="Down Arrow 4"/>
          <p:cNvSpPr/>
          <p:nvPr/>
        </p:nvSpPr>
        <p:spPr>
          <a:xfrm>
            <a:off x="2667000" y="13716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Down Arrow 5"/>
          <p:cNvSpPr/>
          <p:nvPr/>
        </p:nvSpPr>
        <p:spPr>
          <a:xfrm>
            <a:off x="6400800" y="13716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Flowchart: Process 6"/>
          <p:cNvSpPr/>
          <p:nvPr/>
        </p:nvSpPr>
        <p:spPr>
          <a:xfrm>
            <a:off x="2743200" y="1219200"/>
            <a:ext cx="3962400" cy="1524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Flowchart: Process 7"/>
          <p:cNvSpPr/>
          <p:nvPr/>
        </p:nvSpPr>
        <p:spPr>
          <a:xfrm>
            <a:off x="4648200" y="990600"/>
            <a:ext cx="152400" cy="2286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1178859" y="19812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solidFill>
                  <a:srgbClr val="FFFF00"/>
                </a:solidFill>
              </a:rPr>
              <a:t>ADDICTION</a:t>
            </a:r>
          </a:p>
        </p:txBody>
      </p:sp>
      <p:sp>
        <p:nvSpPr>
          <p:cNvPr id="10" name="Rectangle 9"/>
          <p:cNvSpPr/>
          <p:nvPr/>
        </p:nvSpPr>
        <p:spPr>
          <a:xfrm>
            <a:off x="5369859" y="19812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solidFill>
                  <a:srgbClr val="FFFF00"/>
                </a:solidFill>
              </a:rPr>
              <a:t>DEPENDENCY</a:t>
            </a:r>
          </a:p>
        </p:txBody>
      </p:sp>
      <p:sp>
        <p:nvSpPr>
          <p:cNvPr id="11" name="Flowchart: Process 10"/>
          <p:cNvSpPr/>
          <p:nvPr/>
        </p:nvSpPr>
        <p:spPr>
          <a:xfrm>
            <a:off x="2819400" y="3048000"/>
            <a:ext cx="3962400" cy="1524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Up Arrow 11"/>
          <p:cNvSpPr/>
          <p:nvPr/>
        </p:nvSpPr>
        <p:spPr>
          <a:xfrm>
            <a:off x="2667000" y="2743200"/>
            <a:ext cx="381000" cy="457200"/>
          </a:xfrm>
          <a:prstGeom prst="up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Up Arrow 12"/>
          <p:cNvSpPr/>
          <p:nvPr/>
        </p:nvSpPr>
        <p:spPr>
          <a:xfrm>
            <a:off x="6477000" y="2743200"/>
            <a:ext cx="381000" cy="457200"/>
          </a:xfrm>
          <a:prstGeom prst="up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Down Arrow 14"/>
          <p:cNvSpPr/>
          <p:nvPr/>
        </p:nvSpPr>
        <p:spPr>
          <a:xfrm>
            <a:off x="4572000" y="31242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Rectangle 15"/>
          <p:cNvSpPr/>
          <p:nvPr/>
        </p:nvSpPr>
        <p:spPr>
          <a:xfrm>
            <a:off x="3464859" y="38100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solidFill>
                  <a:srgbClr val="FFFF00"/>
                </a:solidFill>
              </a:rPr>
              <a:t>TOLERANCE</a:t>
            </a:r>
          </a:p>
        </p:txBody>
      </p:sp>
      <p:sp>
        <p:nvSpPr>
          <p:cNvPr id="18" name="Down Arrow 17"/>
          <p:cNvSpPr/>
          <p:nvPr/>
        </p:nvSpPr>
        <p:spPr>
          <a:xfrm>
            <a:off x="4572000" y="44958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64859" y="51816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solidFill>
                  <a:srgbClr val="FFFF00"/>
                </a:solidFill>
              </a:rPr>
              <a:t>WITHDRAWAL</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a:solidFill>
                  <a:srgbClr val="009900"/>
                </a:solidFill>
                <a:latin typeface="Andalus" pitchFamily="18" charset="-78"/>
                <a:cs typeface="Andalus" pitchFamily="18" charset="-78"/>
              </a:rPr>
              <a:t>ALCOHOL DEPENDENCE SYNDROM</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357290" y="1600200"/>
            <a:ext cx="7358114" cy="4525963"/>
          </a:xfrm>
        </p:spPr>
        <p:txBody>
          <a:bodyPr>
            <a:normAutofit/>
          </a:bodyPr>
          <a:lstStyle/>
          <a:p>
            <a:pPr marL="0" indent="0" algn="just">
              <a:spcBef>
                <a:spcPts val="0"/>
              </a:spcBef>
            </a:pPr>
            <a:r>
              <a:rPr lang="en-IN" sz="3600" kern="500" dirty="0">
                <a:latin typeface="Andalus" pitchFamily="18" charset="-78"/>
                <a:cs typeface="Andalus" pitchFamily="18" charset="-78"/>
              </a:rPr>
              <a:t>Alcohol dependence is a previous psychiatric diagnosis in which an individual is physically or psychologically  dependent upon  drinking alcohol. </a:t>
            </a:r>
          </a:p>
          <a:p>
            <a:pPr marL="0" indent="0" algn="just">
              <a:spcBef>
                <a:spcPts val="0"/>
              </a:spcBef>
              <a:buNone/>
            </a:pPr>
            <a:endParaRPr lang="en-IN" sz="3600" kern="500" dirty="0">
              <a:latin typeface="Andalus" pitchFamily="18" charset="-78"/>
              <a:cs typeface="Andalus" pitchFamily="18" charset="-78"/>
            </a:endParaRPr>
          </a:p>
          <a:p>
            <a:pPr marL="0" indent="0">
              <a:spcBef>
                <a:spcPts val="0"/>
              </a:spcBef>
            </a:pPr>
            <a:r>
              <a:rPr lang="en-IN" sz="3600" kern="500" dirty="0">
                <a:latin typeface="Andalus" pitchFamily="18" charset="-78"/>
                <a:cs typeface="Andalus" pitchFamily="18" charset="-78"/>
              </a:rPr>
              <a:t>In 2013 it was reclassified as alcohol use disorder. </a:t>
            </a:r>
          </a:p>
          <a:p>
            <a:pPr marL="0" indent="0">
              <a:spcBef>
                <a:spcPts val="0"/>
              </a:spcBef>
            </a:pPr>
            <a:endParaRPr lang="en-IN" sz="3600" kern="5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IN" b="1" dirty="0">
                <a:solidFill>
                  <a:srgbClr val="009900"/>
                </a:solidFill>
                <a:latin typeface="Andalus" pitchFamily="18" charset="-78"/>
                <a:cs typeface="Andalus" pitchFamily="18" charset="-78"/>
              </a:rPr>
              <a:t>PROPERTIES OF ALCOHOL</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57224" y="1214422"/>
            <a:ext cx="8229600" cy="5214974"/>
          </a:xfrm>
        </p:spPr>
        <p:txBody>
          <a:bodyPr>
            <a:normAutofit/>
          </a:bodyPr>
          <a:lstStyle/>
          <a:p>
            <a:r>
              <a:rPr lang="en-IN" sz="3600" dirty="0">
                <a:latin typeface="Andalus" pitchFamily="18" charset="-78"/>
                <a:cs typeface="Andalus" pitchFamily="18" charset="-78"/>
              </a:rPr>
              <a:t>Alcohol is a clear </a:t>
            </a:r>
            <a:r>
              <a:rPr lang="en-IN" sz="3600" dirty="0" err="1">
                <a:latin typeface="Andalus" pitchFamily="18" charset="-78"/>
                <a:cs typeface="Andalus" pitchFamily="18" charset="-78"/>
              </a:rPr>
              <a:t>colored</a:t>
            </a:r>
            <a:r>
              <a:rPr lang="en-IN" sz="3600" dirty="0">
                <a:latin typeface="Andalus" pitchFamily="18" charset="-78"/>
                <a:cs typeface="Andalus" pitchFamily="18" charset="-78"/>
              </a:rPr>
              <a:t> liquid with a strong burning taste. The rate of alcohol into the blood stream is more rapid than its elimination. </a:t>
            </a:r>
          </a:p>
          <a:p>
            <a:r>
              <a:rPr lang="en-IN" sz="3600" dirty="0">
                <a:latin typeface="Andalus" pitchFamily="18" charset="-78"/>
                <a:cs typeface="Andalus" pitchFamily="18" charset="-78"/>
              </a:rPr>
              <a:t>Absorption of alcohol into the bloodstream is slower when food is present in the stomach. A small amount is excreted through urine and a small amount is exhaled.</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914432" y="214290"/>
            <a:ext cx="8229600" cy="4525963"/>
          </a:xfrm>
        </p:spPr>
        <p:txBody>
          <a:bodyPr>
            <a:noAutofit/>
          </a:bodyPr>
          <a:lstStyle/>
          <a:p>
            <a:r>
              <a:rPr lang="en-IN" sz="3600" dirty="0">
                <a:latin typeface="Andalus" pitchFamily="18" charset="-78"/>
                <a:cs typeface="Andalus" pitchFamily="18" charset="-78"/>
              </a:rPr>
              <a:t>A concentration of 80-100 mg of alcohol per 100ml of blood is considered intoxication. </a:t>
            </a:r>
          </a:p>
          <a:p>
            <a:r>
              <a:rPr lang="en-IN" sz="3600" dirty="0">
                <a:latin typeface="Andalus" pitchFamily="18" charset="-78"/>
                <a:cs typeface="Andalus" pitchFamily="18" charset="-78"/>
              </a:rPr>
              <a:t>A person with 200-250 mg will be toxic, sleepy, confused and his thought process will be altered. </a:t>
            </a:r>
          </a:p>
          <a:p>
            <a:r>
              <a:rPr lang="en-IN" sz="3600" dirty="0">
                <a:latin typeface="Andalus" pitchFamily="18" charset="-78"/>
                <a:cs typeface="Andalus" pitchFamily="18" charset="-78"/>
              </a:rPr>
              <a:t>If blood level is 300mg/100ml of blood the person may lose consciousness. </a:t>
            </a:r>
          </a:p>
          <a:p>
            <a:r>
              <a:rPr lang="en-IN" sz="3600" dirty="0">
                <a:latin typeface="Andalus" pitchFamily="18" charset="-78"/>
                <a:cs typeface="Andalus" pitchFamily="18" charset="-78"/>
              </a:rPr>
              <a:t>A concentration of 500 mg/ 100ml is fatal. All the symptoms change according to tolerance.</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a:solidFill>
                  <a:srgbClr val="009900"/>
                </a:solidFill>
                <a:latin typeface="Andalus" pitchFamily="18" charset="-78"/>
                <a:cs typeface="Andalus" pitchFamily="18" charset="-78"/>
              </a:rPr>
              <a:t>EPIDEMIOLOGY</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42994" y="1071546"/>
            <a:ext cx="8229600" cy="4525963"/>
          </a:xfrm>
        </p:spPr>
        <p:txBody>
          <a:bodyPr>
            <a:noAutofit/>
          </a:bodyPr>
          <a:lstStyle/>
          <a:p>
            <a:r>
              <a:rPr lang="en-IN" sz="3600" dirty="0">
                <a:latin typeface="Andalus" pitchFamily="18" charset="-78"/>
                <a:cs typeface="Andalus" pitchFamily="18" charset="-78"/>
              </a:rPr>
              <a:t>The incidence of alcohol dependence is 2% in </a:t>
            </a:r>
            <a:r>
              <a:rPr lang="en-IN" sz="3600" dirty="0" err="1">
                <a:latin typeface="Andalus" pitchFamily="18" charset="-78"/>
                <a:cs typeface="Andalus" pitchFamily="18" charset="-78"/>
              </a:rPr>
              <a:t>india</a:t>
            </a:r>
            <a:r>
              <a:rPr lang="en-IN" sz="3600" dirty="0">
                <a:latin typeface="Andalus" pitchFamily="18" charset="-78"/>
                <a:cs typeface="Andalus" pitchFamily="18" charset="-78"/>
              </a:rPr>
              <a:t>. </a:t>
            </a:r>
          </a:p>
          <a:p>
            <a:r>
              <a:rPr lang="en-IN" sz="3600" dirty="0">
                <a:latin typeface="Andalus" pitchFamily="18" charset="-78"/>
                <a:cs typeface="Andalus" pitchFamily="18" charset="-78"/>
              </a:rPr>
              <a:t>While 20-40% of subjects aged above 15 years are current users of alcohol, and nearly 10% of them are regular or excessive users. </a:t>
            </a:r>
          </a:p>
          <a:p>
            <a:r>
              <a:rPr lang="en-IN" sz="3600" dirty="0">
                <a:latin typeface="Andalus" pitchFamily="18" charset="-78"/>
                <a:cs typeface="Andalus" pitchFamily="18" charset="-78"/>
              </a:rPr>
              <a:t>Nearly, 15-30% of patients are developing alcohol-related problems and seeking admission in psychiatric hospitals. </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a:solidFill>
                  <a:srgbClr val="009900"/>
                </a:solidFill>
                <a:latin typeface="Andalus" pitchFamily="18" charset="-78"/>
                <a:cs typeface="Andalus" pitchFamily="18" charset="-78"/>
              </a:rPr>
              <a:t>SIGNS AND SYMPTOMS</a:t>
            </a:r>
            <a:r>
              <a:rPr lang="en-IN" dirty="0">
                <a:solidFill>
                  <a:srgbClr val="009900"/>
                </a:solidFill>
                <a:latin typeface="Andalus" pitchFamily="18" charset="-78"/>
                <a:cs typeface="Andalus" pitchFamily="18" charset="-78"/>
              </a:rPr>
              <a:t>  </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643042" y="1071546"/>
            <a:ext cx="8229600" cy="5643602"/>
          </a:xfrm>
        </p:spPr>
        <p:txBody>
          <a:bodyPr>
            <a:normAutofit fontScale="85000" lnSpcReduction="20000"/>
          </a:bodyPr>
          <a:lstStyle/>
          <a:p>
            <a:pPr lvl="0"/>
            <a:r>
              <a:rPr lang="en-IN" b="1" dirty="0">
                <a:latin typeface="Andalus" pitchFamily="18" charset="-78"/>
                <a:cs typeface="Andalus" pitchFamily="18" charset="-78"/>
              </a:rPr>
              <a:t>Malaise</a:t>
            </a:r>
          </a:p>
          <a:p>
            <a:pPr lvl="0"/>
            <a:r>
              <a:rPr lang="en-IN" b="1" dirty="0">
                <a:latin typeface="Andalus" pitchFamily="18" charset="-78"/>
                <a:cs typeface="Andalus" pitchFamily="18" charset="-78"/>
              </a:rPr>
              <a:t>Dyspepsia</a:t>
            </a:r>
          </a:p>
          <a:p>
            <a:pPr lvl="0"/>
            <a:r>
              <a:rPr lang="en-IN" b="1" dirty="0">
                <a:latin typeface="Andalus" pitchFamily="18" charset="-78"/>
                <a:cs typeface="Andalus" pitchFamily="18" charset="-78"/>
              </a:rPr>
              <a:t>Mood swings or depression</a:t>
            </a:r>
          </a:p>
          <a:p>
            <a:pPr lvl="0"/>
            <a:r>
              <a:rPr lang="en-IN" b="1" dirty="0">
                <a:latin typeface="Andalus" pitchFamily="18" charset="-78"/>
                <a:cs typeface="Andalus" pitchFamily="18" charset="-78"/>
              </a:rPr>
              <a:t>Increased incidence of infection</a:t>
            </a:r>
          </a:p>
          <a:p>
            <a:pPr lvl="0"/>
            <a:r>
              <a:rPr lang="en-IN" b="1" dirty="0">
                <a:latin typeface="Andalus" pitchFamily="18" charset="-78"/>
                <a:cs typeface="Andalus" pitchFamily="18" charset="-78"/>
              </a:rPr>
              <a:t>Poor Personal hygiene</a:t>
            </a:r>
          </a:p>
          <a:p>
            <a:pPr lvl="0"/>
            <a:r>
              <a:rPr lang="en-IN" b="1" dirty="0">
                <a:latin typeface="Andalus" pitchFamily="18" charset="-78"/>
                <a:cs typeface="Andalus" pitchFamily="18" charset="-78"/>
              </a:rPr>
              <a:t>Untreated injury</a:t>
            </a:r>
          </a:p>
          <a:p>
            <a:pPr lvl="0"/>
            <a:r>
              <a:rPr lang="en-IN" b="1" dirty="0">
                <a:latin typeface="Andalus" pitchFamily="18" charset="-78"/>
                <a:cs typeface="Andalus" pitchFamily="18" charset="-78"/>
              </a:rPr>
              <a:t>Unusually high tolerance for sedatives</a:t>
            </a:r>
          </a:p>
          <a:p>
            <a:pPr lvl="0"/>
            <a:r>
              <a:rPr lang="en-IN" b="1" dirty="0">
                <a:latin typeface="Andalus" pitchFamily="18" charset="-78"/>
                <a:cs typeface="Andalus" pitchFamily="18" charset="-78"/>
              </a:rPr>
              <a:t> Nutritional deficiency</a:t>
            </a:r>
          </a:p>
          <a:p>
            <a:pPr lvl="0"/>
            <a:r>
              <a:rPr lang="en-IN" b="1" dirty="0">
                <a:latin typeface="Andalus" pitchFamily="18" charset="-78"/>
                <a:cs typeface="Andalus" pitchFamily="18" charset="-78"/>
              </a:rPr>
              <a:t>Secretive behaviour</a:t>
            </a:r>
          </a:p>
          <a:p>
            <a:pPr lvl="0"/>
            <a:r>
              <a:rPr lang="en-IN" b="1" dirty="0">
                <a:latin typeface="Andalus" pitchFamily="18" charset="-78"/>
                <a:cs typeface="Andalus" pitchFamily="18" charset="-78"/>
              </a:rPr>
              <a:t>Consumption of alcohol-contain product</a:t>
            </a:r>
          </a:p>
          <a:p>
            <a:pPr lvl="0"/>
            <a:r>
              <a:rPr lang="en-IN" b="1" dirty="0">
                <a:latin typeface="Andalus" pitchFamily="18" charset="-78"/>
                <a:cs typeface="Andalus" pitchFamily="18" charset="-78"/>
              </a:rPr>
              <a:t>Denial of problem</a:t>
            </a:r>
          </a:p>
          <a:p>
            <a:pPr lvl="0"/>
            <a:r>
              <a:rPr lang="en-IN" b="1" dirty="0">
                <a:latin typeface="Andalus" pitchFamily="18" charset="-78"/>
                <a:cs typeface="Andalus" pitchFamily="18" charset="-78"/>
              </a:rPr>
              <a:t>Tendency to blame others </a:t>
            </a:r>
          </a:p>
          <a:p>
            <a:r>
              <a:rPr lang="en-IN" b="1" dirty="0">
                <a:latin typeface="Andalus" pitchFamily="18" charset="-78"/>
                <a:cs typeface="Andalus" pitchFamily="18" charset="-78"/>
              </a:rPr>
              <a:t>Rationalize problems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r>
              <a:rPr lang="en-IN" b="1" dirty="0">
                <a:solidFill>
                  <a:srgbClr val="009900"/>
                </a:solidFill>
                <a:latin typeface="Andalus" pitchFamily="18" charset="-78"/>
                <a:cs typeface="Andalus" pitchFamily="18" charset="-78"/>
              </a:rPr>
              <a:t>PSYCHIATRIC DISORDERS DUE TO ALCOHOL DEPENDENCE</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128746" y="1600200"/>
            <a:ext cx="8229600" cy="4525963"/>
          </a:xfrm>
        </p:spPr>
        <p:txBody>
          <a:bodyPr>
            <a:normAutofit/>
          </a:bodyPr>
          <a:lstStyle/>
          <a:p>
            <a:pPr lvl="0"/>
            <a:r>
              <a:rPr lang="en-IN" sz="4000" dirty="0">
                <a:latin typeface="Andalus" pitchFamily="18" charset="-78"/>
                <a:cs typeface="Andalus" pitchFamily="18" charset="-78"/>
              </a:rPr>
              <a:t>Acute intoxication</a:t>
            </a:r>
          </a:p>
          <a:p>
            <a:pPr lvl="0"/>
            <a:r>
              <a:rPr lang="en-IN" sz="4000" dirty="0">
                <a:latin typeface="Andalus" pitchFamily="18" charset="-78"/>
                <a:cs typeface="Andalus" pitchFamily="18" charset="-78"/>
              </a:rPr>
              <a:t>Withdrawal syndrome</a:t>
            </a:r>
          </a:p>
          <a:p>
            <a:pPr lvl="0"/>
            <a:r>
              <a:rPr lang="en-IN" sz="4000" dirty="0">
                <a:latin typeface="Andalus" pitchFamily="18" charset="-78"/>
                <a:cs typeface="Andalus" pitchFamily="18" charset="-78"/>
              </a:rPr>
              <a:t>Alcohol-induced </a:t>
            </a:r>
            <a:r>
              <a:rPr lang="en-IN" sz="4000" dirty="0" err="1">
                <a:latin typeface="Andalus" pitchFamily="18" charset="-78"/>
                <a:cs typeface="Andalus" pitchFamily="18" charset="-78"/>
              </a:rPr>
              <a:t>amnestic</a:t>
            </a:r>
            <a:r>
              <a:rPr lang="en-IN" sz="4000" dirty="0">
                <a:latin typeface="Andalus" pitchFamily="18" charset="-78"/>
                <a:cs typeface="Andalus" pitchFamily="18" charset="-78"/>
              </a:rPr>
              <a:t> disorder</a:t>
            </a:r>
          </a:p>
          <a:p>
            <a:pPr lvl="0"/>
            <a:r>
              <a:rPr lang="en-IN" sz="4000" dirty="0">
                <a:latin typeface="Andalus" pitchFamily="18" charset="-78"/>
                <a:cs typeface="Andalus" pitchFamily="18" charset="-78"/>
              </a:rPr>
              <a:t>Alcohol-induced psychiatric disorder</a:t>
            </a:r>
          </a:p>
        </p:txBody>
      </p:sp>
      <p:pic>
        <p:nvPicPr>
          <p:cNvPr id="5" name="Picture 4" descr="F:\mann\SUD\images (5).jpg"/>
          <p:cNvPicPr>
            <a:picLocks noChangeAspect="1" noChangeArrowheads="1"/>
          </p:cNvPicPr>
          <p:nvPr/>
        </p:nvPicPr>
        <p:blipFill>
          <a:blip r:embed="rId3"/>
          <a:srcRect/>
          <a:stretch>
            <a:fillRect/>
          </a:stretch>
        </p:blipFill>
        <p:spPr bwMode="auto">
          <a:xfrm>
            <a:off x="7239000" y="4457700"/>
            <a:ext cx="1905000" cy="24003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pPr lvl="0"/>
            <a:r>
              <a:rPr lang="en-IN" b="1" dirty="0">
                <a:solidFill>
                  <a:srgbClr val="009900"/>
                </a:solidFill>
                <a:latin typeface="Andalus" pitchFamily="18" charset="-78"/>
                <a:cs typeface="Andalus" pitchFamily="18" charset="-78"/>
              </a:rPr>
              <a:t>1. ACUTE INTOXICATION</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928670"/>
            <a:ext cx="8229600" cy="5500726"/>
          </a:xfrm>
        </p:spPr>
        <p:txBody>
          <a:bodyPr>
            <a:normAutofit/>
          </a:bodyPr>
          <a:lstStyle/>
          <a:p>
            <a:pPr lvl="0"/>
            <a:r>
              <a:rPr lang="en-IN" sz="3600" dirty="0">
                <a:latin typeface="Andalus" pitchFamily="18" charset="-78"/>
                <a:cs typeface="Andalus" pitchFamily="18" charset="-78"/>
              </a:rPr>
              <a:t>Alcohol intoxication is the result of alcohol entering the </a:t>
            </a:r>
            <a:r>
              <a:rPr lang="en-IN" sz="3600" dirty="0">
                <a:latin typeface="Andalus" pitchFamily="18" charset="-78"/>
                <a:cs typeface="Andalus" pitchFamily="18" charset="-78"/>
                <a:hlinkClick r:id="rId3" tooltip="Blood alcohol content"/>
              </a:rPr>
              <a:t>bloodstream</a:t>
            </a:r>
            <a:r>
              <a:rPr lang="en-IN" sz="3600" dirty="0">
                <a:latin typeface="Andalus" pitchFamily="18" charset="-78"/>
                <a:cs typeface="Andalus" pitchFamily="18" charset="-78"/>
              </a:rPr>
              <a:t> faster than it can be metabolized by the </a:t>
            </a:r>
            <a:r>
              <a:rPr lang="en-IN" sz="3600" dirty="0">
                <a:latin typeface="Andalus" pitchFamily="18" charset="-78"/>
                <a:cs typeface="Andalus" pitchFamily="18" charset="-78"/>
                <a:hlinkClick r:id="rId4" tooltip="Liver"/>
              </a:rPr>
              <a:t>liver</a:t>
            </a:r>
            <a:r>
              <a:rPr lang="en-IN" sz="3600" dirty="0">
                <a:latin typeface="Andalus" pitchFamily="18" charset="-78"/>
                <a:cs typeface="Andalus" pitchFamily="18" charset="-78"/>
              </a:rPr>
              <a:t>, which breaks down the ethanol into non-intoxicating by products.</a:t>
            </a:r>
          </a:p>
          <a:p>
            <a:endParaRPr lang="en-IN" sz="3600" dirty="0">
              <a:latin typeface="Andalus" pitchFamily="18" charset="-78"/>
              <a:cs typeface="Andalus" pitchFamily="18" charset="-78"/>
            </a:endParaRPr>
          </a:p>
        </p:txBody>
      </p:sp>
      <p:pic>
        <p:nvPicPr>
          <p:cNvPr id="15362" name="Picture 2" descr="http://orig15.deviantart.net/8849/f/2010/037/2/f/acute_alcohol_intoxication_by_paulllll1.jpg"/>
          <p:cNvPicPr>
            <a:picLocks noChangeAspect="1" noChangeArrowheads="1"/>
          </p:cNvPicPr>
          <p:nvPr/>
        </p:nvPicPr>
        <p:blipFill>
          <a:blip r:embed="rId5"/>
          <a:srcRect/>
          <a:stretch>
            <a:fillRect/>
          </a:stretch>
        </p:blipFill>
        <p:spPr bwMode="auto">
          <a:xfrm>
            <a:off x="4714877" y="3571876"/>
            <a:ext cx="4429124" cy="328612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 calcmode="lin" valueType="num">
                                      <p:cBhvr additive="base">
                                        <p:cTn id="16" dur="500" fill="hold"/>
                                        <p:tgtEl>
                                          <p:spTgt spid="15362"/>
                                        </p:tgtEl>
                                        <p:attrNameLst>
                                          <p:attrName>ppt_x</p:attrName>
                                        </p:attrNameLst>
                                      </p:cBhvr>
                                      <p:tavLst>
                                        <p:tav tm="0">
                                          <p:val>
                                            <p:strVal val="#ppt_x"/>
                                          </p:val>
                                        </p:tav>
                                        <p:tav tm="100000">
                                          <p:val>
                                            <p:strVal val="#ppt_x"/>
                                          </p:val>
                                        </p:tav>
                                      </p:tavLst>
                                    </p:anim>
                                    <p:anim calcmode="lin" valueType="num">
                                      <p:cBhvr additive="base">
                                        <p:cTn id="17"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914432" y="142852"/>
            <a:ext cx="8229600" cy="4525963"/>
          </a:xfrm>
        </p:spPr>
        <p:txBody>
          <a:bodyPr>
            <a:noAutofit/>
          </a:bodyPr>
          <a:lstStyle/>
          <a:p>
            <a:pPr lvl="0"/>
            <a:r>
              <a:rPr lang="en-IN" sz="3600" dirty="0">
                <a:latin typeface="Andalus" pitchFamily="18" charset="-78"/>
                <a:cs typeface="Andalus" pitchFamily="18" charset="-78"/>
              </a:rPr>
              <a:t>Some effects of alcohol intoxication (such as </a:t>
            </a:r>
            <a:r>
              <a:rPr lang="en-IN" sz="3600" dirty="0">
                <a:latin typeface="Andalus" pitchFamily="18" charset="-78"/>
                <a:cs typeface="Andalus" pitchFamily="18" charset="-78"/>
                <a:hlinkClick r:id="rId3" tooltip="Euphoria"/>
              </a:rPr>
              <a:t>euphoria</a:t>
            </a:r>
            <a:r>
              <a:rPr lang="en-IN" sz="3600" dirty="0">
                <a:latin typeface="Andalus" pitchFamily="18" charset="-78"/>
                <a:cs typeface="Andalus" pitchFamily="18" charset="-78"/>
              </a:rPr>
              <a:t> and lowered </a:t>
            </a:r>
            <a:r>
              <a:rPr lang="en-IN" sz="3600" dirty="0">
                <a:latin typeface="Andalus" pitchFamily="18" charset="-78"/>
                <a:cs typeface="Andalus" pitchFamily="18" charset="-78"/>
                <a:hlinkClick r:id="rId4" tooltip="Social inhibition"/>
              </a:rPr>
              <a:t>social inhibitions</a:t>
            </a:r>
            <a:r>
              <a:rPr lang="en-IN" sz="3600" dirty="0">
                <a:latin typeface="Andalus" pitchFamily="18" charset="-78"/>
                <a:cs typeface="Andalus" pitchFamily="18" charset="-78"/>
              </a:rPr>
              <a:t>) are central to alcohol's desirability </a:t>
            </a:r>
            <a:r>
              <a:rPr lang="en-IN" sz="3600" dirty="0">
                <a:latin typeface="Andalus" pitchFamily="18" charset="-78"/>
                <a:cs typeface="Andalus" pitchFamily="18" charset="-78"/>
                <a:hlinkClick r:id="rId5" tooltip="Alcoholic beverage"/>
              </a:rPr>
              <a:t>as a beverage</a:t>
            </a:r>
            <a:r>
              <a:rPr lang="en-IN" sz="3600" dirty="0">
                <a:latin typeface="Andalus" pitchFamily="18" charset="-78"/>
                <a:cs typeface="Andalus" pitchFamily="18" charset="-78"/>
              </a:rPr>
              <a:t> and its history as one of the world's most widespread </a:t>
            </a:r>
            <a:r>
              <a:rPr lang="en-IN" sz="3600" dirty="0">
                <a:latin typeface="Andalus" pitchFamily="18" charset="-78"/>
                <a:cs typeface="Andalus" pitchFamily="18" charset="-78"/>
                <a:hlinkClick r:id="rId6" tooltip="Recreational drug"/>
              </a:rPr>
              <a:t>recreational drugs</a:t>
            </a:r>
            <a:r>
              <a:rPr lang="en-IN" sz="3600" dirty="0">
                <a:latin typeface="Andalus" pitchFamily="18" charset="-78"/>
                <a:cs typeface="Andalus" pitchFamily="18" charset="-78"/>
              </a:rPr>
              <a:t>. </a:t>
            </a:r>
          </a:p>
          <a:p>
            <a:pPr lvl="0"/>
            <a:r>
              <a:rPr lang="en-IN" sz="3600" dirty="0">
                <a:latin typeface="Andalus" pitchFamily="18" charset="-78"/>
                <a:cs typeface="Andalus" pitchFamily="18" charset="-78"/>
              </a:rPr>
              <a:t>Despite this widespread use and alcohol's legality in most countries, many medical sources tend to describe any level of alcohol intoxication as a form of </a:t>
            </a:r>
            <a:r>
              <a:rPr lang="en-IN" sz="3600" dirty="0">
                <a:latin typeface="Andalus" pitchFamily="18" charset="-78"/>
                <a:cs typeface="Andalus" pitchFamily="18" charset="-78"/>
                <a:hlinkClick r:id="rId7" tooltip="Poisoning"/>
              </a:rPr>
              <a:t>poisoning</a:t>
            </a:r>
            <a:r>
              <a:rPr lang="en-IN" sz="3600" dirty="0">
                <a:latin typeface="Andalus" pitchFamily="18" charset="-78"/>
                <a:cs typeface="Andalus" pitchFamily="18" charset="-78"/>
              </a:rPr>
              <a:t> due to ethanol's damaging effects on the body in large doses.  </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pPr lvl="0"/>
            <a:r>
              <a:rPr lang="en-IN" b="1" dirty="0">
                <a:solidFill>
                  <a:srgbClr val="009900"/>
                </a:solidFill>
                <a:latin typeface="Andalus" pitchFamily="18" charset="-78"/>
                <a:cs typeface="Andalus" pitchFamily="18" charset="-78"/>
              </a:rPr>
              <a:t>2. WITHDRAWAL SYNDROME</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071546"/>
            <a:ext cx="8229600" cy="4525963"/>
          </a:xfrm>
        </p:spPr>
        <p:txBody>
          <a:bodyPr>
            <a:noAutofit/>
          </a:bodyPr>
          <a:lstStyle/>
          <a:p>
            <a:pPr lvl="0"/>
            <a:r>
              <a:rPr lang="en-IN" sz="4000" dirty="0">
                <a:latin typeface="Andalus" pitchFamily="18" charset="-78"/>
                <a:cs typeface="Andalus" pitchFamily="18" charset="-78"/>
                <a:hlinkClick r:id="rId3" tooltip="Alcohol withdrawal syndrome"/>
              </a:rPr>
              <a:t>Alcohol withdrawal syndrome</a:t>
            </a:r>
            <a:r>
              <a:rPr lang="en-IN" sz="4000" dirty="0">
                <a:latin typeface="Andalus" pitchFamily="18" charset="-78"/>
                <a:cs typeface="Andalus" pitchFamily="18" charset="-78"/>
              </a:rPr>
              <a:t>, symptoms seen when an individual reduces or stops alcohol consumption after periods of excessive alcohol intake.</a:t>
            </a:r>
          </a:p>
          <a:p>
            <a:pPr lvl="0"/>
            <a:r>
              <a:rPr lang="en-IN" sz="4000" dirty="0">
                <a:latin typeface="Andalus" pitchFamily="18" charset="-78"/>
                <a:cs typeface="Andalus" pitchFamily="18" charset="-78"/>
              </a:rPr>
              <a:t>These are:</a:t>
            </a:r>
          </a:p>
          <a:p>
            <a:pPr lvl="0">
              <a:buNone/>
            </a:pPr>
            <a:r>
              <a:rPr lang="en-IN" sz="4000" dirty="0">
                <a:latin typeface="Andalus" pitchFamily="18" charset="-78"/>
                <a:cs typeface="Andalus" pitchFamily="18" charset="-78"/>
              </a:rPr>
              <a:t>           1. simple withdrawal syndrome</a:t>
            </a:r>
          </a:p>
          <a:p>
            <a:pPr lvl="0">
              <a:buNone/>
            </a:pPr>
            <a:r>
              <a:rPr lang="en-IN" sz="4000" dirty="0">
                <a:latin typeface="Andalus" pitchFamily="18" charset="-78"/>
                <a:cs typeface="Andalus" pitchFamily="18" charset="-78"/>
              </a:rPr>
              <a:t>           2. delirium tremens</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5"/>
            <a:ext cx="9144000" cy="6858025"/>
          </a:xfrm>
          <a:prstGeom prst="rect">
            <a:avLst/>
          </a:prstGeom>
          <a:noFill/>
          <a:ln w="9525">
            <a:noFill/>
            <a:miter lim="800000"/>
            <a:headEnd/>
            <a:tailEnd/>
          </a:ln>
          <a:effectLst/>
        </p:spPr>
      </p:pic>
      <p:sp>
        <p:nvSpPr>
          <p:cNvPr id="2" name="Title 1"/>
          <p:cNvSpPr>
            <a:spLocks noGrp="1"/>
          </p:cNvSpPr>
          <p:nvPr>
            <p:ph type="ctrTitle"/>
          </p:nvPr>
        </p:nvSpPr>
        <p:spPr>
          <a:xfrm>
            <a:off x="685800" y="714356"/>
            <a:ext cx="7772400" cy="1470025"/>
          </a:xfrm>
        </p:spPr>
        <p:txBody>
          <a:bodyPr>
            <a:noAutofit/>
          </a:bodyPr>
          <a:lstStyle/>
          <a:p>
            <a:r>
              <a:rPr lang="en-US" sz="6000" b="1" dirty="0">
                <a:solidFill>
                  <a:schemeClr val="accent6">
                    <a:lumMod val="75000"/>
                  </a:schemeClr>
                </a:solidFill>
                <a:latin typeface="Lucida Handwriting" pitchFamily="66" charset="0"/>
              </a:rPr>
              <a:t>SUBSTANCE USE DISORDER</a:t>
            </a:r>
            <a:endParaRPr lang="en-IN" sz="6000" b="1" dirty="0">
              <a:solidFill>
                <a:schemeClr val="accent6">
                  <a:lumMod val="75000"/>
                </a:schemeClr>
              </a:solidFill>
              <a:latin typeface="Lucida Handwriting" pitchFamily="66" charset="0"/>
            </a:endParaRPr>
          </a:p>
        </p:txBody>
      </p:sp>
      <p:sp>
        <p:nvSpPr>
          <p:cNvPr id="3" name="Subtitle 2"/>
          <p:cNvSpPr>
            <a:spLocks noGrp="1"/>
          </p:cNvSpPr>
          <p:nvPr>
            <p:ph type="subTitle" idx="1"/>
          </p:nvPr>
        </p:nvSpPr>
        <p:spPr>
          <a:xfrm>
            <a:off x="2671794" y="5033986"/>
            <a:ext cx="6400800" cy="1752600"/>
          </a:xfrm>
        </p:spPr>
        <p:txBody>
          <a:bodyPr>
            <a:normAutofit fontScale="92500" lnSpcReduction="10000"/>
          </a:bodyPr>
          <a:lstStyle/>
          <a:p>
            <a:r>
              <a:rPr lang="en-US" sz="3600" b="1" dirty="0">
                <a:solidFill>
                  <a:schemeClr val="accent1">
                    <a:lumMod val="75000"/>
                  </a:schemeClr>
                </a:solidFill>
                <a:latin typeface="Lucida Handwriting" pitchFamily="66" charset="0"/>
              </a:rPr>
              <a:t>BHAVISHA PATEL</a:t>
            </a:r>
          </a:p>
          <a:p>
            <a:r>
              <a:rPr lang="en-US" sz="3600" b="1" dirty="0">
                <a:solidFill>
                  <a:schemeClr val="accent1">
                    <a:lumMod val="75000"/>
                  </a:schemeClr>
                </a:solidFill>
                <a:latin typeface="Lucida Handwriting" pitchFamily="66" charset="0"/>
              </a:rPr>
              <a:t>ASSISTANT PROFESSOR</a:t>
            </a:r>
          </a:p>
          <a:p>
            <a:r>
              <a:rPr lang="en-US" sz="3600" b="1" dirty="0">
                <a:solidFill>
                  <a:schemeClr val="accent1">
                    <a:lumMod val="75000"/>
                  </a:schemeClr>
                </a:solidFill>
                <a:latin typeface="Lucida Handwriting" pitchFamily="66" charset="0"/>
              </a:rPr>
              <a:t>SNC</a:t>
            </a:r>
            <a:endParaRPr lang="en-IN" sz="3600" b="1" dirty="0">
              <a:solidFill>
                <a:schemeClr val="accent1">
                  <a:lumMod val="75000"/>
                </a:schemeClr>
              </a:solidFill>
              <a:latin typeface="Lucida Handwriting" pitchFamily="66"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4034" name="Picture 2" descr="http://hamrah.co/wp-content/uploads/2014/01/Withdrawal-Symptoms-Hamrah-web.jpg?6082b4"/>
          <p:cNvPicPr>
            <a:picLocks noChangeAspect="1" noChangeArrowheads="1"/>
          </p:cNvPicPr>
          <p:nvPr/>
        </p:nvPicPr>
        <p:blipFill>
          <a:blip r:embed="rId2"/>
          <a:srcRect/>
          <a:stretch>
            <a:fillRect/>
          </a:stretch>
        </p:blipFill>
        <p:spPr bwMode="auto">
          <a:xfrm>
            <a:off x="106452" y="0"/>
            <a:ext cx="9037548" cy="6858000"/>
          </a:xfrm>
          <a:prstGeom prst="rect">
            <a:avLst/>
          </a:prstGeom>
          <a:noFill/>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a:latin typeface="Andalus" pitchFamily="18" charset="-78"/>
                <a:cs typeface="Andalus" pitchFamily="18" charset="-78"/>
              </a:rPr>
              <a:t>Delirium tremens</a:t>
            </a:r>
            <a:br>
              <a:rPr lang="en-IN" dirty="0">
                <a:latin typeface="Andalus" pitchFamily="18" charset="-78"/>
                <a:cs typeface="Andalus" pitchFamily="18" charset="-78"/>
              </a:rPr>
            </a:br>
            <a:endParaRPr lang="en-IN" dirty="0">
              <a:latin typeface="Andalus" pitchFamily="18" charset="-78"/>
              <a:cs typeface="Andalus" pitchFamily="18" charset="-78"/>
            </a:endParaRPr>
          </a:p>
        </p:txBody>
      </p:sp>
      <p:sp>
        <p:nvSpPr>
          <p:cNvPr id="3" name="Content Placeholder 2"/>
          <p:cNvSpPr>
            <a:spLocks noGrp="1"/>
          </p:cNvSpPr>
          <p:nvPr>
            <p:ph idx="1"/>
          </p:nvPr>
        </p:nvSpPr>
        <p:spPr>
          <a:xfrm>
            <a:off x="914432" y="1142984"/>
            <a:ext cx="8229600" cy="5357850"/>
          </a:xfrm>
        </p:spPr>
        <p:txBody>
          <a:bodyPr>
            <a:normAutofit lnSpcReduction="10000"/>
          </a:bodyPr>
          <a:lstStyle/>
          <a:p>
            <a:r>
              <a:rPr lang="en-IN" dirty="0">
                <a:latin typeface="Andalus" pitchFamily="18" charset="-78"/>
                <a:cs typeface="Andalus" pitchFamily="18" charset="-78"/>
              </a:rPr>
              <a:t>It occurs usually within 2-4 days of complete or significant abstinence from heavy alcohol drinking. The course is short, with recovery occurring within 3-7 days.</a:t>
            </a:r>
          </a:p>
          <a:p>
            <a:pPr>
              <a:buNone/>
            </a:pPr>
            <a:endParaRPr lang="en-IN" dirty="0">
              <a:latin typeface="Andalus" pitchFamily="18" charset="-78"/>
              <a:cs typeface="Andalus" pitchFamily="18" charset="-78"/>
            </a:endParaRPr>
          </a:p>
          <a:p>
            <a:pPr>
              <a:buNone/>
            </a:pPr>
            <a:r>
              <a:rPr lang="en-IN" sz="4000" b="1" dirty="0">
                <a:latin typeface="Andalus" pitchFamily="18" charset="-78"/>
                <a:cs typeface="Andalus" pitchFamily="18" charset="-78"/>
              </a:rPr>
              <a:t>       Simple withdrawal syndrome</a:t>
            </a:r>
            <a:endParaRPr lang="en-IN" dirty="0"/>
          </a:p>
          <a:p>
            <a:r>
              <a:rPr lang="en-IN" dirty="0">
                <a:latin typeface="Andalus" pitchFamily="18" charset="-78"/>
                <a:cs typeface="Andalus" pitchFamily="18" charset="-78"/>
              </a:rPr>
              <a:t>It is characterized by mild tremors, nausea, vomiting, weakness, irritability, insomnia and anxiety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pPr lvl="0"/>
            <a:r>
              <a:rPr lang="en-IN" b="1" dirty="0">
                <a:solidFill>
                  <a:srgbClr val="009900"/>
                </a:solidFill>
                <a:latin typeface="Andalus" pitchFamily="18" charset="-78"/>
                <a:cs typeface="Andalus" pitchFamily="18" charset="-78"/>
              </a:rPr>
              <a:t>3. ALCOHOL-INDUCED AMNESTIC DISORDERS </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914432" y="1600200"/>
            <a:ext cx="8229600" cy="4900634"/>
          </a:xfrm>
        </p:spPr>
        <p:txBody>
          <a:bodyPr/>
          <a:lstStyle/>
          <a:p>
            <a:pPr lvl="0"/>
            <a:r>
              <a:rPr lang="en-IN" dirty="0">
                <a:latin typeface="Andalus" pitchFamily="18" charset="-78"/>
                <a:cs typeface="Andalus" pitchFamily="18" charset="-78"/>
              </a:rPr>
              <a:t>Chronic alcohol abuse associated with thiamine deficiency is the most frequent cause of </a:t>
            </a:r>
            <a:r>
              <a:rPr lang="en-IN" dirty="0" err="1">
                <a:latin typeface="Andalus" pitchFamily="18" charset="-78"/>
                <a:cs typeface="Andalus" pitchFamily="18" charset="-78"/>
              </a:rPr>
              <a:t>amnestic</a:t>
            </a:r>
            <a:r>
              <a:rPr lang="en-IN" dirty="0">
                <a:latin typeface="Andalus" pitchFamily="18" charset="-78"/>
                <a:cs typeface="Andalus" pitchFamily="18" charset="-78"/>
              </a:rPr>
              <a:t> disorders.</a:t>
            </a:r>
          </a:p>
          <a:p>
            <a:pPr lvl="0"/>
            <a:r>
              <a:rPr lang="en-IN" dirty="0">
                <a:latin typeface="Andalus" pitchFamily="18" charset="-78"/>
                <a:cs typeface="Andalus" pitchFamily="18" charset="-78"/>
              </a:rPr>
              <a:t>This condition is </a:t>
            </a:r>
            <a:r>
              <a:rPr lang="en-IN" dirty="0" err="1">
                <a:latin typeface="Andalus" pitchFamily="18" charset="-78"/>
                <a:cs typeface="Andalus" pitchFamily="18" charset="-78"/>
              </a:rPr>
              <a:t>devided</a:t>
            </a:r>
            <a:r>
              <a:rPr lang="en-IN" dirty="0">
                <a:latin typeface="Andalus" pitchFamily="18" charset="-78"/>
                <a:cs typeface="Andalus" pitchFamily="18" charset="-78"/>
              </a:rPr>
              <a:t> into:</a:t>
            </a:r>
          </a:p>
          <a:p>
            <a:pPr marL="514350" lvl="0" indent="-514350">
              <a:buAutoNum type="arabicPeriod"/>
            </a:pPr>
            <a:r>
              <a:rPr lang="en-IN" b="1" i="1" dirty="0" err="1">
                <a:latin typeface="Andalus" pitchFamily="18" charset="-78"/>
                <a:cs typeface="Andalus" pitchFamily="18" charset="-78"/>
              </a:rPr>
              <a:t>Wernicke’s</a:t>
            </a:r>
            <a:r>
              <a:rPr lang="en-IN" b="1" i="1" dirty="0">
                <a:latin typeface="Andalus" pitchFamily="18" charset="-78"/>
                <a:cs typeface="Andalus" pitchFamily="18" charset="-78"/>
              </a:rPr>
              <a:t> syndrome</a:t>
            </a:r>
            <a:r>
              <a:rPr lang="en-IN" dirty="0">
                <a:latin typeface="Andalus" pitchFamily="18" charset="-78"/>
                <a:cs typeface="Andalus" pitchFamily="18" charset="-78"/>
              </a:rPr>
              <a:t>: </a:t>
            </a:r>
          </a:p>
          <a:p>
            <a:pPr marL="514350" lvl="0" indent="-514350">
              <a:buNone/>
            </a:pPr>
            <a:r>
              <a:rPr lang="en-IN" dirty="0">
                <a:latin typeface="Andalus" pitchFamily="18" charset="-78"/>
                <a:cs typeface="Andalus" pitchFamily="18" charset="-78"/>
              </a:rPr>
              <a:t>     - This is characterised by prominent </a:t>
            </a:r>
            <a:r>
              <a:rPr lang="en-IN" dirty="0" err="1">
                <a:latin typeface="Andalus" pitchFamily="18" charset="-78"/>
                <a:cs typeface="Andalus" pitchFamily="18" charset="-78"/>
              </a:rPr>
              <a:t>cerebellar</a:t>
            </a:r>
            <a:r>
              <a:rPr lang="en-IN" dirty="0">
                <a:latin typeface="Andalus" pitchFamily="18" charset="-78"/>
                <a:cs typeface="Andalus" pitchFamily="18" charset="-78"/>
              </a:rPr>
              <a:t> ataxia, palsy of the 6</a:t>
            </a:r>
            <a:r>
              <a:rPr lang="en-IN" baseline="30000" dirty="0">
                <a:latin typeface="Andalus" pitchFamily="18" charset="-78"/>
                <a:cs typeface="Andalus" pitchFamily="18" charset="-78"/>
              </a:rPr>
              <a:t>th</a:t>
            </a:r>
            <a:r>
              <a:rPr lang="en-IN" dirty="0">
                <a:latin typeface="Andalus" pitchFamily="18" charset="-78"/>
                <a:cs typeface="Andalus" pitchFamily="18" charset="-78"/>
              </a:rPr>
              <a:t> cranial nerve, peripheral neuropathy and mental confusion.</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414498" y="785794"/>
            <a:ext cx="8229600" cy="4525963"/>
          </a:xfrm>
        </p:spPr>
        <p:txBody>
          <a:bodyPr>
            <a:noAutofit/>
          </a:bodyPr>
          <a:lstStyle/>
          <a:p>
            <a:pPr lvl="0"/>
            <a:r>
              <a:rPr lang="en-IN" sz="3600" b="1" i="1" dirty="0" err="1">
                <a:latin typeface="Andalus" pitchFamily="18" charset="-78"/>
                <a:cs typeface="Andalus" pitchFamily="18" charset="-78"/>
              </a:rPr>
              <a:t>Korsakoff’s</a:t>
            </a:r>
            <a:r>
              <a:rPr lang="en-IN" sz="3600" b="1" i="1" dirty="0">
                <a:latin typeface="Andalus" pitchFamily="18" charset="-78"/>
                <a:cs typeface="Andalus" pitchFamily="18" charset="-78"/>
              </a:rPr>
              <a:t> syndrome</a:t>
            </a:r>
            <a:r>
              <a:rPr lang="en-IN" sz="3600" i="1" dirty="0">
                <a:latin typeface="Andalus" pitchFamily="18" charset="-78"/>
                <a:cs typeface="Andalus" pitchFamily="18" charset="-78"/>
              </a:rPr>
              <a:t>: </a:t>
            </a:r>
            <a:r>
              <a:rPr lang="en-IN" sz="3600" dirty="0">
                <a:latin typeface="Andalus" pitchFamily="18" charset="-78"/>
                <a:cs typeface="Andalus" pitchFamily="18" charset="-78"/>
              </a:rPr>
              <a:t>The prominent syndrome in </a:t>
            </a:r>
            <a:r>
              <a:rPr lang="en-IN" sz="3600" dirty="0" err="1">
                <a:latin typeface="Andalus" pitchFamily="18" charset="-78"/>
                <a:cs typeface="Andalus" pitchFamily="18" charset="-78"/>
              </a:rPr>
              <a:t>korsafoff’s</a:t>
            </a:r>
            <a:r>
              <a:rPr lang="en-IN" sz="3600" dirty="0">
                <a:latin typeface="Andalus" pitchFamily="18" charset="-78"/>
                <a:cs typeface="Andalus" pitchFamily="18" charset="-78"/>
              </a:rPr>
              <a:t> syndrome is gross memory disturbance. Other symptoms include: </a:t>
            </a:r>
          </a:p>
          <a:p>
            <a:pPr lvl="0">
              <a:buFont typeface="Wingdings" pitchFamily="2" charset="2"/>
              <a:buChar char=""/>
            </a:pPr>
            <a:r>
              <a:rPr lang="en-IN" sz="3600" dirty="0">
                <a:latin typeface="Andalus" pitchFamily="18" charset="-78"/>
                <a:cs typeface="Andalus" pitchFamily="18" charset="-78"/>
              </a:rPr>
              <a:t>Disorientation</a:t>
            </a:r>
          </a:p>
          <a:p>
            <a:pPr lvl="0">
              <a:buFont typeface="Wingdings" pitchFamily="2" charset="2"/>
              <a:buChar char=""/>
            </a:pPr>
            <a:r>
              <a:rPr lang="en-IN" sz="3600" dirty="0">
                <a:latin typeface="Andalus" pitchFamily="18" charset="-78"/>
                <a:cs typeface="Andalus" pitchFamily="18" charset="-78"/>
              </a:rPr>
              <a:t>Confusion</a:t>
            </a:r>
          </a:p>
          <a:p>
            <a:pPr lvl="0">
              <a:buFont typeface="Wingdings" pitchFamily="2" charset="2"/>
              <a:buChar char=""/>
            </a:pPr>
            <a:r>
              <a:rPr lang="en-IN" sz="3600" dirty="0">
                <a:latin typeface="Andalus" pitchFamily="18" charset="-78"/>
                <a:cs typeface="Andalus" pitchFamily="18" charset="-78"/>
              </a:rPr>
              <a:t>Confabulation</a:t>
            </a:r>
          </a:p>
          <a:p>
            <a:pPr lvl="0">
              <a:buFont typeface="Wingdings" pitchFamily="2" charset="2"/>
              <a:buChar char=""/>
            </a:pPr>
            <a:r>
              <a:rPr lang="en-IN" sz="3600" dirty="0">
                <a:latin typeface="Andalus" pitchFamily="18" charset="-78"/>
                <a:cs typeface="Andalus" pitchFamily="18" charset="-78"/>
              </a:rPr>
              <a:t>Poor attention span and distractibility</a:t>
            </a:r>
          </a:p>
          <a:p>
            <a:pPr lvl="0">
              <a:buFont typeface="Wingdings" pitchFamily="2" charset="2"/>
              <a:buChar char=""/>
            </a:pPr>
            <a:r>
              <a:rPr lang="en-IN" sz="3600" dirty="0">
                <a:latin typeface="Andalus" pitchFamily="18" charset="-78"/>
                <a:cs typeface="Andalus" pitchFamily="18" charset="-78"/>
              </a:rPr>
              <a:t>Impairment of insight</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42"/>
            <a:ext cx="8229600" cy="1143000"/>
          </a:xfrm>
        </p:spPr>
        <p:txBody>
          <a:bodyPr>
            <a:normAutofit fontScale="90000"/>
          </a:bodyPr>
          <a:lstStyle/>
          <a:p>
            <a:pPr lvl="0"/>
            <a:r>
              <a:rPr lang="en-IN" b="1" dirty="0">
                <a:solidFill>
                  <a:srgbClr val="009900"/>
                </a:solidFill>
                <a:latin typeface="Andalus" pitchFamily="18" charset="-78"/>
                <a:cs typeface="Andalus" pitchFamily="18" charset="-78"/>
              </a:rPr>
              <a:t>4. ALCOHOL-INDUCED PSYCHIATRIC DISORDERS</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42952" y="1428736"/>
            <a:ext cx="8401080" cy="5143536"/>
          </a:xfrm>
        </p:spPr>
        <p:txBody>
          <a:bodyPr>
            <a:normAutofit lnSpcReduction="10000"/>
          </a:bodyPr>
          <a:lstStyle/>
          <a:p>
            <a:pPr marL="514350" lvl="0" indent="-514350">
              <a:buAutoNum type="alphaLcPeriod"/>
            </a:pPr>
            <a:r>
              <a:rPr lang="en-IN" sz="3600" b="1" i="1" dirty="0">
                <a:latin typeface="Andalus" pitchFamily="18" charset="-78"/>
                <a:cs typeface="Andalus" pitchFamily="18" charset="-78"/>
              </a:rPr>
              <a:t>Alcohol induced dementia</a:t>
            </a:r>
            <a:r>
              <a:rPr lang="en-IN" sz="3600" dirty="0">
                <a:latin typeface="Andalus" pitchFamily="18" charset="-78"/>
                <a:cs typeface="Andalus" pitchFamily="18" charset="-78"/>
              </a:rPr>
              <a:t>: </a:t>
            </a:r>
          </a:p>
          <a:p>
            <a:pPr marL="514350" lvl="0" indent="-514350">
              <a:buFontTx/>
              <a:buChar char="-"/>
            </a:pPr>
            <a:r>
              <a:rPr lang="en-IN" sz="3600" dirty="0">
                <a:latin typeface="Andalus" pitchFamily="18" charset="-78"/>
                <a:cs typeface="Andalus" pitchFamily="18" charset="-78"/>
              </a:rPr>
              <a:t>it is a long-term complication of alcohol abuse, characterised by global decrease in cognitive functioning. </a:t>
            </a:r>
          </a:p>
          <a:p>
            <a:pPr marL="514350" lvl="0" indent="-514350">
              <a:buFontTx/>
              <a:buChar char="-"/>
            </a:pPr>
            <a:endParaRPr lang="en-IN" sz="3600" dirty="0">
              <a:latin typeface="Andalus" pitchFamily="18" charset="-78"/>
              <a:cs typeface="Andalus" pitchFamily="18" charset="-78"/>
            </a:endParaRPr>
          </a:p>
          <a:p>
            <a:pPr lvl="0">
              <a:buNone/>
            </a:pPr>
            <a:r>
              <a:rPr lang="en-IN" sz="3600" b="1" i="1" dirty="0">
                <a:latin typeface="Andalus" pitchFamily="18" charset="-78"/>
                <a:cs typeface="Andalus" pitchFamily="18" charset="-78"/>
              </a:rPr>
              <a:t>b. Alcohol</a:t>
            </a:r>
            <a:r>
              <a:rPr lang="en-IN" sz="3600" b="1" dirty="0">
                <a:latin typeface="Andalus" pitchFamily="18" charset="-78"/>
                <a:cs typeface="Andalus" pitchFamily="18" charset="-78"/>
              </a:rPr>
              <a:t>-</a:t>
            </a:r>
            <a:r>
              <a:rPr lang="en-IN" sz="3600" b="1" i="1" dirty="0">
                <a:latin typeface="Andalus" pitchFamily="18" charset="-78"/>
                <a:cs typeface="Andalus" pitchFamily="18" charset="-78"/>
              </a:rPr>
              <a:t>induced mood disorder</a:t>
            </a:r>
            <a:r>
              <a:rPr lang="en-IN" sz="3600" i="1" dirty="0">
                <a:latin typeface="Andalus" pitchFamily="18" charset="-78"/>
                <a:cs typeface="Andalus" pitchFamily="18" charset="-78"/>
              </a:rPr>
              <a:t>: </a:t>
            </a:r>
          </a:p>
          <a:p>
            <a:pPr lvl="0">
              <a:buNone/>
            </a:pPr>
            <a:r>
              <a:rPr lang="en-IN" sz="3600" i="1" dirty="0">
                <a:latin typeface="Andalus" pitchFamily="18" charset="-78"/>
                <a:cs typeface="Andalus" pitchFamily="18" charset="-78"/>
              </a:rPr>
              <a:t>-  </a:t>
            </a:r>
            <a:r>
              <a:rPr lang="en-IN" sz="3600" dirty="0">
                <a:latin typeface="Andalus" pitchFamily="18" charset="-78"/>
                <a:cs typeface="Andalus" pitchFamily="18" charset="-78"/>
              </a:rPr>
              <a:t>excess drinking may induced persistent depression or anxiety.</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842994" y="500042"/>
            <a:ext cx="8229600" cy="4525963"/>
          </a:xfrm>
        </p:spPr>
        <p:txBody>
          <a:bodyPr>
            <a:noAutofit/>
          </a:bodyPr>
          <a:lstStyle/>
          <a:p>
            <a:pPr lvl="0">
              <a:buNone/>
            </a:pPr>
            <a:r>
              <a:rPr lang="en-IN" sz="3600" b="1" i="1" dirty="0">
                <a:latin typeface="Andalus" pitchFamily="18" charset="-78"/>
                <a:cs typeface="Andalus" pitchFamily="18" charset="-78"/>
              </a:rPr>
              <a:t>c. Suicidal behaviour</a:t>
            </a:r>
            <a:r>
              <a:rPr lang="en-IN" sz="3600" dirty="0">
                <a:latin typeface="Andalus" pitchFamily="18" charset="-78"/>
                <a:cs typeface="Andalus" pitchFamily="18" charset="-78"/>
              </a:rPr>
              <a:t>: suicidal rate are higher in alcoholics when compared to </a:t>
            </a:r>
            <a:r>
              <a:rPr lang="en-IN" sz="3600" dirty="0" err="1">
                <a:latin typeface="Andalus" pitchFamily="18" charset="-78"/>
                <a:cs typeface="Andalus" pitchFamily="18" charset="-78"/>
              </a:rPr>
              <a:t>nonalcoholics</a:t>
            </a:r>
            <a:r>
              <a:rPr lang="en-IN" sz="3600" dirty="0">
                <a:latin typeface="Andalus" pitchFamily="18" charset="-78"/>
                <a:cs typeface="Andalus" pitchFamily="18" charset="-78"/>
              </a:rPr>
              <a:t> of the same age.</a:t>
            </a:r>
          </a:p>
          <a:p>
            <a:pPr lvl="0">
              <a:buNone/>
            </a:pPr>
            <a:r>
              <a:rPr lang="en-IN" sz="3600" b="1" i="1" dirty="0">
                <a:latin typeface="Andalus" pitchFamily="18" charset="-78"/>
                <a:cs typeface="Andalus" pitchFamily="18" charset="-78"/>
              </a:rPr>
              <a:t>d. Alcohol-induced anxiety disorders</a:t>
            </a:r>
            <a:r>
              <a:rPr lang="en-IN" sz="3600" i="1" dirty="0">
                <a:latin typeface="Andalus" pitchFamily="18" charset="-78"/>
                <a:cs typeface="Andalus" pitchFamily="18" charset="-78"/>
              </a:rPr>
              <a:t>: </a:t>
            </a:r>
            <a:r>
              <a:rPr lang="en-IN" sz="3600" dirty="0">
                <a:latin typeface="Andalus" pitchFamily="18" charset="-78"/>
                <a:cs typeface="Andalus" pitchFamily="18" charset="-78"/>
              </a:rPr>
              <a:t>alcoholics reports panic attacks during acute withdrawal, similarly during the first 4-6 weeks of abstinence.</a:t>
            </a:r>
          </a:p>
          <a:p>
            <a:pPr lvl="0">
              <a:buNone/>
            </a:pPr>
            <a:r>
              <a:rPr lang="en-IN" sz="3600" b="1" i="1" dirty="0">
                <a:latin typeface="Andalus" pitchFamily="18" charset="-78"/>
                <a:cs typeface="Andalus" pitchFamily="18" charset="-78"/>
              </a:rPr>
              <a:t>e. Pathological jealousy</a:t>
            </a:r>
            <a:r>
              <a:rPr lang="en-IN" sz="3600" i="1" dirty="0">
                <a:latin typeface="Andalus" pitchFamily="18" charset="-78"/>
                <a:cs typeface="Andalus" pitchFamily="18" charset="-78"/>
              </a:rPr>
              <a:t>:</a:t>
            </a:r>
            <a:r>
              <a:rPr lang="en-IN" sz="3600" dirty="0">
                <a:latin typeface="Andalus" pitchFamily="18" charset="-78"/>
                <a:cs typeface="Andalus" pitchFamily="18" charset="-78"/>
              </a:rPr>
              <a:t> excessive drinkers may develop an overvalued idea or delusion that the partner is being unfaithful.</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000100" y="571480"/>
            <a:ext cx="8229600" cy="4525963"/>
          </a:xfrm>
        </p:spPr>
        <p:txBody>
          <a:bodyPr>
            <a:noAutofit/>
          </a:bodyPr>
          <a:lstStyle/>
          <a:p>
            <a:pPr lvl="0">
              <a:buNone/>
            </a:pPr>
            <a:r>
              <a:rPr lang="en-IN" sz="3600" b="1" i="1" dirty="0">
                <a:latin typeface="Andalus" pitchFamily="18" charset="-78"/>
                <a:cs typeface="Andalus" pitchFamily="18" charset="-78"/>
              </a:rPr>
              <a:t>f. Alcoholic seizures:</a:t>
            </a:r>
            <a:r>
              <a:rPr lang="en-IN" sz="3600" b="1" dirty="0">
                <a:latin typeface="Andalus" pitchFamily="18" charset="-78"/>
                <a:cs typeface="Andalus" pitchFamily="18" charset="-78"/>
              </a:rPr>
              <a:t> </a:t>
            </a:r>
          </a:p>
          <a:p>
            <a:pPr lvl="0">
              <a:buFontTx/>
              <a:buChar char="-"/>
            </a:pPr>
            <a:r>
              <a:rPr lang="en-IN" sz="3600" dirty="0">
                <a:latin typeface="Andalus" pitchFamily="18" charset="-78"/>
                <a:cs typeface="Andalus" pitchFamily="18" charset="-78"/>
              </a:rPr>
              <a:t>generalised tonic </a:t>
            </a:r>
            <a:r>
              <a:rPr lang="en-IN" sz="3600" dirty="0" err="1">
                <a:latin typeface="Andalus" pitchFamily="18" charset="-78"/>
                <a:cs typeface="Andalus" pitchFamily="18" charset="-78"/>
              </a:rPr>
              <a:t>clonic</a:t>
            </a:r>
            <a:r>
              <a:rPr lang="en-IN" sz="3600" dirty="0">
                <a:latin typeface="Andalus" pitchFamily="18" charset="-78"/>
                <a:cs typeface="Andalus" pitchFamily="18" charset="-78"/>
              </a:rPr>
              <a:t> seizures occur usually within 12-18 hours after a heavy bout of drinking.</a:t>
            </a:r>
          </a:p>
          <a:p>
            <a:pPr lvl="0">
              <a:buFontTx/>
              <a:buChar char="-"/>
            </a:pPr>
            <a:endParaRPr lang="en-IN" sz="3600" dirty="0">
              <a:latin typeface="Andalus" pitchFamily="18" charset="-78"/>
              <a:cs typeface="Andalus" pitchFamily="18" charset="-78"/>
            </a:endParaRPr>
          </a:p>
          <a:p>
            <a:pPr lvl="0">
              <a:buNone/>
            </a:pPr>
            <a:r>
              <a:rPr lang="en-IN" sz="3600" b="1" i="1" dirty="0">
                <a:latin typeface="Andalus" pitchFamily="18" charset="-78"/>
                <a:cs typeface="Andalus" pitchFamily="18" charset="-78"/>
              </a:rPr>
              <a:t>g. Alcoholic hallucination</a:t>
            </a:r>
            <a:r>
              <a:rPr lang="en-IN" sz="3600" i="1" dirty="0">
                <a:latin typeface="Andalus" pitchFamily="18" charset="-78"/>
                <a:cs typeface="Andalus" pitchFamily="18" charset="-78"/>
              </a:rPr>
              <a:t>:</a:t>
            </a:r>
            <a:r>
              <a:rPr lang="en-IN" sz="3600" dirty="0">
                <a:latin typeface="Andalus" pitchFamily="18" charset="-78"/>
                <a:cs typeface="Andalus" pitchFamily="18" charset="-78"/>
              </a:rPr>
              <a:t> </a:t>
            </a:r>
          </a:p>
          <a:p>
            <a:pPr lvl="0">
              <a:buNone/>
            </a:pPr>
            <a:r>
              <a:rPr lang="en-IN" sz="3600" dirty="0">
                <a:latin typeface="Andalus" pitchFamily="18" charset="-78"/>
                <a:cs typeface="Andalus" pitchFamily="18" charset="-78"/>
              </a:rPr>
              <a:t>- this is characterised by presence of hallucination during abstinence following regular alcohol intake.</a:t>
            </a:r>
          </a:p>
          <a:p>
            <a:r>
              <a:rPr lang="en-IN" sz="3600" i="1" dirty="0">
                <a:latin typeface="Andalus" pitchFamily="18" charset="-78"/>
                <a:cs typeface="Andalus" pitchFamily="18" charset="-78"/>
              </a:rPr>
              <a:t> </a:t>
            </a:r>
            <a:endParaRPr lang="en-IN" sz="3600" dirty="0">
              <a:latin typeface="Andalus" pitchFamily="18" charset="-78"/>
              <a:cs typeface="Andalus" pitchFamily="18" charset="-78"/>
            </a:endParaRP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r>
              <a:rPr lang="en-IN" b="1" dirty="0">
                <a:solidFill>
                  <a:srgbClr val="009900"/>
                </a:solidFill>
                <a:latin typeface="Andalus" pitchFamily="18" charset="-78"/>
                <a:cs typeface="Andalus" pitchFamily="18" charset="-78"/>
              </a:rPr>
              <a:t>COMPLICATIONS 0F ALCOHOL ABUSE</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00118" y="1600200"/>
            <a:ext cx="8229600" cy="4525963"/>
          </a:xfrm>
        </p:spPr>
        <p:txBody>
          <a:bodyPr>
            <a:noAutofit/>
          </a:bodyPr>
          <a:lstStyle/>
          <a:p>
            <a:pPr lvl="0"/>
            <a:r>
              <a:rPr lang="en-IN" sz="3600" dirty="0">
                <a:latin typeface="Andalus" pitchFamily="18" charset="-78"/>
                <a:cs typeface="Andalus" pitchFamily="18" charset="-78"/>
              </a:rPr>
              <a:t>Alcohol damages body tissues by irritating them directly, through changes that occur during its metabolism by interacting with other drugs, by aggravation existing disease, or through accidents brought on by intoxication. </a:t>
            </a:r>
          </a:p>
          <a:p>
            <a:pPr lvl="0"/>
            <a:r>
              <a:rPr lang="en-IN" sz="3600" dirty="0">
                <a:latin typeface="Andalus" pitchFamily="18" charset="-78"/>
                <a:cs typeface="Andalus" pitchFamily="18" charset="-78"/>
              </a:rPr>
              <a:t>Tissue damage can lead to a host of complication.</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a:solidFill>
                  <a:srgbClr val="009900"/>
                </a:solidFill>
                <a:latin typeface="Andalus" pitchFamily="18" charset="-78"/>
                <a:cs typeface="Andalus" pitchFamily="18" charset="-78"/>
              </a:rPr>
              <a:t>DIAGNOSIS</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214414" y="714356"/>
            <a:ext cx="8229600" cy="4525963"/>
          </a:xfrm>
        </p:spPr>
        <p:txBody>
          <a:bodyPr>
            <a:noAutofit/>
          </a:bodyPr>
          <a:lstStyle/>
          <a:p>
            <a:pPr lvl="0"/>
            <a:r>
              <a:rPr lang="en-IN" sz="3600" dirty="0">
                <a:latin typeface="Andalus" pitchFamily="18" charset="-78"/>
                <a:cs typeface="Andalus" pitchFamily="18" charset="-78"/>
              </a:rPr>
              <a:t>Blood alcohol level to indicate intoxication </a:t>
            </a:r>
          </a:p>
          <a:p>
            <a:pPr lvl="0"/>
            <a:r>
              <a:rPr lang="en-IN" sz="3600" dirty="0">
                <a:latin typeface="Andalus" pitchFamily="18" charset="-78"/>
                <a:cs typeface="Andalus" pitchFamily="18" charset="-78"/>
              </a:rPr>
              <a:t>Urine toxicology to reveal use of other drugs</a:t>
            </a:r>
          </a:p>
          <a:p>
            <a:pPr lvl="0"/>
            <a:r>
              <a:rPr lang="en-IN" sz="3600" dirty="0">
                <a:latin typeface="Andalus" pitchFamily="18" charset="-78"/>
                <a:cs typeface="Andalus" pitchFamily="18" charset="-78"/>
              </a:rPr>
              <a:t>Serum electrolyte analysis </a:t>
            </a:r>
          </a:p>
          <a:p>
            <a:pPr lvl="0"/>
            <a:r>
              <a:rPr lang="en-IN" sz="3600" dirty="0">
                <a:latin typeface="Andalus" pitchFamily="18" charset="-78"/>
                <a:cs typeface="Andalus" pitchFamily="18" charset="-78"/>
              </a:rPr>
              <a:t>Liver function studies</a:t>
            </a:r>
          </a:p>
          <a:p>
            <a:pPr lvl="0"/>
            <a:r>
              <a:rPr lang="en-IN" sz="3600" dirty="0">
                <a:latin typeface="Andalus" pitchFamily="18" charset="-78"/>
                <a:cs typeface="Andalus" pitchFamily="18" charset="-78"/>
              </a:rPr>
              <a:t>Hematologic workup possibility revealing </a:t>
            </a:r>
            <a:r>
              <a:rPr lang="en-IN" sz="3600" dirty="0" err="1">
                <a:latin typeface="Andalus" pitchFamily="18" charset="-78"/>
                <a:cs typeface="Andalus" pitchFamily="18" charset="-78"/>
              </a:rPr>
              <a:t>anemia</a:t>
            </a:r>
            <a:r>
              <a:rPr lang="en-IN" sz="3600" dirty="0">
                <a:latin typeface="Andalus" pitchFamily="18" charset="-78"/>
                <a:cs typeface="Andalus" pitchFamily="18" charset="-78"/>
              </a:rPr>
              <a:t>, thrombocytopenia</a:t>
            </a:r>
          </a:p>
          <a:p>
            <a:pPr lvl="0"/>
            <a:r>
              <a:rPr lang="en-IN" sz="3600" dirty="0">
                <a:latin typeface="Andalus" pitchFamily="18" charset="-78"/>
                <a:cs typeface="Andalus" pitchFamily="18" charset="-78"/>
              </a:rPr>
              <a:t>Echocardiography and ECG </a:t>
            </a:r>
          </a:p>
          <a:p>
            <a:pPr lvl="0"/>
            <a:r>
              <a:rPr lang="en-IN" sz="3600" dirty="0">
                <a:latin typeface="Andalus" pitchFamily="18" charset="-78"/>
                <a:cs typeface="Andalus" pitchFamily="18" charset="-78"/>
              </a:rPr>
              <a:t>Based on ICD10 </a:t>
            </a:r>
          </a:p>
          <a:p>
            <a:pPr>
              <a:buNone/>
            </a:pPr>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500050"/>
            <a:ext cx="8229600" cy="1143000"/>
          </a:xfrm>
        </p:spPr>
        <p:txBody>
          <a:bodyPr>
            <a:normAutofit fontScale="90000"/>
          </a:bodyPr>
          <a:lstStyle/>
          <a:p>
            <a:r>
              <a:rPr lang="en-IN" b="1" dirty="0">
                <a:solidFill>
                  <a:srgbClr val="009900"/>
                </a:solidFill>
                <a:latin typeface="Andalus" pitchFamily="18" charset="-78"/>
                <a:cs typeface="Andalus" pitchFamily="18" charset="-78"/>
              </a:rPr>
              <a:t>TREATMENT FOR WITHDRAWAL SYMPTOMS</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p:txBody>
          <a:bodyPr>
            <a:normAutofit fontScale="92500"/>
          </a:bodyPr>
          <a:lstStyle/>
          <a:p>
            <a:pPr lvl="0"/>
            <a:r>
              <a:rPr lang="en-IN" sz="3600" b="1" i="1" dirty="0">
                <a:latin typeface="Andalus" pitchFamily="18" charset="-78"/>
                <a:cs typeface="Andalus" pitchFamily="18" charset="-78"/>
              </a:rPr>
              <a:t>Detoxification</a:t>
            </a:r>
            <a:r>
              <a:rPr lang="en-IN" sz="3600" i="1" dirty="0">
                <a:latin typeface="Andalus" pitchFamily="18" charset="-78"/>
                <a:cs typeface="Andalus" pitchFamily="18" charset="-78"/>
              </a:rPr>
              <a:t>:</a:t>
            </a:r>
            <a:r>
              <a:rPr lang="en-IN" sz="3600" dirty="0">
                <a:latin typeface="Andalus" pitchFamily="18" charset="-78"/>
                <a:cs typeface="Andalus" pitchFamily="18" charset="-78"/>
              </a:rPr>
              <a:t> detoxification is the treatment for alcohol withdrawal symptoms. </a:t>
            </a:r>
          </a:p>
          <a:p>
            <a:pPr lvl="0"/>
            <a:r>
              <a:rPr lang="en-IN" sz="3600" dirty="0">
                <a:latin typeface="Andalus" pitchFamily="18" charset="-78"/>
                <a:cs typeface="Andalus" pitchFamily="18" charset="-78"/>
              </a:rPr>
              <a:t>The drugs of choice are benzodiazepines. The most commonly drugs from this class are </a:t>
            </a:r>
            <a:r>
              <a:rPr lang="en-IN" sz="3600" dirty="0" err="1">
                <a:latin typeface="Andalus" pitchFamily="18" charset="-78"/>
                <a:cs typeface="Andalus" pitchFamily="18" charset="-78"/>
              </a:rPr>
              <a:t>clorodizepoxide</a:t>
            </a:r>
            <a:r>
              <a:rPr lang="en-IN" sz="3600" dirty="0">
                <a:latin typeface="Andalus" pitchFamily="18" charset="-78"/>
                <a:cs typeface="Andalus" pitchFamily="18" charset="-78"/>
              </a:rPr>
              <a:t> 80-200 mg/day and diazepam 40-80 mg/day, in </a:t>
            </a:r>
            <a:r>
              <a:rPr lang="en-IN" sz="3600" dirty="0" err="1">
                <a:latin typeface="Andalus" pitchFamily="18" charset="-78"/>
                <a:cs typeface="Andalus" pitchFamily="18" charset="-78"/>
              </a:rPr>
              <a:t>devided</a:t>
            </a:r>
            <a:r>
              <a:rPr lang="en-IN" sz="3600" dirty="0">
                <a:latin typeface="Andalus" pitchFamily="18" charset="-78"/>
                <a:cs typeface="Andalus" pitchFamily="18" charset="-78"/>
              </a:rPr>
              <a:t> doses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u="sng" dirty="0">
                <a:solidFill>
                  <a:srgbClr val="009900"/>
                </a:solidFill>
              </a:rPr>
              <a:t>TERMINOLOGY</a:t>
            </a:r>
            <a:endParaRPr lang="en-IN" dirty="0">
              <a:solidFill>
                <a:srgbClr val="009900"/>
              </a:solidFill>
            </a:endParaRPr>
          </a:p>
        </p:txBody>
      </p:sp>
      <p:sp>
        <p:nvSpPr>
          <p:cNvPr id="3" name="Content Placeholder 2"/>
          <p:cNvSpPr>
            <a:spLocks noGrp="1"/>
          </p:cNvSpPr>
          <p:nvPr>
            <p:ph idx="1"/>
          </p:nvPr>
        </p:nvSpPr>
        <p:spPr>
          <a:xfrm>
            <a:off x="985870" y="1357298"/>
            <a:ext cx="8229600" cy="4525963"/>
          </a:xfrm>
        </p:spPr>
        <p:txBody>
          <a:bodyPr>
            <a:noAutofit/>
          </a:bodyPr>
          <a:lstStyle/>
          <a:p>
            <a:r>
              <a:rPr lang="en-US" sz="3600" b="1" u="sng" dirty="0">
                <a:latin typeface="Andalus" pitchFamily="18" charset="-78"/>
                <a:cs typeface="Andalus" pitchFamily="18" charset="-78"/>
              </a:rPr>
              <a:t>Substance:</a:t>
            </a:r>
            <a:r>
              <a:rPr lang="en-US" sz="3600" dirty="0">
                <a:latin typeface="Andalus" pitchFamily="18" charset="-78"/>
                <a:cs typeface="Andalus" pitchFamily="18" charset="-78"/>
              </a:rPr>
              <a:t> Any physical matter </a:t>
            </a:r>
          </a:p>
          <a:p>
            <a:r>
              <a:rPr lang="en-US" sz="3600" b="1" u="sng" dirty="0">
                <a:latin typeface="Andalus" pitchFamily="18" charset="-78"/>
                <a:cs typeface="Andalus" pitchFamily="18" charset="-78"/>
              </a:rPr>
              <a:t>Abuse:</a:t>
            </a:r>
            <a:r>
              <a:rPr lang="en-US" sz="3600" b="1" dirty="0">
                <a:latin typeface="Andalus" pitchFamily="18" charset="-78"/>
                <a:cs typeface="Andalus" pitchFamily="18" charset="-78"/>
              </a:rPr>
              <a:t> </a:t>
            </a:r>
            <a:r>
              <a:rPr lang="en-US" sz="3600" dirty="0">
                <a:latin typeface="Andalus" pitchFamily="18" charset="-78"/>
                <a:cs typeface="Andalus" pitchFamily="18" charset="-78"/>
              </a:rPr>
              <a:t>Wrong or harmful use</a:t>
            </a:r>
          </a:p>
          <a:p>
            <a:r>
              <a:rPr lang="en-US" sz="3600" b="1" u="sng" dirty="0">
                <a:latin typeface="Andalus" pitchFamily="18" charset="-78"/>
                <a:cs typeface="Andalus" pitchFamily="18" charset="-78"/>
              </a:rPr>
              <a:t>Dependence</a:t>
            </a:r>
            <a:r>
              <a:rPr lang="en-US" sz="3600" dirty="0">
                <a:latin typeface="Andalus" pitchFamily="18" charset="-78"/>
                <a:cs typeface="Andalus" pitchFamily="18" charset="-78"/>
              </a:rPr>
              <a:t>: a compulsive or chronic requirement</a:t>
            </a:r>
          </a:p>
          <a:p>
            <a:r>
              <a:rPr lang="en-US" sz="3600" b="1" u="sng" dirty="0">
                <a:latin typeface="Andalus" pitchFamily="18" charset="-78"/>
                <a:cs typeface="Andalus" pitchFamily="18" charset="-78"/>
              </a:rPr>
              <a:t>Addiction</a:t>
            </a:r>
            <a:r>
              <a:rPr lang="en-US" sz="3600" dirty="0">
                <a:latin typeface="Andalus" pitchFamily="18" charset="-78"/>
                <a:cs typeface="Andalus" pitchFamily="18" charset="-78"/>
              </a:rPr>
              <a:t>: uncontrolled and compulsive use</a:t>
            </a:r>
          </a:p>
          <a:p>
            <a:r>
              <a:rPr lang="en-US" sz="3600" b="1" u="sng" dirty="0">
                <a:latin typeface="Andalus" pitchFamily="18" charset="-78"/>
                <a:cs typeface="Andalus" pitchFamily="18" charset="-78"/>
              </a:rPr>
              <a:t>Psychoactive substance</a:t>
            </a:r>
            <a:r>
              <a:rPr lang="en-US" sz="3600" dirty="0">
                <a:latin typeface="Andalus" pitchFamily="18" charset="-78"/>
                <a:cs typeface="Andalus" pitchFamily="18" charset="-78"/>
              </a:rPr>
              <a:t>: one that is capable of altering the mental functions</a:t>
            </a:r>
          </a:p>
          <a:p>
            <a:pPr>
              <a:buNone/>
            </a:pPr>
            <a:endParaRPr lang="en-US" sz="3600" dirty="0">
              <a:latin typeface="Andalus" pitchFamily="18" charset="-78"/>
              <a:cs typeface="Andalus" pitchFamily="18" charset="-78"/>
            </a:endParaRPr>
          </a:p>
          <a:p>
            <a:endParaRPr lang="en-US" sz="3600" dirty="0">
              <a:latin typeface="Andalus" pitchFamily="18" charset="-78"/>
              <a:cs typeface="Andalus" pitchFamily="18" charset="-78"/>
            </a:endParaRPr>
          </a:p>
          <a:p>
            <a:pPr>
              <a:buNone/>
            </a:pPr>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Content Placeholder 2"/>
          <p:cNvSpPr>
            <a:spLocks noGrp="1"/>
          </p:cNvSpPr>
          <p:nvPr>
            <p:ph idx="1"/>
          </p:nvPr>
        </p:nvSpPr>
        <p:spPr>
          <a:xfrm>
            <a:off x="457200" y="831863"/>
            <a:ext cx="8229600" cy="4525963"/>
          </a:xfrm>
        </p:spPr>
        <p:txBody>
          <a:bodyPr>
            <a:noAutofit/>
          </a:bodyPr>
          <a:lstStyle/>
          <a:p>
            <a:pPr lvl="0"/>
            <a:r>
              <a:rPr lang="en-IN" sz="3000" i="1" dirty="0">
                <a:latin typeface="Andalus" pitchFamily="18" charset="-78"/>
                <a:cs typeface="Andalus" pitchFamily="18" charset="-78"/>
              </a:rPr>
              <a:t>Others:</a:t>
            </a:r>
            <a:r>
              <a:rPr lang="en-IN" sz="3000" dirty="0">
                <a:latin typeface="Andalus" pitchFamily="18" charset="-78"/>
                <a:cs typeface="Andalus" pitchFamily="18" charset="-78"/>
              </a:rPr>
              <a:t> </a:t>
            </a:r>
          </a:p>
          <a:p>
            <a:pPr lvl="0"/>
            <a:r>
              <a:rPr lang="en-IN" sz="3000" dirty="0">
                <a:latin typeface="Andalus" pitchFamily="18" charset="-78"/>
                <a:cs typeface="Andalus" pitchFamily="18" charset="-78"/>
              </a:rPr>
              <a:t>For vitamin B deficiency a preparation of vitamin B containing 100 mg of thiamine should be administered </a:t>
            </a:r>
            <a:r>
              <a:rPr lang="en-IN" sz="3000" dirty="0" err="1">
                <a:latin typeface="Andalus" pitchFamily="18" charset="-78"/>
                <a:cs typeface="Andalus" pitchFamily="18" charset="-78"/>
              </a:rPr>
              <a:t>parenterally</a:t>
            </a:r>
            <a:r>
              <a:rPr lang="en-IN" sz="3000" dirty="0">
                <a:latin typeface="Andalus" pitchFamily="18" charset="-78"/>
                <a:cs typeface="Andalus" pitchFamily="18" charset="-78"/>
              </a:rPr>
              <a:t> , twice daily for 3-5 days . this should be followed by oral administration of vitamin B for at least 6 months.</a:t>
            </a:r>
          </a:p>
          <a:p>
            <a:pPr lvl="0"/>
            <a:r>
              <a:rPr lang="en-IN" sz="3000" dirty="0">
                <a:latin typeface="Andalus" pitchFamily="18" charset="-78"/>
                <a:cs typeface="Andalus" pitchFamily="18" charset="-78"/>
              </a:rPr>
              <a:t>Administration of anticonvulsants is necessary maintaining fluid and electrolyte balance, strict monitoring of vitals, level of consciousness and orientation. Close observation is essential especially during the 1</a:t>
            </a:r>
            <a:r>
              <a:rPr lang="en-IN" sz="3000" baseline="30000" dirty="0">
                <a:latin typeface="Andalus" pitchFamily="18" charset="-78"/>
                <a:cs typeface="Andalus" pitchFamily="18" charset="-78"/>
              </a:rPr>
              <a:t>st</a:t>
            </a:r>
            <a:r>
              <a:rPr lang="en-IN" sz="3000" dirty="0">
                <a:latin typeface="Andalus" pitchFamily="18" charset="-78"/>
                <a:cs typeface="Andalus" pitchFamily="18" charset="-78"/>
              </a:rPr>
              <a:t> five days.</a:t>
            </a:r>
          </a:p>
          <a:p>
            <a:endParaRPr lang="en-IN" sz="3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dirty="0">
                <a:solidFill>
                  <a:srgbClr val="009900"/>
                </a:solidFill>
                <a:latin typeface="Andalus" pitchFamily="18" charset="-78"/>
                <a:cs typeface="Andalus" pitchFamily="18" charset="-78"/>
              </a:rPr>
              <a:t>DISULFIRAM</a:t>
            </a:r>
          </a:p>
        </p:txBody>
      </p:sp>
      <p:sp>
        <p:nvSpPr>
          <p:cNvPr id="3" name="Content Placeholder 2"/>
          <p:cNvSpPr>
            <a:spLocks noGrp="1"/>
          </p:cNvSpPr>
          <p:nvPr>
            <p:ph idx="1"/>
          </p:nvPr>
        </p:nvSpPr>
        <p:spPr/>
        <p:txBody>
          <a:bodyPr>
            <a:normAutofit/>
          </a:bodyPr>
          <a:lstStyle/>
          <a:p>
            <a:r>
              <a:rPr lang="en-IN" sz="3600" dirty="0">
                <a:latin typeface="Andalus" pitchFamily="18" charset="-78"/>
                <a:cs typeface="Andalus" pitchFamily="18" charset="-78"/>
              </a:rPr>
              <a:t>It is used to ensure abstinence in the treatment of alcohol dependence. </a:t>
            </a:r>
          </a:p>
          <a:p>
            <a:r>
              <a:rPr lang="en-IN" sz="3600" dirty="0">
                <a:latin typeface="Andalus" pitchFamily="18" charset="-78"/>
                <a:cs typeface="Andalus" pitchFamily="18" charset="-78"/>
              </a:rPr>
              <a:t>Its main effect is to produce a rapid and violently  unpleasant reaction in a person who ingest a small amount of alcohol while talking </a:t>
            </a:r>
            <a:r>
              <a:rPr lang="en-IN" sz="3600" dirty="0" err="1">
                <a:latin typeface="Andalus" pitchFamily="18" charset="-78"/>
                <a:cs typeface="Andalus" pitchFamily="18" charset="-78"/>
              </a:rPr>
              <a:t>disulfiram</a:t>
            </a:r>
            <a:r>
              <a:rPr lang="en-IN" sz="3600" dirty="0">
                <a:latin typeface="Andalus" pitchFamily="18" charset="-78"/>
                <a:cs typeface="Andalus" pitchFamily="18" charset="-78"/>
              </a:rPr>
              <a:t>. </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6322" name="Picture 2" descr="http://image.slidesharecdn.com/substanceabusetoxicologytikal-111009133200-phpapp02/95/substance-abuse-toxicology-tikal-16-728.jpg?cb=1318167183"/>
          <p:cNvPicPr>
            <a:picLocks noChangeAspect="1" noChangeArrowheads="1"/>
          </p:cNvPicPr>
          <p:nvPr/>
        </p:nvPicPr>
        <p:blipFill>
          <a:blip r:embed="rId2"/>
          <a:srcRect/>
          <a:stretch>
            <a:fillRect/>
          </a:stretch>
        </p:blipFill>
        <p:spPr bwMode="auto">
          <a:xfrm>
            <a:off x="0" y="0"/>
            <a:ext cx="9144000" cy="6897256"/>
          </a:xfrm>
          <a:prstGeom prst="rect">
            <a:avLst/>
          </a:prstGeom>
          <a:noFill/>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a:solidFill>
                  <a:srgbClr val="009900"/>
                </a:solidFill>
                <a:latin typeface="Andalus" pitchFamily="18" charset="-78"/>
                <a:cs typeface="Andalus" pitchFamily="18" charset="-78"/>
              </a:rPr>
              <a:t>Side effect</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903433"/>
            <a:ext cx="8229600" cy="4525963"/>
          </a:xfrm>
        </p:spPr>
        <p:txBody>
          <a:bodyPr>
            <a:noAutofit/>
          </a:bodyPr>
          <a:lstStyle/>
          <a:p>
            <a:r>
              <a:rPr lang="en-IN" sz="2800" dirty="0">
                <a:latin typeface="Andalus" pitchFamily="18" charset="-78"/>
                <a:cs typeface="Andalus" pitchFamily="18" charset="-78"/>
              </a:rPr>
              <a:t>Fatigue                                  Hepatic damage</a:t>
            </a:r>
          </a:p>
          <a:p>
            <a:r>
              <a:rPr lang="en-IN" sz="2800" dirty="0">
                <a:latin typeface="Andalus" pitchFamily="18" charset="-78"/>
                <a:cs typeface="Andalus" pitchFamily="18" charset="-78"/>
              </a:rPr>
              <a:t>Dermatitis                             Respiratory depression </a:t>
            </a:r>
          </a:p>
          <a:p>
            <a:r>
              <a:rPr lang="en-IN" sz="2800" dirty="0">
                <a:latin typeface="Andalus" pitchFamily="18" charset="-78"/>
                <a:cs typeface="Andalus" pitchFamily="18" charset="-78"/>
              </a:rPr>
              <a:t>Impotence                             Convulsions</a:t>
            </a:r>
          </a:p>
          <a:p>
            <a:r>
              <a:rPr lang="en-IN" sz="2800" dirty="0">
                <a:latin typeface="Andalus" pitchFamily="18" charset="-78"/>
                <a:cs typeface="Andalus" pitchFamily="18" charset="-78"/>
              </a:rPr>
              <a:t>Optic neuritis                       Cardiovascular </a:t>
            </a:r>
            <a:r>
              <a:rPr lang="en-IN" sz="2800" dirty="0" err="1">
                <a:latin typeface="Andalus" pitchFamily="18" charset="-78"/>
                <a:cs typeface="Andalus" pitchFamily="18" charset="-78"/>
              </a:rPr>
              <a:t>collaps</a:t>
            </a:r>
            <a:endParaRPr lang="en-IN" sz="2800" dirty="0">
              <a:latin typeface="Andalus" pitchFamily="18" charset="-78"/>
              <a:cs typeface="Andalus" pitchFamily="18" charset="-78"/>
            </a:endParaRPr>
          </a:p>
          <a:p>
            <a:r>
              <a:rPr lang="en-IN" sz="2800" dirty="0">
                <a:latin typeface="Andalus" pitchFamily="18" charset="-78"/>
                <a:cs typeface="Andalus" pitchFamily="18" charset="-78"/>
              </a:rPr>
              <a:t>Mental changes                    MI</a:t>
            </a:r>
          </a:p>
          <a:p>
            <a:r>
              <a:rPr lang="en-IN" sz="2800" dirty="0">
                <a:latin typeface="Andalus" pitchFamily="18" charset="-78"/>
                <a:cs typeface="Andalus" pitchFamily="18" charset="-78"/>
              </a:rPr>
              <a:t>Acute </a:t>
            </a:r>
            <a:r>
              <a:rPr lang="en-IN" sz="2800" dirty="0" err="1">
                <a:latin typeface="Andalus" pitchFamily="18" charset="-78"/>
                <a:cs typeface="Andalus" pitchFamily="18" charset="-78"/>
              </a:rPr>
              <a:t>polyneuropathy</a:t>
            </a:r>
            <a:r>
              <a:rPr lang="en-IN" sz="2800" dirty="0">
                <a:latin typeface="Andalus" pitchFamily="18" charset="-78"/>
                <a:cs typeface="Andalus" pitchFamily="18" charset="-78"/>
              </a:rPr>
              <a:t>          Death</a:t>
            </a:r>
          </a:p>
          <a:p>
            <a:endParaRPr lang="en-IN" sz="28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a:solidFill>
                  <a:srgbClr val="009900"/>
                </a:solidFill>
                <a:latin typeface="Andalus" pitchFamily="18" charset="-78"/>
                <a:cs typeface="Andalus" pitchFamily="18" charset="-78"/>
              </a:rPr>
              <a:t>Contraindications:</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331929"/>
            <a:ext cx="8229600" cy="4525963"/>
          </a:xfrm>
        </p:spPr>
        <p:txBody>
          <a:bodyPr>
            <a:noAutofit/>
          </a:bodyPr>
          <a:lstStyle/>
          <a:p>
            <a:pPr lvl="0"/>
            <a:r>
              <a:rPr lang="en-IN" dirty="0">
                <a:latin typeface="Andalus" pitchFamily="18" charset="-78"/>
                <a:cs typeface="Andalus" pitchFamily="18" charset="-78"/>
              </a:rPr>
              <a:t>Pulmonary and cardiovascular disease.</a:t>
            </a:r>
          </a:p>
          <a:p>
            <a:pPr lvl="0"/>
            <a:r>
              <a:rPr lang="en-IN" dirty="0">
                <a:latin typeface="Andalus" pitchFamily="18" charset="-78"/>
                <a:cs typeface="Andalus" pitchFamily="18" charset="-78"/>
              </a:rPr>
              <a:t>Nephritis</a:t>
            </a:r>
          </a:p>
          <a:p>
            <a:pPr lvl="0"/>
            <a:r>
              <a:rPr lang="en-IN" dirty="0">
                <a:latin typeface="Andalus" pitchFamily="18" charset="-78"/>
                <a:cs typeface="Andalus" pitchFamily="18" charset="-78"/>
              </a:rPr>
              <a:t>Brain damage</a:t>
            </a:r>
          </a:p>
          <a:p>
            <a:pPr lvl="0"/>
            <a:r>
              <a:rPr lang="en-IN" dirty="0">
                <a:latin typeface="Andalus" pitchFamily="18" charset="-78"/>
                <a:cs typeface="Andalus" pitchFamily="18" charset="-78"/>
              </a:rPr>
              <a:t>Hypothyroidism</a:t>
            </a:r>
          </a:p>
          <a:p>
            <a:pPr lvl="0"/>
            <a:r>
              <a:rPr lang="en-IN" dirty="0">
                <a:latin typeface="Andalus" pitchFamily="18" charset="-78"/>
                <a:cs typeface="Andalus" pitchFamily="18" charset="-78"/>
              </a:rPr>
              <a:t>Diabetes</a:t>
            </a:r>
          </a:p>
          <a:p>
            <a:pPr lvl="0"/>
            <a:r>
              <a:rPr lang="en-IN" dirty="0">
                <a:latin typeface="Andalus" pitchFamily="18" charset="-78"/>
                <a:cs typeface="Andalus" pitchFamily="18" charset="-78"/>
              </a:rPr>
              <a:t>Hepatic disease</a:t>
            </a:r>
          </a:p>
          <a:p>
            <a:pPr lvl="0"/>
            <a:r>
              <a:rPr lang="en-IN" dirty="0">
                <a:latin typeface="Andalus" pitchFamily="18" charset="-78"/>
                <a:cs typeface="Andalus" pitchFamily="18" charset="-78"/>
              </a:rPr>
              <a:t>Seizures</a:t>
            </a:r>
          </a:p>
          <a:p>
            <a:pPr lvl="0"/>
            <a:r>
              <a:rPr lang="en-IN" dirty="0">
                <a:latin typeface="Andalus" pitchFamily="18" charset="-78"/>
                <a:cs typeface="Andalus" pitchFamily="18" charset="-78"/>
              </a:rPr>
              <a:t>Poly-drug dependence</a:t>
            </a:r>
          </a:p>
          <a:p>
            <a:pPr lvl="0"/>
            <a:r>
              <a:rPr lang="en-IN" dirty="0">
                <a:latin typeface="Andalus" pitchFamily="18" charset="-78"/>
                <a:cs typeface="Andalus" pitchFamily="18" charset="-78"/>
              </a:rPr>
              <a:t>Alcohol ingestion</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a:solidFill>
                  <a:srgbClr val="009900"/>
                </a:solidFill>
                <a:latin typeface="Andalus" pitchFamily="18" charset="-78"/>
                <a:cs typeface="Andalus" pitchFamily="18" charset="-78"/>
              </a:rPr>
              <a:t>Dosage</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p:txBody>
          <a:bodyPr>
            <a:normAutofit lnSpcReduction="10000"/>
          </a:bodyPr>
          <a:lstStyle/>
          <a:p>
            <a:r>
              <a:rPr lang="en-IN" sz="4000" dirty="0">
                <a:latin typeface="Andalus" pitchFamily="18" charset="-78"/>
                <a:cs typeface="Andalus" pitchFamily="18" charset="-78"/>
              </a:rPr>
              <a:t>250-500 mg 0rally</a:t>
            </a:r>
          </a:p>
          <a:p>
            <a:r>
              <a:rPr lang="en-IN" sz="4000" dirty="0">
                <a:latin typeface="Andalus" pitchFamily="18" charset="-78"/>
                <a:cs typeface="Andalus" pitchFamily="18" charset="-78"/>
              </a:rPr>
              <a:t>The usual initial dose is 500 mg/day </a:t>
            </a:r>
            <a:r>
              <a:rPr lang="en-IN" sz="4000" dirty="0" err="1">
                <a:latin typeface="Andalus" pitchFamily="18" charset="-78"/>
                <a:cs typeface="Andalus" pitchFamily="18" charset="-78"/>
              </a:rPr>
              <a:t>oralllyfor</a:t>
            </a:r>
            <a:r>
              <a:rPr lang="en-IN" sz="4000" dirty="0">
                <a:latin typeface="Andalus" pitchFamily="18" charset="-78"/>
                <a:cs typeface="Andalus" pitchFamily="18" charset="-78"/>
              </a:rPr>
              <a:t> the first 2 weeks, followed by a maintenance dosage of 250mg/day. </a:t>
            </a:r>
          </a:p>
          <a:p>
            <a:r>
              <a:rPr lang="en-IN" sz="4000" dirty="0">
                <a:latin typeface="Andalus" pitchFamily="18" charset="-78"/>
                <a:cs typeface="Andalus" pitchFamily="18" charset="-78"/>
              </a:rPr>
              <a:t>The dosage should not exceed 500mg/day.</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medicineppt.com/template/medicine/thumbs/t0098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N" b="1" dirty="0">
                <a:latin typeface="Andalus" pitchFamily="18" charset="-78"/>
                <a:cs typeface="Andalus" pitchFamily="18" charset="-78"/>
              </a:rPr>
              <a:t>Nurses role</a:t>
            </a:r>
            <a:endParaRPr lang="en-IN" dirty="0">
              <a:latin typeface="Andalus" pitchFamily="18" charset="-78"/>
              <a:cs typeface="Andalus" pitchFamily="18" charset="-78"/>
            </a:endParaRPr>
          </a:p>
        </p:txBody>
      </p:sp>
      <p:sp>
        <p:nvSpPr>
          <p:cNvPr id="3" name="Content Placeholder 2"/>
          <p:cNvSpPr>
            <a:spLocks noGrp="1"/>
          </p:cNvSpPr>
          <p:nvPr>
            <p:ph idx="1"/>
          </p:nvPr>
        </p:nvSpPr>
        <p:spPr>
          <a:xfrm>
            <a:off x="1071538" y="1071546"/>
            <a:ext cx="8229600" cy="4525963"/>
          </a:xfrm>
        </p:spPr>
        <p:txBody>
          <a:bodyPr>
            <a:noAutofit/>
          </a:bodyPr>
          <a:lstStyle/>
          <a:p>
            <a:pPr lvl="0"/>
            <a:r>
              <a:rPr lang="en-IN" dirty="0">
                <a:latin typeface="Andalus" pitchFamily="18" charset="-78"/>
                <a:cs typeface="Andalus" pitchFamily="18" charset="-78"/>
              </a:rPr>
              <a:t>an informed concern should be taken before starting treatment.</a:t>
            </a:r>
          </a:p>
          <a:p>
            <a:pPr lvl="0"/>
            <a:r>
              <a:rPr lang="en-IN" dirty="0">
                <a:latin typeface="Andalus" pitchFamily="18" charset="-78"/>
                <a:cs typeface="Andalus" pitchFamily="18" charset="-78"/>
              </a:rPr>
              <a:t>Ensure that at least 12 hours have elapsed since the ingestion of alcohol before administering the drug.</a:t>
            </a:r>
          </a:p>
          <a:p>
            <a:pPr lvl="0"/>
            <a:r>
              <a:rPr lang="en-IN" dirty="0">
                <a:latin typeface="Andalus" pitchFamily="18" charset="-78"/>
                <a:cs typeface="Andalus" pitchFamily="18" charset="-78"/>
              </a:rPr>
              <a:t>Patient must be instructed that ingestion of even the smallest amount of alcohol brings on a </a:t>
            </a:r>
            <a:r>
              <a:rPr lang="en-IN" dirty="0" err="1">
                <a:latin typeface="Andalus" pitchFamily="18" charset="-78"/>
                <a:cs typeface="Andalus" pitchFamily="18" charset="-78"/>
              </a:rPr>
              <a:t>disulfiram</a:t>
            </a:r>
            <a:r>
              <a:rPr lang="en-IN" dirty="0">
                <a:latin typeface="Andalus" pitchFamily="18" charset="-78"/>
                <a:cs typeface="Andalus" pitchFamily="18" charset="-78"/>
              </a:rPr>
              <a:t>-ethanol reaction with all its unpleasant effects; he should therefore be strictly warned not to take any alcohol whatever.</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icineppt.com/template/medicine/thumbs/t0098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1285852" y="142852"/>
            <a:ext cx="8229600" cy="4525963"/>
          </a:xfrm>
        </p:spPr>
        <p:txBody>
          <a:bodyPr>
            <a:noAutofit/>
          </a:bodyPr>
          <a:lstStyle/>
          <a:p>
            <a:pPr lvl="0"/>
            <a:r>
              <a:rPr lang="en-IN" sz="3000" dirty="0">
                <a:latin typeface="Andalus" pitchFamily="18" charset="-78"/>
                <a:cs typeface="Andalus" pitchFamily="18" charset="-78"/>
              </a:rPr>
              <a:t>The patient should also be warned against ingestion of any alcohol-containing preparations such as cough syrups, drops of  any kind, and alcohol-containing foods and sauces. </a:t>
            </a:r>
          </a:p>
          <a:p>
            <a:pPr lvl="0"/>
            <a:r>
              <a:rPr lang="en-IN" sz="3000" dirty="0">
                <a:latin typeface="Andalus" pitchFamily="18" charset="-78"/>
                <a:cs typeface="Andalus" pitchFamily="18" charset="-78"/>
              </a:rPr>
              <a:t>Advice against use of alcohol based aftershave lotions and inhalation of paints, </a:t>
            </a:r>
            <a:r>
              <a:rPr lang="en-IN" sz="3000" dirty="0" err="1">
                <a:latin typeface="Andalus" pitchFamily="18" charset="-78"/>
                <a:cs typeface="Andalus" pitchFamily="18" charset="-78"/>
              </a:rPr>
              <a:t>warnishes</a:t>
            </a:r>
            <a:r>
              <a:rPr lang="en-IN" sz="3000" dirty="0">
                <a:latin typeface="Andalus" pitchFamily="18" charset="-78"/>
                <a:cs typeface="Andalus" pitchFamily="18" charset="-78"/>
              </a:rPr>
              <a:t>, etc. containing alcohol. Any topical applications containing alcohol should also be avoided.</a:t>
            </a:r>
          </a:p>
          <a:p>
            <a:pPr lvl="0"/>
            <a:r>
              <a:rPr lang="en-IN" sz="3000" dirty="0">
                <a:latin typeface="Andalus" pitchFamily="18" charset="-78"/>
                <a:cs typeface="Andalus" pitchFamily="18" charset="-78"/>
              </a:rPr>
              <a:t>Caution patient against taking CNS depressants or any OTC medications during </a:t>
            </a:r>
            <a:r>
              <a:rPr lang="en-IN" sz="3000" dirty="0" err="1">
                <a:latin typeface="Andalus" pitchFamily="18" charset="-78"/>
                <a:cs typeface="Andalus" pitchFamily="18" charset="-78"/>
              </a:rPr>
              <a:t>disulfiram</a:t>
            </a:r>
            <a:r>
              <a:rPr lang="en-IN" sz="3000" dirty="0">
                <a:latin typeface="Andalus" pitchFamily="18" charset="-78"/>
                <a:cs typeface="Andalus" pitchFamily="18" charset="-78"/>
              </a:rPr>
              <a:t> therapy.</a:t>
            </a:r>
          </a:p>
          <a:p>
            <a:pPr lvl="0"/>
            <a:r>
              <a:rPr lang="en-IN" sz="3000" dirty="0">
                <a:latin typeface="Andalus" pitchFamily="18" charset="-78"/>
                <a:cs typeface="Andalus" pitchFamily="18" charset="-78"/>
              </a:rPr>
              <a:t>Instruct the patient to avoid driving or </a:t>
            </a:r>
            <a:r>
              <a:rPr lang="en-IN" sz="3000" dirty="0" err="1">
                <a:latin typeface="Andalus" pitchFamily="18" charset="-78"/>
                <a:cs typeface="Andalus" pitchFamily="18" charset="-78"/>
              </a:rPr>
              <a:t>oter</a:t>
            </a:r>
            <a:r>
              <a:rPr lang="en-IN" sz="3000" dirty="0">
                <a:latin typeface="Andalus" pitchFamily="18" charset="-78"/>
                <a:cs typeface="Andalus" pitchFamily="18" charset="-78"/>
              </a:rPr>
              <a:t> activities requiring alertness until response to drug is known.</a:t>
            </a:r>
          </a:p>
          <a:p>
            <a:endParaRPr lang="en-IN" sz="3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Title 1"/>
          <p:cNvSpPr>
            <a:spLocks noGrp="1"/>
          </p:cNvSpPr>
          <p:nvPr>
            <p:ph type="title"/>
          </p:nvPr>
        </p:nvSpPr>
        <p:spPr>
          <a:xfrm>
            <a:off x="128614" y="-71462"/>
            <a:ext cx="8229600" cy="1143000"/>
          </a:xfrm>
        </p:spPr>
        <p:txBody>
          <a:bodyPr/>
          <a:lstStyle/>
          <a:p>
            <a:r>
              <a:rPr lang="en-IN" b="1" dirty="0">
                <a:solidFill>
                  <a:srgbClr val="009900"/>
                </a:solidFill>
                <a:latin typeface="Andalus" pitchFamily="18" charset="-78"/>
                <a:cs typeface="Andalus" pitchFamily="18" charset="-78"/>
              </a:rPr>
              <a:t>NURSING MANAGEMENT</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843126" y="857232"/>
            <a:ext cx="8229600" cy="4525963"/>
          </a:xfrm>
        </p:spPr>
        <p:txBody>
          <a:bodyPr>
            <a:noAutofit/>
          </a:bodyPr>
          <a:lstStyle/>
          <a:p>
            <a:pPr lvl="0"/>
            <a:r>
              <a:rPr lang="en-IN" sz="2800" b="1" dirty="0">
                <a:latin typeface="Andalus" pitchFamily="18" charset="-78"/>
                <a:cs typeface="Andalus" pitchFamily="18" charset="-78"/>
              </a:rPr>
              <a:t>Nursing assessment:</a:t>
            </a:r>
            <a:endParaRPr lang="en-IN" sz="2800" dirty="0">
              <a:latin typeface="Andalus" pitchFamily="18" charset="-78"/>
              <a:cs typeface="Andalus" pitchFamily="18" charset="-78"/>
            </a:endParaRPr>
          </a:p>
          <a:p>
            <a:pPr lvl="0"/>
            <a:r>
              <a:rPr lang="en-IN" sz="2800" dirty="0">
                <a:latin typeface="Andalus" pitchFamily="18" charset="-78"/>
                <a:cs typeface="Andalus" pitchFamily="18" charset="-78"/>
              </a:rPr>
              <a:t>Recognition of alcohol abuse: the CAGE questionnaire may be adopted for this purpose:</a:t>
            </a:r>
          </a:p>
          <a:p>
            <a:r>
              <a:rPr lang="en-IN" sz="2800" dirty="0">
                <a:latin typeface="Andalus" pitchFamily="18" charset="-78"/>
                <a:cs typeface="Andalus" pitchFamily="18" charset="-78"/>
              </a:rPr>
              <a:t>C: have you ever felt you ought to CUT down</a:t>
            </a:r>
          </a:p>
          <a:p>
            <a:pPr>
              <a:buNone/>
            </a:pPr>
            <a:r>
              <a:rPr lang="en-IN" sz="2800" dirty="0">
                <a:latin typeface="Andalus" pitchFamily="18" charset="-78"/>
                <a:cs typeface="Andalus" pitchFamily="18" charset="-78"/>
              </a:rPr>
              <a:t>        on your drinking?</a:t>
            </a:r>
          </a:p>
          <a:p>
            <a:r>
              <a:rPr lang="en-IN" sz="2800" dirty="0">
                <a:latin typeface="Andalus" pitchFamily="18" charset="-78"/>
                <a:cs typeface="Andalus" pitchFamily="18" charset="-78"/>
              </a:rPr>
              <a:t>A: have people ANNOYED you by </a:t>
            </a:r>
            <a:r>
              <a:rPr lang="en-IN" sz="2800" dirty="0" err="1">
                <a:latin typeface="Andalus" pitchFamily="18" charset="-78"/>
                <a:cs typeface="Andalus" pitchFamily="18" charset="-78"/>
              </a:rPr>
              <a:t>critizing</a:t>
            </a:r>
            <a:endParaRPr lang="en-IN" sz="2800" dirty="0">
              <a:latin typeface="Andalus" pitchFamily="18" charset="-78"/>
              <a:cs typeface="Andalus" pitchFamily="18" charset="-78"/>
            </a:endParaRPr>
          </a:p>
          <a:p>
            <a:pPr>
              <a:buNone/>
            </a:pPr>
            <a:r>
              <a:rPr lang="en-IN" sz="2800" dirty="0">
                <a:latin typeface="Andalus" pitchFamily="18" charset="-78"/>
                <a:cs typeface="Andalus" pitchFamily="18" charset="-78"/>
              </a:rPr>
              <a:t>        your drinking?</a:t>
            </a:r>
          </a:p>
          <a:p>
            <a:r>
              <a:rPr lang="en-IN" sz="2800" dirty="0">
                <a:latin typeface="Andalus" pitchFamily="18" charset="-78"/>
                <a:cs typeface="Andalus" pitchFamily="18" charset="-78"/>
              </a:rPr>
              <a:t>G: have you ever felt GUILTY about your </a:t>
            </a:r>
          </a:p>
          <a:p>
            <a:pPr>
              <a:buNone/>
            </a:pPr>
            <a:r>
              <a:rPr lang="en-IN" sz="2800" dirty="0">
                <a:latin typeface="Andalus" pitchFamily="18" charset="-78"/>
                <a:cs typeface="Andalus" pitchFamily="18" charset="-78"/>
              </a:rPr>
              <a:t>      Drinking?</a:t>
            </a:r>
          </a:p>
          <a:p>
            <a:r>
              <a:rPr lang="en-IN" sz="2800" dirty="0">
                <a:latin typeface="Andalus" pitchFamily="18" charset="-78"/>
                <a:cs typeface="Andalus" pitchFamily="18" charset="-78"/>
              </a:rPr>
              <a:t>E: have you ever had a drink first thing in the</a:t>
            </a:r>
          </a:p>
          <a:p>
            <a:pPr>
              <a:buNone/>
            </a:pPr>
            <a:r>
              <a:rPr lang="en-IN" sz="2800" dirty="0">
                <a:latin typeface="Andalus" pitchFamily="18" charset="-78"/>
                <a:cs typeface="Andalus" pitchFamily="18" charset="-78"/>
              </a:rPr>
              <a:t>       Morning to steady your nerves or get rid of</a:t>
            </a:r>
          </a:p>
          <a:p>
            <a:pPr>
              <a:buNone/>
            </a:pPr>
            <a:r>
              <a:rPr lang="en-IN" sz="2800" dirty="0">
                <a:latin typeface="Andalus" pitchFamily="18" charset="-78"/>
                <a:cs typeface="Andalus" pitchFamily="18" charset="-78"/>
              </a:rPr>
              <a:t>       a hangover? </a:t>
            </a:r>
          </a:p>
          <a:p>
            <a:endParaRPr lang="en-IN" sz="28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ox(i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985870" y="785794"/>
            <a:ext cx="8229600" cy="4525963"/>
          </a:xfrm>
        </p:spPr>
        <p:txBody>
          <a:bodyPr>
            <a:noAutofit/>
          </a:bodyPr>
          <a:lstStyle/>
          <a:p>
            <a:pPr lvl="0"/>
            <a:r>
              <a:rPr lang="en-IN" sz="3600" dirty="0">
                <a:latin typeface="Andalus" pitchFamily="18" charset="-78"/>
                <a:cs typeface="Andalus" pitchFamily="18" charset="-78"/>
              </a:rPr>
              <a:t>Be suspicious about at risk factors:  problems in the marriage and family, at work, with finances or with the law; at risk occupations; withdrawal symptoms after admission; alcohol-related physical disorders; repeated accidents; deliberate self harm.</a:t>
            </a:r>
          </a:p>
          <a:p>
            <a:pPr lvl="0"/>
            <a:r>
              <a:rPr lang="en-IN" sz="3600" dirty="0">
                <a:latin typeface="Andalus" pitchFamily="18" charset="-78"/>
                <a:cs typeface="Andalus" pitchFamily="18" charset="-78"/>
              </a:rPr>
              <a:t>If at risk factors raise suspicion, the next step is to ask tactful but persistent questions to confirm the diagnosis.</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1"/>
            <a:ext cx="9144017" cy="6858013"/>
          </a:xfrm>
          <a:prstGeom prst="rect">
            <a:avLst/>
          </a:prstGeom>
          <a:noFill/>
        </p:spPr>
      </p:pic>
      <p:sp>
        <p:nvSpPr>
          <p:cNvPr id="2" name="Title 1"/>
          <p:cNvSpPr>
            <a:spLocks noGrp="1"/>
          </p:cNvSpPr>
          <p:nvPr>
            <p:ph type="title"/>
          </p:nvPr>
        </p:nvSpPr>
        <p:spPr>
          <a:xfrm>
            <a:off x="357158" y="357166"/>
            <a:ext cx="5443518" cy="1143000"/>
          </a:xfrm>
        </p:spPr>
        <p:txBody>
          <a:bodyPr/>
          <a:lstStyle/>
          <a:p>
            <a:r>
              <a:rPr lang="en-US" b="1" dirty="0">
                <a:solidFill>
                  <a:srgbClr val="009900"/>
                </a:solidFill>
                <a:latin typeface="Lucida Handwriting" pitchFamily="66" charset="0"/>
              </a:rPr>
              <a:t>DEFINITIONS</a:t>
            </a:r>
            <a:endParaRPr lang="en-IN" b="1" dirty="0">
              <a:solidFill>
                <a:srgbClr val="009900"/>
              </a:solidFill>
              <a:latin typeface="Lucida Handwriting" pitchFamily="66" charset="0"/>
            </a:endParaRPr>
          </a:p>
        </p:txBody>
      </p:sp>
      <p:sp>
        <p:nvSpPr>
          <p:cNvPr id="3" name="Content Placeholder 2"/>
          <p:cNvSpPr>
            <a:spLocks noGrp="1"/>
          </p:cNvSpPr>
          <p:nvPr>
            <p:ph idx="1"/>
          </p:nvPr>
        </p:nvSpPr>
        <p:spPr>
          <a:xfrm>
            <a:off x="842994" y="1357298"/>
            <a:ext cx="8229600" cy="5143536"/>
          </a:xfrm>
        </p:spPr>
        <p:txBody>
          <a:bodyPr>
            <a:noAutofit/>
          </a:bodyPr>
          <a:lstStyle/>
          <a:p>
            <a:r>
              <a:rPr lang="en-US" b="1" u="sng" dirty="0">
                <a:latin typeface="Andalus" pitchFamily="18" charset="-78"/>
                <a:cs typeface="Andalus" pitchFamily="18" charset="-78"/>
              </a:rPr>
              <a:t>SUBSTANCE ABUSE:</a:t>
            </a:r>
          </a:p>
          <a:p>
            <a:pPr>
              <a:buNone/>
            </a:pPr>
            <a:r>
              <a:rPr lang="en-US" b="1" dirty="0">
                <a:latin typeface="Andalus" pitchFamily="18" charset="-78"/>
                <a:cs typeface="Andalus" pitchFamily="18" charset="-78"/>
              </a:rPr>
              <a:t>   Any use of substances that poses significant hazards to health.</a:t>
            </a:r>
          </a:p>
          <a:p>
            <a:pPr>
              <a:buNone/>
            </a:pPr>
            <a:endParaRPr lang="en-US" b="1" dirty="0">
              <a:latin typeface="Andalus" pitchFamily="18" charset="-78"/>
              <a:cs typeface="Andalus" pitchFamily="18" charset="-78"/>
            </a:endParaRPr>
          </a:p>
          <a:p>
            <a:r>
              <a:rPr lang="en-US" b="1" u="sng" dirty="0">
                <a:latin typeface="Andalus" pitchFamily="18" charset="-78"/>
                <a:cs typeface="Andalus" pitchFamily="18" charset="-78"/>
              </a:rPr>
              <a:t>SUBSTANCE DEPENDENCE:</a:t>
            </a:r>
          </a:p>
          <a:p>
            <a:pPr>
              <a:buNone/>
            </a:pPr>
            <a:r>
              <a:rPr lang="en-US" b="1" dirty="0">
                <a:latin typeface="Andalus" pitchFamily="18" charset="-78"/>
                <a:cs typeface="Andalus" pitchFamily="18" charset="-78"/>
              </a:rPr>
              <a:t>   A cluster of cognitive, behavioral and physiological symptoms indicating that the individual continues use of the substance despite substance related problems (APA)</a:t>
            </a:r>
          </a:p>
          <a:p>
            <a:pPr>
              <a:buNone/>
            </a:pPr>
            <a:endParaRPr lang="en-US" b="1" dirty="0">
              <a:latin typeface="Andalus" pitchFamily="18" charset="-78"/>
              <a:cs typeface="Andalus" pitchFamily="18" charset="-78"/>
            </a:endParaRPr>
          </a:p>
          <a:p>
            <a:pPr>
              <a:buNone/>
            </a:pPr>
            <a:endParaRPr lang="en-US" b="1" dirty="0">
              <a:latin typeface="Andalus" pitchFamily="18" charset="-78"/>
              <a:cs typeface="Andalus" pitchFamily="18" charset="-78"/>
            </a:endParaRPr>
          </a:p>
          <a:p>
            <a:pPr>
              <a:buNone/>
            </a:pP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1214414" y="428604"/>
            <a:ext cx="8229600" cy="4525963"/>
          </a:xfrm>
        </p:spPr>
        <p:txBody>
          <a:bodyPr>
            <a:noAutofit/>
          </a:bodyPr>
          <a:lstStyle/>
          <a:p>
            <a:r>
              <a:rPr lang="en-IN" b="1" dirty="0">
                <a:latin typeface="Andalus" pitchFamily="18" charset="-78"/>
                <a:cs typeface="Andalus" pitchFamily="18" charset="-78"/>
              </a:rPr>
              <a:t>Nursing diagnosis 1</a:t>
            </a:r>
            <a:endParaRPr lang="en-IN" dirty="0">
              <a:latin typeface="Andalus" pitchFamily="18" charset="-78"/>
              <a:cs typeface="Andalus" pitchFamily="18" charset="-78"/>
            </a:endParaRPr>
          </a:p>
          <a:p>
            <a:pPr lvl="0"/>
            <a:r>
              <a:rPr lang="en-IN" dirty="0">
                <a:latin typeface="Andalus" pitchFamily="18" charset="-78"/>
                <a:cs typeface="Andalus" pitchFamily="18" charset="-78"/>
              </a:rPr>
              <a:t>Risk for injury related to </a:t>
            </a:r>
            <a:r>
              <a:rPr lang="en-IN" dirty="0" err="1">
                <a:latin typeface="Andalus" pitchFamily="18" charset="-78"/>
                <a:cs typeface="Andalus" pitchFamily="18" charset="-78"/>
              </a:rPr>
              <a:t>hallucinosis</a:t>
            </a:r>
            <a:r>
              <a:rPr lang="en-IN" dirty="0">
                <a:latin typeface="Andalus" pitchFamily="18" charset="-78"/>
                <a:cs typeface="Andalus" pitchFamily="18" charset="-78"/>
              </a:rPr>
              <a:t>, acute intoxication evidenced by confusion, disorientation, inability to identify potentially harmful situations.</a:t>
            </a:r>
          </a:p>
          <a:p>
            <a:endParaRPr lang="en-IN" dirty="0">
              <a:latin typeface="Andalus" pitchFamily="18" charset="-78"/>
              <a:cs typeface="Andalus" pitchFamily="18" charset="-78"/>
            </a:endParaRPr>
          </a:p>
          <a:p>
            <a:r>
              <a:rPr lang="en-IN" b="1" dirty="0">
                <a:latin typeface="Andalus" pitchFamily="18" charset="-78"/>
                <a:cs typeface="Andalus" pitchFamily="18" charset="-78"/>
              </a:rPr>
              <a:t>Nursing diagnosis 2</a:t>
            </a:r>
            <a:endParaRPr lang="en-IN" dirty="0">
              <a:latin typeface="Andalus" pitchFamily="18" charset="-78"/>
              <a:cs typeface="Andalus" pitchFamily="18" charset="-78"/>
            </a:endParaRPr>
          </a:p>
          <a:p>
            <a:pPr lvl="0"/>
            <a:r>
              <a:rPr lang="en-IN" dirty="0">
                <a:latin typeface="Andalus" pitchFamily="18" charset="-78"/>
                <a:cs typeface="Andalus" pitchFamily="18" charset="-78"/>
              </a:rPr>
              <a:t>Altered health maintenance related to inability to identify, manage or seek out help to maintain health, evidenced by various physical symptoms, exhaustion, sleep disturbances. Etc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1200184" y="500042"/>
            <a:ext cx="8229600" cy="4525963"/>
          </a:xfrm>
        </p:spPr>
        <p:txBody>
          <a:bodyPr>
            <a:noAutofit/>
          </a:bodyPr>
          <a:lstStyle/>
          <a:p>
            <a:r>
              <a:rPr lang="en-IN" b="1" dirty="0">
                <a:latin typeface="Andalus" pitchFamily="18" charset="-78"/>
                <a:cs typeface="Andalus" pitchFamily="18" charset="-78"/>
              </a:rPr>
              <a:t>Nursing diagnosis 3</a:t>
            </a:r>
            <a:endParaRPr lang="en-IN" dirty="0">
              <a:latin typeface="Andalus" pitchFamily="18" charset="-78"/>
              <a:cs typeface="Andalus" pitchFamily="18" charset="-78"/>
            </a:endParaRPr>
          </a:p>
          <a:p>
            <a:pPr lvl="0"/>
            <a:r>
              <a:rPr lang="en-IN" dirty="0">
                <a:latin typeface="Andalus" pitchFamily="18" charset="-78"/>
                <a:cs typeface="Andalus" pitchFamily="18" charset="-78"/>
              </a:rPr>
              <a:t>Ineffective denial related to weak, underdeveloped ego, evidenced by lack of insight, rationalization of problems, blaming others, failure to accept responsibility for his behaviour.</a:t>
            </a:r>
          </a:p>
          <a:p>
            <a:r>
              <a:rPr lang="en-IN" b="1" dirty="0">
                <a:latin typeface="Andalus" pitchFamily="18" charset="-78"/>
                <a:cs typeface="Andalus" pitchFamily="18" charset="-78"/>
              </a:rPr>
              <a:t> </a:t>
            </a:r>
            <a:endParaRPr lang="en-IN" dirty="0">
              <a:latin typeface="Andalus" pitchFamily="18" charset="-78"/>
              <a:cs typeface="Andalus" pitchFamily="18" charset="-78"/>
            </a:endParaRPr>
          </a:p>
          <a:p>
            <a:r>
              <a:rPr lang="en-IN" b="1" dirty="0">
                <a:latin typeface="Andalus" pitchFamily="18" charset="-78"/>
                <a:cs typeface="Andalus" pitchFamily="18" charset="-78"/>
              </a:rPr>
              <a:t>Nursing diagnosis 4</a:t>
            </a:r>
            <a:endParaRPr lang="en-IN" dirty="0">
              <a:latin typeface="Andalus" pitchFamily="18" charset="-78"/>
              <a:cs typeface="Andalus" pitchFamily="18" charset="-78"/>
            </a:endParaRPr>
          </a:p>
          <a:p>
            <a:pPr lvl="0"/>
            <a:r>
              <a:rPr lang="en-IN" dirty="0">
                <a:latin typeface="Andalus" pitchFamily="18" charset="-78"/>
                <a:cs typeface="Andalus" pitchFamily="18" charset="-78"/>
              </a:rPr>
              <a:t>Ineffective individual coping related to impairment of adaptive behaviour and problem solving abilities, evidenced by use of substances as coping mechanisms.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Title 1"/>
          <p:cNvSpPr>
            <a:spLocks noGrp="1"/>
          </p:cNvSpPr>
          <p:nvPr>
            <p:ph type="title"/>
          </p:nvPr>
        </p:nvSpPr>
        <p:spPr/>
        <p:txBody>
          <a:bodyPr>
            <a:normAutofit fontScale="90000"/>
          </a:bodyPr>
          <a:lstStyle/>
          <a:p>
            <a:r>
              <a:rPr lang="en-IN" b="1" dirty="0">
                <a:solidFill>
                  <a:srgbClr val="009900"/>
                </a:solidFill>
                <a:latin typeface="Andalus" pitchFamily="18" charset="-78"/>
                <a:cs typeface="Andalus" pitchFamily="18" charset="-78"/>
              </a:rPr>
              <a:t>Evaluation: </a:t>
            </a:r>
            <a:br>
              <a:rPr lang="en-IN" dirty="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000100" y="1071546"/>
            <a:ext cx="8229600" cy="4525963"/>
          </a:xfrm>
        </p:spPr>
        <p:txBody>
          <a:bodyPr>
            <a:noAutofit/>
          </a:bodyPr>
          <a:lstStyle/>
          <a:p>
            <a:pPr lvl="0"/>
            <a:r>
              <a:rPr lang="en-IN" sz="3600" dirty="0">
                <a:latin typeface="Andalus" pitchFamily="18" charset="-78"/>
                <a:cs typeface="Andalus" pitchFamily="18" charset="-78"/>
              </a:rPr>
              <a:t>The following question s can be useful in evaluating the nursing care:</a:t>
            </a:r>
          </a:p>
          <a:p>
            <a:pPr lvl="0"/>
            <a:r>
              <a:rPr lang="en-IN" sz="3600" dirty="0">
                <a:latin typeface="Andalus" pitchFamily="18" charset="-78"/>
                <a:cs typeface="Andalus" pitchFamily="18" charset="-78"/>
              </a:rPr>
              <a:t>Has detoxification occurred without complications?</a:t>
            </a:r>
          </a:p>
          <a:p>
            <a:pPr lvl="0"/>
            <a:r>
              <a:rPr lang="en-IN" sz="3600" dirty="0">
                <a:latin typeface="Andalus" pitchFamily="18" charset="-78"/>
                <a:cs typeface="Andalus" pitchFamily="18" charset="-78"/>
              </a:rPr>
              <a:t>Has a correlation been made between personal problems and the use of substances?</a:t>
            </a:r>
          </a:p>
          <a:p>
            <a:pPr lvl="0"/>
            <a:r>
              <a:rPr lang="en-IN" sz="3600" dirty="0">
                <a:latin typeface="Andalus" pitchFamily="18" charset="-78"/>
                <a:cs typeface="Andalus" pitchFamily="18" charset="-78"/>
              </a:rPr>
              <a:t>Does he accept responsibility for own behaviour?</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42900"/>
            <a:ext cx="8229600" cy="1143000"/>
          </a:xfrm>
        </p:spPr>
        <p:txBody>
          <a:bodyPr/>
          <a:lstStyle/>
          <a:p>
            <a:r>
              <a:rPr lang="en-US" b="1" dirty="0">
                <a:latin typeface="Andalus" pitchFamily="18" charset="-78"/>
                <a:cs typeface="Andalus" pitchFamily="18" charset="-78"/>
              </a:rPr>
              <a:t>M.C.Q.</a:t>
            </a:r>
            <a:endParaRPr lang="en-IN" b="1" dirty="0">
              <a:latin typeface="Andalus" pitchFamily="18" charset="-78"/>
              <a:cs typeface="Andalus" pitchFamily="18" charset="-78"/>
            </a:endParaRPr>
          </a:p>
        </p:txBody>
      </p:sp>
      <p:sp>
        <p:nvSpPr>
          <p:cNvPr id="3" name="Content Placeholder 2"/>
          <p:cNvSpPr>
            <a:spLocks noGrp="1"/>
          </p:cNvSpPr>
          <p:nvPr>
            <p:ph idx="1"/>
          </p:nvPr>
        </p:nvSpPr>
        <p:spPr>
          <a:xfrm>
            <a:off x="785786" y="857232"/>
            <a:ext cx="8229600" cy="4525963"/>
          </a:xfrm>
        </p:spPr>
        <p:txBody>
          <a:bodyPr>
            <a:noAutofit/>
          </a:bodyPr>
          <a:lstStyle/>
          <a:p>
            <a:pPr marL="514350" indent="-514350">
              <a:buAutoNum type="arabicPeriod"/>
            </a:pPr>
            <a:r>
              <a:rPr lang="en-IN" sz="2800" b="1" dirty="0">
                <a:latin typeface="Andalus" pitchFamily="18" charset="-78"/>
                <a:cs typeface="Andalus" pitchFamily="18" charset="-78"/>
              </a:rPr>
              <a:t>A concentration of 80-100 mg of alcohol per 100ml of blood is considered as …….</a:t>
            </a:r>
          </a:p>
          <a:p>
            <a:pPr marL="514350" indent="-514350">
              <a:buFont typeface="+mj-lt"/>
              <a:buAutoNum type="alphaLcParenR"/>
            </a:pPr>
            <a:r>
              <a:rPr lang="en-US" sz="2800" dirty="0">
                <a:latin typeface="Andalus" pitchFamily="18" charset="-78"/>
                <a:cs typeface="Andalus" pitchFamily="18" charset="-78"/>
              </a:rPr>
              <a:t>Confused</a:t>
            </a:r>
          </a:p>
          <a:p>
            <a:pPr marL="514350" indent="-514350">
              <a:buFont typeface="+mj-lt"/>
              <a:buAutoNum type="alphaLcParenR"/>
            </a:pPr>
            <a:r>
              <a:rPr lang="en-US" sz="2800" dirty="0">
                <a:latin typeface="Andalus" pitchFamily="18" charset="-78"/>
                <a:cs typeface="Andalus" pitchFamily="18" charset="-78"/>
              </a:rPr>
              <a:t>Unconsciousness</a:t>
            </a:r>
          </a:p>
          <a:p>
            <a:pPr marL="514350" indent="-514350">
              <a:buFont typeface="+mj-lt"/>
              <a:buAutoNum type="alphaLcParenR"/>
            </a:pPr>
            <a:r>
              <a:rPr lang="en-US" sz="2800" dirty="0">
                <a:latin typeface="Andalus" pitchFamily="18" charset="-78"/>
                <a:cs typeface="Andalus" pitchFamily="18" charset="-78"/>
              </a:rPr>
              <a:t>Fatal </a:t>
            </a:r>
          </a:p>
          <a:p>
            <a:pPr marL="514350" indent="-514350">
              <a:buFont typeface="+mj-lt"/>
              <a:buAutoNum type="alphaLcParenR"/>
            </a:pPr>
            <a:r>
              <a:rPr lang="en-US" sz="2800" dirty="0">
                <a:latin typeface="Andalus" pitchFamily="18" charset="-78"/>
                <a:cs typeface="Andalus" pitchFamily="18" charset="-78"/>
              </a:rPr>
              <a:t>Intoxication</a:t>
            </a:r>
          </a:p>
          <a:p>
            <a:pPr marL="514350" indent="-514350">
              <a:buAutoNum type="arabicPeriod" startAt="2"/>
            </a:pPr>
            <a:r>
              <a:rPr lang="en-US" sz="2800" b="1" dirty="0">
                <a:latin typeface="Andalus" pitchFamily="18" charset="-78"/>
                <a:cs typeface="Andalus" pitchFamily="18" charset="-78"/>
              </a:rPr>
              <a:t>In which condition gross memory disturbance is occur?</a:t>
            </a:r>
          </a:p>
          <a:p>
            <a:pPr marL="514350" indent="-514350">
              <a:buFont typeface="+mj-lt"/>
              <a:buAutoNum type="alphaLcParenR"/>
            </a:pPr>
            <a:r>
              <a:rPr lang="en-US" sz="2800" dirty="0" err="1">
                <a:latin typeface="Andalus" pitchFamily="18" charset="-78"/>
                <a:cs typeface="Andalus" pitchFamily="18" charset="-78"/>
              </a:rPr>
              <a:t>Wernick’s</a:t>
            </a:r>
            <a:r>
              <a:rPr lang="en-US" sz="2800" dirty="0">
                <a:latin typeface="Andalus" pitchFamily="18" charset="-78"/>
                <a:cs typeface="Andalus" pitchFamily="18" charset="-78"/>
              </a:rPr>
              <a:t> syndrome</a:t>
            </a:r>
          </a:p>
          <a:p>
            <a:pPr marL="514350" indent="-514350">
              <a:buFont typeface="+mj-lt"/>
              <a:buAutoNum type="alphaLcParenR"/>
            </a:pPr>
            <a:r>
              <a:rPr lang="en-US" sz="2800" dirty="0" err="1">
                <a:latin typeface="Andalus" pitchFamily="18" charset="-78"/>
                <a:cs typeface="Andalus" pitchFamily="18" charset="-78"/>
              </a:rPr>
              <a:t>Korsakoff’s</a:t>
            </a:r>
            <a:r>
              <a:rPr lang="en-US" sz="2800" dirty="0">
                <a:latin typeface="Andalus" pitchFamily="18" charset="-78"/>
                <a:cs typeface="Andalus" pitchFamily="18" charset="-78"/>
              </a:rPr>
              <a:t> syndrome</a:t>
            </a:r>
          </a:p>
          <a:p>
            <a:pPr marL="514350" indent="-514350">
              <a:buFont typeface="+mj-lt"/>
              <a:buAutoNum type="alphaLcParenR"/>
            </a:pPr>
            <a:r>
              <a:rPr lang="en-US" sz="2800" dirty="0">
                <a:latin typeface="Andalus" pitchFamily="18" charset="-78"/>
                <a:cs typeface="Andalus" pitchFamily="18" charset="-78"/>
              </a:rPr>
              <a:t>Delirium tremens</a:t>
            </a:r>
          </a:p>
          <a:p>
            <a:pPr marL="514350" indent="-514350">
              <a:buFont typeface="+mj-lt"/>
              <a:buAutoNum type="alphaLcParenR"/>
            </a:pPr>
            <a:r>
              <a:rPr lang="en-US" sz="2800" dirty="0">
                <a:latin typeface="Andalus" pitchFamily="18" charset="-78"/>
                <a:cs typeface="Andalus" pitchFamily="18" charset="-78"/>
              </a:rPr>
              <a:t>Withdrawal symptoms</a:t>
            </a:r>
            <a:endParaRPr lang="en-IN" sz="2800" dirty="0">
              <a:latin typeface="Andalus" pitchFamily="18" charset="-78"/>
              <a:cs typeface="Andalus" pitchFamily="18" charset="-78"/>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428604"/>
            <a:ext cx="8229600" cy="4525963"/>
          </a:xfrm>
        </p:spPr>
        <p:txBody>
          <a:bodyPr>
            <a:noAutofit/>
          </a:bodyPr>
          <a:lstStyle/>
          <a:p>
            <a:pPr marL="514350" indent="-514350">
              <a:buAutoNum type="arabicPeriod" startAt="3"/>
            </a:pPr>
            <a:r>
              <a:rPr lang="en-US" b="1" dirty="0">
                <a:latin typeface="Andalus" pitchFamily="18" charset="-78"/>
                <a:cs typeface="Andalus" pitchFamily="18" charset="-78"/>
              </a:rPr>
              <a:t>Which drug is used for withdrawal symptoms?</a:t>
            </a:r>
          </a:p>
          <a:p>
            <a:pPr marL="514350" indent="-514350">
              <a:buFont typeface="+mj-lt"/>
              <a:buAutoNum type="alphaLcParenR"/>
            </a:pPr>
            <a:r>
              <a:rPr lang="en-US" dirty="0" err="1">
                <a:latin typeface="Andalus" pitchFamily="18" charset="-78"/>
                <a:cs typeface="Andalus" pitchFamily="18" charset="-78"/>
              </a:rPr>
              <a:t>Disulfiram</a:t>
            </a:r>
            <a:endParaRPr lang="en-US" dirty="0">
              <a:latin typeface="Andalus" pitchFamily="18" charset="-78"/>
              <a:cs typeface="Andalus" pitchFamily="18" charset="-78"/>
            </a:endParaRPr>
          </a:p>
          <a:p>
            <a:pPr marL="514350" indent="-514350">
              <a:buFont typeface="+mj-lt"/>
              <a:buAutoNum type="alphaLcParenR"/>
            </a:pPr>
            <a:r>
              <a:rPr lang="en-US" dirty="0" err="1">
                <a:latin typeface="Andalus" pitchFamily="18" charset="-78"/>
                <a:cs typeface="Andalus" pitchFamily="18" charset="-78"/>
              </a:rPr>
              <a:t>Antause</a:t>
            </a:r>
            <a:endParaRPr lang="en-US" dirty="0">
              <a:latin typeface="Andalus" pitchFamily="18" charset="-78"/>
              <a:cs typeface="Andalus" pitchFamily="18" charset="-78"/>
            </a:endParaRPr>
          </a:p>
          <a:p>
            <a:pPr marL="514350" indent="-514350">
              <a:buFont typeface="+mj-lt"/>
              <a:buAutoNum type="alphaLcParenR"/>
            </a:pPr>
            <a:r>
              <a:rPr lang="en-US" dirty="0" err="1">
                <a:latin typeface="Andalus" pitchFamily="18" charset="-78"/>
                <a:cs typeface="Andalus" pitchFamily="18" charset="-78"/>
              </a:rPr>
              <a:t>Benzodizepines</a:t>
            </a:r>
            <a:endParaRPr lang="en-US" dirty="0">
              <a:latin typeface="Andalus" pitchFamily="18" charset="-78"/>
              <a:cs typeface="Andalus" pitchFamily="18" charset="-78"/>
            </a:endParaRPr>
          </a:p>
          <a:p>
            <a:pPr marL="514350" indent="-514350">
              <a:buFont typeface="+mj-lt"/>
              <a:buAutoNum type="alphaLcParenR"/>
            </a:pPr>
            <a:r>
              <a:rPr lang="en-US" dirty="0" err="1">
                <a:latin typeface="Andalus" pitchFamily="18" charset="-78"/>
                <a:cs typeface="Andalus" pitchFamily="18" charset="-78"/>
              </a:rPr>
              <a:t>Aniemetics</a:t>
            </a:r>
            <a:endParaRPr lang="en-US" dirty="0">
              <a:latin typeface="Andalus" pitchFamily="18" charset="-78"/>
              <a:cs typeface="Andalus" pitchFamily="18" charset="-78"/>
            </a:endParaRPr>
          </a:p>
          <a:p>
            <a:pPr marL="514350" indent="-514350">
              <a:buAutoNum type="arabicPeriod" startAt="4"/>
            </a:pPr>
            <a:r>
              <a:rPr lang="en-US" b="1" dirty="0">
                <a:latin typeface="Andalus" pitchFamily="18" charset="-78"/>
                <a:cs typeface="Andalus" pitchFamily="18" charset="-78"/>
              </a:rPr>
              <a:t>The usual initial dose of </a:t>
            </a:r>
            <a:r>
              <a:rPr lang="en-US" b="1" dirty="0" err="1">
                <a:latin typeface="Andalus" pitchFamily="18" charset="-78"/>
                <a:cs typeface="Andalus" pitchFamily="18" charset="-78"/>
              </a:rPr>
              <a:t>disulfiram</a:t>
            </a:r>
            <a:r>
              <a:rPr lang="en-US" b="1" dirty="0">
                <a:latin typeface="Andalus" pitchFamily="18" charset="-78"/>
                <a:cs typeface="Andalus" pitchFamily="18" charset="-78"/>
              </a:rPr>
              <a:t> is…..</a:t>
            </a:r>
          </a:p>
          <a:p>
            <a:pPr marL="514350" indent="-514350">
              <a:buFont typeface="+mj-lt"/>
              <a:buAutoNum type="alphaLcParenR"/>
            </a:pPr>
            <a:r>
              <a:rPr lang="en-US" dirty="0">
                <a:latin typeface="Andalus" pitchFamily="18" charset="-78"/>
                <a:cs typeface="Andalus" pitchFamily="18" charset="-78"/>
              </a:rPr>
              <a:t>250 mg/day</a:t>
            </a:r>
          </a:p>
          <a:p>
            <a:pPr marL="514350" indent="-514350">
              <a:buFont typeface="+mj-lt"/>
              <a:buAutoNum type="alphaLcParenR"/>
            </a:pPr>
            <a:r>
              <a:rPr lang="en-US" dirty="0">
                <a:latin typeface="Andalus" pitchFamily="18" charset="-78"/>
                <a:cs typeface="Andalus" pitchFamily="18" charset="-78"/>
              </a:rPr>
              <a:t>500 mg/day</a:t>
            </a:r>
          </a:p>
          <a:p>
            <a:pPr marL="514350" indent="-514350">
              <a:buFont typeface="+mj-lt"/>
              <a:buAutoNum type="alphaLcParenR"/>
            </a:pPr>
            <a:r>
              <a:rPr lang="en-US" dirty="0">
                <a:latin typeface="Andalus" pitchFamily="18" charset="-78"/>
                <a:cs typeface="Andalus" pitchFamily="18" charset="-78"/>
              </a:rPr>
              <a:t>250-500 mg/day</a:t>
            </a:r>
          </a:p>
          <a:p>
            <a:pPr marL="514350" indent="-514350">
              <a:buFont typeface="+mj-lt"/>
              <a:buAutoNum type="alphaLcParenR"/>
            </a:pPr>
            <a:r>
              <a:rPr lang="en-US" dirty="0">
                <a:latin typeface="Andalus" pitchFamily="18" charset="-78"/>
                <a:cs typeface="Andalus" pitchFamily="18" charset="-78"/>
              </a:rPr>
              <a:t>200 mg/day</a:t>
            </a:r>
            <a:endParaRPr lang="en-IN" dirty="0">
              <a:latin typeface="Andalus" pitchFamily="18" charset="-78"/>
              <a:cs typeface="Andalus" pitchFamily="18" charset="-78"/>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p:txBody>
          <a:bodyPr/>
          <a:lstStyle/>
          <a:p>
            <a:pPr>
              <a:buNone/>
            </a:pPr>
            <a:r>
              <a:rPr lang="en-US" b="1" dirty="0">
                <a:latin typeface="Andalus" pitchFamily="18" charset="-78"/>
                <a:cs typeface="Andalus" pitchFamily="18" charset="-78"/>
              </a:rPr>
              <a:t>5. Which are the  alcohol-induced </a:t>
            </a:r>
            <a:r>
              <a:rPr lang="en-US" b="1" dirty="0" err="1">
                <a:latin typeface="Andalus" pitchFamily="18" charset="-78"/>
                <a:cs typeface="Andalus" pitchFamily="18" charset="-78"/>
              </a:rPr>
              <a:t>amnestic</a:t>
            </a:r>
            <a:r>
              <a:rPr lang="en-US" b="1" dirty="0">
                <a:latin typeface="Andalus" pitchFamily="18" charset="-78"/>
                <a:cs typeface="Andalus" pitchFamily="18" charset="-78"/>
              </a:rPr>
              <a:t> disorders?</a:t>
            </a:r>
          </a:p>
          <a:p>
            <a:pPr marL="514350" indent="-514350">
              <a:buFont typeface="+mj-lt"/>
              <a:buAutoNum type="alphaLcParenR"/>
            </a:pPr>
            <a:r>
              <a:rPr lang="en-US" dirty="0" err="1">
                <a:latin typeface="Andalus" pitchFamily="18" charset="-78"/>
                <a:cs typeface="Andalus" pitchFamily="18" charset="-78"/>
              </a:rPr>
              <a:t>Wernicke’s</a:t>
            </a:r>
            <a:r>
              <a:rPr lang="en-US" dirty="0">
                <a:latin typeface="Andalus" pitchFamily="18" charset="-78"/>
                <a:cs typeface="Andalus" pitchFamily="18" charset="-78"/>
              </a:rPr>
              <a:t> syndrome</a:t>
            </a:r>
          </a:p>
          <a:p>
            <a:pPr marL="514350" indent="-514350">
              <a:buFont typeface="+mj-lt"/>
              <a:buAutoNum type="alphaLcParenR"/>
            </a:pPr>
            <a:r>
              <a:rPr lang="en-US" dirty="0" err="1">
                <a:latin typeface="Andalus" pitchFamily="18" charset="-78"/>
                <a:cs typeface="Andalus" pitchFamily="18" charset="-78"/>
              </a:rPr>
              <a:t>Korsakoff’s</a:t>
            </a:r>
            <a:r>
              <a:rPr lang="en-US" dirty="0">
                <a:latin typeface="Andalus" pitchFamily="18" charset="-78"/>
                <a:cs typeface="Andalus" pitchFamily="18" charset="-78"/>
              </a:rPr>
              <a:t> syndrome</a:t>
            </a:r>
          </a:p>
          <a:p>
            <a:pPr marL="514350" indent="-514350">
              <a:buFont typeface="+mj-lt"/>
              <a:buAutoNum type="alphaLcParenR"/>
            </a:pPr>
            <a:r>
              <a:rPr lang="en-US" dirty="0">
                <a:latin typeface="Andalus" pitchFamily="18" charset="-78"/>
                <a:cs typeface="Andalus" pitchFamily="18" charset="-78"/>
              </a:rPr>
              <a:t>Alcohol induced dementia</a:t>
            </a:r>
          </a:p>
          <a:p>
            <a:pPr marL="514350" indent="-514350">
              <a:buFont typeface="+mj-lt"/>
              <a:buAutoNum type="alphaLcParenR"/>
            </a:pPr>
            <a:r>
              <a:rPr lang="en-US" dirty="0">
                <a:latin typeface="Andalus" pitchFamily="18" charset="-78"/>
                <a:cs typeface="Andalus" pitchFamily="18" charset="-78"/>
              </a:rPr>
              <a:t>Both a and b</a:t>
            </a:r>
            <a:endParaRPr lang="en-IN" dirty="0">
              <a:latin typeface="Andalus" pitchFamily="18" charset="-78"/>
              <a:cs typeface="Andalus" pitchFamily="18" charset="-78"/>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9154" name="Picture 2" descr="https://encrypted-tbn3.gstatic.com/images?q=tbn:ANd9GcSsqgwYDsPNdQwHA1qQzlEDA3U55NfqVWRJ2up5wqXhHnFxAhQw"/>
          <p:cNvPicPr>
            <a:picLocks noChangeAspect="1" noChangeArrowheads="1"/>
          </p:cNvPicPr>
          <p:nvPr/>
        </p:nvPicPr>
        <p:blipFill>
          <a:blip r:embed="rId2"/>
          <a:srcRect/>
          <a:stretch>
            <a:fillRect/>
          </a:stretch>
        </p:blipFill>
        <p:spPr bwMode="auto">
          <a:xfrm>
            <a:off x="-1" y="0"/>
            <a:ext cx="9119451" cy="6858024"/>
          </a:xfrm>
          <a:prstGeom prst="rect">
            <a:avLst/>
          </a:prstGeom>
          <a:noFill/>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6082" name="Picture 2" descr="http://1.bp.blogspot.com/_nDIaXzJuC_U/TIZCz9mpT8I/AAAAAAAAACk/gpqwDK6gWOc/s1600/Thanks_mcHT_Smiley-vi.gif"/>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dirty="0">
                <a:solidFill>
                  <a:srgbClr val="009900"/>
                </a:solidFill>
                <a:latin typeface="Andalus" pitchFamily="18" charset="-78"/>
                <a:cs typeface="Andalus" pitchFamily="18" charset="-78"/>
              </a:rPr>
              <a:t>DEFINITION</a:t>
            </a:r>
            <a:endParaRPr lang="en-IN" b="1"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42994" y="1600200"/>
            <a:ext cx="8229600" cy="4525963"/>
          </a:xfrm>
        </p:spPr>
        <p:txBody>
          <a:bodyPr>
            <a:normAutofit/>
          </a:bodyPr>
          <a:lstStyle/>
          <a:p>
            <a:r>
              <a:rPr lang="en-US" sz="4400" b="1" u="sng" dirty="0">
                <a:latin typeface="Andalus" pitchFamily="18" charset="-78"/>
                <a:cs typeface="Andalus" pitchFamily="18" charset="-78"/>
              </a:rPr>
              <a:t>SUBSTANCE USE DISORDER:</a:t>
            </a:r>
          </a:p>
          <a:p>
            <a:pPr>
              <a:buNone/>
            </a:pPr>
            <a:r>
              <a:rPr lang="en-US" sz="4400" dirty="0">
                <a:latin typeface="Andalus" pitchFamily="18" charset="-78"/>
                <a:cs typeface="Andalus" pitchFamily="18" charset="-78"/>
              </a:rPr>
              <a:t>   A disorder in which the use of one or more substances leads to a clinically significant impairment or distress</a:t>
            </a:r>
          </a:p>
          <a:p>
            <a:pPr>
              <a:buNone/>
            </a:pPr>
            <a:endParaRPr lang="en-US" sz="4400" dirty="0">
              <a:latin typeface="Andalus" pitchFamily="18" charset="-78"/>
              <a:cs typeface="Andalus" pitchFamily="18" charset="-78"/>
            </a:endParaRPr>
          </a:p>
          <a:p>
            <a:pPr>
              <a:buNone/>
            </a:pPr>
            <a:endParaRPr lang="en-US" sz="4400" dirty="0">
              <a:latin typeface="Andalus" pitchFamily="18" charset="-78"/>
              <a:cs typeface="Andalus" pitchFamily="18" charset="-78"/>
            </a:endParaRPr>
          </a:p>
          <a:p>
            <a:pPr>
              <a:buNone/>
            </a:pPr>
            <a:endParaRPr lang="en-IN" sz="44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14366" y="-24"/>
            <a:ext cx="8229600" cy="1143000"/>
          </a:xfrm>
        </p:spPr>
        <p:txBody>
          <a:bodyPr/>
          <a:lstStyle/>
          <a:p>
            <a:r>
              <a:rPr lang="en-US" b="1" u="sng" dirty="0">
                <a:solidFill>
                  <a:srgbClr val="009900"/>
                </a:solidFill>
              </a:rPr>
              <a:t>PSYCHOACTIVE SUBSTANCES</a:t>
            </a:r>
            <a:endParaRPr lang="en-IN" dirty="0">
              <a:solidFill>
                <a:srgbClr val="009900"/>
              </a:solidFill>
            </a:endParaRPr>
          </a:p>
        </p:txBody>
      </p:sp>
      <p:sp>
        <p:nvSpPr>
          <p:cNvPr id="3" name="Content Placeholder 2"/>
          <p:cNvSpPr>
            <a:spLocks noGrp="1"/>
          </p:cNvSpPr>
          <p:nvPr>
            <p:ph idx="1"/>
          </p:nvPr>
        </p:nvSpPr>
        <p:spPr>
          <a:xfrm>
            <a:off x="1271622" y="1000108"/>
            <a:ext cx="8229600" cy="5643602"/>
          </a:xfrm>
        </p:spPr>
        <p:txBody>
          <a:bodyPr>
            <a:normAutofit fontScale="92500"/>
          </a:bodyPr>
          <a:lstStyle/>
          <a:p>
            <a:pPr marL="514350" indent="-514350">
              <a:lnSpc>
                <a:spcPct val="100000"/>
              </a:lnSpc>
              <a:buFont typeface="+mj-lt"/>
              <a:buAutoNum type="arabicPeriod"/>
            </a:pPr>
            <a:r>
              <a:rPr lang="en-US" b="1" dirty="0"/>
              <a:t>Alcohol</a:t>
            </a:r>
          </a:p>
          <a:p>
            <a:pPr marL="514350" indent="-514350">
              <a:lnSpc>
                <a:spcPct val="100000"/>
              </a:lnSpc>
              <a:buFont typeface="+mj-lt"/>
              <a:buAutoNum type="arabicPeriod"/>
            </a:pPr>
            <a:r>
              <a:rPr lang="en-US" b="1" dirty="0" err="1"/>
              <a:t>Opioids</a:t>
            </a:r>
            <a:r>
              <a:rPr lang="en-US" b="1" dirty="0"/>
              <a:t> (opium, heroin)</a:t>
            </a:r>
          </a:p>
          <a:p>
            <a:pPr marL="514350" indent="-514350">
              <a:lnSpc>
                <a:spcPct val="100000"/>
              </a:lnSpc>
              <a:buFont typeface="+mj-lt"/>
              <a:buAutoNum type="arabicPeriod"/>
            </a:pPr>
            <a:r>
              <a:rPr lang="en-US" b="1" dirty="0" err="1"/>
              <a:t>Cannabinoids</a:t>
            </a:r>
            <a:r>
              <a:rPr lang="en-US" b="1" dirty="0"/>
              <a:t> (cannabis)</a:t>
            </a:r>
          </a:p>
          <a:p>
            <a:pPr marL="514350" indent="-514350">
              <a:lnSpc>
                <a:spcPct val="100000"/>
              </a:lnSpc>
              <a:buFont typeface="+mj-lt"/>
              <a:buAutoNum type="arabicPeriod"/>
            </a:pPr>
            <a:r>
              <a:rPr lang="en-US" b="1" dirty="0"/>
              <a:t>Cocaine</a:t>
            </a:r>
          </a:p>
          <a:p>
            <a:pPr marL="514350" indent="-514350">
              <a:lnSpc>
                <a:spcPct val="100000"/>
              </a:lnSpc>
              <a:buFont typeface="+mj-lt"/>
              <a:buAutoNum type="arabicPeriod"/>
            </a:pPr>
            <a:r>
              <a:rPr lang="en-US" b="1" dirty="0"/>
              <a:t>Amphetamines and other </a:t>
            </a:r>
            <a:r>
              <a:rPr lang="en-US" b="1" dirty="0" err="1"/>
              <a:t>sympathomimetics</a:t>
            </a:r>
            <a:endParaRPr lang="en-US" b="1" dirty="0"/>
          </a:p>
          <a:p>
            <a:pPr marL="514350" indent="-514350">
              <a:lnSpc>
                <a:spcPct val="100000"/>
              </a:lnSpc>
              <a:buFont typeface="+mj-lt"/>
              <a:buAutoNum type="arabicPeriod"/>
            </a:pPr>
            <a:r>
              <a:rPr lang="en-US" b="1" dirty="0"/>
              <a:t>Hallucinogens (LSD, phencyclidine)</a:t>
            </a:r>
          </a:p>
          <a:p>
            <a:pPr marL="514350" indent="-514350">
              <a:lnSpc>
                <a:spcPct val="100000"/>
              </a:lnSpc>
              <a:buFont typeface="+mj-lt"/>
              <a:buAutoNum type="arabicPeriod"/>
            </a:pPr>
            <a:r>
              <a:rPr lang="en-US" b="1" dirty="0"/>
              <a:t>Sedatives and hypnotics (barbiturates)</a:t>
            </a:r>
          </a:p>
          <a:p>
            <a:pPr marL="514350" indent="-514350">
              <a:lnSpc>
                <a:spcPct val="100000"/>
              </a:lnSpc>
              <a:buFont typeface="+mj-lt"/>
              <a:buAutoNum type="arabicPeriod"/>
            </a:pPr>
            <a:r>
              <a:rPr lang="en-US" b="1" dirty="0"/>
              <a:t>Inhalants (volatile solvents)</a:t>
            </a:r>
          </a:p>
          <a:p>
            <a:pPr marL="514350" indent="-514350">
              <a:lnSpc>
                <a:spcPct val="100000"/>
              </a:lnSpc>
              <a:buFont typeface="+mj-lt"/>
              <a:buAutoNum type="arabicPeriod"/>
            </a:pPr>
            <a:r>
              <a:rPr lang="en-US" b="1" dirty="0"/>
              <a:t>Nicotine</a:t>
            </a:r>
          </a:p>
          <a:p>
            <a:pPr marL="514350" indent="-514350">
              <a:lnSpc>
                <a:spcPct val="100000"/>
              </a:lnSpc>
              <a:buFont typeface="+mj-lt"/>
              <a:buAutoNum type="arabicPeriod"/>
            </a:pPr>
            <a:r>
              <a:rPr lang="en-US" b="1" dirty="0"/>
              <a:t>Other stimulants (caffeine)</a:t>
            </a:r>
          </a:p>
          <a:p>
            <a:pPr marL="514350" indent="-514350">
              <a:lnSpc>
                <a:spcPct val="100000"/>
              </a:lnSpc>
              <a:buFont typeface="+mj-lt"/>
              <a:buAutoNum type="arabicPeriod"/>
            </a:pPr>
            <a:endParaRPr lang="en-US" b="1" dirty="0"/>
          </a:p>
          <a:p>
            <a:pPr marL="514350" indent="-514350">
              <a:lnSpc>
                <a:spcPct val="100000"/>
              </a:lnSpc>
              <a:buNone/>
            </a:pPr>
            <a:endParaRPr lang="en-US" b="1" dirty="0"/>
          </a:p>
          <a:p>
            <a:endParaRPr lang="en-IN"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dirty="0">
                <a:solidFill>
                  <a:srgbClr val="009900"/>
                </a:solidFill>
                <a:latin typeface="Andalus" pitchFamily="18" charset="-78"/>
                <a:cs typeface="Andalus" pitchFamily="18" charset="-78"/>
              </a:rPr>
              <a:t>ETIOLOGY</a:t>
            </a:r>
            <a:endParaRPr lang="en-IN" b="1"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14348" y="1600200"/>
            <a:ext cx="8229600" cy="4525963"/>
          </a:xfrm>
        </p:spPr>
        <p:txBody>
          <a:bodyPr>
            <a:noAutofit/>
          </a:bodyPr>
          <a:lstStyle/>
          <a:p>
            <a:pPr marL="514350" indent="-514350">
              <a:buFont typeface="+mj-lt"/>
              <a:buAutoNum type="arabicPeriod"/>
            </a:pPr>
            <a:r>
              <a:rPr lang="en-US" sz="4000" b="1" u="sng" dirty="0">
                <a:latin typeface="Andalus" pitchFamily="18" charset="-78"/>
                <a:cs typeface="Andalus" pitchFamily="18" charset="-78"/>
              </a:rPr>
              <a:t>BIOLOGICAL FACTORS:</a:t>
            </a:r>
          </a:p>
          <a:p>
            <a:pPr lvl="1"/>
            <a:r>
              <a:rPr lang="en-US" sz="4000" dirty="0">
                <a:latin typeface="Andalus" pitchFamily="18" charset="-78"/>
                <a:cs typeface="Andalus" pitchFamily="18" charset="-78"/>
              </a:rPr>
              <a:t>Family history</a:t>
            </a:r>
          </a:p>
          <a:p>
            <a:pPr lvl="1"/>
            <a:r>
              <a:rPr lang="en-US" sz="4000" dirty="0">
                <a:latin typeface="Andalus" pitchFamily="18" charset="-78"/>
                <a:cs typeface="Andalus" pitchFamily="18" charset="-78"/>
              </a:rPr>
              <a:t>Co morbid psychiatric disorders</a:t>
            </a:r>
          </a:p>
          <a:p>
            <a:pPr lvl="1"/>
            <a:r>
              <a:rPr lang="en-US" sz="4000" dirty="0">
                <a:latin typeface="Andalus" pitchFamily="18" charset="-78"/>
                <a:cs typeface="Andalus" pitchFamily="18" charset="-78"/>
              </a:rPr>
              <a:t>Co morbid medical disorders</a:t>
            </a:r>
          </a:p>
          <a:p>
            <a:pPr lvl="1"/>
            <a:r>
              <a:rPr lang="en-US" sz="4000" dirty="0">
                <a:latin typeface="Andalus" pitchFamily="18" charset="-78"/>
                <a:cs typeface="Andalus" pitchFamily="18" charset="-78"/>
              </a:rPr>
              <a:t>Reinforcing effects of drug use</a:t>
            </a:r>
          </a:p>
          <a:p>
            <a:pPr lvl="1"/>
            <a:r>
              <a:rPr lang="en-US" sz="4000" dirty="0">
                <a:latin typeface="Andalus" pitchFamily="18" charset="-78"/>
                <a:cs typeface="Andalus" pitchFamily="18" charset="-78"/>
              </a:rPr>
              <a:t>Withdrawal effects of drug use</a:t>
            </a:r>
          </a:p>
          <a:p>
            <a:pPr lvl="1"/>
            <a:r>
              <a:rPr lang="en-US" sz="4000" dirty="0">
                <a:latin typeface="Andalus" pitchFamily="18" charset="-78"/>
                <a:cs typeface="Andalus" pitchFamily="18" charset="-78"/>
              </a:rPr>
              <a:t>Biochemical factors </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771688" y="357166"/>
            <a:ext cx="8229600" cy="4525963"/>
          </a:xfrm>
        </p:spPr>
        <p:txBody>
          <a:bodyPr>
            <a:noAutofit/>
          </a:bodyPr>
          <a:lstStyle/>
          <a:p>
            <a:pPr marL="514350" indent="-514350">
              <a:buFont typeface="+mj-lt"/>
              <a:buAutoNum type="arabicPeriod" startAt="2"/>
            </a:pPr>
            <a:r>
              <a:rPr lang="en-US" b="1" u="sng" dirty="0">
                <a:latin typeface="Andalus" pitchFamily="18" charset="-78"/>
                <a:cs typeface="Andalus" pitchFamily="18" charset="-78"/>
              </a:rPr>
              <a:t>PSYCHOLOGICAL FACTORS</a:t>
            </a:r>
            <a:r>
              <a:rPr lang="en-US" b="1" dirty="0">
                <a:latin typeface="Andalus" pitchFamily="18" charset="-78"/>
                <a:cs typeface="Andalus" pitchFamily="18" charset="-78"/>
              </a:rPr>
              <a:t>:</a:t>
            </a:r>
          </a:p>
          <a:p>
            <a:pPr marL="914400" lvl="1" indent="-514350"/>
            <a:r>
              <a:rPr lang="en-US" sz="3200" b="1" dirty="0">
                <a:latin typeface="Andalus" pitchFamily="18" charset="-78"/>
                <a:cs typeface="Andalus" pitchFamily="18" charset="-78"/>
              </a:rPr>
              <a:t>Curiosity</a:t>
            </a:r>
          </a:p>
          <a:p>
            <a:pPr marL="914400" lvl="1" indent="-514350"/>
            <a:r>
              <a:rPr lang="en-US" sz="3200" b="1" dirty="0">
                <a:latin typeface="Andalus" pitchFamily="18" charset="-78"/>
                <a:cs typeface="Andalus" pitchFamily="18" charset="-78"/>
              </a:rPr>
              <a:t>Early initiation of alcohol or tobacco</a:t>
            </a:r>
          </a:p>
          <a:p>
            <a:pPr marL="914400" lvl="1" indent="-514350"/>
            <a:r>
              <a:rPr lang="en-US" sz="3200" b="1" dirty="0">
                <a:latin typeface="Andalus" pitchFamily="18" charset="-78"/>
                <a:cs typeface="Andalus" pitchFamily="18" charset="-78"/>
              </a:rPr>
              <a:t>Poor impulse control</a:t>
            </a:r>
          </a:p>
          <a:p>
            <a:pPr marL="914400" lvl="1" indent="-514350"/>
            <a:r>
              <a:rPr lang="en-US" sz="3200" b="1" dirty="0">
                <a:latin typeface="Andalus" pitchFamily="18" charset="-78"/>
                <a:cs typeface="Andalus" pitchFamily="18" charset="-78"/>
              </a:rPr>
              <a:t>Low self esteem</a:t>
            </a:r>
          </a:p>
          <a:p>
            <a:pPr marL="914400" lvl="1" indent="-514350"/>
            <a:r>
              <a:rPr lang="en-US" sz="3200" b="1" dirty="0">
                <a:latin typeface="Andalus" pitchFamily="18" charset="-78"/>
                <a:cs typeface="Andalus" pitchFamily="18" charset="-78"/>
              </a:rPr>
              <a:t>Poor stress management skills</a:t>
            </a:r>
          </a:p>
          <a:p>
            <a:pPr marL="914400" lvl="1" indent="-514350"/>
            <a:r>
              <a:rPr lang="en-US" sz="3200" b="1" dirty="0">
                <a:latin typeface="Andalus" pitchFamily="18" charset="-78"/>
                <a:cs typeface="Andalus" pitchFamily="18" charset="-78"/>
              </a:rPr>
              <a:t>Childhood trauma or loss</a:t>
            </a:r>
          </a:p>
          <a:p>
            <a:pPr marL="914400" lvl="1" indent="-514350"/>
            <a:r>
              <a:rPr lang="en-US" sz="3200" b="1" dirty="0">
                <a:latin typeface="Andalus" pitchFamily="18" charset="-78"/>
                <a:cs typeface="Andalus" pitchFamily="18" charset="-78"/>
              </a:rPr>
              <a:t>Relief from boredom/ fatigue</a:t>
            </a:r>
          </a:p>
          <a:p>
            <a:pPr marL="914400" lvl="1" indent="-514350"/>
            <a:r>
              <a:rPr lang="en-US" sz="3200" b="1" dirty="0">
                <a:latin typeface="Andalus" pitchFamily="18" charset="-78"/>
                <a:cs typeface="Andalus" pitchFamily="18" charset="-78"/>
              </a:rPr>
              <a:t>Escape from reality</a:t>
            </a:r>
          </a:p>
          <a:p>
            <a:pPr marL="914400" lvl="1" indent="-514350"/>
            <a:r>
              <a:rPr lang="en-US" sz="3200" b="1" dirty="0">
                <a:latin typeface="Andalus" pitchFamily="18" charset="-78"/>
                <a:cs typeface="Andalus" pitchFamily="18" charset="-78"/>
              </a:rPr>
              <a:t>Psychological stress</a:t>
            </a:r>
          </a:p>
          <a:p>
            <a:pPr marL="914400" lvl="1" indent="-514350"/>
            <a:r>
              <a:rPr lang="en-US" sz="3200" b="1" dirty="0">
                <a:latin typeface="Andalus" pitchFamily="18" charset="-78"/>
                <a:cs typeface="Andalus" pitchFamily="18" charset="-78"/>
              </a:rPr>
              <a:t>Lack of goals</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771556" y="571480"/>
            <a:ext cx="8229600" cy="4525963"/>
          </a:xfrm>
        </p:spPr>
        <p:txBody>
          <a:bodyPr>
            <a:noAutofit/>
          </a:bodyPr>
          <a:lstStyle/>
          <a:p>
            <a:pPr marL="514350" indent="-514350">
              <a:buFont typeface="+mj-lt"/>
              <a:buAutoNum type="arabicPeriod" startAt="3"/>
            </a:pPr>
            <a:r>
              <a:rPr lang="en-US" sz="3600" b="1" u="sng" dirty="0">
                <a:latin typeface="Andalus" pitchFamily="18" charset="-78"/>
                <a:cs typeface="Andalus" pitchFamily="18" charset="-78"/>
              </a:rPr>
              <a:t>SOCIAL FACTORS:</a:t>
            </a:r>
          </a:p>
          <a:p>
            <a:pPr marL="914400" lvl="1" indent="-514350"/>
            <a:r>
              <a:rPr lang="en-US" sz="3600" b="1" dirty="0">
                <a:latin typeface="Andalus" pitchFamily="18" charset="-78"/>
                <a:cs typeface="Andalus" pitchFamily="18" charset="-78"/>
              </a:rPr>
              <a:t>Peer pressure</a:t>
            </a:r>
          </a:p>
          <a:p>
            <a:pPr marL="914400" lvl="1" indent="-514350"/>
            <a:r>
              <a:rPr lang="en-US" sz="3600" b="1" dirty="0">
                <a:latin typeface="Andalus" pitchFamily="18" charset="-78"/>
                <a:cs typeface="Andalus" pitchFamily="18" charset="-78"/>
              </a:rPr>
              <a:t>Modeling</a:t>
            </a:r>
          </a:p>
          <a:p>
            <a:pPr marL="914400" lvl="1" indent="-514350"/>
            <a:r>
              <a:rPr lang="en-US" sz="3600" b="1" dirty="0">
                <a:latin typeface="Andalus" pitchFamily="18" charset="-78"/>
                <a:cs typeface="Andalus" pitchFamily="18" charset="-78"/>
              </a:rPr>
              <a:t>Ease of availability of alcohol or drugs</a:t>
            </a:r>
          </a:p>
          <a:p>
            <a:pPr marL="914400" lvl="1" indent="-514350"/>
            <a:r>
              <a:rPr lang="en-US" sz="3600" b="1" dirty="0" err="1">
                <a:latin typeface="Andalus" pitchFamily="18" charset="-78"/>
                <a:cs typeface="Andalus" pitchFamily="18" charset="-78"/>
              </a:rPr>
              <a:t>Intrafamilial</a:t>
            </a:r>
            <a:r>
              <a:rPr lang="en-US" sz="3600" b="1" dirty="0">
                <a:latin typeface="Andalus" pitchFamily="18" charset="-78"/>
                <a:cs typeface="Andalus" pitchFamily="18" charset="-78"/>
              </a:rPr>
              <a:t> conflicts</a:t>
            </a:r>
          </a:p>
          <a:p>
            <a:pPr marL="914400" lvl="1" indent="-514350"/>
            <a:r>
              <a:rPr lang="en-US" sz="3600" b="1" dirty="0">
                <a:latin typeface="Andalus" pitchFamily="18" charset="-78"/>
                <a:cs typeface="Andalus" pitchFamily="18" charset="-78"/>
              </a:rPr>
              <a:t>Religious reasons</a:t>
            </a:r>
          </a:p>
          <a:p>
            <a:pPr marL="914400" lvl="1" indent="-514350"/>
            <a:r>
              <a:rPr lang="en-US" sz="3600" b="1" dirty="0">
                <a:latin typeface="Andalus" pitchFamily="18" charset="-78"/>
                <a:cs typeface="Andalus" pitchFamily="18" charset="-78"/>
              </a:rPr>
              <a:t>Poor social/ familial support</a:t>
            </a:r>
          </a:p>
          <a:p>
            <a:pPr marL="914400" lvl="1" indent="-514350"/>
            <a:r>
              <a:rPr lang="en-US" sz="3600" b="1" dirty="0">
                <a:latin typeface="Andalus" pitchFamily="18" charset="-78"/>
                <a:cs typeface="Andalus" pitchFamily="18" charset="-78"/>
              </a:rPr>
              <a:t>Perceived distance within the family</a:t>
            </a:r>
          </a:p>
          <a:p>
            <a:pPr marL="914400" lvl="1" indent="-514350"/>
            <a:r>
              <a:rPr lang="en-US" sz="3600" b="1" dirty="0">
                <a:latin typeface="Andalus" pitchFamily="18" charset="-78"/>
                <a:cs typeface="Andalus" pitchFamily="18" charset="-78"/>
              </a:rPr>
              <a:t>Rapid urbanization</a:t>
            </a:r>
          </a:p>
          <a:p>
            <a:pPr marL="914400" lvl="1" indent="-514350"/>
            <a:endParaRPr lang="en-US" sz="3600" b="1" dirty="0">
              <a:latin typeface="Andalus" pitchFamily="18" charset="-78"/>
              <a:cs typeface="Andalus" pitchFamily="18" charset="-78"/>
            </a:endParaRP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1859</Words>
  <Application>Microsoft Office PowerPoint</Application>
  <PresentationFormat>On-screen Show (4:3)</PresentationFormat>
  <Paragraphs>246</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Andalus</vt:lpstr>
      <vt:lpstr>Arial</vt:lpstr>
      <vt:lpstr>Calibri</vt:lpstr>
      <vt:lpstr>Lucida Handwriting</vt:lpstr>
      <vt:lpstr>Wingdings</vt:lpstr>
      <vt:lpstr>Office Theme</vt:lpstr>
      <vt:lpstr>PowerPoint Presentation</vt:lpstr>
      <vt:lpstr>SUBSTANCE USE DISORDER</vt:lpstr>
      <vt:lpstr>TERMINOLOGY</vt:lpstr>
      <vt:lpstr>DEFINITIONS</vt:lpstr>
      <vt:lpstr>DEFINITION</vt:lpstr>
      <vt:lpstr>PSYCHOACTIVE SUBSTANCES</vt:lpstr>
      <vt:lpstr>ETIOLOGY</vt:lpstr>
      <vt:lpstr>PowerPoint Presentation</vt:lpstr>
      <vt:lpstr>PowerPoint Presentation</vt:lpstr>
      <vt:lpstr>PowerPoint Presentation</vt:lpstr>
      <vt:lpstr>ALCOHOL DEPENDENCE SYNDROM</vt:lpstr>
      <vt:lpstr>PROPERTIES OF ALCOHOL</vt:lpstr>
      <vt:lpstr>PowerPoint Presentation</vt:lpstr>
      <vt:lpstr>EPIDEMIOLOGY </vt:lpstr>
      <vt:lpstr>SIGNS AND SYMPTOMS   </vt:lpstr>
      <vt:lpstr>PSYCHIATRIC DISORDERS DUE TO ALCOHOL DEPENDENCE </vt:lpstr>
      <vt:lpstr>1. ACUTE INTOXICATION </vt:lpstr>
      <vt:lpstr>PowerPoint Presentation</vt:lpstr>
      <vt:lpstr>2. WITHDRAWAL SYNDROME </vt:lpstr>
      <vt:lpstr>PowerPoint Presentation</vt:lpstr>
      <vt:lpstr>Delirium tremens </vt:lpstr>
      <vt:lpstr>3. ALCOHOL-INDUCED AMNESTIC DISORDERS  </vt:lpstr>
      <vt:lpstr>PowerPoint Presentation</vt:lpstr>
      <vt:lpstr>4. ALCOHOL-INDUCED PSYCHIATRIC DISORDERS </vt:lpstr>
      <vt:lpstr>PowerPoint Presentation</vt:lpstr>
      <vt:lpstr>PowerPoint Presentation</vt:lpstr>
      <vt:lpstr>COMPLICATIONS 0F ALCOHOL ABUSE </vt:lpstr>
      <vt:lpstr>DIAGNOSIS </vt:lpstr>
      <vt:lpstr>TREATMENT FOR WITHDRAWAL SYMPTOMS </vt:lpstr>
      <vt:lpstr>PowerPoint Presentation</vt:lpstr>
      <vt:lpstr>DISULFIRAM</vt:lpstr>
      <vt:lpstr>PowerPoint Presentation</vt:lpstr>
      <vt:lpstr>Side effect</vt:lpstr>
      <vt:lpstr>Contraindications:</vt:lpstr>
      <vt:lpstr>Dosage</vt:lpstr>
      <vt:lpstr>Nurses role</vt:lpstr>
      <vt:lpstr>PowerPoint Presentation</vt:lpstr>
      <vt:lpstr>NURSING MANAGEMENT</vt:lpstr>
      <vt:lpstr>PowerPoint Presentation</vt:lpstr>
      <vt:lpstr>PowerPoint Presentation</vt:lpstr>
      <vt:lpstr>PowerPoint Presentation</vt:lpstr>
      <vt:lpstr>Evaluation:  </vt:lpstr>
      <vt:lpstr>M.C.Q.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Bhavisha Patel</cp:lastModifiedBy>
  <cp:revision>14</cp:revision>
  <dcterms:created xsi:type="dcterms:W3CDTF">2016-03-12T06:29:03Z</dcterms:created>
  <dcterms:modified xsi:type="dcterms:W3CDTF">2021-07-30T06:58:39Z</dcterms:modified>
</cp:coreProperties>
</file>