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304" r:id="rId7"/>
    <p:sldId id="262" r:id="rId8"/>
    <p:sldId id="263" r:id="rId9"/>
    <p:sldId id="267" r:id="rId10"/>
    <p:sldId id="268" r:id="rId11"/>
    <p:sldId id="269" r:id="rId12"/>
    <p:sldId id="270" r:id="rId13"/>
    <p:sldId id="305" r:id="rId14"/>
    <p:sldId id="271" r:id="rId15"/>
    <p:sldId id="272" r:id="rId16"/>
    <p:sldId id="273" r:id="rId17"/>
    <p:sldId id="274" r:id="rId18"/>
    <p:sldId id="275" r:id="rId19"/>
    <p:sldId id="303" r:id="rId20"/>
    <p:sldId id="280" r:id="rId21"/>
    <p:sldId id="264" r:id="rId22"/>
    <p:sldId id="265" r:id="rId23"/>
    <p:sldId id="282" r:id="rId24"/>
    <p:sldId id="287" r:id="rId25"/>
    <p:sldId id="284" r:id="rId26"/>
    <p:sldId id="288" r:id="rId27"/>
    <p:sldId id="289" r:id="rId28"/>
    <p:sldId id="290" r:id="rId29"/>
    <p:sldId id="293" r:id="rId30"/>
    <p:sldId id="291" r:id="rId31"/>
    <p:sldId id="292" r:id="rId32"/>
    <p:sldId id="294" r:id="rId33"/>
    <p:sldId id="295" r:id="rId34"/>
    <p:sldId id="296" r:id="rId35"/>
    <p:sldId id="299" r:id="rId36"/>
    <p:sldId id="297" r:id="rId37"/>
    <p:sldId id="300" r:id="rId38"/>
    <p:sldId id="301" r:id="rId39"/>
    <p:sldId id="298"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_rels/data2.xml.rels><?xml version="1.0" encoding="UTF-8" standalone="yes"?>
<Relationships xmlns="http://schemas.openxmlformats.org/package/2006/relationships"><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2B89EE-3D84-4DC6-8862-758FBA8ECBC3}" type="doc">
      <dgm:prSet loTypeId="urn:microsoft.com/office/officeart/2005/8/layout/radial4" loCatId="relationship" qsTypeId="urn:microsoft.com/office/officeart/2005/8/quickstyle/simple1" qsCatId="simple" csTypeId="urn:microsoft.com/office/officeart/2005/8/colors/colorful5" csCatId="colorful" phldr="1"/>
      <dgm:spPr/>
      <dgm:t>
        <a:bodyPr/>
        <a:lstStyle/>
        <a:p>
          <a:endParaRPr lang="en-US"/>
        </a:p>
      </dgm:t>
    </dgm:pt>
    <dgm:pt modelId="{BD4F5B77-A23F-4337-AD6E-336CFEE72E1E}">
      <dgm:prSet phldrT="[Text]" custT="1"/>
      <dgm:spPr/>
      <dgm:t>
        <a:bodyPr/>
        <a:lstStyle/>
        <a:p>
          <a:r>
            <a:rPr lang="en-US" sz="4000" b="1" dirty="0">
              <a:solidFill>
                <a:schemeClr val="tx1"/>
              </a:solidFill>
            </a:rPr>
            <a:t>PURPOSE</a:t>
          </a:r>
        </a:p>
      </dgm:t>
    </dgm:pt>
    <dgm:pt modelId="{5A67C5E2-1B53-4E1F-AEDA-D7D5C98C3A18}" type="parTrans" cxnId="{9D66A1D8-814F-40B9-9A7F-E20A313576A9}">
      <dgm:prSet/>
      <dgm:spPr/>
      <dgm:t>
        <a:bodyPr/>
        <a:lstStyle/>
        <a:p>
          <a:endParaRPr lang="en-US"/>
        </a:p>
      </dgm:t>
    </dgm:pt>
    <dgm:pt modelId="{365BA461-E1E6-4CB9-939C-EACF35C9BBE6}" type="sibTrans" cxnId="{9D66A1D8-814F-40B9-9A7F-E20A313576A9}">
      <dgm:prSet/>
      <dgm:spPr/>
      <dgm:t>
        <a:bodyPr/>
        <a:lstStyle/>
        <a:p>
          <a:endParaRPr lang="en-US"/>
        </a:p>
      </dgm:t>
    </dgm:pt>
    <dgm:pt modelId="{E06D9E65-3238-4D70-859D-9E5CC0DA9979}">
      <dgm:prSet phldrT="[Text]" custT="1"/>
      <dgm:spPr/>
      <dgm:t>
        <a:bodyPr/>
        <a:lstStyle/>
        <a:p>
          <a:r>
            <a:rPr lang="en-US" sz="2600" b="1" dirty="0">
              <a:solidFill>
                <a:schemeClr val="tx1"/>
              </a:solidFill>
            </a:rPr>
            <a:t>Permanent change in behavior occurs as a result  of practice or experience </a:t>
          </a:r>
        </a:p>
      </dgm:t>
    </dgm:pt>
    <dgm:pt modelId="{368A16F6-A3B4-4BD2-A0D3-D5CCCAB4E177}" type="parTrans" cxnId="{57B5F294-AE78-40A0-A656-AB12B37689D6}">
      <dgm:prSet/>
      <dgm:spPr/>
      <dgm:t>
        <a:bodyPr/>
        <a:lstStyle/>
        <a:p>
          <a:endParaRPr lang="en-US"/>
        </a:p>
      </dgm:t>
    </dgm:pt>
    <dgm:pt modelId="{7E6499A5-E091-4BAF-B13C-3A29D7005B89}" type="sibTrans" cxnId="{57B5F294-AE78-40A0-A656-AB12B37689D6}">
      <dgm:prSet/>
      <dgm:spPr/>
      <dgm:t>
        <a:bodyPr/>
        <a:lstStyle/>
        <a:p>
          <a:endParaRPr lang="en-US"/>
        </a:p>
      </dgm:t>
    </dgm:pt>
    <dgm:pt modelId="{34C1CB22-C020-4934-9CA1-CEAC2C241337}">
      <dgm:prSet phldrT="[Text]"/>
      <dgm:spPr/>
      <dgm:t>
        <a:bodyPr/>
        <a:lstStyle/>
        <a:p>
          <a:r>
            <a:rPr lang="en-US" b="1" dirty="0">
              <a:solidFill>
                <a:schemeClr val="tx1"/>
              </a:solidFill>
            </a:rPr>
            <a:t>Correction of the abnormal psycho-dynamics which are contributing to the illness.</a:t>
          </a:r>
        </a:p>
      </dgm:t>
    </dgm:pt>
    <dgm:pt modelId="{50C70038-AAFA-4A20-8056-259BCC55187C}" type="parTrans" cxnId="{2FE9D023-DBF5-43C8-AF9A-2000858DD6F3}">
      <dgm:prSet/>
      <dgm:spPr/>
      <dgm:t>
        <a:bodyPr/>
        <a:lstStyle/>
        <a:p>
          <a:endParaRPr lang="en-US"/>
        </a:p>
      </dgm:t>
    </dgm:pt>
    <dgm:pt modelId="{3C8DEAA7-6393-4D2D-8CB0-88FC264C6DE8}" type="sibTrans" cxnId="{2FE9D023-DBF5-43C8-AF9A-2000858DD6F3}">
      <dgm:prSet/>
      <dgm:spPr/>
      <dgm:t>
        <a:bodyPr/>
        <a:lstStyle/>
        <a:p>
          <a:endParaRPr lang="en-US"/>
        </a:p>
      </dgm:t>
    </dgm:pt>
    <dgm:pt modelId="{6BD0744A-A7C2-4FDE-B2EF-792154801E64}">
      <dgm:prSet phldrT="[Text]" custT="1"/>
      <dgm:spPr/>
      <dgm:t>
        <a:bodyPr/>
        <a:lstStyle/>
        <a:p>
          <a:r>
            <a:rPr lang="en-US" sz="2300" b="1" dirty="0">
              <a:solidFill>
                <a:schemeClr val="tx1"/>
              </a:solidFill>
            </a:rPr>
            <a:t>Helpful even in those conditions which are refractory to other forms of the </a:t>
          </a:r>
          <a:r>
            <a:rPr lang="en-US" sz="2300" b="1" dirty="0" err="1">
              <a:solidFill>
                <a:schemeClr val="tx1"/>
              </a:solidFill>
            </a:rPr>
            <a:t>behavioural</a:t>
          </a:r>
          <a:r>
            <a:rPr lang="en-US" sz="2300" b="1" dirty="0">
              <a:solidFill>
                <a:schemeClr val="tx1"/>
              </a:solidFill>
            </a:rPr>
            <a:t> therapy.       </a:t>
          </a:r>
        </a:p>
      </dgm:t>
    </dgm:pt>
    <dgm:pt modelId="{594AEF99-F4EC-4B75-8C87-E539312CEF1B}" type="parTrans" cxnId="{1F69C1A9-E503-4DDB-8D72-2019317245F7}">
      <dgm:prSet/>
      <dgm:spPr/>
      <dgm:t>
        <a:bodyPr/>
        <a:lstStyle/>
        <a:p>
          <a:endParaRPr lang="en-US"/>
        </a:p>
      </dgm:t>
    </dgm:pt>
    <dgm:pt modelId="{72726B3E-6C13-4DAC-99D0-70D2FBC108FA}" type="sibTrans" cxnId="{1F69C1A9-E503-4DDB-8D72-2019317245F7}">
      <dgm:prSet/>
      <dgm:spPr/>
      <dgm:t>
        <a:bodyPr/>
        <a:lstStyle/>
        <a:p>
          <a:endParaRPr lang="en-US"/>
        </a:p>
      </dgm:t>
    </dgm:pt>
    <dgm:pt modelId="{8D424489-8145-4279-8A6C-B85BDAB306E3}" type="pres">
      <dgm:prSet presAssocID="{412B89EE-3D84-4DC6-8862-758FBA8ECBC3}" presName="cycle" presStyleCnt="0">
        <dgm:presLayoutVars>
          <dgm:chMax val="1"/>
          <dgm:dir/>
          <dgm:animLvl val="ctr"/>
          <dgm:resizeHandles val="exact"/>
        </dgm:presLayoutVars>
      </dgm:prSet>
      <dgm:spPr/>
    </dgm:pt>
    <dgm:pt modelId="{AC1666E6-3F03-49E9-A758-E2546BDA48D9}" type="pres">
      <dgm:prSet presAssocID="{BD4F5B77-A23F-4337-AD6E-336CFEE72E1E}" presName="centerShape" presStyleLbl="node0" presStyleIdx="0" presStyleCnt="1"/>
      <dgm:spPr/>
    </dgm:pt>
    <dgm:pt modelId="{493E9D40-D711-4BBC-9527-F96EAE83F613}" type="pres">
      <dgm:prSet presAssocID="{368A16F6-A3B4-4BD2-A0D3-D5CCCAB4E177}" presName="parTrans" presStyleLbl="bgSibTrans2D1" presStyleIdx="0" presStyleCnt="3"/>
      <dgm:spPr/>
    </dgm:pt>
    <dgm:pt modelId="{7A34F827-2C49-4846-BAFE-761AEB22ADC2}" type="pres">
      <dgm:prSet presAssocID="{E06D9E65-3238-4D70-859D-9E5CC0DA9979}" presName="node" presStyleLbl="node1" presStyleIdx="0" presStyleCnt="3">
        <dgm:presLayoutVars>
          <dgm:bulletEnabled val="1"/>
        </dgm:presLayoutVars>
      </dgm:prSet>
      <dgm:spPr/>
    </dgm:pt>
    <dgm:pt modelId="{DDAF41D8-B4E8-47D5-8482-82489154ACD5}" type="pres">
      <dgm:prSet presAssocID="{50C70038-AAFA-4A20-8056-259BCC55187C}" presName="parTrans" presStyleLbl="bgSibTrans2D1" presStyleIdx="1" presStyleCnt="3"/>
      <dgm:spPr/>
    </dgm:pt>
    <dgm:pt modelId="{43CE9E3C-C70B-4C6C-A041-C3CB2B8069C3}" type="pres">
      <dgm:prSet presAssocID="{34C1CB22-C020-4934-9CA1-CEAC2C241337}" presName="node" presStyleLbl="node1" presStyleIdx="1" presStyleCnt="3">
        <dgm:presLayoutVars>
          <dgm:bulletEnabled val="1"/>
        </dgm:presLayoutVars>
      </dgm:prSet>
      <dgm:spPr/>
    </dgm:pt>
    <dgm:pt modelId="{68D11380-9F45-4CB1-9E69-C713C565F991}" type="pres">
      <dgm:prSet presAssocID="{594AEF99-F4EC-4B75-8C87-E539312CEF1B}" presName="parTrans" presStyleLbl="bgSibTrans2D1" presStyleIdx="2" presStyleCnt="3"/>
      <dgm:spPr/>
    </dgm:pt>
    <dgm:pt modelId="{412C481B-817B-4E19-906B-14508DA756C6}" type="pres">
      <dgm:prSet presAssocID="{6BD0744A-A7C2-4FDE-B2EF-792154801E64}" presName="node" presStyleLbl="node1" presStyleIdx="2" presStyleCnt="3">
        <dgm:presLayoutVars>
          <dgm:bulletEnabled val="1"/>
        </dgm:presLayoutVars>
      </dgm:prSet>
      <dgm:spPr/>
    </dgm:pt>
  </dgm:ptLst>
  <dgm:cxnLst>
    <dgm:cxn modelId="{6E951601-B07D-497B-8462-6F9129D42F94}" type="presOf" srcId="{E06D9E65-3238-4D70-859D-9E5CC0DA9979}" destId="{7A34F827-2C49-4846-BAFE-761AEB22ADC2}" srcOrd="0" destOrd="0" presId="urn:microsoft.com/office/officeart/2005/8/layout/radial4"/>
    <dgm:cxn modelId="{E1C77813-105C-4F70-A7E0-A656BB9C6D3D}" type="presOf" srcId="{BD4F5B77-A23F-4337-AD6E-336CFEE72E1E}" destId="{AC1666E6-3F03-49E9-A758-E2546BDA48D9}" srcOrd="0" destOrd="0" presId="urn:microsoft.com/office/officeart/2005/8/layout/radial4"/>
    <dgm:cxn modelId="{2FE9D023-DBF5-43C8-AF9A-2000858DD6F3}" srcId="{BD4F5B77-A23F-4337-AD6E-336CFEE72E1E}" destId="{34C1CB22-C020-4934-9CA1-CEAC2C241337}" srcOrd="1" destOrd="0" parTransId="{50C70038-AAFA-4A20-8056-259BCC55187C}" sibTransId="{3C8DEAA7-6393-4D2D-8CB0-88FC264C6DE8}"/>
    <dgm:cxn modelId="{504D7150-D353-4326-B252-66FF1E6DD656}" type="presOf" srcId="{368A16F6-A3B4-4BD2-A0D3-D5CCCAB4E177}" destId="{493E9D40-D711-4BBC-9527-F96EAE83F613}" srcOrd="0" destOrd="0" presId="urn:microsoft.com/office/officeart/2005/8/layout/radial4"/>
    <dgm:cxn modelId="{53A7468C-F88B-42A7-B724-1CD3D34F442F}" type="presOf" srcId="{50C70038-AAFA-4A20-8056-259BCC55187C}" destId="{DDAF41D8-B4E8-47D5-8482-82489154ACD5}" srcOrd="0" destOrd="0" presId="urn:microsoft.com/office/officeart/2005/8/layout/radial4"/>
    <dgm:cxn modelId="{57B5F294-AE78-40A0-A656-AB12B37689D6}" srcId="{BD4F5B77-A23F-4337-AD6E-336CFEE72E1E}" destId="{E06D9E65-3238-4D70-859D-9E5CC0DA9979}" srcOrd="0" destOrd="0" parTransId="{368A16F6-A3B4-4BD2-A0D3-D5CCCAB4E177}" sibTransId="{7E6499A5-E091-4BAF-B13C-3A29D7005B89}"/>
    <dgm:cxn modelId="{1F69C1A9-E503-4DDB-8D72-2019317245F7}" srcId="{BD4F5B77-A23F-4337-AD6E-336CFEE72E1E}" destId="{6BD0744A-A7C2-4FDE-B2EF-792154801E64}" srcOrd="2" destOrd="0" parTransId="{594AEF99-F4EC-4B75-8C87-E539312CEF1B}" sibTransId="{72726B3E-6C13-4DAC-99D0-70D2FBC108FA}"/>
    <dgm:cxn modelId="{FB114CBB-DED9-433D-8FA8-2890B53C2328}" type="presOf" srcId="{412B89EE-3D84-4DC6-8862-758FBA8ECBC3}" destId="{8D424489-8145-4279-8A6C-B85BDAB306E3}" srcOrd="0" destOrd="0" presId="urn:microsoft.com/office/officeart/2005/8/layout/radial4"/>
    <dgm:cxn modelId="{9D66A1D8-814F-40B9-9A7F-E20A313576A9}" srcId="{412B89EE-3D84-4DC6-8862-758FBA8ECBC3}" destId="{BD4F5B77-A23F-4337-AD6E-336CFEE72E1E}" srcOrd="0" destOrd="0" parTransId="{5A67C5E2-1B53-4E1F-AEDA-D7D5C98C3A18}" sibTransId="{365BA461-E1E6-4CB9-939C-EACF35C9BBE6}"/>
    <dgm:cxn modelId="{A2109DE0-56D3-4438-9B00-553B11D24549}" type="presOf" srcId="{594AEF99-F4EC-4B75-8C87-E539312CEF1B}" destId="{68D11380-9F45-4CB1-9E69-C713C565F991}" srcOrd="0" destOrd="0" presId="urn:microsoft.com/office/officeart/2005/8/layout/radial4"/>
    <dgm:cxn modelId="{A2C811F3-4901-49B1-A50E-FDC6B8AE73FB}" type="presOf" srcId="{34C1CB22-C020-4934-9CA1-CEAC2C241337}" destId="{43CE9E3C-C70B-4C6C-A041-C3CB2B8069C3}" srcOrd="0" destOrd="0" presId="urn:microsoft.com/office/officeart/2005/8/layout/radial4"/>
    <dgm:cxn modelId="{944DB7F9-D296-403C-B036-7E18FD24D34B}" type="presOf" srcId="{6BD0744A-A7C2-4FDE-B2EF-792154801E64}" destId="{412C481B-817B-4E19-906B-14508DA756C6}" srcOrd="0" destOrd="0" presId="urn:microsoft.com/office/officeart/2005/8/layout/radial4"/>
    <dgm:cxn modelId="{57B3F127-192A-478D-B3EC-FBA4F58411EF}" type="presParOf" srcId="{8D424489-8145-4279-8A6C-B85BDAB306E3}" destId="{AC1666E6-3F03-49E9-A758-E2546BDA48D9}" srcOrd="0" destOrd="0" presId="urn:microsoft.com/office/officeart/2005/8/layout/radial4"/>
    <dgm:cxn modelId="{4405B2AF-3973-47E5-8EE9-4D9C774559AC}" type="presParOf" srcId="{8D424489-8145-4279-8A6C-B85BDAB306E3}" destId="{493E9D40-D711-4BBC-9527-F96EAE83F613}" srcOrd="1" destOrd="0" presId="urn:microsoft.com/office/officeart/2005/8/layout/radial4"/>
    <dgm:cxn modelId="{71E6D962-E26B-4BF1-AD81-0171811A7564}" type="presParOf" srcId="{8D424489-8145-4279-8A6C-B85BDAB306E3}" destId="{7A34F827-2C49-4846-BAFE-761AEB22ADC2}" srcOrd="2" destOrd="0" presId="urn:microsoft.com/office/officeart/2005/8/layout/radial4"/>
    <dgm:cxn modelId="{554A022A-E317-4236-8676-E35F39622EFD}" type="presParOf" srcId="{8D424489-8145-4279-8A6C-B85BDAB306E3}" destId="{DDAF41D8-B4E8-47D5-8482-82489154ACD5}" srcOrd="3" destOrd="0" presId="urn:microsoft.com/office/officeart/2005/8/layout/radial4"/>
    <dgm:cxn modelId="{FAC6B739-F15D-442E-933C-FD667D560D6E}" type="presParOf" srcId="{8D424489-8145-4279-8A6C-B85BDAB306E3}" destId="{43CE9E3C-C70B-4C6C-A041-C3CB2B8069C3}" srcOrd="4" destOrd="0" presId="urn:microsoft.com/office/officeart/2005/8/layout/radial4"/>
    <dgm:cxn modelId="{FDFE8974-D376-4729-BB08-E02C3FD450F2}" type="presParOf" srcId="{8D424489-8145-4279-8A6C-B85BDAB306E3}" destId="{68D11380-9F45-4CB1-9E69-C713C565F991}" srcOrd="5" destOrd="0" presId="urn:microsoft.com/office/officeart/2005/8/layout/radial4"/>
    <dgm:cxn modelId="{BCC57564-CD1B-43F6-8570-6CD4C45F1F07}" type="presParOf" srcId="{8D424489-8145-4279-8A6C-B85BDAB306E3}" destId="{412C481B-817B-4E19-906B-14508DA756C6}"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910CB8-3794-443F-B475-F9390700E128}" type="doc">
      <dgm:prSet loTypeId="urn:microsoft.com/office/officeart/2005/8/layout/bProcess4" loCatId="process" qsTypeId="urn:microsoft.com/office/officeart/2005/8/quickstyle/3d2#1" qsCatId="3D" csTypeId="urn:microsoft.com/office/officeart/2005/8/colors/colorful5" csCatId="colorful" phldr="1"/>
      <dgm:spPr/>
      <dgm:t>
        <a:bodyPr/>
        <a:lstStyle/>
        <a:p>
          <a:endParaRPr lang="en-US"/>
        </a:p>
      </dgm:t>
    </dgm:pt>
    <dgm:pt modelId="{CAE63DC9-5DBC-4C8C-8001-7BD12949104F}">
      <dgm:prSet phldrT="[Text]"/>
      <dgm:spPr/>
      <dgm:t>
        <a:bodyPr/>
        <a:lstStyle/>
        <a:p>
          <a:r>
            <a:rPr lang="en-US" b="1" dirty="0">
              <a:solidFill>
                <a:schemeClr val="tx1"/>
              </a:solidFill>
            </a:rPr>
            <a:t>Based on the principles and procedures of the scientific method.</a:t>
          </a:r>
        </a:p>
      </dgm:t>
    </dgm:pt>
    <dgm:pt modelId="{10143173-C461-42B0-8889-FC496B578F90}" type="parTrans" cxnId="{F83C8CA6-71D8-4BA3-AEC7-14847ABB6577}">
      <dgm:prSet/>
      <dgm:spPr/>
      <dgm:t>
        <a:bodyPr/>
        <a:lstStyle/>
        <a:p>
          <a:endParaRPr lang="en-US"/>
        </a:p>
      </dgm:t>
    </dgm:pt>
    <dgm:pt modelId="{2755624D-06AA-4E18-8DAD-4F12153B1611}" type="sibTrans" cxnId="{F83C8CA6-71D8-4BA3-AEC7-14847ABB6577}">
      <dgm:prSet/>
      <dgm:spPr/>
      <dgm:t>
        <a:bodyPr/>
        <a:lstStyle/>
        <a:p>
          <a:endParaRPr lang="en-US"/>
        </a:p>
      </dgm:t>
    </dgm:pt>
    <dgm:pt modelId="{893D4F70-5CB8-43EC-9513-2F7DBA1B4D72}">
      <dgm:prSet phldrT="[Text]" custT="1"/>
      <dgm:spPr/>
      <dgm:t>
        <a:bodyPr/>
        <a:lstStyle/>
        <a:p>
          <a:r>
            <a:rPr lang="en-US" sz="3200" b="1" dirty="0">
              <a:solidFill>
                <a:schemeClr val="tx1"/>
              </a:solidFill>
            </a:rPr>
            <a:t>Active </a:t>
          </a:r>
          <a:r>
            <a:rPr lang="en-US" sz="3200" b="1" dirty="0" err="1">
              <a:solidFill>
                <a:schemeClr val="tx1"/>
              </a:solidFill>
            </a:rPr>
            <a:t>behaviour</a:t>
          </a:r>
          <a:r>
            <a:rPr lang="en-US" sz="3200" b="1" dirty="0">
              <a:solidFill>
                <a:schemeClr val="tx1"/>
              </a:solidFill>
            </a:rPr>
            <a:t> change </a:t>
          </a:r>
        </a:p>
      </dgm:t>
    </dgm:pt>
    <dgm:pt modelId="{59AD3836-002D-40DB-8D05-6B0970F229D5}" type="parTrans" cxnId="{2EB50FE5-52CC-48BB-B8BC-8AF08CB90FCF}">
      <dgm:prSet/>
      <dgm:spPr/>
      <dgm:t>
        <a:bodyPr/>
        <a:lstStyle/>
        <a:p>
          <a:endParaRPr lang="en-US"/>
        </a:p>
      </dgm:t>
    </dgm:pt>
    <dgm:pt modelId="{4536FB63-9C72-497D-A1C2-FCEDEF362C12}" type="sibTrans" cxnId="{2EB50FE5-52CC-48BB-B8BC-8AF08CB90FCF}">
      <dgm:prSet/>
      <dgm:spPr/>
      <dgm:t>
        <a:bodyPr/>
        <a:lstStyle/>
        <a:p>
          <a:endParaRPr lang="en-US"/>
        </a:p>
      </dgm:t>
    </dgm:pt>
    <dgm:pt modelId="{F67EB368-580D-433B-B8F2-003D965B1A2C}">
      <dgm:prSet phldrT="[Text]"/>
      <dgm:spPr/>
      <dgm:t>
        <a:bodyPr/>
        <a:lstStyle/>
        <a:p>
          <a:r>
            <a:rPr lang="en-US" b="1" dirty="0">
              <a:solidFill>
                <a:schemeClr val="tx1"/>
              </a:solidFill>
            </a:rPr>
            <a:t>Emphasizes self-management  Strategies.</a:t>
          </a:r>
        </a:p>
      </dgm:t>
    </dgm:pt>
    <dgm:pt modelId="{709BFB93-3B87-4A3E-99F2-2A3AACF52B0E}" type="parTrans" cxnId="{BBF0EE58-B751-4676-BCFE-BA2336C76BB8}">
      <dgm:prSet/>
      <dgm:spPr/>
      <dgm:t>
        <a:bodyPr/>
        <a:lstStyle/>
        <a:p>
          <a:endParaRPr lang="en-US"/>
        </a:p>
      </dgm:t>
    </dgm:pt>
    <dgm:pt modelId="{1BA96793-F3A2-4C65-9958-27068E0BE9F4}" type="sibTrans" cxnId="{BBF0EE58-B751-4676-BCFE-BA2336C76BB8}">
      <dgm:prSet/>
      <dgm:spPr/>
      <dgm:t>
        <a:bodyPr/>
        <a:lstStyle/>
        <a:p>
          <a:endParaRPr lang="en-US"/>
        </a:p>
      </dgm:t>
    </dgm:pt>
    <dgm:pt modelId="{FC8CFBA0-28A5-42AB-96B3-C65BB000F6EC}">
      <dgm:prSet phldrT="[Text]" custT="1"/>
      <dgm:spPr/>
      <dgm:t>
        <a:bodyPr/>
        <a:lstStyle/>
        <a:p>
          <a:r>
            <a:rPr lang="en-US" sz="2400" b="1" dirty="0">
              <a:solidFill>
                <a:schemeClr val="tx1"/>
              </a:solidFill>
            </a:rPr>
            <a:t>Focus is on assessing behavior     directly, identifying the problem, and evaluating change.</a:t>
          </a:r>
        </a:p>
      </dgm:t>
    </dgm:pt>
    <dgm:pt modelId="{DD4BE1F0-3573-429F-89B2-981D837B172D}" type="parTrans" cxnId="{91C3FED6-CE76-4ADB-B416-BCA97ACDA0CC}">
      <dgm:prSet/>
      <dgm:spPr/>
      <dgm:t>
        <a:bodyPr/>
        <a:lstStyle/>
        <a:p>
          <a:endParaRPr lang="en-US"/>
        </a:p>
      </dgm:t>
    </dgm:pt>
    <dgm:pt modelId="{DBDA30E7-1204-4CB3-942A-B35DF31C4D32}" type="sibTrans" cxnId="{91C3FED6-CE76-4ADB-B416-BCA97ACDA0CC}">
      <dgm:prSet/>
      <dgm:spPr/>
      <dgm:t>
        <a:bodyPr/>
        <a:lstStyle/>
        <a:p>
          <a:endParaRPr lang="en-US"/>
        </a:p>
      </dgm:t>
    </dgm:pt>
    <dgm:pt modelId="{46D257E6-AD43-40DC-BA00-566AC10F9860}">
      <dgm:prSet phldrT="[Text]" custT="1"/>
      <dgm:spPr/>
      <dgm:t>
        <a:bodyPr/>
        <a:lstStyle/>
        <a:p>
          <a:r>
            <a:rPr lang="en-US" sz="3200" b="1" dirty="0">
              <a:solidFill>
                <a:schemeClr val="tx1"/>
              </a:solidFill>
            </a:rPr>
            <a:t>Teaching clients skills to use in everyday life </a:t>
          </a:r>
        </a:p>
      </dgm:t>
    </dgm:pt>
    <dgm:pt modelId="{1C7946EC-0FD6-4C41-9B22-FC962D6FDAB0}" type="parTrans" cxnId="{472773D0-725F-4DA1-AE99-33D5BA7F5EBE}">
      <dgm:prSet/>
      <dgm:spPr/>
      <dgm:t>
        <a:bodyPr/>
        <a:lstStyle/>
        <a:p>
          <a:endParaRPr lang="en-US"/>
        </a:p>
      </dgm:t>
    </dgm:pt>
    <dgm:pt modelId="{F87EE31F-1B68-4E95-86F4-C16DD0F0F920}" type="sibTrans" cxnId="{472773D0-725F-4DA1-AE99-33D5BA7F5EBE}">
      <dgm:prSet/>
      <dgm:spPr/>
      <dgm:t>
        <a:bodyPr/>
        <a:lstStyle/>
        <a:p>
          <a:endParaRPr lang="en-US"/>
        </a:p>
      </dgm:t>
    </dgm:pt>
    <dgm:pt modelId="{978C4450-2637-46AD-B072-41CFADFF364B}">
      <dgm:prSet/>
      <dgm:spPr/>
      <dgm:t>
        <a:bodyPr/>
        <a:lstStyle/>
        <a:p>
          <a:r>
            <a:rPr lang="en-US" b="1" dirty="0">
              <a:solidFill>
                <a:schemeClr val="tx1"/>
              </a:solidFill>
            </a:rPr>
            <a:t>Deals with current problems and factors influencing them</a:t>
          </a:r>
        </a:p>
      </dgm:t>
    </dgm:pt>
    <dgm:pt modelId="{85FB391C-9628-403F-A692-C8ED13FAC414}" type="parTrans" cxnId="{A70FA7F6-4A4F-4468-8665-15BF48ADB5CC}">
      <dgm:prSet/>
      <dgm:spPr/>
      <dgm:t>
        <a:bodyPr/>
        <a:lstStyle/>
        <a:p>
          <a:endParaRPr lang="en-US"/>
        </a:p>
      </dgm:t>
    </dgm:pt>
    <dgm:pt modelId="{33F41F23-656C-4EDF-ACF4-425930E0E290}" type="sibTrans" cxnId="{A70FA7F6-4A4F-4468-8665-15BF48ADB5CC}">
      <dgm:prSet/>
      <dgm:spPr/>
      <dgm:t>
        <a:bodyPr/>
        <a:lstStyle/>
        <a:p>
          <a:endParaRPr lang="en-US"/>
        </a:p>
      </dgm:t>
    </dgm:pt>
    <dgm:pt modelId="{72899DC4-3E03-42F1-AEAC-640555FCC28D}" type="pres">
      <dgm:prSet presAssocID="{D6910CB8-3794-443F-B475-F9390700E128}" presName="Name0" presStyleCnt="0">
        <dgm:presLayoutVars>
          <dgm:dir/>
          <dgm:resizeHandles/>
        </dgm:presLayoutVars>
      </dgm:prSet>
      <dgm:spPr/>
    </dgm:pt>
    <dgm:pt modelId="{A47BFBD8-CA8D-4544-9920-A913BA21CFDC}" type="pres">
      <dgm:prSet presAssocID="{CAE63DC9-5DBC-4C8C-8001-7BD12949104F}" presName="compNode" presStyleCnt="0"/>
      <dgm:spPr/>
    </dgm:pt>
    <dgm:pt modelId="{CA783BEA-F470-45A4-9737-2A3BBF6C7099}" type="pres">
      <dgm:prSet presAssocID="{CAE63DC9-5DBC-4C8C-8001-7BD12949104F}" presName="dummyConnPt" presStyleCnt="0"/>
      <dgm:spPr/>
    </dgm:pt>
    <dgm:pt modelId="{80A8C4F1-EF73-4BBE-A604-64E3F01B96E2}" type="pres">
      <dgm:prSet presAssocID="{CAE63DC9-5DBC-4C8C-8001-7BD12949104F}" presName="node" presStyleLbl="node1" presStyleIdx="0" presStyleCnt="6">
        <dgm:presLayoutVars>
          <dgm:bulletEnabled val="1"/>
        </dgm:presLayoutVars>
      </dgm:prSet>
      <dgm:spPr/>
    </dgm:pt>
    <dgm:pt modelId="{7C99C8F8-DEBD-466E-8D86-5B0F52F13EFE}" type="pres">
      <dgm:prSet presAssocID="{2755624D-06AA-4E18-8DAD-4F12153B1611}" presName="sibTrans" presStyleLbl="bgSibTrans2D1" presStyleIdx="0" presStyleCnt="5"/>
      <dgm:spPr/>
    </dgm:pt>
    <dgm:pt modelId="{8BE2EA14-E98D-4D6F-9BF6-016B61E20C10}" type="pres">
      <dgm:prSet presAssocID="{893D4F70-5CB8-43EC-9513-2F7DBA1B4D72}" presName="compNode" presStyleCnt="0"/>
      <dgm:spPr/>
    </dgm:pt>
    <dgm:pt modelId="{8E1C4F5A-F190-4CF3-872C-DD21488A3520}" type="pres">
      <dgm:prSet presAssocID="{893D4F70-5CB8-43EC-9513-2F7DBA1B4D72}" presName="dummyConnPt" presStyleCnt="0"/>
      <dgm:spPr/>
    </dgm:pt>
    <dgm:pt modelId="{91441085-24CC-4A5C-80D6-B6F86D104DA6}" type="pres">
      <dgm:prSet presAssocID="{893D4F70-5CB8-43EC-9513-2F7DBA1B4D72}" presName="node" presStyleLbl="node1" presStyleIdx="1" presStyleCnt="6">
        <dgm:presLayoutVars>
          <dgm:bulletEnabled val="1"/>
        </dgm:presLayoutVars>
      </dgm:prSet>
      <dgm:spPr/>
    </dgm:pt>
    <dgm:pt modelId="{975F040A-BE08-4367-977B-DCD7E0BA5002}" type="pres">
      <dgm:prSet presAssocID="{4536FB63-9C72-497D-A1C2-FCEDEF362C12}" presName="sibTrans" presStyleLbl="bgSibTrans2D1" presStyleIdx="1" presStyleCnt="5"/>
      <dgm:spPr/>
    </dgm:pt>
    <dgm:pt modelId="{DA7DCC06-C92D-40E3-9CA1-ECE4516B393D}" type="pres">
      <dgm:prSet presAssocID="{978C4450-2637-46AD-B072-41CFADFF364B}" presName="compNode" presStyleCnt="0"/>
      <dgm:spPr/>
    </dgm:pt>
    <dgm:pt modelId="{A7DB3BE9-EFEA-4DB3-90CE-4BD1415767BC}" type="pres">
      <dgm:prSet presAssocID="{978C4450-2637-46AD-B072-41CFADFF364B}" presName="dummyConnPt" presStyleCnt="0"/>
      <dgm:spPr/>
    </dgm:pt>
    <dgm:pt modelId="{2FC77543-4472-4D5B-9935-6250A451C1D1}" type="pres">
      <dgm:prSet presAssocID="{978C4450-2637-46AD-B072-41CFADFF364B}" presName="node" presStyleLbl="node1" presStyleIdx="2" presStyleCnt="6">
        <dgm:presLayoutVars>
          <dgm:bulletEnabled val="1"/>
        </dgm:presLayoutVars>
      </dgm:prSet>
      <dgm:spPr/>
    </dgm:pt>
    <dgm:pt modelId="{CFA91664-1A91-41EC-8CD6-BE8321437E3D}" type="pres">
      <dgm:prSet presAssocID="{33F41F23-656C-4EDF-ACF4-425930E0E290}" presName="sibTrans" presStyleLbl="bgSibTrans2D1" presStyleIdx="2" presStyleCnt="5"/>
      <dgm:spPr/>
    </dgm:pt>
    <dgm:pt modelId="{38D1C7E7-5C8F-4CE3-91C6-A7D636E9BFB9}" type="pres">
      <dgm:prSet presAssocID="{F67EB368-580D-433B-B8F2-003D965B1A2C}" presName="compNode" presStyleCnt="0"/>
      <dgm:spPr/>
    </dgm:pt>
    <dgm:pt modelId="{C788D848-5B3B-4789-9022-6A387C55704E}" type="pres">
      <dgm:prSet presAssocID="{F67EB368-580D-433B-B8F2-003D965B1A2C}" presName="dummyConnPt" presStyleCnt="0"/>
      <dgm:spPr/>
    </dgm:pt>
    <dgm:pt modelId="{67EEB88C-EE32-46E6-87C1-03ABC5E001D4}" type="pres">
      <dgm:prSet presAssocID="{F67EB368-580D-433B-B8F2-003D965B1A2C}" presName="node" presStyleLbl="node1" presStyleIdx="3" presStyleCnt="6">
        <dgm:presLayoutVars>
          <dgm:bulletEnabled val="1"/>
        </dgm:presLayoutVars>
      </dgm:prSet>
      <dgm:spPr/>
    </dgm:pt>
    <dgm:pt modelId="{D37A00D2-961A-4D8D-8E7B-8E66B3BC5688}" type="pres">
      <dgm:prSet presAssocID="{1BA96793-F3A2-4C65-9958-27068E0BE9F4}" presName="sibTrans" presStyleLbl="bgSibTrans2D1" presStyleIdx="3" presStyleCnt="5"/>
      <dgm:spPr/>
    </dgm:pt>
    <dgm:pt modelId="{2379CDD9-0FB6-4EA0-8B6C-582BD352903C}" type="pres">
      <dgm:prSet presAssocID="{FC8CFBA0-28A5-42AB-96B3-C65BB000F6EC}" presName="compNode" presStyleCnt="0"/>
      <dgm:spPr/>
    </dgm:pt>
    <dgm:pt modelId="{EC3ED6C1-8548-41FF-BFB6-A7F89861D814}" type="pres">
      <dgm:prSet presAssocID="{FC8CFBA0-28A5-42AB-96B3-C65BB000F6EC}" presName="dummyConnPt" presStyleCnt="0"/>
      <dgm:spPr/>
    </dgm:pt>
    <dgm:pt modelId="{B6A474A3-5E38-4F44-9CC3-B6AF209450EE}" type="pres">
      <dgm:prSet presAssocID="{FC8CFBA0-28A5-42AB-96B3-C65BB000F6EC}" presName="node" presStyleLbl="node1" presStyleIdx="4" presStyleCnt="6">
        <dgm:presLayoutVars>
          <dgm:bulletEnabled val="1"/>
        </dgm:presLayoutVars>
      </dgm:prSet>
      <dgm:spPr/>
    </dgm:pt>
    <dgm:pt modelId="{236D65E4-22D7-449F-B73B-ECECDB39D030}" type="pres">
      <dgm:prSet presAssocID="{DBDA30E7-1204-4CB3-942A-B35DF31C4D32}" presName="sibTrans" presStyleLbl="bgSibTrans2D1" presStyleIdx="4" presStyleCnt="5"/>
      <dgm:spPr/>
    </dgm:pt>
    <dgm:pt modelId="{BCFB731E-903A-4325-99C8-038687838529}" type="pres">
      <dgm:prSet presAssocID="{46D257E6-AD43-40DC-BA00-566AC10F9860}" presName="compNode" presStyleCnt="0"/>
      <dgm:spPr/>
    </dgm:pt>
    <dgm:pt modelId="{86B8B528-6D6B-4DAE-A64D-868BF7498E22}" type="pres">
      <dgm:prSet presAssocID="{46D257E6-AD43-40DC-BA00-566AC10F9860}" presName="dummyConnPt" presStyleCnt="0"/>
      <dgm:spPr/>
    </dgm:pt>
    <dgm:pt modelId="{EE5070B5-ACE4-48C3-9760-966C67496608}" type="pres">
      <dgm:prSet presAssocID="{46D257E6-AD43-40DC-BA00-566AC10F9860}" presName="node" presStyleLbl="node1" presStyleIdx="5" presStyleCnt="6">
        <dgm:presLayoutVars>
          <dgm:bulletEnabled val="1"/>
        </dgm:presLayoutVars>
      </dgm:prSet>
      <dgm:spPr/>
    </dgm:pt>
  </dgm:ptLst>
  <dgm:cxnLst>
    <dgm:cxn modelId="{D87B0D06-D87F-4625-A09C-081780C69ECD}" type="presOf" srcId="{1BA96793-F3A2-4C65-9958-27068E0BE9F4}" destId="{D37A00D2-961A-4D8D-8E7B-8E66B3BC5688}" srcOrd="0" destOrd="0" presId="urn:microsoft.com/office/officeart/2005/8/layout/bProcess4"/>
    <dgm:cxn modelId="{F8578B09-0663-4068-AA93-1CEECE3B1E2D}" type="presOf" srcId="{893D4F70-5CB8-43EC-9513-2F7DBA1B4D72}" destId="{91441085-24CC-4A5C-80D6-B6F86D104DA6}" srcOrd="0" destOrd="0" presId="urn:microsoft.com/office/officeart/2005/8/layout/bProcess4"/>
    <dgm:cxn modelId="{7E11E80D-8995-43B0-81EE-790A412859AA}" type="presOf" srcId="{4536FB63-9C72-497D-A1C2-FCEDEF362C12}" destId="{975F040A-BE08-4367-977B-DCD7E0BA5002}" srcOrd="0" destOrd="0" presId="urn:microsoft.com/office/officeart/2005/8/layout/bProcess4"/>
    <dgm:cxn modelId="{77D7D119-986D-4B11-BE71-5555ADAD2794}" type="presOf" srcId="{FC8CFBA0-28A5-42AB-96B3-C65BB000F6EC}" destId="{B6A474A3-5E38-4F44-9CC3-B6AF209450EE}" srcOrd="0" destOrd="0" presId="urn:microsoft.com/office/officeart/2005/8/layout/bProcess4"/>
    <dgm:cxn modelId="{1CD73A3A-E6E5-4388-A53C-EB69DFBFA8FA}" type="presOf" srcId="{978C4450-2637-46AD-B072-41CFADFF364B}" destId="{2FC77543-4472-4D5B-9935-6250A451C1D1}" srcOrd="0" destOrd="0" presId="urn:microsoft.com/office/officeart/2005/8/layout/bProcess4"/>
    <dgm:cxn modelId="{C8413B56-7743-420D-9D35-3CA82FC42A25}" type="presOf" srcId="{46D257E6-AD43-40DC-BA00-566AC10F9860}" destId="{EE5070B5-ACE4-48C3-9760-966C67496608}" srcOrd="0" destOrd="0" presId="urn:microsoft.com/office/officeart/2005/8/layout/bProcess4"/>
    <dgm:cxn modelId="{001AA278-7776-4480-B432-B70D24106CF3}" type="presOf" srcId="{D6910CB8-3794-443F-B475-F9390700E128}" destId="{72899DC4-3E03-42F1-AEAC-640555FCC28D}" srcOrd="0" destOrd="0" presId="urn:microsoft.com/office/officeart/2005/8/layout/bProcess4"/>
    <dgm:cxn modelId="{BBF0EE58-B751-4676-BCFE-BA2336C76BB8}" srcId="{D6910CB8-3794-443F-B475-F9390700E128}" destId="{F67EB368-580D-433B-B8F2-003D965B1A2C}" srcOrd="3" destOrd="0" parTransId="{709BFB93-3B87-4A3E-99F2-2A3AACF52B0E}" sibTransId="{1BA96793-F3A2-4C65-9958-27068E0BE9F4}"/>
    <dgm:cxn modelId="{06F1ED7A-DD02-4C93-B663-550A125A0778}" type="presOf" srcId="{33F41F23-656C-4EDF-ACF4-425930E0E290}" destId="{CFA91664-1A91-41EC-8CD6-BE8321437E3D}" srcOrd="0" destOrd="0" presId="urn:microsoft.com/office/officeart/2005/8/layout/bProcess4"/>
    <dgm:cxn modelId="{47E3FE91-5910-4458-86D9-050B22C2B9F9}" type="presOf" srcId="{F67EB368-580D-433B-B8F2-003D965B1A2C}" destId="{67EEB88C-EE32-46E6-87C1-03ABC5E001D4}" srcOrd="0" destOrd="0" presId="urn:microsoft.com/office/officeart/2005/8/layout/bProcess4"/>
    <dgm:cxn modelId="{9BCD6F93-B0E7-4A1F-B2E4-EE7028372D01}" type="presOf" srcId="{CAE63DC9-5DBC-4C8C-8001-7BD12949104F}" destId="{80A8C4F1-EF73-4BBE-A604-64E3F01B96E2}" srcOrd="0" destOrd="0" presId="urn:microsoft.com/office/officeart/2005/8/layout/bProcess4"/>
    <dgm:cxn modelId="{C284A29B-E3A1-432F-92A5-ADB0EEF38082}" type="presOf" srcId="{2755624D-06AA-4E18-8DAD-4F12153B1611}" destId="{7C99C8F8-DEBD-466E-8D86-5B0F52F13EFE}" srcOrd="0" destOrd="0" presId="urn:microsoft.com/office/officeart/2005/8/layout/bProcess4"/>
    <dgm:cxn modelId="{F83C8CA6-71D8-4BA3-AEC7-14847ABB6577}" srcId="{D6910CB8-3794-443F-B475-F9390700E128}" destId="{CAE63DC9-5DBC-4C8C-8001-7BD12949104F}" srcOrd="0" destOrd="0" parTransId="{10143173-C461-42B0-8889-FC496B578F90}" sibTransId="{2755624D-06AA-4E18-8DAD-4F12153B1611}"/>
    <dgm:cxn modelId="{472773D0-725F-4DA1-AE99-33D5BA7F5EBE}" srcId="{D6910CB8-3794-443F-B475-F9390700E128}" destId="{46D257E6-AD43-40DC-BA00-566AC10F9860}" srcOrd="5" destOrd="0" parTransId="{1C7946EC-0FD6-4C41-9B22-FC962D6FDAB0}" sibTransId="{F87EE31F-1B68-4E95-86F4-C16DD0F0F920}"/>
    <dgm:cxn modelId="{91C3FED6-CE76-4ADB-B416-BCA97ACDA0CC}" srcId="{D6910CB8-3794-443F-B475-F9390700E128}" destId="{FC8CFBA0-28A5-42AB-96B3-C65BB000F6EC}" srcOrd="4" destOrd="0" parTransId="{DD4BE1F0-3573-429F-89B2-981D837B172D}" sibTransId="{DBDA30E7-1204-4CB3-942A-B35DF31C4D32}"/>
    <dgm:cxn modelId="{2EB50FE5-52CC-48BB-B8BC-8AF08CB90FCF}" srcId="{D6910CB8-3794-443F-B475-F9390700E128}" destId="{893D4F70-5CB8-43EC-9513-2F7DBA1B4D72}" srcOrd="1" destOrd="0" parTransId="{59AD3836-002D-40DB-8D05-6B0970F229D5}" sibTransId="{4536FB63-9C72-497D-A1C2-FCEDEF362C12}"/>
    <dgm:cxn modelId="{A70FA7F6-4A4F-4468-8665-15BF48ADB5CC}" srcId="{D6910CB8-3794-443F-B475-F9390700E128}" destId="{978C4450-2637-46AD-B072-41CFADFF364B}" srcOrd="2" destOrd="0" parTransId="{85FB391C-9628-403F-A692-C8ED13FAC414}" sibTransId="{33F41F23-656C-4EDF-ACF4-425930E0E290}"/>
    <dgm:cxn modelId="{0E56CCF7-D4DB-4229-9D28-9FE0509C4FE8}" type="presOf" srcId="{DBDA30E7-1204-4CB3-942A-B35DF31C4D32}" destId="{236D65E4-22D7-449F-B73B-ECECDB39D030}" srcOrd="0" destOrd="0" presId="urn:microsoft.com/office/officeart/2005/8/layout/bProcess4"/>
    <dgm:cxn modelId="{4A23A21E-D5FE-4DDE-9B62-650C15A8F21F}" type="presParOf" srcId="{72899DC4-3E03-42F1-AEAC-640555FCC28D}" destId="{A47BFBD8-CA8D-4544-9920-A913BA21CFDC}" srcOrd="0" destOrd="0" presId="urn:microsoft.com/office/officeart/2005/8/layout/bProcess4"/>
    <dgm:cxn modelId="{3EB2A09A-028F-4BF5-837D-EA1CCEF8BFBF}" type="presParOf" srcId="{A47BFBD8-CA8D-4544-9920-A913BA21CFDC}" destId="{CA783BEA-F470-45A4-9737-2A3BBF6C7099}" srcOrd="0" destOrd="0" presId="urn:microsoft.com/office/officeart/2005/8/layout/bProcess4"/>
    <dgm:cxn modelId="{E1D67886-0915-4E8E-8749-C034705D00A8}" type="presParOf" srcId="{A47BFBD8-CA8D-4544-9920-A913BA21CFDC}" destId="{80A8C4F1-EF73-4BBE-A604-64E3F01B96E2}" srcOrd="1" destOrd="0" presId="urn:microsoft.com/office/officeart/2005/8/layout/bProcess4"/>
    <dgm:cxn modelId="{0CE00ADB-ED3D-41FB-9448-FD824D971AE9}" type="presParOf" srcId="{72899DC4-3E03-42F1-AEAC-640555FCC28D}" destId="{7C99C8F8-DEBD-466E-8D86-5B0F52F13EFE}" srcOrd="1" destOrd="0" presId="urn:microsoft.com/office/officeart/2005/8/layout/bProcess4"/>
    <dgm:cxn modelId="{8562CEFB-4B0C-4722-8849-31EB0978ED28}" type="presParOf" srcId="{72899DC4-3E03-42F1-AEAC-640555FCC28D}" destId="{8BE2EA14-E98D-4D6F-9BF6-016B61E20C10}" srcOrd="2" destOrd="0" presId="urn:microsoft.com/office/officeart/2005/8/layout/bProcess4"/>
    <dgm:cxn modelId="{A15666B4-DF9A-4D86-BDD9-D8FC787E3C62}" type="presParOf" srcId="{8BE2EA14-E98D-4D6F-9BF6-016B61E20C10}" destId="{8E1C4F5A-F190-4CF3-872C-DD21488A3520}" srcOrd="0" destOrd="0" presId="urn:microsoft.com/office/officeart/2005/8/layout/bProcess4"/>
    <dgm:cxn modelId="{B8FEADA8-6AB0-4786-8D18-D4469B8436E2}" type="presParOf" srcId="{8BE2EA14-E98D-4D6F-9BF6-016B61E20C10}" destId="{91441085-24CC-4A5C-80D6-B6F86D104DA6}" srcOrd="1" destOrd="0" presId="urn:microsoft.com/office/officeart/2005/8/layout/bProcess4"/>
    <dgm:cxn modelId="{63B9D996-B361-42B6-8279-950BB7CA65A0}" type="presParOf" srcId="{72899DC4-3E03-42F1-AEAC-640555FCC28D}" destId="{975F040A-BE08-4367-977B-DCD7E0BA5002}" srcOrd="3" destOrd="0" presId="urn:microsoft.com/office/officeart/2005/8/layout/bProcess4"/>
    <dgm:cxn modelId="{36317AEE-ABAF-4CAC-AFBE-AB8DAA92A498}" type="presParOf" srcId="{72899DC4-3E03-42F1-AEAC-640555FCC28D}" destId="{DA7DCC06-C92D-40E3-9CA1-ECE4516B393D}" srcOrd="4" destOrd="0" presId="urn:microsoft.com/office/officeart/2005/8/layout/bProcess4"/>
    <dgm:cxn modelId="{F440AEB1-6E2F-41DF-B183-863B0C3B6060}" type="presParOf" srcId="{DA7DCC06-C92D-40E3-9CA1-ECE4516B393D}" destId="{A7DB3BE9-EFEA-4DB3-90CE-4BD1415767BC}" srcOrd="0" destOrd="0" presId="urn:microsoft.com/office/officeart/2005/8/layout/bProcess4"/>
    <dgm:cxn modelId="{D533E2ED-E188-4BBE-9BFA-C63F8E16F0ED}" type="presParOf" srcId="{DA7DCC06-C92D-40E3-9CA1-ECE4516B393D}" destId="{2FC77543-4472-4D5B-9935-6250A451C1D1}" srcOrd="1" destOrd="0" presId="urn:microsoft.com/office/officeart/2005/8/layout/bProcess4"/>
    <dgm:cxn modelId="{41240CE2-6B6E-4900-8F36-B04FBC248E61}" type="presParOf" srcId="{72899DC4-3E03-42F1-AEAC-640555FCC28D}" destId="{CFA91664-1A91-41EC-8CD6-BE8321437E3D}" srcOrd="5" destOrd="0" presId="urn:microsoft.com/office/officeart/2005/8/layout/bProcess4"/>
    <dgm:cxn modelId="{9B34CAE8-C5D0-4192-9DC7-A986ADFFD5AC}" type="presParOf" srcId="{72899DC4-3E03-42F1-AEAC-640555FCC28D}" destId="{38D1C7E7-5C8F-4CE3-91C6-A7D636E9BFB9}" srcOrd="6" destOrd="0" presId="urn:microsoft.com/office/officeart/2005/8/layout/bProcess4"/>
    <dgm:cxn modelId="{F7E23695-91E3-47A4-A797-68D07B40D1DF}" type="presParOf" srcId="{38D1C7E7-5C8F-4CE3-91C6-A7D636E9BFB9}" destId="{C788D848-5B3B-4789-9022-6A387C55704E}" srcOrd="0" destOrd="0" presId="urn:microsoft.com/office/officeart/2005/8/layout/bProcess4"/>
    <dgm:cxn modelId="{3D3FB15A-3788-4062-9532-9B0B1AC941F2}" type="presParOf" srcId="{38D1C7E7-5C8F-4CE3-91C6-A7D636E9BFB9}" destId="{67EEB88C-EE32-46E6-87C1-03ABC5E001D4}" srcOrd="1" destOrd="0" presId="urn:microsoft.com/office/officeart/2005/8/layout/bProcess4"/>
    <dgm:cxn modelId="{308907B0-9535-4C07-93D7-40F75CEBE31C}" type="presParOf" srcId="{72899DC4-3E03-42F1-AEAC-640555FCC28D}" destId="{D37A00D2-961A-4D8D-8E7B-8E66B3BC5688}" srcOrd="7" destOrd="0" presId="urn:microsoft.com/office/officeart/2005/8/layout/bProcess4"/>
    <dgm:cxn modelId="{DA170DA6-F9F3-4B85-AE7A-442FA5C87937}" type="presParOf" srcId="{72899DC4-3E03-42F1-AEAC-640555FCC28D}" destId="{2379CDD9-0FB6-4EA0-8B6C-582BD352903C}" srcOrd="8" destOrd="0" presId="urn:microsoft.com/office/officeart/2005/8/layout/bProcess4"/>
    <dgm:cxn modelId="{B9A5941B-9A97-4C9F-A57F-B3FFD905696A}" type="presParOf" srcId="{2379CDD9-0FB6-4EA0-8B6C-582BD352903C}" destId="{EC3ED6C1-8548-41FF-BFB6-A7F89861D814}" srcOrd="0" destOrd="0" presId="urn:microsoft.com/office/officeart/2005/8/layout/bProcess4"/>
    <dgm:cxn modelId="{7D6CD099-F6C2-4E2E-B9E0-1869299E03AA}" type="presParOf" srcId="{2379CDD9-0FB6-4EA0-8B6C-582BD352903C}" destId="{B6A474A3-5E38-4F44-9CC3-B6AF209450EE}" srcOrd="1" destOrd="0" presId="urn:microsoft.com/office/officeart/2005/8/layout/bProcess4"/>
    <dgm:cxn modelId="{310C1770-58DE-43EA-87AC-E969D0ECF960}" type="presParOf" srcId="{72899DC4-3E03-42F1-AEAC-640555FCC28D}" destId="{236D65E4-22D7-449F-B73B-ECECDB39D030}" srcOrd="9" destOrd="0" presId="urn:microsoft.com/office/officeart/2005/8/layout/bProcess4"/>
    <dgm:cxn modelId="{B9DD2534-602C-48C5-B948-8EE96D698CFE}" type="presParOf" srcId="{72899DC4-3E03-42F1-AEAC-640555FCC28D}" destId="{BCFB731E-903A-4325-99C8-038687838529}" srcOrd="10" destOrd="0" presId="urn:microsoft.com/office/officeart/2005/8/layout/bProcess4"/>
    <dgm:cxn modelId="{860FB91E-91EF-4EED-96FD-246652B1783E}" type="presParOf" srcId="{BCFB731E-903A-4325-99C8-038687838529}" destId="{86B8B528-6D6B-4DAE-A64D-868BF7498E22}" srcOrd="0" destOrd="0" presId="urn:microsoft.com/office/officeart/2005/8/layout/bProcess4"/>
    <dgm:cxn modelId="{6B3E03E3-AB03-4954-A4BA-EDB54F8418D8}" type="presParOf" srcId="{BCFB731E-903A-4325-99C8-038687838529}" destId="{EE5070B5-ACE4-48C3-9760-966C67496608}" srcOrd="1" destOrd="0" presId="urn:microsoft.com/office/officeart/2005/8/layout/bProcess4"/>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C27E41-9E94-425E-B7EA-0C56675E522F}" type="doc">
      <dgm:prSet loTypeId="urn:microsoft.com/office/officeart/2005/8/layout/matrix1" loCatId="matrix" qsTypeId="urn:microsoft.com/office/officeart/2005/8/quickstyle/3d2#2" qsCatId="3D" csTypeId="urn:microsoft.com/office/officeart/2005/8/colors/colorful4" csCatId="colorful" phldr="1"/>
      <dgm:spPr/>
      <dgm:t>
        <a:bodyPr/>
        <a:lstStyle/>
        <a:p>
          <a:endParaRPr lang="en-US"/>
        </a:p>
      </dgm:t>
    </dgm:pt>
    <dgm:pt modelId="{E6319ACB-50A0-4990-88F3-2D1B8813EA8D}">
      <dgm:prSet phldrT="[Text]" custT="1"/>
      <dgm:spPr/>
      <dgm:t>
        <a:bodyPr/>
        <a:lstStyle/>
        <a:p>
          <a:r>
            <a:rPr lang="en-US" sz="4400" b="1" dirty="0">
              <a:solidFill>
                <a:srgbClr val="002060"/>
              </a:solidFill>
            </a:rPr>
            <a:t>ASPECTS</a:t>
          </a:r>
        </a:p>
      </dgm:t>
    </dgm:pt>
    <dgm:pt modelId="{8E33E4F2-EB35-4FA5-AF9D-30D786C9015B}" type="parTrans" cxnId="{BD5CB18D-A047-4767-9003-BD8AA3A7F9D6}">
      <dgm:prSet/>
      <dgm:spPr/>
      <dgm:t>
        <a:bodyPr/>
        <a:lstStyle/>
        <a:p>
          <a:endParaRPr lang="en-US"/>
        </a:p>
      </dgm:t>
    </dgm:pt>
    <dgm:pt modelId="{80BFBE28-87D4-49AE-ABF5-8D454C84F989}" type="sibTrans" cxnId="{BD5CB18D-A047-4767-9003-BD8AA3A7F9D6}">
      <dgm:prSet/>
      <dgm:spPr/>
      <dgm:t>
        <a:bodyPr/>
        <a:lstStyle/>
        <a:p>
          <a:endParaRPr lang="en-US"/>
        </a:p>
      </dgm:t>
    </dgm:pt>
    <dgm:pt modelId="{3C0C2900-9B89-4B5C-8063-736228D0B7D3}">
      <dgm:prSet phldrT="[Text]" custT="1"/>
      <dgm:spPr/>
      <dgm:t>
        <a:bodyPr/>
        <a:lstStyle/>
        <a:p>
          <a:r>
            <a:rPr lang="en-US" sz="4000" b="1" dirty="0">
              <a:solidFill>
                <a:schemeClr val="tx1"/>
              </a:solidFill>
            </a:rPr>
            <a:t>CLASSICAL CONDITIONING</a:t>
          </a:r>
        </a:p>
      </dgm:t>
    </dgm:pt>
    <dgm:pt modelId="{2362F03E-0F77-4475-BF04-522620D98A42}" type="parTrans" cxnId="{D9819E83-12D6-46F9-A234-1329EA4AAD97}">
      <dgm:prSet/>
      <dgm:spPr/>
      <dgm:t>
        <a:bodyPr/>
        <a:lstStyle/>
        <a:p>
          <a:endParaRPr lang="en-US"/>
        </a:p>
      </dgm:t>
    </dgm:pt>
    <dgm:pt modelId="{9A5608E9-4E8D-41D8-87FC-BC9B359B8C9A}" type="sibTrans" cxnId="{D9819E83-12D6-46F9-A234-1329EA4AAD97}">
      <dgm:prSet/>
      <dgm:spPr/>
      <dgm:t>
        <a:bodyPr/>
        <a:lstStyle/>
        <a:p>
          <a:endParaRPr lang="en-US"/>
        </a:p>
      </dgm:t>
    </dgm:pt>
    <dgm:pt modelId="{55BA2E7E-A530-4322-9436-A0B307721123}">
      <dgm:prSet phldrT="[Text]" custT="1"/>
      <dgm:spPr/>
      <dgm:t>
        <a:bodyPr/>
        <a:lstStyle/>
        <a:p>
          <a:r>
            <a:rPr lang="en-US" sz="4000" b="1" dirty="0">
              <a:solidFill>
                <a:schemeClr val="tx1"/>
              </a:solidFill>
            </a:rPr>
            <a:t>OPERANT CONDITIONING</a:t>
          </a:r>
        </a:p>
      </dgm:t>
    </dgm:pt>
    <dgm:pt modelId="{259C3AF6-E433-4CC8-A266-9820CE982A61}" type="parTrans" cxnId="{C2D2F62A-1680-46EB-8937-B7096E8F36D3}">
      <dgm:prSet/>
      <dgm:spPr/>
      <dgm:t>
        <a:bodyPr/>
        <a:lstStyle/>
        <a:p>
          <a:endParaRPr lang="en-US"/>
        </a:p>
      </dgm:t>
    </dgm:pt>
    <dgm:pt modelId="{035FD1AE-83ED-426D-93B0-AEDE25A9747A}" type="sibTrans" cxnId="{C2D2F62A-1680-46EB-8937-B7096E8F36D3}">
      <dgm:prSet/>
      <dgm:spPr/>
      <dgm:t>
        <a:bodyPr/>
        <a:lstStyle/>
        <a:p>
          <a:endParaRPr lang="en-US"/>
        </a:p>
      </dgm:t>
    </dgm:pt>
    <dgm:pt modelId="{03E10BE3-0A22-4C4E-BC01-A4721C729AB5}">
      <dgm:prSet phldrT="[Text]" custT="1"/>
      <dgm:spPr/>
      <dgm:t>
        <a:bodyPr/>
        <a:lstStyle/>
        <a:p>
          <a:r>
            <a:rPr lang="en-US" sz="4400" b="1" dirty="0">
              <a:solidFill>
                <a:schemeClr val="tx1"/>
              </a:solidFill>
            </a:rPr>
            <a:t>SOCIAL LEARNING APPROACH</a:t>
          </a:r>
        </a:p>
      </dgm:t>
    </dgm:pt>
    <dgm:pt modelId="{5A8F9CD3-7694-4D6B-88AF-1609A07FBCCA}" type="parTrans" cxnId="{F30D2C60-BCAB-453D-AA64-064AFB893950}">
      <dgm:prSet/>
      <dgm:spPr/>
      <dgm:t>
        <a:bodyPr/>
        <a:lstStyle/>
        <a:p>
          <a:endParaRPr lang="en-US"/>
        </a:p>
      </dgm:t>
    </dgm:pt>
    <dgm:pt modelId="{34E58586-10EE-4478-A0F1-6BE1CE945D09}" type="sibTrans" cxnId="{F30D2C60-BCAB-453D-AA64-064AFB893950}">
      <dgm:prSet/>
      <dgm:spPr/>
      <dgm:t>
        <a:bodyPr/>
        <a:lstStyle/>
        <a:p>
          <a:endParaRPr lang="en-US"/>
        </a:p>
      </dgm:t>
    </dgm:pt>
    <dgm:pt modelId="{B3976FEB-AC1C-4BA4-AD66-BD4AD4311C7A}">
      <dgm:prSet phldrT="[Text]" custT="1"/>
      <dgm:spPr/>
      <dgm:t>
        <a:bodyPr/>
        <a:lstStyle/>
        <a:p>
          <a:r>
            <a:rPr lang="en-US" sz="4000" b="1" dirty="0">
              <a:solidFill>
                <a:schemeClr val="tx1"/>
              </a:solidFill>
            </a:rPr>
            <a:t>COGNITIVE BEHAVIOUR THERAPY</a:t>
          </a:r>
        </a:p>
      </dgm:t>
    </dgm:pt>
    <dgm:pt modelId="{C8F3CF43-B136-4950-B275-87D4A65DCE63}" type="parTrans" cxnId="{006D9E79-C761-4792-BE9B-A9082D4FF0AB}">
      <dgm:prSet/>
      <dgm:spPr/>
      <dgm:t>
        <a:bodyPr/>
        <a:lstStyle/>
        <a:p>
          <a:endParaRPr lang="en-US"/>
        </a:p>
      </dgm:t>
    </dgm:pt>
    <dgm:pt modelId="{D686EA82-D0C3-4DED-862B-81B00E1CB762}" type="sibTrans" cxnId="{006D9E79-C761-4792-BE9B-A9082D4FF0AB}">
      <dgm:prSet/>
      <dgm:spPr/>
      <dgm:t>
        <a:bodyPr/>
        <a:lstStyle/>
        <a:p>
          <a:endParaRPr lang="en-US"/>
        </a:p>
      </dgm:t>
    </dgm:pt>
    <dgm:pt modelId="{5D9595F1-2C1C-40B0-BDFA-44BE622490EF}" type="pres">
      <dgm:prSet presAssocID="{42C27E41-9E94-425E-B7EA-0C56675E522F}" presName="diagram" presStyleCnt="0">
        <dgm:presLayoutVars>
          <dgm:chMax val="1"/>
          <dgm:dir/>
          <dgm:animLvl val="ctr"/>
          <dgm:resizeHandles val="exact"/>
        </dgm:presLayoutVars>
      </dgm:prSet>
      <dgm:spPr/>
    </dgm:pt>
    <dgm:pt modelId="{5A2EA2B2-82D0-4D1F-AB4F-B6FB16A0F1DE}" type="pres">
      <dgm:prSet presAssocID="{42C27E41-9E94-425E-B7EA-0C56675E522F}" presName="matrix" presStyleCnt="0"/>
      <dgm:spPr/>
    </dgm:pt>
    <dgm:pt modelId="{0BB2C872-3747-455D-A274-A7A1D3AA8B4C}" type="pres">
      <dgm:prSet presAssocID="{42C27E41-9E94-425E-B7EA-0C56675E522F}" presName="tile1" presStyleLbl="node1" presStyleIdx="0" presStyleCnt="4"/>
      <dgm:spPr/>
    </dgm:pt>
    <dgm:pt modelId="{F4034E06-8200-4418-BF72-F3897C50FA98}" type="pres">
      <dgm:prSet presAssocID="{42C27E41-9E94-425E-B7EA-0C56675E522F}" presName="tile1text" presStyleLbl="node1" presStyleIdx="0" presStyleCnt="4">
        <dgm:presLayoutVars>
          <dgm:chMax val="0"/>
          <dgm:chPref val="0"/>
          <dgm:bulletEnabled val="1"/>
        </dgm:presLayoutVars>
      </dgm:prSet>
      <dgm:spPr/>
    </dgm:pt>
    <dgm:pt modelId="{674DD651-48F6-46C2-856C-E3251E62FF4C}" type="pres">
      <dgm:prSet presAssocID="{42C27E41-9E94-425E-B7EA-0C56675E522F}" presName="tile2" presStyleLbl="node1" presStyleIdx="1" presStyleCnt="4"/>
      <dgm:spPr/>
    </dgm:pt>
    <dgm:pt modelId="{AA9D2DAA-C537-4138-B409-6A81209B11DC}" type="pres">
      <dgm:prSet presAssocID="{42C27E41-9E94-425E-B7EA-0C56675E522F}" presName="tile2text" presStyleLbl="node1" presStyleIdx="1" presStyleCnt="4">
        <dgm:presLayoutVars>
          <dgm:chMax val="0"/>
          <dgm:chPref val="0"/>
          <dgm:bulletEnabled val="1"/>
        </dgm:presLayoutVars>
      </dgm:prSet>
      <dgm:spPr/>
    </dgm:pt>
    <dgm:pt modelId="{5B6C0203-AB8B-4D68-9C0F-94F9C3FA0E77}" type="pres">
      <dgm:prSet presAssocID="{42C27E41-9E94-425E-B7EA-0C56675E522F}" presName="tile3" presStyleLbl="node1" presStyleIdx="2" presStyleCnt="4"/>
      <dgm:spPr/>
    </dgm:pt>
    <dgm:pt modelId="{3E04B45C-F457-4EB4-9996-E63A931A81B5}" type="pres">
      <dgm:prSet presAssocID="{42C27E41-9E94-425E-B7EA-0C56675E522F}" presName="tile3text" presStyleLbl="node1" presStyleIdx="2" presStyleCnt="4">
        <dgm:presLayoutVars>
          <dgm:chMax val="0"/>
          <dgm:chPref val="0"/>
          <dgm:bulletEnabled val="1"/>
        </dgm:presLayoutVars>
      </dgm:prSet>
      <dgm:spPr/>
    </dgm:pt>
    <dgm:pt modelId="{8E4E7AD2-8161-4D34-90BD-AA0951B4A0C0}" type="pres">
      <dgm:prSet presAssocID="{42C27E41-9E94-425E-B7EA-0C56675E522F}" presName="tile4" presStyleLbl="node1" presStyleIdx="3" presStyleCnt="4"/>
      <dgm:spPr/>
    </dgm:pt>
    <dgm:pt modelId="{4BEED429-A5AF-49A6-A137-6E94B8D2DA57}" type="pres">
      <dgm:prSet presAssocID="{42C27E41-9E94-425E-B7EA-0C56675E522F}" presName="tile4text" presStyleLbl="node1" presStyleIdx="3" presStyleCnt="4">
        <dgm:presLayoutVars>
          <dgm:chMax val="0"/>
          <dgm:chPref val="0"/>
          <dgm:bulletEnabled val="1"/>
        </dgm:presLayoutVars>
      </dgm:prSet>
      <dgm:spPr/>
    </dgm:pt>
    <dgm:pt modelId="{76864067-067A-4CE8-BBE3-58D6CEEAE6FC}" type="pres">
      <dgm:prSet presAssocID="{42C27E41-9E94-425E-B7EA-0C56675E522F}" presName="centerTile" presStyleLbl="fgShp" presStyleIdx="0" presStyleCnt="1">
        <dgm:presLayoutVars>
          <dgm:chMax val="0"/>
          <dgm:chPref val="0"/>
        </dgm:presLayoutVars>
      </dgm:prSet>
      <dgm:spPr/>
    </dgm:pt>
  </dgm:ptLst>
  <dgm:cxnLst>
    <dgm:cxn modelId="{C2D2F62A-1680-46EB-8937-B7096E8F36D3}" srcId="{E6319ACB-50A0-4990-88F3-2D1B8813EA8D}" destId="{55BA2E7E-A530-4322-9436-A0B307721123}" srcOrd="1" destOrd="0" parTransId="{259C3AF6-E433-4CC8-A266-9820CE982A61}" sibTransId="{035FD1AE-83ED-426D-93B0-AEDE25A9747A}"/>
    <dgm:cxn modelId="{1E769D38-F767-46EA-9A85-1C277EAD8791}" type="presOf" srcId="{55BA2E7E-A530-4322-9436-A0B307721123}" destId="{AA9D2DAA-C537-4138-B409-6A81209B11DC}" srcOrd="1" destOrd="0" presId="urn:microsoft.com/office/officeart/2005/8/layout/matrix1"/>
    <dgm:cxn modelId="{BEDB843F-5D77-40E9-A3C0-416F1EC52595}" type="presOf" srcId="{B3976FEB-AC1C-4BA4-AD66-BD4AD4311C7A}" destId="{4BEED429-A5AF-49A6-A137-6E94B8D2DA57}" srcOrd="1" destOrd="0" presId="urn:microsoft.com/office/officeart/2005/8/layout/matrix1"/>
    <dgm:cxn modelId="{F30D2C60-BCAB-453D-AA64-064AFB893950}" srcId="{E6319ACB-50A0-4990-88F3-2D1B8813EA8D}" destId="{03E10BE3-0A22-4C4E-BC01-A4721C729AB5}" srcOrd="2" destOrd="0" parTransId="{5A8F9CD3-7694-4D6B-88AF-1609A07FBCCA}" sibTransId="{34E58586-10EE-4478-A0F1-6BE1CE945D09}"/>
    <dgm:cxn modelId="{F8CAF54C-701F-4F5C-AEAD-DE684E9875B4}" type="presOf" srcId="{E6319ACB-50A0-4990-88F3-2D1B8813EA8D}" destId="{76864067-067A-4CE8-BBE3-58D6CEEAE6FC}" srcOrd="0" destOrd="0" presId="urn:microsoft.com/office/officeart/2005/8/layout/matrix1"/>
    <dgm:cxn modelId="{0077206E-8369-44CD-9946-C8D031AD4136}" type="presOf" srcId="{03E10BE3-0A22-4C4E-BC01-A4721C729AB5}" destId="{3E04B45C-F457-4EB4-9996-E63A931A81B5}" srcOrd="1" destOrd="0" presId="urn:microsoft.com/office/officeart/2005/8/layout/matrix1"/>
    <dgm:cxn modelId="{006D9E79-C761-4792-BE9B-A9082D4FF0AB}" srcId="{E6319ACB-50A0-4990-88F3-2D1B8813EA8D}" destId="{B3976FEB-AC1C-4BA4-AD66-BD4AD4311C7A}" srcOrd="3" destOrd="0" parTransId="{C8F3CF43-B136-4950-B275-87D4A65DCE63}" sibTransId="{D686EA82-D0C3-4DED-862B-81B00E1CB762}"/>
    <dgm:cxn modelId="{D9819E83-12D6-46F9-A234-1329EA4AAD97}" srcId="{E6319ACB-50A0-4990-88F3-2D1B8813EA8D}" destId="{3C0C2900-9B89-4B5C-8063-736228D0B7D3}" srcOrd="0" destOrd="0" parTransId="{2362F03E-0F77-4475-BF04-522620D98A42}" sibTransId="{9A5608E9-4E8D-41D8-87FC-BC9B359B8C9A}"/>
    <dgm:cxn modelId="{BD5CB18D-A047-4767-9003-BD8AA3A7F9D6}" srcId="{42C27E41-9E94-425E-B7EA-0C56675E522F}" destId="{E6319ACB-50A0-4990-88F3-2D1B8813EA8D}" srcOrd="0" destOrd="0" parTransId="{8E33E4F2-EB35-4FA5-AF9D-30D786C9015B}" sibTransId="{80BFBE28-87D4-49AE-ABF5-8D454C84F989}"/>
    <dgm:cxn modelId="{2D1BF9A8-2477-4899-86BE-2E17F77CB486}" type="presOf" srcId="{3C0C2900-9B89-4B5C-8063-736228D0B7D3}" destId="{0BB2C872-3747-455D-A274-A7A1D3AA8B4C}" srcOrd="0" destOrd="0" presId="urn:microsoft.com/office/officeart/2005/8/layout/matrix1"/>
    <dgm:cxn modelId="{5AE6F2AD-0CB3-49EC-9429-4313D36915A2}" type="presOf" srcId="{55BA2E7E-A530-4322-9436-A0B307721123}" destId="{674DD651-48F6-46C2-856C-E3251E62FF4C}" srcOrd="0" destOrd="0" presId="urn:microsoft.com/office/officeart/2005/8/layout/matrix1"/>
    <dgm:cxn modelId="{9EA76DBF-3300-44BB-9B44-EB04EFA97DCD}" type="presOf" srcId="{B3976FEB-AC1C-4BA4-AD66-BD4AD4311C7A}" destId="{8E4E7AD2-8161-4D34-90BD-AA0951B4A0C0}" srcOrd="0" destOrd="0" presId="urn:microsoft.com/office/officeart/2005/8/layout/matrix1"/>
    <dgm:cxn modelId="{83998DEA-0BCF-405C-9840-C66F3C9554F6}" type="presOf" srcId="{42C27E41-9E94-425E-B7EA-0C56675E522F}" destId="{5D9595F1-2C1C-40B0-BDFA-44BE622490EF}" srcOrd="0" destOrd="0" presId="urn:microsoft.com/office/officeart/2005/8/layout/matrix1"/>
    <dgm:cxn modelId="{1F7469F2-1394-4FE2-805E-430724F60D9C}" type="presOf" srcId="{3C0C2900-9B89-4B5C-8063-736228D0B7D3}" destId="{F4034E06-8200-4418-BF72-F3897C50FA98}" srcOrd="1" destOrd="0" presId="urn:microsoft.com/office/officeart/2005/8/layout/matrix1"/>
    <dgm:cxn modelId="{99E9CAFB-4450-4DBD-8129-DA73494ED398}" type="presOf" srcId="{03E10BE3-0A22-4C4E-BC01-A4721C729AB5}" destId="{5B6C0203-AB8B-4D68-9C0F-94F9C3FA0E77}" srcOrd="0" destOrd="0" presId="urn:microsoft.com/office/officeart/2005/8/layout/matrix1"/>
    <dgm:cxn modelId="{A8487BA0-5A8E-46AE-870F-46D7830AF274}" type="presParOf" srcId="{5D9595F1-2C1C-40B0-BDFA-44BE622490EF}" destId="{5A2EA2B2-82D0-4D1F-AB4F-B6FB16A0F1DE}" srcOrd="0" destOrd="0" presId="urn:microsoft.com/office/officeart/2005/8/layout/matrix1"/>
    <dgm:cxn modelId="{5BB3C09A-8C48-4E2F-B2D5-4660AF0265EB}" type="presParOf" srcId="{5A2EA2B2-82D0-4D1F-AB4F-B6FB16A0F1DE}" destId="{0BB2C872-3747-455D-A274-A7A1D3AA8B4C}" srcOrd="0" destOrd="0" presId="urn:microsoft.com/office/officeart/2005/8/layout/matrix1"/>
    <dgm:cxn modelId="{422056AE-C04C-4D97-8B1A-19E453CBBD5B}" type="presParOf" srcId="{5A2EA2B2-82D0-4D1F-AB4F-B6FB16A0F1DE}" destId="{F4034E06-8200-4418-BF72-F3897C50FA98}" srcOrd="1" destOrd="0" presId="urn:microsoft.com/office/officeart/2005/8/layout/matrix1"/>
    <dgm:cxn modelId="{1CF1FCA1-1D0E-4A83-9CE3-F98AE9A8F983}" type="presParOf" srcId="{5A2EA2B2-82D0-4D1F-AB4F-B6FB16A0F1DE}" destId="{674DD651-48F6-46C2-856C-E3251E62FF4C}" srcOrd="2" destOrd="0" presId="urn:microsoft.com/office/officeart/2005/8/layout/matrix1"/>
    <dgm:cxn modelId="{9EE6422F-3745-4255-AF31-AC272F7F0873}" type="presParOf" srcId="{5A2EA2B2-82D0-4D1F-AB4F-B6FB16A0F1DE}" destId="{AA9D2DAA-C537-4138-B409-6A81209B11DC}" srcOrd="3" destOrd="0" presId="urn:microsoft.com/office/officeart/2005/8/layout/matrix1"/>
    <dgm:cxn modelId="{85F4A43C-204E-41F5-A8C0-99CBC1F77178}" type="presParOf" srcId="{5A2EA2B2-82D0-4D1F-AB4F-B6FB16A0F1DE}" destId="{5B6C0203-AB8B-4D68-9C0F-94F9C3FA0E77}" srcOrd="4" destOrd="0" presId="urn:microsoft.com/office/officeart/2005/8/layout/matrix1"/>
    <dgm:cxn modelId="{60258363-17F9-4936-9F0C-9624D69C15A9}" type="presParOf" srcId="{5A2EA2B2-82D0-4D1F-AB4F-B6FB16A0F1DE}" destId="{3E04B45C-F457-4EB4-9996-E63A931A81B5}" srcOrd="5" destOrd="0" presId="urn:microsoft.com/office/officeart/2005/8/layout/matrix1"/>
    <dgm:cxn modelId="{69B58E1B-387A-49F2-A1B7-BFCABE51A70E}" type="presParOf" srcId="{5A2EA2B2-82D0-4D1F-AB4F-B6FB16A0F1DE}" destId="{8E4E7AD2-8161-4D34-90BD-AA0951B4A0C0}" srcOrd="6" destOrd="0" presId="urn:microsoft.com/office/officeart/2005/8/layout/matrix1"/>
    <dgm:cxn modelId="{31565D54-25B0-4AE7-9C13-B768D666F839}" type="presParOf" srcId="{5A2EA2B2-82D0-4D1F-AB4F-B6FB16A0F1DE}" destId="{4BEED429-A5AF-49A6-A137-6E94B8D2DA57}" srcOrd="7" destOrd="0" presId="urn:microsoft.com/office/officeart/2005/8/layout/matrix1"/>
    <dgm:cxn modelId="{42CF1747-3E6C-4F7F-B8DF-817C4426F4B2}" type="presParOf" srcId="{5D9595F1-2C1C-40B0-BDFA-44BE622490EF}" destId="{76864067-067A-4CE8-BBE3-58D6CEEAE6FC}"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666E6-3F03-49E9-A758-E2546BDA48D9}">
      <dsp:nvSpPr>
        <dsp:cNvPr id="0" name=""/>
        <dsp:cNvSpPr/>
      </dsp:nvSpPr>
      <dsp:spPr>
        <a:xfrm>
          <a:off x="3128962" y="3766167"/>
          <a:ext cx="2886075" cy="2886075"/>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n-US" sz="4000" b="1" kern="1200" dirty="0">
              <a:solidFill>
                <a:schemeClr val="tx1"/>
              </a:solidFill>
            </a:rPr>
            <a:t>PURPOSE</a:t>
          </a:r>
        </a:p>
      </dsp:txBody>
      <dsp:txXfrm>
        <a:off x="3551618" y="4188823"/>
        <a:ext cx="2040763" cy="2040763"/>
      </dsp:txXfrm>
    </dsp:sp>
    <dsp:sp modelId="{493E9D40-D711-4BBC-9527-F96EAE83F613}">
      <dsp:nvSpPr>
        <dsp:cNvPr id="0" name=""/>
        <dsp:cNvSpPr/>
      </dsp:nvSpPr>
      <dsp:spPr>
        <a:xfrm rot="12900000">
          <a:off x="1161262" y="3224825"/>
          <a:ext cx="2328197" cy="822531"/>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A34F827-2C49-4846-BAFE-761AEB22ADC2}">
      <dsp:nvSpPr>
        <dsp:cNvPr id="0" name=""/>
        <dsp:cNvSpPr/>
      </dsp:nvSpPr>
      <dsp:spPr>
        <a:xfrm>
          <a:off x="901" y="1871683"/>
          <a:ext cx="2741771" cy="219341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155700">
            <a:lnSpc>
              <a:spcPct val="90000"/>
            </a:lnSpc>
            <a:spcBef>
              <a:spcPct val="0"/>
            </a:spcBef>
            <a:spcAft>
              <a:spcPct val="35000"/>
            </a:spcAft>
            <a:buNone/>
          </a:pPr>
          <a:r>
            <a:rPr lang="en-US" sz="2600" b="1" kern="1200" dirty="0">
              <a:solidFill>
                <a:schemeClr val="tx1"/>
              </a:solidFill>
            </a:rPr>
            <a:t>Permanent change in behavior occurs as a result  of practice or experience </a:t>
          </a:r>
        </a:p>
      </dsp:txBody>
      <dsp:txXfrm>
        <a:off x="65144" y="1935926"/>
        <a:ext cx="2613285" cy="2064931"/>
      </dsp:txXfrm>
    </dsp:sp>
    <dsp:sp modelId="{DDAF41D8-B4E8-47D5-8482-82489154ACD5}">
      <dsp:nvSpPr>
        <dsp:cNvPr id="0" name=""/>
        <dsp:cNvSpPr/>
      </dsp:nvSpPr>
      <dsp:spPr>
        <a:xfrm rot="16200000">
          <a:off x="3407901" y="2055299"/>
          <a:ext cx="2328197" cy="822531"/>
        </a:xfrm>
        <a:prstGeom prst="leftArrow">
          <a:avLst>
            <a:gd name="adj1" fmla="val 60000"/>
            <a:gd name="adj2" fmla="val 50000"/>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3CE9E3C-C70B-4C6C-A041-C3CB2B8069C3}">
      <dsp:nvSpPr>
        <dsp:cNvPr id="0" name=""/>
        <dsp:cNvSpPr/>
      </dsp:nvSpPr>
      <dsp:spPr>
        <a:xfrm>
          <a:off x="3201114" y="205757"/>
          <a:ext cx="2741771" cy="2193417"/>
        </a:xfrm>
        <a:prstGeom prst="roundRect">
          <a:avLst>
            <a:gd name="adj" fmla="val 1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155700">
            <a:lnSpc>
              <a:spcPct val="90000"/>
            </a:lnSpc>
            <a:spcBef>
              <a:spcPct val="0"/>
            </a:spcBef>
            <a:spcAft>
              <a:spcPct val="35000"/>
            </a:spcAft>
            <a:buNone/>
          </a:pPr>
          <a:r>
            <a:rPr lang="en-US" sz="2600" b="1" kern="1200" dirty="0">
              <a:solidFill>
                <a:schemeClr val="tx1"/>
              </a:solidFill>
            </a:rPr>
            <a:t>Correction of the abnormal psycho-dynamics which are contributing to the illness.</a:t>
          </a:r>
        </a:p>
      </dsp:txBody>
      <dsp:txXfrm>
        <a:off x="3265357" y="270000"/>
        <a:ext cx="2613285" cy="2064931"/>
      </dsp:txXfrm>
    </dsp:sp>
    <dsp:sp modelId="{68D11380-9F45-4CB1-9E69-C713C565F991}">
      <dsp:nvSpPr>
        <dsp:cNvPr id="0" name=""/>
        <dsp:cNvSpPr/>
      </dsp:nvSpPr>
      <dsp:spPr>
        <a:xfrm rot="19500000">
          <a:off x="5654540" y="3224825"/>
          <a:ext cx="2328197" cy="822531"/>
        </a:xfrm>
        <a:prstGeom prst="lef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2C481B-817B-4E19-906B-14508DA756C6}">
      <dsp:nvSpPr>
        <dsp:cNvPr id="0" name=""/>
        <dsp:cNvSpPr/>
      </dsp:nvSpPr>
      <dsp:spPr>
        <a:xfrm>
          <a:off x="6401327" y="1871683"/>
          <a:ext cx="2741771" cy="2193417"/>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chemeClr val="tx1"/>
              </a:solidFill>
            </a:rPr>
            <a:t>Helpful even in those conditions which are refractory to other forms of the </a:t>
          </a:r>
          <a:r>
            <a:rPr lang="en-US" sz="2300" b="1" kern="1200" dirty="0" err="1">
              <a:solidFill>
                <a:schemeClr val="tx1"/>
              </a:solidFill>
            </a:rPr>
            <a:t>behavioural</a:t>
          </a:r>
          <a:r>
            <a:rPr lang="en-US" sz="2300" b="1" kern="1200" dirty="0">
              <a:solidFill>
                <a:schemeClr val="tx1"/>
              </a:solidFill>
            </a:rPr>
            <a:t> therapy.       </a:t>
          </a:r>
        </a:p>
      </dsp:txBody>
      <dsp:txXfrm>
        <a:off x="6465570" y="1935926"/>
        <a:ext cx="2613285" cy="20649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99C8F8-DEBD-466E-8D86-5B0F52F13EFE}">
      <dsp:nvSpPr>
        <dsp:cNvPr id="0" name=""/>
        <dsp:cNvSpPr/>
      </dsp:nvSpPr>
      <dsp:spPr>
        <a:xfrm rot="5400000">
          <a:off x="211356" y="1558739"/>
          <a:ext cx="2435000" cy="293742"/>
        </a:xfrm>
        <a:prstGeom prst="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0A8C4F1-EF73-4BBE-A604-64E3F01B96E2}">
      <dsp:nvSpPr>
        <dsp:cNvPr id="0" name=""/>
        <dsp:cNvSpPr/>
      </dsp:nvSpPr>
      <dsp:spPr>
        <a:xfrm>
          <a:off x="769672" y="2009"/>
          <a:ext cx="3263800" cy="1958280"/>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Based on the principles and procedures of the scientific method.</a:t>
          </a:r>
        </a:p>
      </dsp:txBody>
      <dsp:txXfrm>
        <a:off x="827028" y="59365"/>
        <a:ext cx="3149088" cy="1843568"/>
      </dsp:txXfrm>
    </dsp:sp>
    <dsp:sp modelId="{975F040A-BE08-4367-977B-DCD7E0BA5002}">
      <dsp:nvSpPr>
        <dsp:cNvPr id="0" name=""/>
        <dsp:cNvSpPr/>
      </dsp:nvSpPr>
      <dsp:spPr>
        <a:xfrm rot="5400000">
          <a:off x="211356" y="4006589"/>
          <a:ext cx="2435000" cy="293742"/>
        </a:xfrm>
        <a:prstGeom prst="rect">
          <a:avLst/>
        </a:prstGeom>
        <a:solidFill>
          <a:schemeClr val="accent5">
            <a:hueOff val="-2483469"/>
            <a:satOff val="9953"/>
            <a:lumOff val="2157"/>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91441085-24CC-4A5C-80D6-B6F86D104DA6}">
      <dsp:nvSpPr>
        <dsp:cNvPr id="0" name=""/>
        <dsp:cNvSpPr/>
      </dsp:nvSpPr>
      <dsp:spPr>
        <a:xfrm>
          <a:off x="769672" y="2449859"/>
          <a:ext cx="3263800" cy="1958280"/>
        </a:xfrm>
        <a:prstGeom prst="roundRect">
          <a:avLst>
            <a:gd name="adj" fmla="val 10000"/>
          </a:avLst>
        </a:prstGeom>
        <a:gradFill rotWithShape="0">
          <a:gsLst>
            <a:gs pos="0">
              <a:schemeClr val="accent5">
                <a:hueOff val="-1986775"/>
                <a:satOff val="7962"/>
                <a:lumOff val="1726"/>
                <a:alphaOff val="0"/>
                <a:shade val="51000"/>
                <a:satMod val="130000"/>
              </a:schemeClr>
            </a:gs>
            <a:gs pos="80000">
              <a:schemeClr val="accent5">
                <a:hueOff val="-1986775"/>
                <a:satOff val="7962"/>
                <a:lumOff val="1726"/>
                <a:alphaOff val="0"/>
                <a:shade val="93000"/>
                <a:satMod val="130000"/>
              </a:schemeClr>
            </a:gs>
            <a:gs pos="100000">
              <a:schemeClr val="accent5">
                <a:hueOff val="-1986775"/>
                <a:satOff val="7962"/>
                <a:lumOff val="172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tx1"/>
              </a:solidFill>
            </a:rPr>
            <a:t>Active </a:t>
          </a:r>
          <a:r>
            <a:rPr lang="en-US" sz="3200" b="1" kern="1200" dirty="0" err="1">
              <a:solidFill>
                <a:schemeClr val="tx1"/>
              </a:solidFill>
            </a:rPr>
            <a:t>behaviour</a:t>
          </a:r>
          <a:r>
            <a:rPr lang="en-US" sz="3200" b="1" kern="1200" dirty="0">
              <a:solidFill>
                <a:schemeClr val="tx1"/>
              </a:solidFill>
            </a:rPr>
            <a:t> change </a:t>
          </a:r>
        </a:p>
      </dsp:txBody>
      <dsp:txXfrm>
        <a:off x="827028" y="2507215"/>
        <a:ext cx="3149088" cy="1843568"/>
      </dsp:txXfrm>
    </dsp:sp>
    <dsp:sp modelId="{CFA91664-1A91-41EC-8CD6-BE8321437E3D}">
      <dsp:nvSpPr>
        <dsp:cNvPr id="0" name=""/>
        <dsp:cNvSpPr/>
      </dsp:nvSpPr>
      <dsp:spPr>
        <a:xfrm>
          <a:off x="1435281" y="5230515"/>
          <a:ext cx="4328005" cy="293742"/>
        </a:xfrm>
        <a:prstGeom prst="rect">
          <a:avLst/>
        </a:prstGeom>
        <a:solidFill>
          <a:schemeClr val="accent5">
            <a:hueOff val="-4966938"/>
            <a:satOff val="19906"/>
            <a:lumOff val="4314"/>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FC77543-4472-4D5B-9935-6250A451C1D1}">
      <dsp:nvSpPr>
        <dsp:cNvPr id="0" name=""/>
        <dsp:cNvSpPr/>
      </dsp:nvSpPr>
      <dsp:spPr>
        <a:xfrm>
          <a:off x="769672" y="4897710"/>
          <a:ext cx="3263800" cy="1958280"/>
        </a:xfrm>
        <a:prstGeom prst="roundRect">
          <a:avLst>
            <a:gd name="adj" fmla="val 10000"/>
          </a:avLst>
        </a:prstGeom>
        <a:gradFill rotWithShape="0">
          <a:gsLst>
            <a:gs pos="0">
              <a:schemeClr val="accent5">
                <a:hueOff val="-3973551"/>
                <a:satOff val="15924"/>
                <a:lumOff val="3451"/>
                <a:alphaOff val="0"/>
                <a:shade val="51000"/>
                <a:satMod val="130000"/>
              </a:schemeClr>
            </a:gs>
            <a:gs pos="80000">
              <a:schemeClr val="accent5">
                <a:hueOff val="-3973551"/>
                <a:satOff val="15924"/>
                <a:lumOff val="3451"/>
                <a:alphaOff val="0"/>
                <a:shade val="93000"/>
                <a:satMod val="130000"/>
              </a:schemeClr>
            </a:gs>
            <a:gs pos="100000">
              <a:schemeClr val="accent5">
                <a:hueOff val="-3973551"/>
                <a:satOff val="15924"/>
                <a:lumOff val="345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Deals with current problems and factors influencing them</a:t>
          </a:r>
        </a:p>
      </dsp:txBody>
      <dsp:txXfrm>
        <a:off x="827028" y="4955066"/>
        <a:ext cx="3149088" cy="1843568"/>
      </dsp:txXfrm>
    </dsp:sp>
    <dsp:sp modelId="{D37A00D2-961A-4D8D-8E7B-8E66B3BC5688}">
      <dsp:nvSpPr>
        <dsp:cNvPr id="0" name=""/>
        <dsp:cNvSpPr/>
      </dsp:nvSpPr>
      <dsp:spPr>
        <a:xfrm rot="16200000">
          <a:off x="4552211" y="4006589"/>
          <a:ext cx="2435000" cy="293742"/>
        </a:xfrm>
        <a:prstGeom prst="rect">
          <a:avLst/>
        </a:prstGeom>
        <a:solidFill>
          <a:schemeClr val="accent5">
            <a:hueOff val="-7450407"/>
            <a:satOff val="29858"/>
            <a:lumOff val="6471"/>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7EEB88C-EE32-46E6-87C1-03ABC5E001D4}">
      <dsp:nvSpPr>
        <dsp:cNvPr id="0" name=""/>
        <dsp:cNvSpPr/>
      </dsp:nvSpPr>
      <dsp:spPr>
        <a:xfrm>
          <a:off x="5110527" y="4897710"/>
          <a:ext cx="3263800" cy="1958280"/>
        </a:xfrm>
        <a:prstGeom prst="roundRect">
          <a:avLst>
            <a:gd name="adj" fmla="val 10000"/>
          </a:avLst>
        </a:prstGeom>
        <a:gradFill rotWithShape="0">
          <a:gsLst>
            <a:gs pos="0">
              <a:schemeClr val="accent5">
                <a:hueOff val="-5960326"/>
                <a:satOff val="23887"/>
                <a:lumOff val="5177"/>
                <a:alphaOff val="0"/>
                <a:shade val="51000"/>
                <a:satMod val="130000"/>
              </a:schemeClr>
            </a:gs>
            <a:gs pos="80000">
              <a:schemeClr val="accent5">
                <a:hueOff val="-5960326"/>
                <a:satOff val="23887"/>
                <a:lumOff val="5177"/>
                <a:alphaOff val="0"/>
                <a:shade val="93000"/>
                <a:satMod val="130000"/>
              </a:schemeClr>
            </a:gs>
            <a:gs pos="100000">
              <a:schemeClr val="accent5">
                <a:hueOff val="-5960326"/>
                <a:satOff val="23887"/>
                <a:lumOff val="517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Emphasizes self-management  Strategies.</a:t>
          </a:r>
        </a:p>
      </dsp:txBody>
      <dsp:txXfrm>
        <a:off x="5167883" y="4955066"/>
        <a:ext cx="3149088" cy="1843568"/>
      </dsp:txXfrm>
    </dsp:sp>
    <dsp:sp modelId="{236D65E4-22D7-449F-B73B-ECECDB39D030}">
      <dsp:nvSpPr>
        <dsp:cNvPr id="0" name=""/>
        <dsp:cNvSpPr/>
      </dsp:nvSpPr>
      <dsp:spPr>
        <a:xfrm rot="16200000">
          <a:off x="4552211" y="1558739"/>
          <a:ext cx="2435000" cy="293742"/>
        </a:xfrm>
        <a:prstGeom prst="rect">
          <a:avLst/>
        </a:prstGeom>
        <a:solidFill>
          <a:schemeClr val="accent5">
            <a:hueOff val="-9933876"/>
            <a:satOff val="39811"/>
            <a:lumOff val="8628"/>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6A474A3-5E38-4F44-9CC3-B6AF209450EE}">
      <dsp:nvSpPr>
        <dsp:cNvPr id="0" name=""/>
        <dsp:cNvSpPr/>
      </dsp:nvSpPr>
      <dsp:spPr>
        <a:xfrm>
          <a:off x="5110527" y="2449859"/>
          <a:ext cx="3263800" cy="1958280"/>
        </a:xfrm>
        <a:prstGeom prst="roundRect">
          <a:avLst>
            <a:gd name="adj" fmla="val 10000"/>
          </a:avLst>
        </a:prstGeom>
        <a:gradFill rotWithShape="0">
          <a:gsLst>
            <a:gs pos="0">
              <a:schemeClr val="accent5">
                <a:hueOff val="-7947101"/>
                <a:satOff val="31849"/>
                <a:lumOff val="6902"/>
                <a:alphaOff val="0"/>
                <a:shade val="51000"/>
                <a:satMod val="130000"/>
              </a:schemeClr>
            </a:gs>
            <a:gs pos="80000">
              <a:schemeClr val="accent5">
                <a:hueOff val="-7947101"/>
                <a:satOff val="31849"/>
                <a:lumOff val="6902"/>
                <a:alphaOff val="0"/>
                <a:shade val="93000"/>
                <a:satMod val="130000"/>
              </a:schemeClr>
            </a:gs>
            <a:gs pos="100000">
              <a:schemeClr val="accent5">
                <a:hueOff val="-7947101"/>
                <a:satOff val="31849"/>
                <a:lumOff val="690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rPr>
            <a:t>Focus is on assessing behavior     directly, identifying the problem, and evaluating change.</a:t>
          </a:r>
        </a:p>
      </dsp:txBody>
      <dsp:txXfrm>
        <a:off x="5167883" y="2507215"/>
        <a:ext cx="3149088" cy="1843568"/>
      </dsp:txXfrm>
    </dsp:sp>
    <dsp:sp modelId="{EE5070B5-ACE4-48C3-9760-966C67496608}">
      <dsp:nvSpPr>
        <dsp:cNvPr id="0" name=""/>
        <dsp:cNvSpPr/>
      </dsp:nvSpPr>
      <dsp:spPr>
        <a:xfrm>
          <a:off x="5110527" y="2009"/>
          <a:ext cx="3263800" cy="1958280"/>
        </a:xfrm>
        <a:prstGeom prst="roundRect">
          <a:avLst>
            <a:gd name="adj" fmla="val 1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tx1"/>
              </a:solidFill>
            </a:rPr>
            <a:t>Teaching clients skills to use in everyday life </a:t>
          </a:r>
        </a:p>
      </dsp:txBody>
      <dsp:txXfrm>
        <a:off x="5167883" y="59365"/>
        <a:ext cx="3149088" cy="18435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2C872-3747-455D-A274-A7A1D3AA8B4C}">
      <dsp:nvSpPr>
        <dsp:cNvPr id="0" name=""/>
        <dsp:cNvSpPr/>
      </dsp:nvSpPr>
      <dsp:spPr>
        <a:xfrm rot="16200000">
          <a:off x="925909" y="-925909"/>
          <a:ext cx="2262981" cy="4114800"/>
        </a:xfrm>
        <a:prstGeom prst="round1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en-US" sz="4000" b="1" kern="1200" dirty="0">
              <a:solidFill>
                <a:schemeClr val="tx1"/>
              </a:solidFill>
            </a:rPr>
            <a:t>CLASSICAL CONDITIONING</a:t>
          </a:r>
        </a:p>
      </dsp:txBody>
      <dsp:txXfrm rot="5400000">
        <a:off x="-1" y="1"/>
        <a:ext cx="4114800" cy="1697236"/>
      </dsp:txXfrm>
    </dsp:sp>
    <dsp:sp modelId="{674DD651-48F6-46C2-856C-E3251E62FF4C}">
      <dsp:nvSpPr>
        <dsp:cNvPr id="0" name=""/>
        <dsp:cNvSpPr/>
      </dsp:nvSpPr>
      <dsp:spPr>
        <a:xfrm>
          <a:off x="4114800" y="0"/>
          <a:ext cx="4114800" cy="2262981"/>
        </a:xfrm>
        <a:prstGeom prst="round1Rect">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en-US" sz="4000" b="1" kern="1200" dirty="0">
              <a:solidFill>
                <a:schemeClr val="tx1"/>
              </a:solidFill>
            </a:rPr>
            <a:t>OPERANT CONDITIONING</a:t>
          </a:r>
        </a:p>
      </dsp:txBody>
      <dsp:txXfrm>
        <a:off x="4114800" y="0"/>
        <a:ext cx="4114800" cy="1697236"/>
      </dsp:txXfrm>
    </dsp:sp>
    <dsp:sp modelId="{5B6C0203-AB8B-4D68-9C0F-94F9C3FA0E77}">
      <dsp:nvSpPr>
        <dsp:cNvPr id="0" name=""/>
        <dsp:cNvSpPr/>
      </dsp:nvSpPr>
      <dsp:spPr>
        <a:xfrm rot="10800000">
          <a:off x="0" y="2262981"/>
          <a:ext cx="4114800" cy="2262981"/>
        </a:xfrm>
        <a:prstGeom prst="round1Rect">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12928" tIns="312928" rIns="312928" bIns="312928" numCol="1" spcCol="1270" anchor="ctr" anchorCtr="0">
          <a:noAutofit/>
        </a:bodyPr>
        <a:lstStyle/>
        <a:p>
          <a:pPr marL="0" lvl="0" indent="0" algn="ctr" defTabSz="1955800">
            <a:lnSpc>
              <a:spcPct val="90000"/>
            </a:lnSpc>
            <a:spcBef>
              <a:spcPct val="0"/>
            </a:spcBef>
            <a:spcAft>
              <a:spcPct val="35000"/>
            </a:spcAft>
            <a:buNone/>
          </a:pPr>
          <a:r>
            <a:rPr lang="en-US" sz="4400" b="1" kern="1200" dirty="0">
              <a:solidFill>
                <a:schemeClr val="tx1"/>
              </a:solidFill>
            </a:rPr>
            <a:t>SOCIAL LEARNING APPROACH</a:t>
          </a:r>
        </a:p>
      </dsp:txBody>
      <dsp:txXfrm rot="10800000">
        <a:off x="0" y="2828726"/>
        <a:ext cx="4114800" cy="1697236"/>
      </dsp:txXfrm>
    </dsp:sp>
    <dsp:sp modelId="{8E4E7AD2-8161-4D34-90BD-AA0951B4A0C0}">
      <dsp:nvSpPr>
        <dsp:cNvPr id="0" name=""/>
        <dsp:cNvSpPr/>
      </dsp:nvSpPr>
      <dsp:spPr>
        <a:xfrm rot="5400000">
          <a:off x="5040709" y="1337072"/>
          <a:ext cx="2262981" cy="4114800"/>
        </a:xfrm>
        <a:prstGeom prst="round1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en-US" sz="4000" b="1" kern="1200" dirty="0">
              <a:solidFill>
                <a:schemeClr val="tx1"/>
              </a:solidFill>
            </a:rPr>
            <a:t>COGNITIVE BEHAVIOUR THERAPY</a:t>
          </a:r>
        </a:p>
      </dsp:txBody>
      <dsp:txXfrm rot="-5400000">
        <a:off x="4114799" y="2828726"/>
        <a:ext cx="4114800" cy="1697236"/>
      </dsp:txXfrm>
    </dsp:sp>
    <dsp:sp modelId="{76864067-067A-4CE8-BBE3-58D6CEEAE6FC}">
      <dsp:nvSpPr>
        <dsp:cNvPr id="0" name=""/>
        <dsp:cNvSpPr/>
      </dsp:nvSpPr>
      <dsp:spPr>
        <a:xfrm>
          <a:off x="2880359" y="1697236"/>
          <a:ext cx="2468880" cy="1131490"/>
        </a:xfrm>
        <a:prstGeom prst="roundRect">
          <a:avLst/>
        </a:prstGeom>
        <a:solidFill>
          <a:schemeClr val="accent4">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US" sz="4400" b="1" kern="1200" dirty="0">
              <a:solidFill>
                <a:srgbClr val="002060"/>
              </a:solidFill>
            </a:rPr>
            <a:t>ASPECTS</a:t>
          </a:r>
        </a:p>
      </dsp:txBody>
      <dsp:txXfrm>
        <a:off x="2935594" y="1752471"/>
        <a:ext cx="2358410" cy="1021020"/>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2F3154C-166C-4EE1-8A79-31EBD7CD53EE}" type="datetimeFigureOut">
              <a:rPr lang="en-US" smtClean="0"/>
              <a:pPr/>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F3154C-166C-4EE1-8A79-31EBD7CD53EE}" type="datetimeFigureOut">
              <a:rPr lang="en-US" smtClean="0"/>
              <a:pPr/>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F3154C-166C-4EE1-8A79-31EBD7CD53EE}" type="datetimeFigureOut">
              <a:rPr lang="en-US" smtClean="0"/>
              <a:pPr/>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F3154C-166C-4EE1-8A79-31EBD7CD53EE}" type="datetimeFigureOut">
              <a:rPr lang="en-US" smtClean="0"/>
              <a:pPr/>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F3154C-166C-4EE1-8A79-31EBD7CD53EE}" type="datetimeFigureOut">
              <a:rPr lang="en-US" smtClean="0"/>
              <a:pPr/>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F3154C-166C-4EE1-8A79-31EBD7CD53EE}" type="datetimeFigureOut">
              <a:rPr lang="en-US" smtClean="0"/>
              <a:pPr/>
              <a:t>7/30/2021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F3154C-166C-4EE1-8A79-31EBD7CD53EE}" type="datetimeFigureOut">
              <a:rPr lang="en-US" smtClean="0"/>
              <a:pPr/>
              <a:t>7/30/2021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F3154C-166C-4EE1-8A79-31EBD7CD53EE}" type="datetimeFigureOut">
              <a:rPr lang="en-US" smtClean="0"/>
              <a:pPr/>
              <a:t>7/30/2021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F3154C-166C-4EE1-8A79-31EBD7CD53EE}" type="datetimeFigureOut">
              <a:rPr lang="en-US" smtClean="0"/>
              <a:pPr/>
              <a:t>7/30/2021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F3154C-166C-4EE1-8A79-31EBD7CD53EE}" type="datetimeFigureOut">
              <a:rPr lang="en-US" smtClean="0"/>
              <a:pPr/>
              <a:t>7/30/2021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F3154C-166C-4EE1-8A79-31EBD7CD53EE}" type="datetimeFigureOut">
              <a:rPr lang="en-US" smtClean="0"/>
              <a:pPr/>
              <a:t>7/30/2021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F3154C-166C-4EE1-8A79-31EBD7CD53EE}" type="datetimeFigureOut">
              <a:rPr lang="en-US" smtClean="0"/>
              <a:pPr/>
              <a:t>7/30/2021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75F81C-6AC6-4E9E-9F02-E0D94E7F28C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britannica.com/EBchecked/topic/13448/alcoholism"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www.britannica.com/EBchecked/topic/568921/stress"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britannica.com/EBchecked/topic/333978/"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Behna\PG FINAL YEAR\MINE\psychiatry\pt 3rd year\40-hypnotherapy-vs-psychotherapy.jpg"/>
          <p:cNvPicPr>
            <a:picLocks noChangeAspect="1" noChangeArrowheads="1"/>
          </p:cNvPicPr>
          <p:nvPr/>
        </p:nvPicPr>
        <p:blipFill>
          <a:blip r:embed="rId2"/>
          <a:srcRect/>
          <a:stretch>
            <a:fillRect/>
          </a:stretch>
        </p:blipFill>
        <p:spPr bwMode="auto">
          <a:xfrm>
            <a:off x="-1" y="0"/>
            <a:ext cx="9122151" cy="6858000"/>
          </a:xfrm>
          <a:prstGeom prst="rect">
            <a:avLst/>
          </a:prstGeom>
          <a:noFill/>
        </p:spPr>
      </p:pic>
      <p:sp>
        <p:nvSpPr>
          <p:cNvPr id="2" name="Title 1"/>
          <p:cNvSpPr>
            <a:spLocks noGrp="1"/>
          </p:cNvSpPr>
          <p:nvPr>
            <p:ph type="ctrTitle"/>
          </p:nvPr>
        </p:nvSpPr>
        <p:spPr>
          <a:xfrm>
            <a:off x="685800" y="1371600"/>
            <a:ext cx="7772400" cy="1851025"/>
          </a:xfrm>
        </p:spPr>
        <p:txBody>
          <a:bodyPr>
            <a:noAutofit/>
          </a:bodyPr>
          <a:lstStyle/>
          <a:p>
            <a:r>
              <a:rPr lang="en-US" sz="7200" b="1" dirty="0">
                <a:latin typeface="Monotype Corsiva" pitchFamily="66" charset="0"/>
                <a:ea typeface="Adobe Kaiti Std R" pitchFamily="18" charset="-128"/>
              </a:rPr>
              <a:t>BEHAVIOURAL THERAPY</a:t>
            </a:r>
          </a:p>
        </p:txBody>
      </p:sp>
      <p:sp>
        <p:nvSpPr>
          <p:cNvPr id="3" name="Subtitle 2"/>
          <p:cNvSpPr>
            <a:spLocks noGrp="1"/>
          </p:cNvSpPr>
          <p:nvPr>
            <p:ph type="subTitle" idx="1"/>
          </p:nvPr>
        </p:nvSpPr>
        <p:spPr>
          <a:xfrm>
            <a:off x="152400" y="5410200"/>
            <a:ext cx="4953000" cy="1371600"/>
          </a:xfrm>
        </p:spPr>
        <p:txBody>
          <a:bodyPr>
            <a:normAutofit/>
          </a:bodyPr>
          <a:lstStyle/>
          <a:p>
            <a:pPr algn="just"/>
            <a:r>
              <a:rPr lang="en-US" sz="2000" b="1" dirty="0">
                <a:solidFill>
                  <a:schemeClr val="tx2">
                    <a:lumMod val="50000"/>
                  </a:schemeClr>
                </a:solidFill>
                <a:latin typeface="Monotype Corsiva" pitchFamily="66" charset="0"/>
              </a:rPr>
              <a:t>BHAVISHA PATEL</a:t>
            </a:r>
          </a:p>
          <a:p>
            <a:pPr algn="just"/>
            <a:r>
              <a:rPr lang="en-US" sz="2000" b="1" dirty="0">
                <a:solidFill>
                  <a:schemeClr val="tx2">
                    <a:lumMod val="50000"/>
                  </a:schemeClr>
                </a:solidFill>
                <a:latin typeface="Monotype Corsiva" pitchFamily="66" charset="0"/>
              </a:rPr>
              <a:t>ASSISTANT PROFESSOR </a:t>
            </a:r>
          </a:p>
          <a:p>
            <a:pPr algn="just"/>
            <a:r>
              <a:rPr lang="en-US" sz="2000" b="1" dirty="0">
                <a:solidFill>
                  <a:schemeClr val="tx2">
                    <a:lumMod val="50000"/>
                  </a:schemeClr>
                </a:solidFill>
                <a:latin typeface="Monotype Corsiva" pitchFamily="66" charset="0"/>
              </a:rPr>
              <a:t>SNC </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vintage-floral-frame-powerpoint-template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dirty="0">
                <a:solidFill>
                  <a:srgbClr val="FFFF00"/>
                </a:solidFill>
              </a:rPr>
              <a:t>2. </a:t>
            </a:r>
            <a:r>
              <a:rPr lang="en-US" b="1" dirty="0">
                <a:solidFill>
                  <a:srgbClr val="FFFF00"/>
                </a:solidFill>
              </a:rPr>
              <a:t>OPERANT CONDITIONING</a:t>
            </a:r>
            <a:endParaRPr lang="en-US" dirty="0">
              <a:solidFill>
                <a:srgbClr val="FFFF00"/>
              </a:solidFill>
            </a:endParaRPr>
          </a:p>
        </p:txBody>
      </p:sp>
      <p:pic>
        <p:nvPicPr>
          <p:cNvPr id="1026" name="Picture 2" descr="E:\Behna\PG FINAL YEAR\MINE\psychiatry\pt 3rd year\operant-conditioning-cycle.png"/>
          <p:cNvPicPr>
            <a:picLocks noGrp="1" noChangeAspect="1" noChangeArrowheads="1"/>
          </p:cNvPicPr>
          <p:nvPr>
            <p:ph idx="1"/>
          </p:nvPr>
        </p:nvPicPr>
        <p:blipFill>
          <a:blip r:embed="rId3"/>
          <a:srcRect/>
          <a:stretch>
            <a:fillRect/>
          </a:stretch>
        </p:blipFill>
        <p:spPr bwMode="auto">
          <a:xfrm>
            <a:off x="685800" y="1219200"/>
            <a:ext cx="7772400" cy="5254003"/>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vintage-floral-frame-powerpoint-template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b="1" dirty="0">
                <a:solidFill>
                  <a:srgbClr val="FFFF00"/>
                </a:solidFill>
              </a:rPr>
              <a:t>3. SOCIAL LEARNING APPROACH</a:t>
            </a:r>
            <a:endParaRPr lang="en-US" dirty="0">
              <a:solidFill>
                <a:srgbClr val="FFFF00"/>
              </a:solidFill>
            </a:endParaRPr>
          </a:p>
        </p:txBody>
      </p:sp>
      <p:sp>
        <p:nvSpPr>
          <p:cNvPr id="3" name="Content Placeholder 2"/>
          <p:cNvSpPr>
            <a:spLocks noGrp="1"/>
          </p:cNvSpPr>
          <p:nvPr>
            <p:ph idx="1"/>
          </p:nvPr>
        </p:nvSpPr>
        <p:spPr/>
        <p:txBody>
          <a:bodyPr/>
          <a:lstStyle/>
          <a:p>
            <a:r>
              <a:rPr lang="en-US" dirty="0"/>
              <a:t>Behavior is influenced by </a:t>
            </a:r>
            <a:r>
              <a:rPr lang="en-US" b="1" dirty="0"/>
              <a:t>triadic reciprocal interaction among</a:t>
            </a:r>
            <a:r>
              <a:rPr lang="en-US" dirty="0"/>
              <a:t> …</a:t>
            </a:r>
          </a:p>
          <a:p>
            <a:r>
              <a:rPr lang="en-US" dirty="0"/>
              <a:t>- environment</a:t>
            </a:r>
          </a:p>
          <a:p>
            <a:r>
              <a:rPr lang="en-US" dirty="0"/>
              <a:t>- personal factors (beliefs, preferences, etc.)</a:t>
            </a:r>
          </a:p>
          <a:p>
            <a:r>
              <a:rPr lang="en-US" dirty="0"/>
              <a:t>- individual behavior</a:t>
            </a:r>
          </a:p>
          <a:p>
            <a:r>
              <a:rPr lang="en-US" dirty="0"/>
              <a:t>-Capable of self-directed behavior change</a:t>
            </a:r>
          </a:p>
          <a:p>
            <a:r>
              <a:rPr lang="en-US" dirty="0"/>
              <a:t>-Self-efficacy refers to the individual’s belief that they can change.</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vintage-floral-frame-powerpoint-template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normAutofit fontScale="90000"/>
          </a:bodyPr>
          <a:lstStyle/>
          <a:p>
            <a:r>
              <a:rPr lang="en-US" b="1" dirty="0">
                <a:solidFill>
                  <a:srgbClr val="FFFF00"/>
                </a:solidFill>
              </a:rPr>
              <a:t>4. COGNITIVE BEHAVIOUR THERAPY</a:t>
            </a:r>
            <a:endParaRPr lang="en-US" dirty="0">
              <a:solidFill>
                <a:srgbClr val="FFFF00"/>
              </a:solidFill>
            </a:endParaRPr>
          </a:p>
        </p:txBody>
      </p:sp>
      <p:pic>
        <p:nvPicPr>
          <p:cNvPr id="2050" name="Picture 2" descr="E:\Behna\PG FINAL YEAR\MINE\psychiatry\pt 3rd year\9485a2b61cbef24873b891a74100a8c0.jpg"/>
          <p:cNvPicPr>
            <a:picLocks noGrp="1" noChangeAspect="1" noChangeArrowheads="1"/>
          </p:cNvPicPr>
          <p:nvPr>
            <p:ph idx="1"/>
          </p:nvPr>
        </p:nvPicPr>
        <p:blipFill>
          <a:blip r:embed="rId3"/>
          <a:srcRect/>
          <a:stretch>
            <a:fillRect/>
          </a:stretch>
        </p:blipFill>
        <p:spPr bwMode="auto">
          <a:xfrm>
            <a:off x="685800" y="1295400"/>
            <a:ext cx="7772400" cy="5334000"/>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additive="base">
                                        <p:cTn id="13" dur="500" fill="hold"/>
                                        <p:tgtEl>
                                          <p:spTgt spid="2050"/>
                                        </p:tgtEl>
                                        <p:attrNameLst>
                                          <p:attrName>ppt_x</p:attrName>
                                        </p:attrNameLst>
                                      </p:cBhvr>
                                      <p:tavLst>
                                        <p:tav tm="0">
                                          <p:val>
                                            <p:strVal val="#ppt_x"/>
                                          </p:val>
                                        </p:tav>
                                        <p:tav tm="100000">
                                          <p:val>
                                            <p:strVal val="#ppt_x"/>
                                          </p:val>
                                        </p:tav>
                                      </p:tavLst>
                                    </p:anim>
                                    <p:anim calcmode="lin" valueType="num">
                                      <p:cBhvr additive="base">
                                        <p:cTn id="14"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828800" y="457200"/>
            <a:ext cx="5181600"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a:t>BEHAVIOUR TECHNIQUES</a:t>
            </a:r>
            <a:endParaRPr lang="en-US" sz="3200" dirty="0"/>
          </a:p>
        </p:txBody>
      </p:sp>
      <p:sp>
        <p:nvSpPr>
          <p:cNvPr id="5" name="Rounded Rectangle 4"/>
          <p:cNvSpPr/>
          <p:nvPr/>
        </p:nvSpPr>
        <p:spPr>
          <a:xfrm>
            <a:off x="457200" y="2057400"/>
            <a:ext cx="2590800" cy="9144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800" b="1" dirty="0"/>
              <a:t>Systematic desensitization</a:t>
            </a:r>
            <a:endParaRPr lang="en-US" sz="2800" dirty="0"/>
          </a:p>
        </p:txBody>
      </p:sp>
      <p:sp>
        <p:nvSpPr>
          <p:cNvPr id="8" name="Rounded Rectangle 7"/>
          <p:cNvSpPr/>
          <p:nvPr/>
        </p:nvSpPr>
        <p:spPr>
          <a:xfrm>
            <a:off x="3657600" y="2057400"/>
            <a:ext cx="2362200" cy="914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b="1" dirty="0"/>
              <a:t>Flooding</a:t>
            </a:r>
            <a:endParaRPr lang="en-US" sz="3200" dirty="0"/>
          </a:p>
        </p:txBody>
      </p:sp>
      <p:sp>
        <p:nvSpPr>
          <p:cNvPr id="10" name="Rounded Rectangle 9"/>
          <p:cNvSpPr/>
          <p:nvPr/>
        </p:nvSpPr>
        <p:spPr>
          <a:xfrm>
            <a:off x="6553200" y="2133600"/>
            <a:ext cx="2438400" cy="9144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800" b="1" dirty="0"/>
              <a:t>Aversion therapy</a:t>
            </a:r>
            <a:endParaRPr lang="en-US" sz="2800" dirty="0"/>
          </a:p>
        </p:txBody>
      </p:sp>
      <p:sp>
        <p:nvSpPr>
          <p:cNvPr id="13" name="Rounded Rectangle 12"/>
          <p:cNvSpPr/>
          <p:nvPr/>
        </p:nvSpPr>
        <p:spPr>
          <a:xfrm>
            <a:off x="381000" y="3581400"/>
            <a:ext cx="2971800" cy="1905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t>Operant conditioning procedures for increasing adaptive behavior</a:t>
            </a:r>
            <a:endParaRPr lang="en-US" sz="2400" dirty="0"/>
          </a:p>
        </p:txBody>
      </p:sp>
      <p:sp>
        <p:nvSpPr>
          <p:cNvPr id="14" name="Rounded Rectangle 13"/>
          <p:cNvSpPr/>
          <p:nvPr/>
        </p:nvSpPr>
        <p:spPr>
          <a:xfrm>
            <a:off x="3581400" y="3505200"/>
            <a:ext cx="2590800" cy="18288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r>
              <a:rPr lang="en-IN" sz="2200" b="1" dirty="0"/>
              <a:t>Operant conditioning procedures to teach new </a:t>
            </a:r>
            <a:r>
              <a:rPr lang="en-IN" sz="2200" b="1" dirty="0" err="1"/>
              <a:t>behavior</a:t>
            </a:r>
            <a:endParaRPr lang="en-US" sz="2200" dirty="0"/>
          </a:p>
          <a:p>
            <a:pPr algn="ctr"/>
            <a:endParaRPr lang="en-US" sz="2200" dirty="0"/>
          </a:p>
        </p:txBody>
      </p:sp>
      <p:sp>
        <p:nvSpPr>
          <p:cNvPr id="15" name="Rounded Rectangle 14"/>
          <p:cNvSpPr/>
          <p:nvPr/>
        </p:nvSpPr>
        <p:spPr>
          <a:xfrm>
            <a:off x="6400800" y="3657600"/>
            <a:ext cx="2590800" cy="16764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b="1" dirty="0"/>
              <a:t>Operant conditioning procedures for decreasing maladaptive behavior</a:t>
            </a:r>
            <a:endParaRPr lang="en-US" sz="2000" dirty="0"/>
          </a:p>
        </p:txBody>
      </p:sp>
      <p:sp>
        <p:nvSpPr>
          <p:cNvPr id="16" name="Rounded Rectangle 15"/>
          <p:cNvSpPr/>
          <p:nvPr/>
        </p:nvSpPr>
        <p:spPr>
          <a:xfrm>
            <a:off x="3276600" y="5638800"/>
            <a:ext cx="3352800" cy="1066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a:t>Assertiveness and social skill training</a:t>
            </a:r>
            <a:endParaRPr lang="en-US" sz="2400" dirty="0"/>
          </a:p>
        </p:txBody>
      </p:sp>
      <p:cxnSp>
        <p:nvCxnSpPr>
          <p:cNvPr id="20" name="Straight Connector 19"/>
          <p:cNvCxnSpPr/>
          <p:nvPr/>
        </p:nvCxnSpPr>
        <p:spPr>
          <a:xfrm rot="5400000">
            <a:off x="3962400" y="1600200"/>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219200" y="1752600"/>
            <a:ext cx="6400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115594" y="1904206"/>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7466806" y="1904206"/>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1067594" y="1904206"/>
            <a:ext cx="304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Behna\PG FINAL YEAR\MINE\psychiatry\pt 3rd year\images (1).png"/>
          <p:cNvPicPr>
            <a:picLocks noChangeAspect="1" noChangeArrowheads="1"/>
          </p:cNvPicPr>
          <p:nvPr/>
        </p:nvPicPr>
        <p:blipFill>
          <a:blip r:embed="rId2"/>
          <a:srcRect/>
          <a:stretch>
            <a:fillRect/>
          </a:stretch>
        </p:blipFill>
        <p:spPr bwMode="auto">
          <a:xfrm>
            <a:off x="-5892" y="0"/>
            <a:ext cx="9155784" cy="6858000"/>
          </a:xfrm>
          <a:prstGeom prst="rect">
            <a:avLst/>
          </a:prstGeom>
          <a:noFill/>
        </p:spPr>
      </p:pic>
      <p:sp>
        <p:nvSpPr>
          <p:cNvPr id="2" name="Title 1"/>
          <p:cNvSpPr>
            <a:spLocks noGrp="1"/>
          </p:cNvSpPr>
          <p:nvPr>
            <p:ph type="title"/>
          </p:nvPr>
        </p:nvSpPr>
        <p:spPr>
          <a:xfrm>
            <a:off x="533400" y="457200"/>
            <a:ext cx="8229600" cy="1143000"/>
          </a:xfrm>
        </p:spPr>
        <p:txBody>
          <a:bodyPr/>
          <a:lstStyle/>
          <a:p>
            <a:r>
              <a:rPr lang="en-US" b="1" dirty="0">
                <a:solidFill>
                  <a:srgbClr val="FF0000"/>
                </a:solidFill>
              </a:rPr>
              <a:t>A. SYSTEMATIC DESENSITIZATION</a:t>
            </a:r>
            <a:endParaRPr lang="en-US" dirty="0">
              <a:solidFill>
                <a:srgbClr val="FF0000"/>
              </a:solidFill>
            </a:endParaRPr>
          </a:p>
        </p:txBody>
      </p:sp>
      <p:sp>
        <p:nvSpPr>
          <p:cNvPr id="3" name="Content Placeholder 2"/>
          <p:cNvSpPr>
            <a:spLocks noGrp="1"/>
          </p:cNvSpPr>
          <p:nvPr>
            <p:ph idx="1"/>
          </p:nvPr>
        </p:nvSpPr>
        <p:spPr>
          <a:xfrm>
            <a:off x="457200" y="1600200"/>
            <a:ext cx="8229600" cy="4525963"/>
          </a:xfrm>
        </p:spPr>
        <p:txBody>
          <a:bodyPr>
            <a:noAutofit/>
          </a:bodyPr>
          <a:lstStyle/>
          <a:p>
            <a:pPr algn="just"/>
            <a:r>
              <a:rPr lang="en-US" sz="3600" dirty="0">
                <a:latin typeface="Andalus" pitchFamily="18" charset="-78"/>
                <a:cs typeface="Andalus" pitchFamily="18" charset="-78"/>
              </a:rPr>
              <a:t>It was developed by Joseph </a:t>
            </a:r>
            <a:r>
              <a:rPr lang="en-US" sz="3600" dirty="0" err="1">
                <a:latin typeface="Andalus" pitchFamily="18" charset="-78"/>
                <a:cs typeface="Andalus" pitchFamily="18" charset="-78"/>
              </a:rPr>
              <a:t>Wolpe</a:t>
            </a:r>
            <a:r>
              <a:rPr lang="en-US" sz="3600" dirty="0">
                <a:latin typeface="Andalus" pitchFamily="18" charset="-78"/>
                <a:cs typeface="Andalus" pitchFamily="18" charset="-78"/>
              </a:rPr>
              <a:t>, based on the </a:t>
            </a:r>
            <a:r>
              <a:rPr lang="en-US" sz="3600" dirty="0" err="1">
                <a:latin typeface="Andalus" pitchFamily="18" charset="-78"/>
                <a:cs typeface="Andalus" pitchFamily="18" charset="-78"/>
              </a:rPr>
              <a:t>behavioural</a:t>
            </a:r>
            <a:r>
              <a:rPr lang="en-US" sz="3600" dirty="0">
                <a:latin typeface="Andalus" pitchFamily="18" charset="-78"/>
                <a:cs typeface="Andalus" pitchFamily="18" charset="-78"/>
              </a:rPr>
              <a:t> principle of counter conditioning, in this patient attains a state of complete relaxation and is then exposed to the stimulus that elicits the anxiety response. </a:t>
            </a:r>
          </a:p>
          <a:p>
            <a:pPr algn="just"/>
            <a:r>
              <a:rPr lang="en-US" sz="3600" dirty="0">
                <a:latin typeface="Andalus" pitchFamily="18" charset="-78"/>
                <a:cs typeface="Andalus" pitchFamily="18" charset="-78"/>
              </a:rPr>
              <a:t>The negative reaction of anxiety is inhibited by the relaxed state, a process called reciprocal inhibition</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images (1).png"/>
          <p:cNvPicPr>
            <a:picLocks noChangeAspect="1" noChangeArrowheads="1"/>
          </p:cNvPicPr>
          <p:nvPr/>
        </p:nvPicPr>
        <p:blipFill>
          <a:blip r:embed="rId2"/>
          <a:srcRect/>
          <a:stretch>
            <a:fillRect/>
          </a:stretch>
        </p:blipFill>
        <p:spPr bwMode="auto">
          <a:xfrm>
            <a:off x="-5892" y="0"/>
            <a:ext cx="9155784" cy="6858000"/>
          </a:xfrm>
          <a:prstGeom prst="rect">
            <a:avLst/>
          </a:prstGeom>
          <a:noFill/>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438400"/>
            <a:ext cx="8229600" cy="4525963"/>
          </a:xfrm>
        </p:spPr>
        <p:txBody>
          <a:bodyPr/>
          <a:lstStyle/>
          <a:p>
            <a:pPr>
              <a:buFont typeface="Wingdings" pitchFamily="2" charset="2"/>
              <a:buChar char="Ø"/>
            </a:pPr>
            <a:r>
              <a:rPr lang="en-US" sz="4000" b="1" dirty="0">
                <a:latin typeface="Adobe Caslon Pro Bold" pitchFamily="18" charset="0"/>
              </a:rPr>
              <a:t>It consists of three main steps:</a:t>
            </a:r>
          </a:p>
          <a:p>
            <a:pPr>
              <a:buFont typeface="Courier New" pitchFamily="49" charset="0"/>
              <a:buChar char="o"/>
            </a:pPr>
            <a:r>
              <a:rPr lang="en-US" dirty="0">
                <a:latin typeface="Adobe Caslon Pro Bold" pitchFamily="18" charset="0"/>
              </a:rPr>
              <a:t>Relaxation training</a:t>
            </a:r>
          </a:p>
          <a:p>
            <a:pPr>
              <a:buFont typeface="Courier New" pitchFamily="49" charset="0"/>
              <a:buChar char="o"/>
            </a:pPr>
            <a:r>
              <a:rPr lang="en-US" dirty="0">
                <a:latin typeface="Adobe Caslon Pro Bold" pitchFamily="18" charset="0"/>
              </a:rPr>
              <a:t>Hierarchy construction</a:t>
            </a:r>
          </a:p>
          <a:p>
            <a:pPr>
              <a:buFont typeface="Courier New" pitchFamily="49" charset="0"/>
              <a:buChar char="o"/>
            </a:pPr>
            <a:r>
              <a:rPr lang="en-US" dirty="0">
                <a:latin typeface="Adobe Caslon Pro Bold" pitchFamily="18" charset="0"/>
              </a:rPr>
              <a:t>Desensitization of the stimulus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images (1).png"/>
          <p:cNvPicPr>
            <a:picLocks noChangeAspect="1" noChangeArrowheads="1"/>
          </p:cNvPicPr>
          <p:nvPr/>
        </p:nvPicPr>
        <p:blipFill>
          <a:blip r:embed="rId2"/>
          <a:srcRect/>
          <a:stretch>
            <a:fillRect/>
          </a:stretch>
        </p:blipFill>
        <p:spPr bwMode="auto">
          <a:xfrm>
            <a:off x="-5892" y="0"/>
            <a:ext cx="9155784" cy="6858000"/>
          </a:xfrm>
          <a:prstGeom prst="rect">
            <a:avLst/>
          </a:prstGeom>
          <a:noFill/>
        </p:spPr>
      </p:pic>
      <p:sp>
        <p:nvSpPr>
          <p:cNvPr id="3" name="Content Placeholder 2"/>
          <p:cNvSpPr>
            <a:spLocks noGrp="1"/>
          </p:cNvSpPr>
          <p:nvPr>
            <p:ph idx="1"/>
          </p:nvPr>
        </p:nvSpPr>
        <p:spPr>
          <a:xfrm>
            <a:off x="457200" y="1981200"/>
            <a:ext cx="8229600" cy="4525963"/>
          </a:xfrm>
        </p:spPr>
        <p:txBody>
          <a:bodyPr/>
          <a:lstStyle/>
          <a:p>
            <a:pPr hangingPunct="0">
              <a:buFont typeface="Wingdings" pitchFamily="2" charset="2"/>
              <a:buChar char="Ø"/>
            </a:pPr>
            <a:r>
              <a:rPr lang="en-US" b="1" u="sng" dirty="0"/>
              <a:t>Indication: </a:t>
            </a:r>
            <a:endParaRPr lang="en-US" dirty="0"/>
          </a:p>
          <a:p>
            <a:pPr lvl="0" hangingPunct="0">
              <a:buFont typeface="Courier New" pitchFamily="49" charset="0"/>
              <a:buChar char="o"/>
            </a:pPr>
            <a:r>
              <a:rPr lang="en-US" dirty="0"/>
              <a:t>Phobias</a:t>
            </a:r>
          </a:p>
          <a:p>
            <a:pPr lvl="0" hangingPunct="0">
              <a:buFont typeface="Courier New" pitchFamily="49" charset="0"/>
              <a:buChar char="o"/>
            </a:pPr>
            <a:r>
              <a:rPr lang="en-US" dirty="0"/>
              <a:t>Obsessions</a:t>
            </a:r>
          </a:p>
          <a:p>
            <a:pPr lvl="0" hangingPunct="0">
              <a:buFont typeface="Courier New" pitchFamily="49" charset="0"/>
              <a:buChar char="o"/>
            </a:pPr>
            <a:r>
              <a:rPr lang="en-US" dirty="0"/>
              <a:t>Compulsions</a:t>
            </a:r>
          </a:p>
          <a:p>
            <a:pPr lvl="0" hangingPunct="0">
              <a:buFont typeface="Courier New" pitchFamily="49" charset="0"/>
              <a:buChar char="o"/>
            </a:pPr>
            <a:r>
              <a:rPr lang="en-US" dirty="0"/>
              <a:t>Certain sexual disorders</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images (1).png"/>
          <p:cNvPicPr>
            <a:picLocks noChangeAspect="1" noChangeArrowheads="1"/>
          </p:cNvPicPr>
          <p:nvPr/>
        </p:nvPicPr>
        <p:blipFill>
          <a:blip r:embed="rId2"/>
          <a:srcRect/>
          <a:stretch>
            <a:fillRect/>
          </a:stretch>
        </p:blipFill>
        <p:spPr bwMode="auto">
          <a:xfrm>
            <a:off x="-5892" y="0"/>
            <a:ext cx="9155784" cy="6858000"/>
          </a:xfrm>
          <a:prstGeom prst="rect">
            <a:avLst/>
          </a:prstGeom>
          <a:noFill/>
        </p:spPr>
      </p:pic>
      <p:sp>
        <p:nvSpPr>
          <p:cNvPr id="2" name="Title 1"/>
          <p:cNvSpPr>
            <a:spLocks noGrp="1"/>
          </p:cNvSpPr>
          <p:nvPr>
            <p:ph type="title"/>
          </p:nvPr>
        </p:nvSpPr>
        <p:spPr/>
        <p:txBody>
          <a:bodyPr/>
          <a:lstStyle/>
          <a:p>
            <a:r>
              <a:rPr lang="en-US" b="1" dirty="0">
                <a:solidFill>
                  <a:srgbClr val="FF0000"/>
                </a:solidFill>
              </a:rPr>
              <a:t>B. FLOODING</a:t>
            </a:r>
            <a:endParaRPr lang="en-US" dirty="0">
              <a:solidFill>
                <a:srgbClr val="FF0000"/>
              </a:solidFill>
            </a:endParaRPr>
          </a:p>
        </p:txBody>
      </p:sp>
      <p:sp>
        <p:nvSpPr>
          <p:cNvPr id="3" name="Content Placeholder 2"/>
          <p:cNvSpPr>
            <a:spLocks noGrp="1"/>
          </p:cNvSpPr>
          <p:nvPr>
            <p:ph idx="1"/>
          </p:nvPr>
        </p:nvSpPr>
        <p:spPr/>
        <p:txBody>
          <a:bodyPr>
            <a:noAutofit/>
          </a:bodyPr>
          <a:lstStyle/>
          <a:p>
            <a:pPr algn="just"/>
            <a:r>
              <a:rPr lang="en-US" sz="3400" dirty="0">
                <a:latin typeface="Andalus" pitchFamily="18" charset="-78"/>
                <a:cs typeface="Andalus" pitchFamily="18" charset="-78"/>
              </a:rPr>
              <a:t>The technique, sometimes called implosive therapy, is also used to desensitize individuals to phobic stimuli. </a:t>
            </a:r>
          </a:p>
          <a:p>
            <a:pPr algn="just"/>
            <a:r>
              <a:rPr lang="en-US" sz="3400" dirty="0">
                <a:latin typeface="Andalus" pitchFamily="18" charset="-78"/>
                <a:cs typeface="Andalus" pitchFamily="18" charset="-78"/>
              </a:rPr>
              <a:t>It differs from systematic desensitization in that, instead of working up in a hierarchy of anxiety producing stimuli, the individual is ‘flooded’ with a continuous presentation (through mental imagery) of the phobic stimulus until it no longer elicits anxiety.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images (1).png"/>
          <p:cNvPicPr>
            <a:picLocks noChangeAspect="1" noChangeArrowheads="1"/>
          </p:cNvPicPr>
          <p:nvPr/>
        </p:nvPicPr>
        <p:blipFill>
          <a:blip r:embed="rId2"/>
          <a:srcRect/>
          <a:stretch>
            <a:fillRect/>
          </a:stretch>
        </p:blipFill>
        <p:spPr bwMode="auto">
          <a:xfrm>
            <a:off x="-5892" y="0"/>
            <a:ext cx="9155784" cy="6858000"/>
          </a:xfrm>
          <a:prstGeom prst="rect">
            <a:avLst/>
          </a:prstGeom>
          <a:noFill/>
        </p:spPr>
      </p:pic>
      <p:sp>
        <p:nvSpPr>
          <p:cNvPr id="3" name="Content Placeholder 2"/>
          <p:cNvSpPr>
            <a:spLocks noGrp="1"/>
          </p:cNvSpPr>
          <p:nvPr>
            <p:ph idx="1"/>
          </p:nvPr>
        </p:nvSpPr>
        <p:spPr>
          <a:xfrm>
            <a:off x="457200" y="2027237"/>
            <a:ext cx="8229600" cy="4525963"/>
          </a:xfrm>
        </p:spPr>
        <p:txBody>
          <a:bodyPr>
            <a:normAutofit fontScale="92500"/>
          </a:bodyPr>
          <a:lstStyle/>
          <a:p>
            <a:pPr algn="just"/>
            <a:r>
              <a:rPr lang="en-US" dirty="0"/>
              <a:t>Flooding is believed to produce results faster than systematic desensitization; however, some therapists report more lasting </a:t>
            </a:r>
            <a:r>
              <a:rPr lang="en-US" dirty="0" err="1"/>
              <a:t>behavioural</a:t>
            </a:r>
            <a:r>
              <a:rPr lang="en-US" dirty="0"/>
              <a:t> changes with systematic desensitization.</a:t>
            </a:r>
          </a:p>
          <a:p>
            <a:pPr algn="just"/>
            <a:endParaRPr lang="en-US" dirty="0"/>
          </a:p>
          <a:p>
            <a:pPr algn="just"/>
            <a:r>
              <a:rPr lang="en-US" dirty="0"/>
              <a:t>Flooding is contraindicated with clients for whom intense anxiety would Be hazardous (e.g. individuals with heart disease or fragile psychological adaptation)</a:t>
            </a:r>
          </a:p>
          <a:p>
            <a:pPr algn="just"/>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irMjn.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381000" y="685800"/>
            <a:ext cx="8229600" cy="1143000"/>
          </a:xfrm>
        </p:spPr>
        <p:txBody>
          <a:bodyPr>
            <a:normAutofit fontScale="90000"/>
          </a:bodyPr>
          <a:lstStyle/>
          <a:p>
            <a:pPr lvl="0"/>
            <a:r>
              <a:rPr lang="en-US" b="1" dirty="0"/>
              <a:t>C. Aversion therapy:</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hangingPunct="0"/>
            <a:r>
              <a:rPr lang="en-US" dirty="0"/>
              <a:t>Pairing of pleasant stimulus with an unpleasant response, so that even in the absence of the unpleasant response the pleasant stimulus becomes unpleasant by association. </a:t>
            </a:r>
          </a:p>
          <a:p>
            <a:pPr hangingPunct="0"/>
            <a:r>
              <a:rPr lang="en-US" b="1" u="sng" dirty="0"/>
              <a:t>Indication: </a:t>
            </a:r>
            <a:endParaRPr lang="en-US" dirty="0"/>
          </a:p>
          <a:p>
            <a:pPr lvl="0" hangingPunct="0"/>
            <a:r>
              <a:rPr lang="en-US" dirty="0"/>
              <a:t>Alcohol abuse</a:t>
            </a:r>
          </a:p>
          <a:p>
            <a:pPr lvl="0" hangingPunct="0"/>
            <a:r>
              <a:rPr lang="en-US" dirty="0" err="1"/>
              <a:t>Paraphilias</a:t>
            </a:r>
            <a:endParaRPr lang="en-US" dirty="0"/>
          </a:p>
          <a:p>
            <a:pPr lvl="0" hangingPunct="0"/>
            <a:r>
              <a:rPr lang="en-US" dirty="0"/>
              <a:t>Homosexuality</a:t>
            </a:r>
          </a:p>
          <a:p>
            <a:pPr lvl="0" hangingPunct="0"/>
            <a:r>
              <a:rPr lang="en-US" dirty="0" err="1"/>
              <a:t>Transvestism</a:t>
            </a:r>
            <a:r>
              <a:rPr lang="en-US" dirty="0"/>
              <a:t> </a:t>
            </a:r>
          </a:p>
          <a:p>
            <a:endParaRPr lang="en-US" dirty="0"/>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Behna\PG FINAL YEAR\MINE\psychiatry\pt 3rd year\images (3).jpg"/>
          <p:cNvPicPr>
            <a:picLocks noChangeAspect="1" noChangeArrowheads="1"/>
          </p:cNvPicPr>
          <p:nvPr/>
        </p:nvPicPr>
        <p:blipFill>
          <a:blip r:embed="rId2"/>
          <a:srcRect/>
          <a:stretch>
            <a:fillRect/>
          </a:stretch>
        </p:blipFill>
        <p:spPr bwMode="auto">
          <a:xfrm>
            <a:off x="-5891" y="4412"/>
            <a:ext cx="9149891" cy="6853587"/>
          </a:xfrm>
          <a:prstGeom prst="rect">
            <a:avLst/>
          </a:prstGeom>
          <a:noFill/>
        </p:spPr>
      </p:pic>
      <p:sp>
        <p:nvSpPr>
          <p:cNvPr id="2" name="Title 1"/>
          <p:cNvSpPr>
            <a:spLocks noGrp="1"/>
          </p:cNvSpPr>
          <p:nvPr>
            <p:ph type="title"/>
          </p:nvPr>
        </p:nvSpPr>
        <p:spPr>
          <a:xfrm>
            <a:off x="1295400" y="0"/>
            <a:ext cx="6629400" cy="1020762"/>
          </a:xfrm>
        </p:spPr>
        <p:txBody>
          <a:bodyPr>
            <a:normAutofit/>
          </a:bodyPr>
          <a:lstStyle/>
          <a:p>
            <a:r>
              <a:rPr lang="en-US" sz="3600" b="1" dirty="0"/>
              <a:t>INTRODUCTION</a:t>
            </a:r>
            <a:endParaRPr lang="en-US" sz="3600" dirty="0"/>
          </a:p>
        </p:txBody>
      </p:sp>
      <p:sp>
        <p:nvSpPr>
          <p:cNvPr id="3" name="Content Placeholder 2"/>
          <p:cNvSpPr>
            <a:spLocks noGrp="1"/>
          </p:cNvSpPr>
          <p:nvPr>
            <p:ph idx="1"/>
          </p:nvPr>
        </p:nvSpPr>
        <p:spPr>
          <a:xfrm>
            <a:off x="457200" y="1219200"/>
            <a:ext cx="8229600" cy="5029200"/>
          </a:xfrm>
        </p:spPr>
        <p:txBody>
          <a:bodyPr>
            <a:normAutofit fontScale="92500"/>
          </a:bodyPr>
          <a:lstStyle/>
          <a:p>
            <a:pPr algn="just"/>
            <a:r>
              <a:rPr lang="en-IN" sz="3600" dirty="0">
                <a:latin typeface="Andalus" pitchFamily="18" charset="-78"/>
                <a:ea typeface="Adobe Fangsong Std R" pitchFamily="18" charset="-128"/>
                <a:cs typeface="Andalus" pitchFamily="18" charset="-78"/>
              </a:rPr>
              <a:t>Behavioural therapy, also called behavioural modification, uses psychological counselling to change activity that is undesirable or potentially harmful. </a:t>
            </a:r>
          </a:p>
          <a:p>
            <a:pPr algn="just"/>
            <a:r>
              <a:rPr lang="en-IN" sz="3600" dirty="0">
                <a:latin typeface="Andalus" pitchFamily="18" charset="-78"/>
                <a:ea typeface="Adobe Fangsong Std R" pitchFamily="18" charset="-128"/>
                <a:cs typeface="Andalus" pitchFamily="18" charset="-78"/>
              </a:rPr>
              <a:t>Treatment most often is directed toward changing harmful habits, such as discontinuing cigarette smoking, dieting to lose weight, controlling </a:t>
            </a:r>
            <a:r>
              <a:rPr lang="en-IN" sz="3600" u="sng" dirty="0">
                <a:latin typeface="Andalus" pitchFamily="18" charset="-78"/>
                <a:ea typeface="Adobe Fangsong Std R" pitchFamily="18" charset="-128"/>
                <a:cs typeface="Andalus" pitchFamily="18" charset="-78"/>
                <a:hlinkClick r:id="rId3" tooltip="alcohol abuse"/>
              </a:rPr>
              <a:t>alcohol abuse</a:t>
            </a:r>
            <a:r>
              <a:rPr lang="en-IN" sz="3600" dirty="0">
                <a:latin typeface="Andalus" pitchFamily="18" charset="-78"/>
                <a:ea typeface="Adobe Fangsong Std R" pitchFamily="18" charset="-128"/>
                <a:cs typeface="Andalus" pitchFamily="18" charset="-78"/>
              </a:rPr>
              <a:t>, or managing </a:t>
            </a:r>
            <a:r>
              <a:rPr lang="en-IN" sz="3600" u="sng" dirty="0">
                <a:latin typeface="Andalus" pitchFamily="18" charset="-78"/>
                <a:ea typeface="Adobe Fangsong Std R" pitchFamily="18" charset="-128"/>
                <a:cs typeface="Andalus" pitchFamily="18" charset="-78"/>
                <a:hlinkClick r:id="rId4" tooltip="stress"/>
              </a:rPr>
              <a:t>stress</a:t>
            </a:r>
            <a:r>
              <a:rPr lang="en-IN" sz="3600" dirty="0">
                <a:latin typeface="Andalus" pitchFamily="18" charset="-78"/>
                <a:ea typeface="Adobe Fangsong Std R" pitchFamily="18" charset="-128"/>
                <a:cs typeface="Andalus" pitchFamily="18" charset="-78"/>
              </a:rPr>
              <a:t> more effectively.</a:t>
            </a:r>
            <a:endParaRPr lang="en-US" sz="3600" dirty="0">
              <a:latin typeface="Andalus" pitchFamily="18" charset="-78"/>
              <a:ea typeface="Adobe Fangsong Std R" pitchFamily="18" charset="-128"/>
              <a:cs typeface="Andalus" pitchFamily="18" charset="-78"/>
            </a:endParaRP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Behna\PG FINAL YEAR\MINE\psychiatry\pt 3rd year\irMjn.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b="1" dirty="0"/>
              <a:t>Overt sensitization</a:t>
            </a:r>
            <a:endParaRPr lang="en-US" dirty="0"/>
          </a:p>
        </p:txBody>
      </p:sp>
      <p:sp>
        <p:nvSpPr>
          <p:cNvPr id="3" name="Content Placeholder 2"/>
          <p:cNvSpPr>
            <a:spLocks noGrp="1"/>
          </p:cNvSpPr>
          <p:nvPr>
            <p:ph idx="1"/>
          </p:nvPr>
        </p:nvSpPr>
        <p:spPr/>
        <p:txBody>
          <a:bodyPr>
            <a:normAutofit/>
          </a:bodyPr>
          <a:lstStyle/>
          <a:p>
            <a:pPr algn="just"/>
            <a:r>
              <a:rPr lang="en-US" dirty="0"/>
              <a:t>It is a type of aversion therapy that produces unpleasant consequences for  undesirable behavior. For an example, </a:t>
            </a:r>
            <a:r>
              <a:rPr lang="en-US" dirty="0" err="1"/>
              <a:t>disufiram</a:t>
            </a:r>
            <a:r>
              <a:rPr lang="en-US" dirty="0"/>
              <a:t> (</a:t>
            </a:r>
            <a:r>
              <a:rPr lang="en-US" dirty="0" err="1"/>
              <a:t>Antabuse</a:t>
            </a:r>
            <a:r>
              <a:rPr lang="en-US" dirty="0"/>
              <a:t>) is a drug that is given to individual who wish to stop drinking alcohol. If an individual consumes alcohol while on </a:t>
            </a:r>
            <a:r>
              <a:rPr lang="en-US" dirty="0" err="1"/>
              <a:t>Antabuse</a:t>
            </a:r>
            <a:r>
              <a:rPr lang="en-US" dirty="0"/>
              <a:t> therapy, symptoms of severe nausea and vomiting, </a:t>
            </a:r>
            <a:r>
              <a:rPr lang="en-US" dirty="0" err="1"/>
              <a:t>dyspnea</a:t>
            </a:r>
            <a:r>
              <a:rPr lang="en-US" dirty="0"/>
              <a:t>, palpitation, and headache will occur. </a:t>
            </a:r>
          </a:p>
          <a:p>
            <a:pPr>
              <a:buNone/>
            </a:pP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irMjn.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p:txBody>
          <a:bodyPr/>
          <a:lstStyle/>
          <a:p>
            <a:r>
              <a:rPr lang="en-US" dirty="0"/>
              <a:t>Instead of the euphoric feeling normally experienced from the alcohol (the positive reinforcement for drinking), the individual receives a severe punishment that is intended to extinguish the unacceptable behavior (drinking alcohol).</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irMjn.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533400" y="914400"/>
            <a:ext cx="8229600" cy="1143000"/>
          </a:xfrm>
        </p:spPr>
        <p:txBody>
          <a:bodyPr/>
          <a:lstStyle/>
          <a:p>
            <a:r>
              <a:rPr lang="en-US" b="1" dirty="0"/>
              <a:t>Covert Sensitization</a:t>
            </a:r>
            <a:endParaRPr lang="en-US" dirty="0"/>
          </a:p>
        </p:txBody>
      </p:sp>
      <p:sp>
        <p:nvSpPr>
          <p:cNvPr id="3" name="Content Placeholder 2"/>
          <p:cNvSpPr>
            <a:spLocks noGrp="1"/>
          </p:cNvSpPr>
          <p:nvPr>
            <p:ph idx="1"/>
          </p:nvPr>
        </p:nvSpPr>
        <p:spPr>
          <a:xfrm>
            <a:off x="457200" y="2255837"/>
            <a:ext cx="8229600" cy="4525963"/>
          </a:xfrm>
        </p:spPr>
        <p:txBody>
          <a:bodyPr/>
          <a:lstStyle/>
          <a:p>
            <a:pPr algn="just"/>
            <a:r>
              <a:rPr lang="en-US" dirty="0"/>
              <a:t>Covert sensitization relies on the individual’s imagination to produce unpleasant symptoms rather than on medication. </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Behna\PG FINAL YEAR\MINE\psychiatry\pt 3rd year\Sensitive-Background_6xgzot0kki5bgrqzkf30gvdrslmh120n_36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normAutofit fontScale="90000"/>
          </a:bodyPr>
          <a:lstStyle/>
          <a:p>
            <a:r>
              <a:rPr lang="en-US" b="1" dirty="0"/>
              <a:t>D) Operant conditioning procedures for increasing adaptive behavior</a:t>
            </a:r>
            <a:endParaRPr lang="en-US" dirty="0"/>
          </a:p>
        </p:txBody>
      </p:sp>
      <p:sp>
        <p:nvSpPr>
          <p:cNvPr id="3" name="Content Placeholder 2"/>
          <p:cNvSpPr>
            <a:spLocks noGrp="1"/>
          </p:cNvSpPr>
          <p:nvPr>
            <p:ph idx="1"/>
          </p:nvPr>
        </p:nvSpPr>
        <p:spPr>
          <a:xfrm>
            <a:off x="457200" y="1951037"/>
            <a:ext cx="8229600" cy="4525963"/>
          </a:xfrm>
        </p:spPr>
        <p:txBody>
          <a:bodyPr/>
          <a:lstStyle/>
          <a:p>
            <a:pPr marL="514350" lvl="0" indent="-514350">
              <a:buFont typeface="+mj-lt"/>
              <a:buAutoNum type="arabicParenR"/>
            </a:pPr>
            <a:r>
              <a:rPr lang="en-IN" b="1" dirty="0"/>
              <a:t>Positive reinforcement</a:t>
            </a:r>
            <a:r>
              <a:rPr lang="en-IN" dirty="0"/>
              <a:t>: </a:t>
            </a:r>
            <a:endParaRPr lang="en-US" dirty="0"/>
          </a:p>
          <a:p>
            <a:r>
              <a:rPr lang="en-US" dirty="0"/>
              <a:t>when a behavioral response is followed by a generally rewarding event such as </a:t>
            </a:r>
            <a:r>
              <a:rPr lang="en-US" dirty="0" err="1"/>
              <a:t>as</a:t>
            </a:r>
            <a:r>
              <a:rPr lang="en-US" dirty="0"/>
              <a:t> food, praise or gifts, it tends to strengthened and occurs more frequently than before the reward. This technique is used to increase desire behavior.</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Behna\PG FINAL YEAR\MINE\psychiatry\pt 3rd year\Sensitive-Background_6xgzot0kki5bgrqzkf30gvdrslmh120n_36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normAutofit/>
          </a:bodyPr>
          <a:lstStyle/>
          <a:p>
            <a:pPr algn="l"/>
            <a:r>
              <a:rPr lang="en-US" sz="4000" b="1" dirty="0"/>
              <a:t>2)Token economy</a:t>
            </a:r>
            <a:endParaRPr lang="en-US" sz="4000" dirty="0"/>
          </a:p>
        </p:txBody>
      </p:sp>
      <p:sp>
        <p:nvSpPr>
          <p:cNvPr id="3" name="Content Placeholder 2"/>
          <p:cNvSpPr>
            <a:spLocks noGrp="1"/>
          </p:cNvSpPr>
          <p:nvPr>
            <p:ph idx="1"/>
          </p:nvPr>
        </p:nvSpPr>
        <p:spPr/>
        <p:txBody>
          <a:bodyPr>
            <a:normAutofit lnSpcReduction="10000"/>
          </a:bodyPr>
          <a:lstStyle/>
          <a:p>
            <a:pPr lvl="0"/>
            <a:r>
              <a:rPr lang="en-US" dirty="0"/>
              <a:t>This </a:t>
            </a:r>
            <a:r>
              <a:rPr lang="en-US" dirty="0" err="1"/>
              <a:t>programme</a:t>
            </a:r>
            <a:r>
              <a:rPr lang="en-US" dirty="0"/>
              <a:t> involves giving token rewards for appropriate or desired target behavior performs by the patient. The token can later be exchanged for other rewards. </a:t>
            </a:r>
          </a:p>
          <a:p>
            <a:pPr lvl="0"/>
            <a:r>
              <a:rPr lang="en-US" dirty="0"/>
              <a:t>For example: on inpatient hospital wards patient receives a reward for performing desired behavior such as tokens which they may use to buy snacks or to visit coffee shop or library etc. </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Sensitive-Background_6xgzot0kki5bgrqzkf30gvdrslmh120n_36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p:txBody>
          <a:bodyPr/>
          <a:lstStyle/>
          <a:p>
            <a:pPr lvl="0">
              <a:buNone/>
            </a:pPr>
            <a:r>
              <a:rPr lang="en-IN" b="1" dirty="0"/>
              <a:t>3) </a:t>
            </a:r>
            <a:r>
              <a:rPr lang="en-IN" b="1" dirty="0" err="1"/>
              <a:t>Premack</a:t>
            </a:r>
            <a:r>
              <a:rPr lang="en-IN" b="1" dirty="0"/>
              <a:t> principle:</a:t>
            </a:r>
            <a:r>
              <a:rPr lang="en-IN" dirty="0"/>
              <a:t> </a:t>
            </a:r>
          </a:p>
          <a:p>
            <a:pPr lvl="0" algn="just"/>
            <a:r>
              <a:rPr lang="en-IN" dirty="0"/>
              <a:t>This technique, named for its originator, states that a frequently occurring response (R1) can serve as a positive reinforcement for a response (R2) that occurs less frequently (</a:t>
            </a:r>
            <a:r>
              <a:rPr lang="en-IN" dirty="0" err="1"/>
              <a:t>Premack</a:t>
            </a:r>
            <a:r>
              <a:rPr lang="en-IN" dirty="0"/>
              <a:t>, 1959).</a:t>
            </a:r>
            <a:endParaRPr lang="en-US" dirty="0"/>
          </a:p>
          <a:p>
            <a:pPr>
              <a:buNone/>
            </a:pP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Behna\PG FINAL YEAR\MINE\psychiatry\pt 3rd year\e79d9ceed2e4cabba2b463f841be574a.jpg"/>
          <p:cNvPicPr>
            <a:picLocks noChangeAspect="1" noChangeArrowheads="1"/>
          </p:cNvPicPr>
          <p:nvPr/>
        </p:nvPicPr>
        <p:blipFill>
          <a:blip r:embed="rId2"/>
          <a:srcRect/>
          <a:stretch>
            <a:fillRect/>
          </a:stretch>
        </p:blipFill>
        <p:spPr bwMode="auto">
          <a:xfrm>
            <a:off x="0" y="0"/>
            <a:ext cx="9144000" cy="6842760"/>
          </a:xfrm>
          <a:prstGeom prst="rect">
            <a:avLst/>
          </a:prstGeom>
          <a:noFill/>
        </p:spPr>
      </p:pic>
      <p:sp>
        <p:nvSpPr>
          <p:cNvPr id="2" name="Title 1"/>
          <p:cNvSpPr>
            <a:spLocks noGrp="1"/>
          </p:cNvSpPr>
          <p:nvPr>
            <p:ph type="title"/>
          </p:nvPr>
        </p:nvSpPr>
        <p:spPr>
          <a:xfrm>
            <a:off x="457200" y="457200"/>
            <a:ext cx="8229600" cy="1143000"/>
          </a:xfrm>
        </p:spPr>
        <p:txBody>
          <a:bodyPr>
            <a:normAutofit fontScale="90000"/>
          </a:bodyPr>
          <a:lstStyle/>
          <a:p>
            <a:pPr lvl="0"/>
            <a:r>
              <a:rPr lang="en-IN" b="1" dirty="0"/>
              <a:t>E) Operant conditioning procedures to teach new behavior</a:t>
            </a:r>
            <a:br>
              <a:rPr lang="en-US" dirty="0"/>
            </a:br>
            <a:endParaRPr lang="en-US" dirty="0"/>
          </a:p>
        </p:txBody>
      </p:sp>
      <p:sp>
        <p:nvSpPr>
          <p:cNvPr id="3" name="Content Placeholder 2"/>
          <p:cNvSpPr>
            <a:spLocks noGrp="1"/>
          </p:cNvSpPr>
          <p:nvPr>
            <p:ph idx="1"/>
          </p:nvPr>
        </p:nvSpPr>
        <p:spPr/>
        <p:txBody>
          <a:bodyPr/>
          <a:lstStyle/>
          <a:p>
            <a:pPr marL="514350" lvl="0" indent="-514350" algn="just">
              <a:buFont typeface="+mj-lt"/>
              <a:buAutoNum type="arabicParenR"/>
            </a:pPr>
            <a:r>
              <a:rPr lang="en-IN" b="1" dirty="0" err="1"/>
              <a:t>Modeling</a:t>
            </a:r>
            <a:r>
              <a:rPr lang="en-IN" b="1" dirty="0"/>
              <a:t>:</a:t>
            </a:r>
            <a:endParaRPr lang="en-US" dirty="0"/>
          </a:p>
          <a:p>
            <a:pPr algn="just"/>
            <a:r>
              <a:rPr lang="en-IN" dirty="0" err="1"/>
              <a:t>Modeling</a:t>
            </a:r>
            <a:r>
              <a:rPr lang="en-IN" dirty="0"/>
              <a:t> refers to learning new behavior by imitating behavior in others. </a:t>
            </a:r>
          </a:p>
          <a:p>
            <a:pPr algn="just"/>
            <a:r>
              <a:rPr lang="en-IN" dirty="0" err="1"/>
              <a:t>Modeling</a:t>
            </a:r>
            <a:r>
              <a:rPr lang="en-IN" dirty="0"/>
              <a:t> is the method of teaching by demonstration, wherein the therapist shows how a specific behavior is to be performed.</a:t>
            </a:r>
            <a:endParaRPr lang="en-US" dirty="0"/>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e79d9ceed2e4cabba2b463f841be574a.jpg"/>
          <p:cNvPicPr>
            <a:picLocks noChangeAspect="1" noChangeArrowheads="1"/>
          </p:cNvPicPr>
          <p:nvPr/>
        </p:nvPicPr>
        <p:blipFill>
          <a:blip r:embed="rId2"/>
          <a:srcRect/>
          <a:stretch>
            <a:fillRect/>
          </a:stretch>
        </p:blipFill>
        <p:spPr bwMode="auto">
          <a:xfrm>
            <a:off x="0" y="0"/>
            <a:ext cx="9144000" cy="6842760"/>
          </a:xfrm>
          <a:prstGeom prst="rect">
            <a:avLst/>
          </a:prstGeom>
          <a:noFill/>
        </p:spPr>
      </p:pic>
      <p:sp>
        <p:nvSpPr>
          <p:cNvPr id="3" name="Content Placeholder 2"/>
          <p:cNvSpPr>
            <a:spLocks noGrp="1"/>
          </p:cNvSpPr>
          <p:nvPr>
            <p:ph idx="1"/>
          </p:nvPr>
        </p:nvSpPr>
        <p:spPr>
          <a:xfrm>
            <a:off x="457200" y="609600"/>
            <a:ext cx="8229600" cy="4525963"/>
          </a:xfrm>
        </p:spPr>
        <p:txBody>
          <a:bodyPr/>
          <a:lstStyle/>
          <a:p>
            <a:pPr lvl="0" algn="just">
              <a:buNone/>
            </a:pPr>
            <a:r>
              <a:rPr lang="en-IN" b="1" dirty="0"/>
              <a:t>2) Shaping:</a:t>
            </a:r>
            <a:endParaRPr lang="en-US" dirty="0"/>
          </a:p>
          <a:p>
            <a:pPr algn="just"/>
            <a:r>
              <a:rPr lang="en-US" dirty="0"/>
              <a:t>In shaping the component of particular skill, the behavior is reinforcing step by step. </a:t>
            </a:r>
          </a:p>
          <a:p>
            <a:pPr algn="just"/>
            <a:r>
              <a:rPr lang="en-US" dirty="0"/>
              <a:t>The therapist starts shaping by reinforcing the existing behavior. </a:t>
            </a:r>
          </a:p>
          <a:p>
            <a:pPr algn="just"/>
            <a:r>
              <a:rPr lang="en-US" dirty="0"/>
              <a:t>Once it is established he reinforces the responses which are closest to desire behavior and ignores the other responses.</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e79d9ceed2e4cabba2b463f841be574a.jpg"/>
          <p:cNvPicPr>
            <a:picLocks noChangeAspect="1" noChangeArrowheads="1"/>
          </p:cNvPicPr>
          <p:nvPr/>
        </p:nvPicPr>
        <p:blipFill>
          <a:blip r:embed="rId2"/>
          <a:srcRect/>
          <a:stretch>
            <a:fillRect/>
          </a:stretch>
        </p:blipFill>
        <p:spPr bwMode="auto">
          <a:xfrm>
            <a:off x="0" y="0"/>
            <a:ext cx="9144000" cy="6842760"/>
          </a:xfrm>
          <a:prstGeom prst="rect">
            <a:avLst/>
          </a:prstGeom>
          <a:noFill/>
        </p:spPr>
      </p:pic>
      <p:sp>
        <p:nvSpPr>
          <p:cNvPr id="3" name="Content Placeholder 2"/>
          <p:cNvSpPr>
            <a:spLocks noGrp="1"/>
          </p:cNvSpPr>
          <p:nvPr>
            <p:ph idx="1"/>
          </p:nvPr>
        </p:nvSpPr>
        <p:spPr>
          <a:xfrm>
            <a:off x="457200" y="533400"/>
            <a:ext cx="8229600" cy="5592763"/>
          </a:xfrm>
        </p:spPr>
        <p:txBody>
          <a:bodyPr>
            <a:normAutofit fontScale="92500" lnSpcReduction="10000"/>
          </a:bodyPr>
          <a:lstStyle/>
          <a:p>
            <a:pPr lvl="0" algn="just">
              <a:buNone/>
            </a:pPr>
            <a:r>
              <a:rPr lang="en-US" b="1" dirty="0"/>
              <a:t>3</a:t>
            </a:r>
            <a:r>
              <a:rPr lang="en-US" sz="3300" b="1" dirty="0"/>
              <a:t>) Chaining:</a:t>
            </a:r>
            <a:endParaRPr lang="en-US" sz="3300" dirty="0"/>
          </a:p>
          <a:p>
            <a:pPr algn="just" hangingPunct="0"/>
            <a:r>
              <a:rPr lang="en-US" sz="3300" dirty="0"/>
              <a:t>Chaining is used when a person fails to perform a complex task.</a:t>
            </a:r>
          </a:p>
          <a:p>
            <a:pPr algn="just"/>
            <a:r>
              <a:rPr lang="en-IN" sz="3300" dirty="0"/>
              <a:t>The complex task is broken into a number of small steps and each step is taught to the patient. In forward chaining one starts with the first step, goes on to the second step, then to the third and so on.  </a:t>
            </a:r>
            <a:endParaRPr lang="en-US" sz="3300" dirty="0"/>
          </a:p>
          <a:p>
            <a:pPr algn="just"/>
            <a:r>
              <a:rPr lang="en-US" sz="3300" dirty="0"/>
              <a:t>In backward chaining, one starts with the last step and goes on to the next step in a backward fashion. Backward chaining is found to be effective in training the mentally disabled.</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08015eb8d64ef9d50345113227d7943d.jpg"/>
          <p:cNvPicPr>
            <a:picLocks noChangeAspect="1" noChangeArrowheads="1"/>
          </p:cNvPicPr>
          <p:nvPr/>
        </p:nvPicPr>
        <p:blipFill>
          <a:blip r:embed="rId2"/>
          <a:srcRect/>
          <a:stretch>
            <a:fillRect/>
          </a:stretch>
        </p:blipFill>
        <p:spPr bwMode="auto">
          <a:xfrm>
            <a:off x="0" y="30480"/>
            <a:ext cx="9144000" cy="6827520"/>
          </a:xfrm>
          <a:prstGeom prst="rect">
            <a:avLst/>
          </a:prstGeom>
          <a:noFill/>
        </p:spPr>
      </p:pic>
      <p:sp>
        <p:nvSpPr>
          <p:cNvPr id="2" name="Title 1"/>
          <p:cNvSpPr>
            <a:spLocks noGrp="1"/>
          </p:cNvSpPr>
          <p:nvPr>
            <p:ph type="title"/>
          </p:nvPr>
        </p:nvSpPr>
        <p:spPr/>
        <p:txBody>
          <a:bodyPr>
            <a:normAutofit fontScale="90000"/>
          </a:bodyPr>
          <a:lstStyle/>
          <a:p>
            <a:r>
              <a:rPr lang="en-US" b="1" dirty="0"/>
              <a:t>F) Operant conditioning procedures for decreasing maladaptive behavior</a:t>
            </a:r>
            <a:endParaRPr lang="en-US" dirty="0"/>
          </a:p>
        </p:txBody>
      </p:sp>
      <p:sp>
        <p:nvSpPr>
          <p:cNvPr id="3" name="Content Placeholder 2"/>
          <p:cNvSpPr>
            <a:spLocks noGrp="1"/>
          </p:cNvSpPr>
          <p:nvPr>
            <p:ph idx="1"/>
          </p:nvPr>
        </p:nvSpPr>
        <p:spPr/>
        <p:txBody>
          <a:bodyPr>
            <a:normAutofit lnSpcReduction="10000"/>
          </a:bodyPr>
          <a:lstStyle/>
          <a:p>
            <a:pPr marL="514350" lvl="0" indent="-514350">
              <a:buFont typeface="+mj-lt"/>
              <a:buAutoNum type="arabicPeriod"/>
            </a:pPr>
            <a:r>
              <a:rPr lang="en-IN" b="1" dirty="0"/>
              <a:t>Extinction:</a:t>
            </a:r>
            <a:endParaRPr lang="en-US" dirty="0"/>
          </a:p>
          <a:p>
            <a:pPr algn="just"/>
            <a:r>
              <a:rPr lang="en-IN" dirty="0"/>
              <a:t>Extinction means removal of attention rewards permanently, following a problem behavior. This includes actions like not looking at the patient, not talking to the patient, or having no physical contact with the patient etc, following the problem behavior this is commonly used when patient exhibits all behavior. </a:t>
            </a:r>
            <a:endParaRPr lang="en-US" dirty="0"/>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Behna\PG FINAL YEAR\MINE\psychiatry\pt 3rd year\images (6).jpg"/>
          <p:cNvPicPr>
            <a:picLocks noChangeAspect="1" noChangeArrowheads="1"/>
          </p:cNvPicPr>
          <p:nvPr/>
        </p:nvPicPr>
        <p:blipFill>
          <a:blip r:embed="rId2"/>
          <a:srcRect/>
          <a:stretch>
            <a:fillRect/>
          </a:stretch>
        </p:blipFill>
        <p:spPr bwMode="auto">
          <a:xfrm>
            <a:off x="-5891" y="4412"/>
            <a:ext cx="9149891" cy="6853587"/>
          </a:xfrm>
          <a:prstGeom prst="rect">
            <a:avLst/>
          </a:prstGeom>
          <a:noFill/>
        </p:spPr>
      </p:pic>
      <p:sp>
        <p:nvSpPr>
          <p:cNvPr id="2" name="Title 1"/>
          <p:cNvSpPr>
            <a:spLocks noGrp="1"/>
          </p:cNvSpPr>
          <p:nvPr>
            <p:ph type="title"/>
          </p:nvPr>
        </p:nvSpPr>
        <p:spPr>
          <a:xfrm>
            <a:off x="1752600" y="1066800"/>
            <a:ext cx="5638800" cy="762000"/>
          </a:xfrm>
        </p:spPr>
        <p:txBody>
          <a:bodyPr>
            <a:normAutofit/>
          </a:bodyPr>
          <a:lstStyle/>
          <a:p>
            <a:r>
              <a:rPr lang="en-US" sz="3600" b="1" dirty="0">
                <a:solidFill>
                  <a:srgbClr val="0070C0"/>
                </a:solidFill>
              </a:rPr>
              <a:t>DEFINITION</a:t>
            </a:r>
          </a:p>
        </p:txBody>
      </p:sp>
      <p:sp>
        <p:nvSpPr>
          <p:cNvPr id="3" name="Content Placeholder 2"/>
          <p:cNvSpPr>
            <a:spLocks noGrp="1"/>
          </p:cNvSpPr>
          <p:nvPr>
            <p:ph idx="1"/>
          </p:nvPr>
        </p:nvSpPr>
        <p:spPr>
          <a:xfrm>
            <a:off x="1371600" y="1828800"/>
            <a:ext cx="6172200" cy="3810001"/>
          </a:xfrm>
        </p:spPr>
        <p:txBody>
          <a:bodyPr>
            <a:normAutofit lnSpcReduction="10000"/>
          </a:bodyPr>
          <a:lstStyle/>
          <a:p>
            <a:pPr algn="just"/>
            <a:r>
              <a:rPr lang="en-US" sz="2800" b="1" dirty="0">
                <a:solidFill>
                  <a:srgbClr val="7030A0"/>
                </a:solidFill>
              </a:rPr>
              <a:t>“It is the systematic application of learning a form of psychotherapy, aims at changing mal-adaptive </a:t>
            </a:r>
            <a:r>
              <a:rPr lang="en-US" sz="2800" b="1" dirty="0" err="1">
                <a:solidFill>
                  <a:srgbClr val="7030A0"/>
                </a:solidFill>
              </a:rPr>
              <a:t>behaviour</a:t>
            </a:r>
            <a:r>
              <a:rPr lang="en-US" sz="2800" b="1" dirty="0">
                <a:solidFill>
                  <a:srgbClr val="7030A0"/>
                </a:solidFill>
              </a:rPr>
              <a:t> by substituting it with adaptive </a:t>
            </a:r>
            <a:r>
              <a:rPr lang="en-US" sz="2800" b="1" dirty="0" err="1">
                <a:solidFill>
                  <a:srgbClr val="7030A0"/>
                </a:solidFill>
              </a:rPr>
              <a:t>behaviour</a:t>
            </a:r>
            <a:r>
              <a:rPr lang="en-US" sz="2800" b="1" dirty="0">
                <a:solidFill>
                  <a:srgbClr val="7030A0"/>
                </a:solidFill>
              </a:rPr>
              <a:t>.”</a:t>
            </a:r>
          </a:p>
          <a:p>
            <a:pPr algn="just"/>
            <a:r>
              <a:rPr lang="en-US" sz="2800" b="1" dirty="0">
                <a:solidFill>
                  <a:srgbClr val="7030A0"/>
                </a:solidFill>
              </a:rPr>
              <a:t>“</a:t>
            </a:r>
            <a:r>
              <a:rPr lang="en-US" sz="2800" b="1" dirty="0" err="1">
                <a:solidFill>
                  <a:srgbClr val="7030A0"/>
                </a:solidFill>
              </a:rPr>
              <a:t>Behaviour</a:t>
            </a:r>
            <a:r>
              <a:rPr lang="en-US" sz="2800" b="1" dirty="0">
                <a:solidFill>
                  <a:srgbClr val="7030A0"/>
                </a:solidFill>
              </a:rPr>
              <a:t> therapy,  the application of experimentally derived principles of </a:t>
            </a:r>
            <a:r>
              <a:rPr lang="en-US" sz="2800" b="1" u="sng" dirty="0">
                <a:solidFill>
                  <a:srgbClr val="7030A0"/>
                </a:solidFill>
                <a:hlinkClick r:id="rId3" tooltip="learning"/>
              </a:rPr>
              <a:t>learning</a:t>
            </a:r>
            <a:r>
              <a:rPr lang="en-US" sz="2800" b="1" dirty="0">
                <a:solidFill>
                  <a:srgbClr val="7030A0"/>
                </a:solidFill>
              </a:rPr>
              <a:t> to the treatment of psychological disorders.”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Behna\PG FINAL YEAR\MINE\psychiatry\pt 3rd year\08015eb8d64ef9d50345113227d7943d.jpg"/>
          <p:cNvPicPr>
            <a:picLocks noChangeAspect="1" noChangeArrowheads="1"/>
          </p:cNvPicPr>
          <p:nvPr/>
        </p:nvPicPr>
        <p:blipFill>
          <a:blip r:embed="rId2"/>
          <a:srcRect/>
          <a:stretch>
            <a:fillRect/>
          </a:stretch>
        </p:blipFill>
        <p:spPr bwMode="auto">
          <a:xfrm>
            <a:off x="0" y="30480"/>
            <a:ext cx="9144000" cy="6827520"/>
          </a:xfrm>
          <a:prstGeom prst="rect">
            <a:avLst/>
          </a:prstGeom>
          <a:noFill/>
        </p:spPr>
      </p:pic>
      <p:sp>
        <p:nvSpPr>
          <p:cNvPr id="3" name="Content Placeholder 2"/>
          <p:cNvSpPr>
            <a:spLocks noGrp="1"/>
          </p:cNvSpPr>
          <p:nvPr>
            <p:ph idx="1"/>
          </p:nvPr>
        </p:nvSpPr>
        <p:spPr>
          <a:xfrm>
            <a:off x="609600" y="838200"/>
            <a:ext cx="8229600" cy="4525963"/>
          </a:xfrm>
        </p:spPr>
        <p:txBody>
          <a:bodyPr>
            <a:normAutofit lnSpcReduction="10000"/>
          </a:bodyPr>
          <a:lstStyle/>
          <a:p>
            <a:pPr lvl="0">
              <a:buNone/>
            </a:pPr>
            <a:r>
              <a:rPr lang="en-IN" b="1" dirty="0"/>
              <a:t>2. Time out:</a:t>
            </a:r>
            <a:endParaRPr lang="en-US" dirty="0"/>
          </a:p>
          <a:p>
            <a:pPr hangingPunct="0"/>
            <a:r>
              <a:rPr lang="en-US" dirty="0"/>
              <a:t>Time out method includes removing the patient from the reward or the reward from the patient for a particular period of time following a problem behavior. This is often used in treatment of childhood disorders. For example, the child is not allowed to go out of the ward to play if he fails to complete the given work.</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08015eb8d64ef9d50345113227d7943d.jpg"/>
          <p:cNvPicPr>
            <a:picLocks noChangeAspect="1" noChangeArrowheads="1"/>
          </p:cNvPicPr>
          <p:nvPr/>
        </p:nvPicPr>
        <p:blipFill>
          <a:blip r:embed="rId2"/>
          <a:srcRect/>
          <a:stretch>
            <a:fillRect/>
          </a:stretch>
        </p:blipFill>
        <p:spPr bwMode="auto">
          <a:xfrm>
            <a:off x="0" y="30480"/>
            <a:ext cx="9144000" cy="6827520"/>
          </a:xfrm>
          <a:prstGeom prst="rect">
            <a:avLst/>
          </a:prstGeom>
          <a:noFill/>
        </p:spPr>
      </p:pic>
      <p:sp>
        <p:nvSpPr>
          <p:cNvPr id="3" name="Content Placeholder 2"/>
          <p:cNvSpPr>
            <a:spLocks noGrp="1"/>
          </p:cNvSpPr>
          <p:nvPr>
            <p:ph idx="1"/>
          </p:nvPr>
        </p:nvSpPr>
        <p:spPr>
          <a:xfrm>
            <a:off x="457200" y="762000"/>
            <a:ext cx="8229600" cy="4525963"/>
          </a:xfrm>
        </p:spPr>
        <p:txBody>
          <a:bodyPr>
            <a:normAutofit fontScale="92500" lnSpcReduction="10000"/>
          </a:bodyPr>
          <a:lstStyle/>
          <a:p>
            <a:pPr lvl="0" algn="just">
              <a:buNone/>
            </a:pPr>
            <a:r>
              <a:rPr lang="en-US" b="1" dirty="0"/>
              <a:t>3. Punishment: </a:t>
            </a:r>
            <a:endParaRPr lang="en-US" dirty="0"/>
          </a:p>
          <a:p>
            <a:pPr algn="just"/>
            <a:r>
              <a:rPr lang="en-IN" dirty="0"/>
              <a:t>Aversive stimulus (punishment) is presented contingent upon the undesirable response. The punishment procedure should be administered immediately and consistently following the undesirable behavior with clear explanation. Differential reinforcement of an adaptive or desirable behavior should be added when a punishment is being used for decreasing an undesired behavior.</a:t>
            </a:r>
            <a:endParaRPr lang="en-US" dirty="0"/>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08015eb8d64ef9d50345113227d7943d.jpg"/>
          <p:cNvPicPr>
            <a:picLocks noChangeAspect="1" noChangeArrowheads="1"/>
          </p:cNvPicPr>
          <p:nvPr/>
        </p:nvPicPr>
        <p:blipFill>
          <a:blip r:embed="rId2"/>
          <a:srcRect/>
          <a:stretch>
            <a:fillRect/>
          </a:stretch>
        </p:blipFill>
        <p:spPr bwMode="auto">
          <a:xfrm>
            <a:off x="0" y="30480"/>
            <a:ext cx="9144000" cy="6827520"/>
          </a:xfrm>
          <a:prstGeom prst="rect">
            <a:avLst/>
          </a:prstGeom>
          <a:noFill/>
        </p:spPr>
      </p:pic>
      <p:sp>
        <p:nvSpPr>
          <p:cNvPr id="3" name="Content Placeholder 2"/>
          <p:cNvSpPr>
            <a:spLocks noGrp="1"/>
          </p:cNvSpPr>
          <p:nvPr>
            <p:ph idx="1"/>
          </p:nvPr>
        </p:nvSpPr>
        <p:spPr>
          <a:xfrm>
            <a:off x="381000" y="762000"/>
            <a:ext cx="8229600" cy="4525963"/>
          </a:xfrm>
        </p:spPr>
        <p:txBody>
          <a:bodyPr>
            <a:normAutofit lnSpcReduction="10000"/>
          </a:bodyPr>
          <a:lstStyle/>
          <a:p>
            <a:pPr lvl="0">
              <a:buNone/>
            </a:pPr>
            <a:r>
              <a:rPr lang="en-US" b="1" dirty="0"/>
              <a:t>4. Restitution (over-correction):</a:t>
            </a:r>
            <a:endParaRPr lang="en-US" dirty="0"/>
          </a:p>
          <a:p>
            <a:pPr hangingPunct="0"/>
            <a:r>
              <a:rPr lang="en-US" dirty="0"/>
              <a:t>Restitution means restoring the disturbed situation to a state that is much better than what it was before the occurrence of the problem behavior.</a:t>
            </a:r>
          </a:p>
          <a:p>
            <a:pPr hangingPunct="0"/>
            <a:r>
              <a:rPr lang="en-US" dirty="0"/>
              <a:t>For example, if a patient passes urine in the ward, he would be required to not only clean the dirty area but also mop the entire/larger area of the floor in the ward.</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08015eb8d64ef9d50345113227d7943d.jpg"/>
          <p:cNvPicPr>
            <a:picLocks noChangeAspect="1" noChangeArrowheads="1"/>
          </p:cNvPicPr>
          <p:nvPr/>
        </p:nvPicPr>
        <p:blipFill>
          <a:blip r:embed="rId2"/>
          <a:srcRect/>
          <a:stretch>
            <a:fillRect/>
          </a:stretch>
        </p:blipFill>
        <p:spPr bwMode="auto">
          <a:xfrm>
            <a:off x="0" y="30480"/>
            <a:ext cx="9144000" cy="6827520"/>
          </a:xfrm>
          <a:prstGeom prst="rect">
            <a:avLst/>
          </a:prstGeom>
          <a:noFill/>
        </p:spPr>
      </p:pic>
      <p:sp>
        <p:nvSpPr>
          <p:cNvPr id="3" name="Content Placeholder 2"/>
          <p:cNvSpPr>
            <a:spLocks noGrp="1"/>
          </p:cNvSpPr>
          <p:nvPr>
            <p:ph idx="1"/>
          </p:nvPr>
        </p:nvSpPr>
        <p:spPr>
          <a:xfrm>
            <a:off x="533400" y="914400"/>
            <a:ext cx="8229600" cy="4525963"/>
          </a:xfrm>
        </p:spPr>
        <p:txBody>
          <a:bodyPr/>
          <a:lstStyle/>
          <a:p>
            <a:pPr lvl="0">
              <a:buNone/>
            </a:pPr>
            <a:r>
              <a:rPr lang="en-US" b="1" dirty="0"/>
              <a:t>5. Response cost:</a:t>
            </a:r>
            <a:endParaRPr lang="en-US" dirty="0"/>
          </a:p>
          <a:p>
            <a:pPr algn="just"/>
            <a:r>
              <a:rPr lang="en-US" dirty="0"/>
              <a:t>This procedure is used with individuals who are on token program for teaching adaptive behavior. </a:t>
            </a:r>
            <a:r>
              <a:rPr lang="en-IN" dirty="0"/>
              <a:t>When undesirable behavior occurs, a fixed number of tokens or points are deducted from what the individual has already earned.</a:t>
            </a:r>
            <a:endParaRPr lang="en-US" dirty="0"/>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E:\Behna\PG FINAL YEAR\MINE\psychiatry\pt 3rd year\images (5).jpg"/>
          <p:cNvPicPr>
            <a:picLocks noChangeAspect="1" noChangeArrowheads="1"/>
          </p:cNvPicPr>
          <p:nvPr/>
        </p:nvPicPr>
        <p:blipFill>
          <a:blip r:embed="rId2"/>
          <a:srcRect/>
          <a:stretch>
            <a:fillRect/>
          </a:stretch>
        </p:blipFill>
        <p:spPr bwMode="auto">
          <a:xfrm>
            <a:off x="0" y="-37340"/>
            <a:ext cx="9144000" cy="6895340"/>
          </a:xfrm>
          <a:prstGeom prst="rect">
            <a:avLst/>
          </a:prstGeom>
          <a:noFill/>
        </p:spPr>
      </p:pic>
      <p:sp>
        <p:nvSpPr>
          <p:cNvPr id="2" name="Title 1"/>
          <p:cNvSpPr>
            <a:spLocks noGrp="1"/>
          </p:cNvSpPr>
          <p:nvPr>
            <p:ph type="title"/>
          </p:nvPr>
        </p:nvSpPr>
        <p:spPr>
          <a:xfrm>
            <a:off x="457200" y="685800"/>
            <a:ext cx="8229600" cy="1143000"/>
          </a:xfrm>
        </p:spPr>
        <p:txBody>
          <a:bodyPr>
            <a:normAutofit fontScale="90000"/>
          </a:bodyPr>
          <a:lstStyle/>
          <a:p>
            <a:r>
              <a:rPr lang="en-US" b="1" dirty="0"/>
              <a:t>F) Assertiveness and social skill training</a:t>
            </a:r>
            <a:endParaRPr lang="en-US" dirty="0"/>
          </a:p>
        </p:txBody>
      </p:sp>
      <p:sp>
        <p:nvSpPr>
          <p:cNvPr id="3" name="Content Placeholder 2"/>
          <p:cNvSpPr>
            <a:spLocks noGrp="1"/>
          </p:cNvSpPr>
          <p:nvPr>
            <p:ph idx="1"/>
          </p:nvPr>
        </p:nvSpPr>
        <p:spPr>
          <a:xfrm>
            <a:off x="457200" y="1981200"/>
            <a:ext cx="8229600" cy="4525963"/>
          </a:xfrm>
        </p:spPr>
        <p:txBody>
          <a:bodyPr/>
          <a:lstStyle/>
          <a:p>
            <a:pPr algn="just"/>
            <a:r>
              <a:rPr lang="en-US" dirty="0"/>
              <a:t>Assertive training is a </a:t>
            </a:r>
            <a:r>
              <a:rPr lang="en-US" dirty="0" err="1"/>
              <a:t>behaviour</a:t>
            </a:r>
            <a:r>
              <a:rPr lang="en-US" dirty="0"/>
              <a:t> therapy technique in which the patient is given training to bring about change in emotional and other </a:t>
            </a:r>
            <a:r>
              <a:rPr lang="en-US" dirty="0" err="1"/>
              <a:t>behavioural</a:t>
            </a:r>
            <a:r>
              <a:rPr lang="en-US" dirty="0"/>
              <a:t> pattern by being assertive.   Client is encouraged not to be afraid of showing an appropriate response, negative or positive, to an idea or suggestion. </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E:\Behna\PG FINAL YEAR\MINE\psychiatry\pt 3rd year\images (5).jpg"/>
          <p:cNvPicPr>
            <a:picLocks noChangeAspect="1" noChangeArrowheads="1"/>
          </p:cNvPicPr>
          <p:nvPr/>
        </p:nvPicPr>
        <p:blipFill>
          <a:blip r:embed="rId2"/>
          <a:srcRect/>
          <a:stretch>
            <a:fillRect/>
          </a:stretch>
        </p:blipFill>
        <p:spPr bwMode="auto">
          <a:xfrm>
            <a:off x="0" y="-37340"/>
            <a:ext cx="9144000" cy="6895340"/>
          </a:xfrm>
          <a:prstGeom prst="rect">
            <a:avLst/>
          </a:prstGeom>
          <a:noFill/>
        </p:spPr>
      </p:pic>
      <p:sp>
        <p:nvSpPr>
          <p:cNvPr id="3" name="Content Placeholder 2"/>
          <p:cNvSpPr>
            <a:spLocks noGrp="1"/>
          </p:cNvSpPr>
          <p:nvPr>
            <p:ph idx="1"/>
          </p:nvPr>
        </p:nvSpPr>
        <p:spPr/>
        <p:txBody>
          <a:bodyPr/>
          <a:lstStyle/>
          <a:p>
            <a:pPr algn="just"/>
            <a:r>
              <a:rPr lang="en-US" dirty="0"/>
              <a:t>Assertive </a:t>
            </a:r>
            <a:r>
              <a:rPr lang="en-US" dirty="0" err="1"/>
              <a:t>behaviour</a:t>
            </a:r>
            <a:r>
              <a:rPr lang="en-US" dirty="0"/>
              <a:t> training is given by the therapist, first by role play and then by practice in real life situations. Attention is focused on more effective interpersonal skills. Social skill training helps to improve social manners like encouraging eye contact, speaking appropriately, observing simple etiquette and relating to people.</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E:\Behna\PG FINAL YEAR\MINE\psychiatry\pt 3rd year\images (3).jpg"/>
          <p:cNvPicPr>
            <a:picLocks noChangeAspect="1" noChangeArrowheads="1"/>
          </p:cNvPicPr>
          <p:nvPr/>
        </p:nvPicPr>
        <p:blipFill>
          <a:blip r:embed="rId2"/>
          <a:srcRect/>
          <a:stretch>
            <a:fillRect/>
          </a:stretch>
        </p:blipFill>
        <p:spPr bwMode="auto">
          <a:xfrm>
            <a:off x="-5891" y="4412"/>
            <a:ext cx="9149891" cy="6853587"/>
          </a:xfrm>
          <a:prstGeom prst="rect">
            <a:avLst/>
          </a:prstGeom>
          <a:noFill/>
        </p:spPr>
      </p:pic>
      <p:sp>
        <p:nvSpPr>
          <p:cNvPr id="3" name="Content Placeholder 2"/>
          <p:cNvSpPr>
            <a:spLocks noGrp="1"/>
          </p:cNvSpPr>
          <p:nvPr>
            <p:ph idx="1"/>
          </p:nvPr>
        </p:nvSpPr>
        <p:spPr>
          <a:xfrm>
            <a:off x="457200" y="533400"/>
            <a:ext cx="8229600" cy="5592763"/>
          </a:xfrm>
        </p:spPr>
        <p:txBody>
          <a:bodyPr>
            <a:normAutofit fontScale="77500" lnSpcReduction="20000"/>
          </a:bodyPr>
          <a:lstStyle/>
          <a:p>
            <a:pPr>
              <a:buFont typeface="Wingdings" pitchFamily="2" charset="2"/>
              <a:buChar char="q"/>
            </a:pPr>
            <a:r>
              <a:rPr lang="en-IN" sz="5200" b="1" dirty="0"/>
              <a:t>Role of nurse in behavior therapy:</a:t>
            </a:r>
            <a:endParaRPr lang="en-US" sz="5200" dirty="0"/>
          </a:p>
          <a:p>
            <a:pPr lvl="0"/>
            <a:r>
              <a:rPr lang="en-IN" dirty="0"/>
              <a:t>The continual direct contact with client and due to therapeutic nurse client relationship the nurses are the ideal practitioner to deliver continuous </a:t>
            </a:r>
            <a:r>
              <a:rPr lang="en-IN" dirty="0" err="1"/>
              <a:t>behavioral</a:t>
            </a:r>
            <a:r>
              <a:rPr lang="en-IN" dirty="0"/>
              <a:t> therapy.</a:t>
            </a:r>
            <a:endParaRPr lang="en-US" dirty="0"/>
          </a:p>
          <a:p>
            <a:pPr lvl="0"/>
            <a:r>
              <a:rPr lang="en-IN" dirty="0"/>
              <a:t>Nursing process and behavior therapy have a lot in common both are client </a:t>
            </a:r>
            <a:r>
              <a:rPr lang="en-IN" dirty="0" err="1"/>
              <a:t>centered</a:t>
            </a:r>
            <a:r>
              <a:rPr lang="en-IN" dirty="0"/>
              <a:t> and strongly emphasize mutuality.</a:t>
            </a:r>
            <a:endParaRPr lang="en-US" dirty="0"/>
          </a:p>
          <a:p>
            <a:pPr lvl="0"/>
            <a:r>
              <a:rPr lang="en-IN" b="1" dirty="0"/>
              <a:t>Be active and directive</a:t>
            </a:r>
            <a:endParaRPr lang="en-US" dirty="0"/>
          </a:p>
          <a:p>
            <a:pPr lvl="0"/>
            <a:r>
              <a:rPr lang="en-IN" b="1" dirty="0"/>
              <a:t>Be a consultant </a:t>
            </a:r>
            <a:endParaRPr lang="en-US" dirty="0"/>
          </a:p>
          <a:p>
            <a:pPr lvl="0"/>
            <a:r>
              <a:rPr lang="en-IN" b="1" dirty="0"/>
              <a:t> Be a problem solver</a:t>
            </a:r>
            <a:endParaRPr lang="en-US" dirty="0"/>
          </a:p>
          <a:p>
            <a:pPr lvl="0"/>
            <a:r>
              <a:rPr lang="en-IN" dirty="0"/>
              <a:t>Role </a:t>
            </a:r>
            <a:r>
              <a:rPr lang="en-IN" dirty="0" err="1"/>
              <a:t>modeling</a:t>
            </a:r>
            <a:r>
              <a:rPr lang="en-IN" dirty="0"/>
              <a:t> (observing others’ behavior)</a:t>
            </a:r>
            <a:endParaRPr lang="en-US" dirty="0"/>
          </a:p>
          <a:p>
            <a:pPr lvl="0"/>
            <a:r>
              <a:rPr lang="en-IN" dirty="0"/>
              <a:t>Conduct a thorough functional assessment, formulate initial treatment goals, use strategies for behavior change, evaluate the success of the change, and conduct a follow-up assessment</a:t>
            </a:r>
            <a:endParaRPr lang="en-US" dirty="0"/>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pptbackgrounds.net/uploads/blue-question-powerpoint-background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normAutofit/>
          </a:bodyPr>
          <a:lstStyle/>
          <a:p>
            <a:r>
              <a:rPr lang="en-US" sz="5400" b="1" dirty="0"/>
              <a:t>M.C.Q.</a:t>
            </a:r>
          </a:p>
        </p:txBody>
      </p:sp>
      <p:sp>
        <p:nvSpPr>
          <p:cNvPr id="3" name="Content Placeholder 2"/>
          <p:cNvSpPr>
            <a:spLocks noGrp="1"/>
          </p:cNvSpPr>
          <p:nvPr>
            <p:ph idx="1"/>
          </p:nvPr>
        </p:nvSpPr>
        <p:spPr>
          <a:xfrm>
            <a:off x="457200" y="1371600"/>
            <a:ext cx="8229600" cy="5257800"/>
          </a:xfrm>
        </p:spPr>
        <p:txBody>
          <a:bodyPr>
            <a:normAutofit fontScale="92500" lnSpcReduction="10000"/>
          </a:bodyPr>
          <a:lstStyle/>
          <a:p>
            <a:pPr marL="514350" indent="-514350">
              <a:buFont typeface="+mj-lt"/>
              <a:buAutoNum type="arabicPeriod"/>
            </a:pPr>
            <a:r>
              <a:rPr lang="en-US" sz="3500" dirty="0"/>
              <a:t>Which are the aspects of </a:t>
            </a:r>
            <a:r>
              <a:rPr lang="en-US" sz="3500" dirty="0" err="1"/>
              <a:t>behaviour</a:t>
            </a:r>
            <a:r>
              <a:rPr lang="en-US" sz="3500" dirty="0"/>
              <a:t> therapy?</a:t>
            </a:r>
          </a:p>
          <a:p>
            <a:pPr marL="514350" lvl="0" indent="-514350">
              <a:buFont typeface="+mj-lt"/>
              <a:buAutoNum type="alphaLcParenR"/>
            </a:pPr>
            <a:r>
              <a:rPr lang="en-IN" sz="2800" dirty="0"/>
              <a:t>Classical Conditioning</a:t>
            </a:r>
            <a:endParaRPr lang="en-US" sz="2800" dirty="0"/>
          </a:p>
          <a:p>
            <a:pPr marL="514350" lvl="0" indent="-514350">
              <a:buFont typeface="+mj-lt"/>
              <a:buAutoNum type="alphaLcParenR"/>
            </a:pPr>
            <a:r>
              <a:rPr lang="en-IN" sz="2800" dirty="0"/>
              <a:t>Operant Conditioning</a:t>
            </a:r>
            <a:endParaRPr lang="en-US" sz="2800" dirty="0"/>
          </a:p>
          <a:p>
            <a:pPr marL="514350" lvl="0" indent="-514350">
              <a:buFont typeface="+mj-lt"/>
              <a:buAutoNum type="alphaLcParenR"/>
            </a:pPr>
            <a:r>
              <a:rPr lang="en-IN" sz="2800" dirty="0"/>
              <a:t>Social Learning Approach</a:t>
            </a:r>
            <a:endParaRPr lang="en-US" sz="2800" dirty="0"/>
          </a:p>
          <a:p>
            <a:pPr marL="514350" lvl="0" indent="-514350">
              <a:buFont typeface="+mj-lt"/>
              <a:buAutoNum type="alphaLcParenR"/>
            </a:pPr>
            <a:r>
              <a:rPr lang="en-IN" sz="2800" dirty="0"/>
              <a:t>Cognitive Behaviour Therapy</a:t>
            </a:r>
          </a:p>
          <a:p>
            <a:pPr marL="514350" lvl="0" indent="-514350">
              <a:buFont typeface="+mj-lt"/>
              <a:buAutoNum type="alphaLcParenR"/>
            </a:pPr>
            <a:r>
              <a:rPr lang="en-IN" sz="2800" dirty="0"/>
              <a:t>All of above</a:t>
            </a:r>
          </a:p>
          <a:p>
            <a:pPr marL="514350" lvl="0" indent="-514350">
              <a:buNone/>
            </a:pPr>
            <a:r>
              <a:rPr lang="en-IN" sz="2800" dirty="0"/>
              <a:t>2. </a:t>
            </a:r>
            <a:r>
              <a:rPr lang="en-IN" sz="3500" dirty="0" err="1"/>
              <a:t>Disulfiram</a:t>
            </a:r>
            <a:r>
              <a:rPr lang="en-IN" sz="3500" dirty="0"/>
              <a:t> drugs used for….</a:t>
            </a:r>
            <a:endParaRPr lang="en-IN" sz="2800" dirty="0"/>
          </a:p>
          <a:p>
            <a:pPr marL="514350" lvl="0" indent="-514350">
              <a:buFont typeface="+mj-lt"/>
              <a:buAutoNum type="alphaLcParenR"/>
            </a:pPr>
            <a:r>
              <a:rPr lang="en-IN" sz="2800" dirty="0"/>
              <a:t>Stop alcohol</a:t>
            </a:r>
          </a:p>
          <a:p>
            <a:pPr marL="514350" lvl="0" indent="-514350">
              <a:buFont typeface="+mj-lt"/>
              <a:buAutoNum type="alphaLcParenR"/>
            </a:pPr>
            <a:r>
              <a:rPr lang="en-IN" sz="2800" dirty="0"/>
              <a:t>Delirium</a:t>
            </a:r>
          </a:p>
          <a:p>
            <a:pPr marL="514350" lvl="0" indent="-514350">
              <a:buFont typeface="+mj-lt"/>
              <a:buAutoNum type="alphaLcParenR"/>
            </a:pPr>
            <a:r>
              <a:rPr lang="en-IN" sz="2800" dirty="0"/>
              <a:t>Schizophrenia</a:t>
            </a:r>
          </a:p>
          <a:p>
            <a:pPr marL="514350" lvl="0" indent="-514350">
              <a:buFont typeface="+mj-lt"/>
              <a:buAutoNum type="alphaLcParenR"/>
            </a:pPr>
            <a:r>
              <a:rPr lang="en-IN" sz="2800" dirty="0"/>
              <a:t>BMD</a:t>
            </a:r>
            <a:endParaRPr lang="en-US" sz="2800" dirty="0"/>
          </a:p>
          <a:p>
            <a:pPr marL="514350" indent="-514350">
              <a:buNone/>
            </a:pPr>
            <a:endParaRPr lang="en-US" sz="2800" dirty="0"/>
          </a:p>
        </p:txBody>
      </p:sp>
    </p:spTree>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pptbackgrounds.net/uploads/blue-question-powerpoint-background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a:xfrm>
            <a:off x="457200" y="228600"/>
            <a:ext cx="8229600" cy="6324600"/>
          </a:xfrm>
        </p:spPr>
        <p:txBody>
          <a:bodyPr>
            <a:normAutofit lnSpcReduction="10000"/>
          </a:bodyPr>
          <a:lstStyle/>
          <a:p>
            <a:pPr>
              <a:buNone/>
            </a:pPr>
            <a:r>
              <a:rPr lang="en-US" sz="3600" b="1" dirty="0"/>
              <a:t>3. Extinction means….</a:t>
            </a:r>
          </a:p>
          <a:p>
            <a:pPr marL="514350" indent="-514350" algn="just">
              <a:buFont typeface="+mj-lt"/>
              <a:buAutoNum type="alphaLcParenR"/>
            </a:pPr>
            <a:r>
              <a:rPr lang="en-US" sz="2600" dirty="0"/>
              <a:t>removing the patient from the reward or the reward </a:t>
            </a:r>
          </a:p>
          <a:p>
            <a:pPr marL="514350" indent="-514350" algn="just">
              <a:buFont typeface="+mj-lt"/>
              <a:buAutoNum type="alphaLcParenR"/>
            </a:pPr>
            <a:r>
              <a:rPr lang="en-US" sz="2600" dirty="0"/>
              <a:t>removal of attention rewards permanently</a:t>
            </a:r>
          </a:p>
          <a:p>
            <a:pPr marL="514350" indent="-514350" algn="just">
              <a:buFont typeface="+mj-lt"/>
              <a:buAutoNum type="alphaLcParenR"/>
            </a:pPr>
            <a:r>
              <a:rPr lang="en-US" sz="2600" dirty="0"/>
              <a:t>Both</a:t>
            </a:r>
          </a:p>
          <a:p>
            <a:pPr marL="514350" indent="-514350" algn="just">
              <a:buFont typeface="+mj-lt"/>
              <a:buAutoNum type="alphaLcParenR"/>
            </a:pPr>
            <a:r>
              <a:rPr lang="en-US" sz="2600" dirty="0"/>
              <a:t>None of above</a:t>
            </a:r>
          </a:p>
          <a:p>
            <a:pPr marL="514350" indent="-514350" algn="just">
              <a:buNone/>
            </a:pPr>
            <a:r>
              <a:rPr lang="en-US" sz="3600" b="1" dirty="0"/>
              <a:t>4. Restitution means….</a:t>
            </a:r>
          </a:p>
          <a:p>
            <a:pPr marL="742950" indent="-742950" algn="just">
              <a:buFont typeface="+mj-lt"/>
              <a:buAutoNum type="alphaLcParenR"/>
            </a:pPr>
            <a:r>
              <a:rPr lang="en-US" sz="2800" dirty="0"/>
              <a:t>restoring the disturbed situation to a state that is much better than what it was before the occurrence of the problem behavior.</a:t>
            </a:r>
          </a:p>
          <a:p>
            <a:pPr marL="514350" indent="-514350" algn="just">
              <a:buFont typeface="+mj-lt"/>
              <a:buAutoNum type="alphaLcParenR"/>
            </a:pPr>
            <a:r>
              <a:rPr lang="en-US" sz="2800" dirty="0"/>
              <a:t>removing the patient from the reward or the reward </a:t>
            </a:r>
          </a:p>
          <a:p>
            <a:pPr marL="514350" indent="-514350" algn="just">
              <a:buFont typeface="+mj-lt"/>
              <a:buAutoNum type="alphaLcParenR"/>
            </a:pPr>
            <a:r>
              <a:rPr lang="en-US" sz="2800" dirty="0"/>
              <a:t>removal of attention rewards permanently</a:t>
            </a:r>
          </a:p>
          <a:p>
            <a:pPr marL="514350" indent="-514350" algn="just">
              <a:buFont typeface="+mj-lt"/>
              <a:buAutoNum type="alphaLcParenR"/>
            </a:pPr>
            <a:r>
              <a:rPr lang="en-US" sz="2800" dirty="0"/>
              <a:t>none</a:t>
            </a:r>
          </a:p>
          <a:p>
            <a:pPr marL="514350" indent="-514350" algn="just">
              <a:buNone/>
            </a:pPr>
            <a:endParaRPr lang="en-US" sz="3600" b="1" dirty="0"/>
          </a:p>
        </p:txBody>
      </p:sp>
    </p:spTree>
  </p:cSld>
  <p:clrMapOvr>
    <a:masterClrMapping/>
  </p:clrMapOvr>
  <p:transition>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G:\THANK YOU\Thank-You (6).jpg"/>
          <p:cNvPicPr>
            <a:picLocks noChangeAspect="1" noChangeArrowheads="1"/>
          </p:cNvPicPr>
          <p:nvPr/>
        </p:nvPicPr>
        <p:blipFill>
          <a:blip r:embed="rId2"/>
          <a:srcRect/>
          <a:stretch>
            <a:fillRect/>
          </a:stretch>
        </p:blipFill>
        <p:spPr>
          <a:xfrm>
            <a:off x="1371684" y="-76108"/>
            <a:ext cx="7924592" cy="7238810"/>
          </a:xfrm>
          <a:prstGeom prst="roundRect">
            <a:avLst>
              <a:gd name="adj" fmla="val 16667"/>
            </a:avLst>
          </a:prstGeom>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Behna\PG FINAL YEAR\MINE\psychiatry\pt 3rd year\Sensitive-Background_6xgzot0kki5bgrqzkf30gvdrslmh120n_360.jpg"/>
          <p:cNvPicPr>
            <a:picLocks noChangeAspect="1" noChangeArrowheads="1"/>
          </p:cNvPicPr>
          <p:nvPr/>
        </p:nvPicPr>
        <p:blipFill>
          <a:blip r:embed="rId2"/>
          <a:srcRect/>
          <a:stretch>
            <a:fillRect/>
          </a:stretch>
        </p:blipFill>
        <p:spPr bwMode="auto">
          <a:xfrm>
            <a:off x="0" y="1"/>
            <a:ext cx="9144000" cy="6858000"/>
          </a:xfrm>
          <a:prstGeom prst="rect">
            <a:avLst/>
          </a:prstGeom>
          <a:noFill/>
        </p:spPr>
      </p:pic>
      <p:graphicFrame>
        <p:nvGraphicFramePr>
          <p:cNvPr id="5" name="Content Placeholder 4"/>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Behna\PG FINAL YEAR\MINE\psychiatry\pt 3rd year\chart-paper-person-1315987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p:txBody>
          <a:bodyPr/>
          <a:lstStyle/>
          <a:p>
            <a:pPr>
              <a:buNone/>
            </a:pPr>
            <a:r>
              <a:rPr lang="en-US" sz="11500" b="1" dirty="0">
                <a:solidFill>
                  <a:srgbClr val="0070C0"/>
                </a:solidFill>
              </a:rPr>
              <a:t>      CHART</a:t>
            </a:r>
            <a:endParaRPr lang="en-US" b="1" dirty="0">
              <a:solidFill>
                <a:srgbClr val="0070C0"/>
              </a:solidFill>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E:\Behna\PG FINAL YEAR\MINE\psychiatry\pt 3rd year\Flower-Powerpoint-Background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b="1" dirty="0">
                <a:solidFill>
                  <a:srgbClr val="6600FF"/>
                </a:solidFill>
              </a:rPr>
              <a:t>CONTRAINDICATIONS</a:t>
            </a:r>
            <a:endParaRPr lang="en-US" dirty="0">
              <a:solidFill>
                <a:srgbClr val="6600FF"/>
              </a:solidFill>
            </a:endParaRPr>
          </a:p>
        </p:txBody>
      </p:sp>
      <p:sp>
        <p:nvSpPr>
          <p:cNvPr id="3" name="Content Placeholder 2"/>
          <p:cNvSpPr>
            <a:spLocks noGrp="1"/>
          </p:cNvSpPr>
          <p:nvPr>
            <p:ph idx="1"/>
          </p:nvPr>
        </p:nvSpPr>
        <p:spPr/>
        <p:txBody>
          <a:bodyPr>
            <a:normAutofit/>
          </a:bodyPr>
          <a:lstStyle/>
          <a:p>
            <a:pPr algn="just"/>
            <a:r>
              <a:rPr lang="en-US" sz="4000" b="1" dirty="0">
                <a:solidFill>
                  <a:srgbClr val="FFFF00"/>
                </a:solidFill>
              </a:rPr>
              <a:t>The disease in which symptomatology is acute pervasive of non-circumscribed and in which triggering environmental event or external reinforcement are not obvious.</a:t>
            </a:r>
          </a:p>
          <a:p>
            <a:pPr algn="just"/>
            <a:endParaRPr lang="en-US" sz="4000" b="1" dirty="0">
              <a:solidFill>
                <a:srgbClr val="FFFF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Behna\PG FINAL YEAR\MINE\psychiatry\pt 3rd year\328_example.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vintage-floral-frame-powerpoint-template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b="1" dirty="0">
                <a:solidFill>
                  <a:srgbClr val="FFFF00"/>
                </a:solidFill>
              </a:rPr>
              <a:t>1.  CLASSICAL CONDITIONING</a:t>
            </a:r>
            <a:endParaRPr lang="en-US" dirty="0">
              <a:solidFill>
                <a:srgbClr val="FFFF00"/>
              </a:solidFill>
            </a:endParaRPr>
          </a:p>
        </p:txBody>
      </p:sp>
      <p:sp>
        <p:nvSpPr>
          <p:cNvPr id="3" name="Content Placeholder 2"/>
          <p:cNvSpPr>
            <a:spLocks noGrp="1"/>
          </p:cNvSpPr>
          <p:nvPr>
            <p:ph idx="1"/>
          </p:nvPr>
        </p:nvSpPr>
        <p:spPr/>
        <p:txBody>
          <a:bodyPr/>
          <a:lstStyle/>
          <a:p>
            <a:endParaRPr lang="en-US"/>
          </a:p>
        </p:txBody>
      </p:sp>
      <p:pic>
        <p:nvPicPr>
          <p:cNvPr id="1026" name="Picture 2" descr="E:\Behna\PG FINAL YEAR\MINE\psychiatry\pt 3rd year\03-12.gif"/>
          <p:cNvPicPr>
            <a:picLocks noChangeAspect="1" noChangeArrowheads="1"/>
          </p:cNvPicPr>
          <p:nvPr/>
        </p:nvPicPr>
        <p:blipFill>
          <a:blip r:embed="rId3"/>
          <a:srcRect/>
          <a:stretch>
            <a:fillRect/>
          </a:stretch>
        </p:blipFill>
        <p:spPr bwMode="auto">
          <a:xfrm>
            <a:off x="457200" y="1219200"/>
            <a:ext cx="8077200" cy="5257800"/>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1911</TotalTime>
  <Words>1656</Words>
  <Application>Microsoft Office PowerPoint</Application>
  <PresentationFormat>On-screen Show (4:3)</PresentationFormat>
  <Paragraphs>141</Paragraphs>
  <Slides>39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Adobe Caslon Pro Bold</vt:lpstr>
      <vt:lpstr>Andalus</vt:lpstr>
      <vt:lpstr>Arial</vt:lpstr>
      <vt:lpstr>Calibri</vt:lpstr>
      <vt:lpstr>Courier New</vt:lpstr>
      <vt:lpstr>Monotype Corsiva</vt:lpstr>
      <vt:lpstr>Wingdings</vt:lpstr>
      <vt:lpstr>Office Theme</vt:lpstr>
      <vt:lpstr>BEHAVIOURAL THERAPY</vt:lpstr>
      <vt:lpstr>INTRODUCTION</vt:lpstr>
      <vt:lpstr>DEFINITION</vt:lpstr>
      <vt:lpstr>PowerPoint Presentation</vt:lpstr>
      <vt:lpstr>PowerPoint Presentation</vt:lpstr>
      <vt:lpstr>PowerPoint Presentation</vt:lpstr>
      <vt:lpstr>CONTRAINDICATIONS</vt:lpstr>
      <vt:lpstr>PowerPoint Presentation</vt:lpstr>
      <vt:lpstr>1.  CLASSICAL CONDITIONING</vt:lpstr>
      <vt:lpstr>2. OPERANT CONDITIONING</vt:lpstr>
      <vt:lpstr>3. SOCIAL LEARNING APPROACH</vt:lpstr>
      <vt:lpstr>4. COGNITIVE BEHAVIOUR THERAPY</vt:lpstr>
      <vt:lpstr>PowerPoint Presentation</vt:lpstr>
      <vt:lpstr>A. SYSTEMATIC DESENSITIZATION</vt:lpstr>
      <vt:lpstr>PowerPoint Presentation</vt:lpstr>
      <vt:lpstr>PowerPoint Presentation</vt:lpstr>
      <vt:lpstr>B. FLOODING</vt:lpstr>
      <vt:lpstr>PowerPoint Presentation</vt:lpstr>
      <vt:lpstr>C. Aversion therapy: </vt:lpstr>
      <vt:lpstr>Overt sensitization</vt:lpstr>
      <vt:lpstr>PowerPoint Presentation</vt:lpstr>
      <vt:lpstr>Covert Sensitization</vt:lpstr>
      <vt:lpstr>D) Operant conditioning procedures for increasing adaptive behavior</vt:lpstr>
      <vt:lpstr>2)Token economy</vt:lpstr>
      <vt:lpstr>PowerPoint Presentation</vt:lpstr>
      <vt:lpstr>E) Operant conditioning procedures to teach new behavior </vt:lpstr>
      <vt:lpstr>PowerPoint Presentation</vt:lpstr>
      <vt:lpstr>PowerPoint Presentation</vt:lpstr>
      <vt:lpstr>F) Operant conditioning procedures for decreasing maladaptive behavior</vt:lpstr>
      <vt:lpstr>PowerPoint Presentation</vt:lpstr>
      <vt:lpstr>PowerPoint Presentation</vt:lpstr>
      <vt:lpstr>PowerPoint Presentation</vt:lpstr>
      <vt:lpstr>PowerPoint Presentation</vt:lpstr>
      <vt:lpstr>F) Assertiveness and social skill training</vt:lpstr>
      <vt:lpstr>PowerPoint Presentation</vt:lpstr>
      <vt:lpstr>PowerPoint Presentation</vt:lpstr>
      <vt:lpstr>M.C.Q.</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BEHAVIOURAL THERAPY</dc:title>
  <dc:creator>Bates</dc:creator>
  <cp:lastModifiedBy>Bhavisha Patel</cp:lastModifiedBy>
  <cp:revision>58</cp:revision>
  <dcterms:created xsi:type="dcterms:W3CDTF">2017-01-17T15:55:01Z</dcterms:created>
  <dcterms:modified xsi:type="dcterms:W3CDTF">2021-07-30T07:02:45Z</dcterms:modified>
</cp:coreProperties>
</file>