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67" r:id="rId3"/>
    <p:sldId id="297" r:id="rId4"/>
    <p:sldId id="266" r:id="rId5"/>
    <p:sldId id="287" r:id="rId6"/>
    <p:sldId id="289" r:id="rId7"/>
    <p:sldId id="309" r:id="rId8"/>
    <p:sldId id="310" r:id="rId9"/>
    <p:sldId id="291" r:id="rId10"/>
    <p:sldId id="315" r:id="rId11"/>
    <p:sldId id="316" r:id="rId12"/>
    <p:sldId id="317" r:id="rId13"/>
    <p:sldId id="318" r:id="rId14"/>
    <p:sldId id="319" r:id="rId15"/>
    <p:sldId id="320" r:id="rId16"/>
    <p:sldId id="321" r:id="rId17"/>
    <p:sldId id="322" r:id="rId18"/>
    <p:sldId id="323" r:id="rId19"/>
    <p:sldId id="257" r:id="rId20"/>
    <p:sldId id="269" r:id="rId21"/>
    <p:sldId id="300" r:id="rId22"/>
    <p:sldId id="298" r:id="rId23"/>
    <p:sldId id="292" r:id="rId24"/>
    <p:sldId id="324"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25" r:id="rId39"/>
    <p:sldId id="343" r:id="rId40"/>
    <p:sldId id="344" r:id="rId41"/>
    <p:sldId id="345" r:id="rId42"/>
    <p:sldId id="347" r:id="rId43"/>
    <p:sldId id="348" r:id="rId44"/>
    <p:sldId id="311" r:id="rId45"/>
    <p:sldId id="312" r:id="rId46"/>
    <p:sldId id="313" r:id="rId47"/>
    <p:sldId id="314" r:id="rId48"/>
    <p:sldId id="326" r:id="rId49"/>
    <p:sldId id="327" r:id="rId50"/>
    <p:sldId id="328" r:id="rId51"/>
    <p:sldId id="329" r:id="rId52"/>
    <p:sldId id="284"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2" d="100"/>
          <a:sy n="82" d="100"/>
        </p:scale>
        <p:origin x="1478" y="58"/>
      </p:cViewPr>
      <p:guideLst>
        <p:guide orient="horz" pos="2160"/>
        <p:guide pos="2880"/>
      </p:guideLst>
    </p:cSldViewPr>
  </p:slideViewPr>
  <p:outlineViewPr>
    <p:cViewPr>
      <p:scale>
        <a:sx n="33" d="100"/>
        <a:sy n="33" d="100"/>
      </p:scale>
      <p:origin x="0" y="1024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517E7-A21F-4492-808A-371356A298DE}" type="datetimeFigureOut">
              <a:rPr lang="en-US" smtClean="0"/>
              <a:pPr/>
              <a:t>7/30/2021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835DD8-55CD-4AAF-9D7A-563B5D0B8B6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835DD8-55CD-4AAF-9D7A-563B5D0B8B65}"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B8999CC6-C04C-4B10-B191-05E18081BDD4}" type="datetimeFigureOut">
              <a:rPr lang="en-US" smtClean="0"/>
              <a:pPr/>
              <a:t>7/30/2021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0A7F27A-1CFB-45C2-9258-1AB1CC8734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8999CC6-C04C-4B10-B191-05E18081BDD4}"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7F27A-1CFB-45C2-9258-1AB1CC8734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8999CC6-C04C-4B10-B191-05E18081BDD4}" type="datetimeFigureOut">
              <a:rPr lang="en-US" smtClean="0"/>
              <a:pPr/>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7F27A-1CFB-45C2-9258-1AB1CC8734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8999CC6-C04C-4B10-B191-05E18081BDD4}" type="datetimeFigureOut">
              <a:rPr lang="en-US" smtClean="0"/>
              <a:pPr/>
              <a:t>7/30/2021</a:t>
            </a:fld>
            <a:endParaRPr lang="en-US"/>
          </a:p>
        </p:txBody>
      </p:sp>
      <p:sp>
        <p:nvSpPr>
          <p:cNvPr id="9" name="Slide Number Placeholder 8"/>
          <p:cNvSpPr>
            <a:spLocks noGrp="1"/>
          </p:cNvSpPr>
          <p:nvPr>
            <p:ph type="sldNum" sz="quarter" idx="15"/>
          </p:nvPr>
        </p:nvSpPr>
        <p:spPr/>
        <p:txBody>
          <a:bodyPr rtlCol="0"/>
          <a:lstStyle/>
          <a:p>
            <a:fld id="{70A7F27A-1CFB-45C2-9258-1AB1CC873424}"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8999CC6-C04C-4B10-B191-05E18081BDD4}" type="datetimeFigureOut">
              <a:rPr lang="en-US" smtClean="0"/>
              <a:pPr/>
              <a:t>7/30/2021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0A7F27A-1CFB-45C2-9258-1AB1CC8734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8999CC6-C04C-4B10-B191-05E18081BDD4}" type="datetimeFigureOut">
              <a:rPr lang="en-US" smtClean="0"/>
              <a:pPr/>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7F27A-1CFB-45C2-9258-1AB1CC873424}"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8999CC6-C04C-4B10-B191-05E18081BDD4}" type="datetimeFigureOut">
              <a:rPr lang="en-US" smtClean="0"/>
              <a:pPr/>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7F27A-1CFB-45C2-9258-1AB1CC873424}"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8999CC6-C04C-4B10-B191-05E18081BDD4}" type="datetimeFigureOut">
              <a:rPr lang="en-US" smtClean="0"/>
              <a:pPr/>
              <a:t>7/30/2021</a:t>
            </a:fld>
            <a:endParaRPr lang="en-US"/>
          </a:p>
        </p:txBody>
      </p:sp>
      <p:sp>
        <p:nvSpPr>
          <p:cNvPr id="7" name="Slide Number Placeholder 6"/>
          <p:cNvSpPr>
            <a:spLocks noGrp="1"/>
          </p:cNvSpPr>
          <p:nvPr>
            <p:ph type="sldNum" sz="quarter" idx="11"/>
          </p:nvPr>
        </p:nvSpPr>
        <p:spPr/>
        <p:txBody>
          <a:bodyPr rtlCol="0"/>
          <a:lstStyle/>
          <a:p>
            <a:fld id="{70A7F27A-1CFB-45C2-9258-1AB1CC873424}"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99CC6-C04C-4B10-B191-05E18081BDD4}" type="datetimeFigureOut">
              <a:rPr lang="en-US" smtClean="0"/>
              <a:pPr/>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A7F27A-1CFB-45C2-9258-1AB1CC8734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8999CC6-C04C-4B10-B191-05E18081BDD4}" type="datetimeFigureOut">
              <a:rPr lang="en-US" smtClean="0"/>
              <a:pPr/>
              <a:t>7/30/2021</a:t>
            </a:fld>
            <a:endParaRPr lang="en-US"/>
          </a:p>
        </p:txBody>
      </p:sp>
      <p:sp>
        <p:nvSpPr>
          <p:cNvPr id="22" name="Slide Number Placeholder 21"/>
          <p:cNvSpPr>
            <a:spLocks noGrp="1"/>
          </p:cNvSpPr>
          <p:nvPr>
            <p:ph type="sldNum" sz="quarter" idx="15"/>
          </p:nvPr>
        </p:nvSpPr>
        <p:spPr/>
        <p:txBody>
          <a:bodyPr rtlCol="0"/>
          <a:lstStyle/>
          <a:p>
            <a:fld id="{70A7F27A-1CFB-45C2-9258-1AB1CC873424}"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8999CC6-C04C-4B10-B191-05E18081BDD4}" type="datetimeFigureOut">
              <a:rPr lang="en-US" smtClean="0"/>
              <a:pPr/>
              <a:t>7/30/2021</a:t>
            </a:fld>
            <a:endParaRPr lang="en-US"/>
          </a:p>
        </p:txBody>
      </p:sp>
      <p:sp>
        <p:nvSpPr>
          <p:cNvPr id="18" name="Slide Number Placeholder 17"/>
          <p:cNvSpPr>
            <a:spLocks noGrp="1"/>
          </p:cNvSpPr>
          <p:nvPr>
            <p:ph type="sldNum" sz="quarter" idx="11"/>
          </p:nvPr>
        </p:nvSpPr>
        <p:spPr/>
        <p:txBody>
          <a:bodyPr rtlCol="0"/>
          <a:lstStyle/>
          <a:p>
            <a:fld id="{70A7F27A-1CFB-45C2-9258-1AB1CC873424}"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8999CC6-C04C-4B10-B191-05E18081BDD4}" type="datetimeFigureOut">
              <a:rPr lang="en-US" smtClean="0"/>
              <a:pPr/>
              <a:t>7/30/2021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0A7F27A-1CFB-45C2-9258-1AB1CC8734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28600"/>
            <a:ext cx="6172200" cy="2286000"/>
          </a:xfrm>
        </p:spPr>
        <p:txBody>
          <a:bodyPr>
            <a:normAutofit/>
          </a:bodyPr>
          <a:lstStyle/>
          <a:p>
            <a:pPr algn="ctr"/>
            <a:r>
              <a:rPr lang="en-US" sz="3600" dirty="0">
                <a:latin typeface="Times New Roman" pitchFamily="18" charset="0"/>
                <a:cs typeface="Times New Roman" pitchFamily="18" charset="0"/>
              </a:rPr>
              <a:t> A  Seminar </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on</a:t>
            </a:r>
            <a:br>
              <a:rPr lang="en-US" dirty="0">
                <a:latin typeface="Times New Roman" pitchFamily="18" charset="0"/>
                <a:cs typeface="Times New Roman" pitchFamily="18" charset="0"/>
              </a:rPr>
            </a:br>
            <a:r>
              <a:rPr lang="en-US" dirty="0">
                <a:solidFill>
                  <a:srgbClr val="00B050"/>
                </a:solidFill>
                <a:latin typeface="Times New Roman" pitchFamily="18" charset="0"/>
                <a:cs typeface="Times New Roman" pitchFamily="18" charset="0"/>
              </a:rPr>
              <a:t>WOMEN &amp; MENTAL HEALTH</a:t>
            </a:r>
          </a:p>
        </p:txBody>
      </p:sp>
      <p:sp>
        <p:nvSpPr>
          <p:cNvPr id="5" name="Subtitle 4"/>
          <p:cNvSpPr txBox="1">
            <a:spLocks/>
          </p:cNvSpPr>
          <p:nvPr/>
        </p:nvSpPr>
        <p:spPr>
          <a:xfrm>
            <a:off x="1905000" y="4876800"/>
            <a:ext cx="5334000" cy="2133600"/>
          </a:xfrm>
          <a:prstGeom prst="rect">
            <a:avLst/>
          </a:prstGeom>
        </p:spPr>
        <p:txBody>
          <a:bodyPr vert="horz" rtlCol="0">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Arial" pitchFamily="34" charset="0"/>
              <a:buNone/>
              <a:tabLst/>
              <a:defRPr/>
            </a:pPr>
            <a:endParaRPr kumimoji="0" lang="en-US" sz="1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Subtitle 4"/>
          <p:cNvSpPr txBox="1">
            <a:spLocks noGrp="1"/>
          </p:cNvSpPr>
          <p:nvPr>
            <p:ph type="subTitle" idx="1"/>
          </p:nvPr>
        </p:nvSpPr>
        <p:spPr bwMode="auto">
          <a:xfrm>
            <a:off x="6400800" y="4800600"/>
            <a:ext cx="2743200" cy="1676400"/>
          </a:xfrm>
          <a:prstGeom prst="rect">
            <a:avLst/>
          </a:prstGeom>
          <a:noFill/>
          <a:ln w="9525">
            <a:noFill/>
            <a:miter lim="800000"/>
            <a:headEnd/>
            <a:tailEnd/>
          </a:ln>
        </p:spPr>
        <p:txBody>
          <a:bodyPr>
            <a:noAutofit/>
          </a:bodyPr>
          <a:lstStyle/>
          <a:p>
            <a:pPr>
              <a:spcBef>
                <a:spcPct val="20000"/>
              </a:spcBef>
              <a:buFont typeface="Arial" charset="0"/>
              <a:buNone/>
            </a:pPr>
            <a:r>
              <a:rPr lang="en-US" dirty="0">
                <a:solidFill>
                  <a:schemeClr val="tx1"/>
                </a:solidFill>
                <a:latin typeface="Times New Roman" pitchFamily="18" charset="0"/>
                <a:cs typeface="Times New Roman" pitchFamily="18" charset="0"/>
              </a:rPr>
              <a:t>Prepared By:</a:t>
            </a:r>
          </a:p>
          <a:p>
            <a:pPr algn="just">
              <a:spcBef>
                <a:spcPct val="20000"/>
              </a:spcBef>
              <a:buFont typeface="Arial" charset="0"/>
              <a:buNone/>
            </a:pPr>
            <a:r>
              <a:rPr lang="en-US" b="0" dirty="0">
                <a:solidFill>
                  <a:schemeClr val="tx1"/>
                </a:solidFill>
                <a:latin typeface="Times New Roman" pitchFamily="18" charset="0"/>
                <a:cs typeface="Times New Roman" pitchFamily="18" charset="0"/>
              </a:rPr>
              <a:t>Patel Bhavisha </a:t>
            </a:r>
          </a:p>
          <a:p>
            <a:pPr algn="just">
              <a:spcBef>
                <a:spcPct val="20000"/>
              </a:spcBef>
              <a:buFont typeface="Arial" charset="0"/>
              <a:buNone/>
            </a:pPr>
            <a:r>
              <a:rPr lang="en-US" b="0" dirty="0">
                <a:solidFill>
                  <a:schemeClr val="tx1"/>
                </a:solidFill>
                <a:latin typeface="Times New Roman" pitchFamily="18" charset="0"/>
                <a:cs typeface="Times New Roman" pitchFamily="18" charset="0"/>
              </a:rPr>
              <a:t>Assistant Professor </a:t>
            </a:r>
          </a:p>
          <a:p>
            <a:pPr algn="just">
              <a:spcBef>
                <a:spcPct val="20000"/>
              </a:spcBef>
              <a:buFont typeface="Arial" charset="0"/>
              <a:buNone/>
            </a:pPr>
            <a:r>
              <a:rPr lang="en-US" b="0" dirty="0">
                <a:solidFill>
                  <a:schemeClr val="tx1"/>
                </a:solidFill>
                <a:latin typeface="Times New Roman" pitchFamily="18" charset="0"/>
                <a:cs typeface="Times New Roman" pitchFamily="18" charset="0"/>
              </a:rPr>
              <a:t>SNC</a:t>
            </a:r>
          </a:p>
        </p:txBody>
      </p:sp>
      <p:pic>
        <p:nvPicPr>
          <p:cNvPr id="1027" name="Picture 3"/>
          <p:cNvPicPr>
            <a:picLocks noChangeAspect="1" noChangeArrowheads="1"/>
          </p:cNvPicPr>
          <p:nvPr/>
        </p:nvPicPr>
        <p:blipFill>
          <a:blip r:embed="rId3"/>
          <a:srcRect/>
          <a:stretch>
            <a:fillRect/>
          </a:stretch>
        </p:blipFill>
        <p:spPr bwMode="auto">
          <a:xfrm>
            <a:off x="3810000" y="2438400"/>
            <a:ext cx="2305050" cy="2744107"/>
          </a:xfrm>
          <a:prstGeom prst="rect">
            <a:avLst/>
          </a:prstGeom>
          <a:noFill/>
          <a:ln w="9525">
            <a:noFill/>
            <a:miter lim="800000"/>
            <a:headEnd/>
            <a:tailEnd/>
          </a:ln>
          <a:effectLst/>
        </p:spPr>
      </p:pic>
    </p:spTree>
  </p:cSld>
  <p:clrMapOvr>
    <a:masterClrMapping/>
  </p:clrMapOvr>
  <p:transition>
    <p:wipe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Anorexia nervosa</a:t>
            </a:r>
            <a:endParaRPr lang="en-IN" dirty="0"/>
          </a:p>
        </p:txBody>
      </p:sp>
      <p:pic>
        <p:nvPicPr>
          <p:cNvPr id="1026" name="Picture 2" descr="C:\Users\hp\Desktop\Me\images\anorexia-nervosa-1072.jpg"/>
          <p:cNvPicPr>
            <a:picLocks noGrp="1" noChangeAspect="1" noChangeArrowheads="1"/>
          </p:cNvPicPr>
          <p:nvPr>
            <p:ph sz="quarter" idx="1"/>
          </p:nvPr>
        </p:nvPicPr>
        <p:blipFill>
          <a:blip r:embed="rId2"/>
          <a:srcRect/>
          <a:stretch>
            <a:fillRect/>
          </a:stretch>
        </p:blipFill>
        <p:spPr bwMode="auto">
          <a:xfrm>
            <a:off x="1014565" y="1905000"/>
            <a:ext cx="4090835" cy="4038600"/>
          </a:xfrm>
          <a:prstGeom prst="rect">
            <a:avLst/>
          </a:prstGeom>
          <a:noFill/>
        </p:spPr>
      </p:pic>
      <p:pic>
        <p:nvPicPr>
          <p:cNvPr id="1027" name="Picture 3" descr="C:\Users\hp\Desktop\Me\images\1979774.jpeg"/>
          <p:cNvPicPr>
            <a:picLocks noChangeAspect="1" noChangeArrowheads="1"/>
          </p:cNvPicPr>
          <p:nvPr/>
        </p:nvPicPr>
        <p:blipFill>
          <a:blip r:embed="rId3"/>
          <a:srcRect/>
          <a:stretch>
            <a:fillRect/>
          </a:stretch>
        </p:blipFill>
        <p:spPr bwMode="auto">
          <a:xfrm>
            <a:off x="4882997" y="2362200"/>
            <a:ext cx="3880003" cy="3352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Bulimia nervosa</a:t>
            </a:r>
            <a:endParaRPr lang="en-IN" dirty="0"/>
          </a:p>
        </p:txBody>
      </p:sp>
      <p:pic>
        <p:nvPicPr>
          <p:cNvPr id="2050" name="Picture 2" descr="C:\Users\hp\Desktop\Me\images\bulimia.jpg"/>
          <p:cNvPicPr>
            <a:picLocks noGrp="1" noChangeAspect="1" noChangeArrowheads="1"/>
          </p:cNvPicPr>
          <p:nvPr>
            <p:ph sz="quarter" idx="1"/>
          </p:nvPr>
        </p:nvPicPr>
        <p:blipFill>
          <a:blip r:embed="rId2"/>
          <a:srcRect/>
          <a:stretch>
            <a:fillRect/>
          </a:stretch>
        </p:blipFill>
        <p:spPr bwMode="auto">
          <a:xfrm>
            <a:off x="381000" y="1828800"/>
            <a:ext cx="4454855" cy="3804920"/>
          </a:xfrm>
          <a:prstGeom prst="rect">
            <a:avLst/>
          </a:prstGeom>
          <a:noFill/>
        </p:spPr>
      </p:pic>
      <p:pic>
        <p:nvPicPr>
          <p:cNvPr id="2051" name="Picture 3" descr="C:\Users\hp\Desktop\Me\images\bulimia1.jpg"/>
          <p:cNvPicPr>
            <a:picLocks noChangeAspect="1" noChangeArrowheads="1"/>
          </p:cNvPicPr>
          <p:nvPr/>
        </p:nvPicPr>
        <p:blipFill>
          <a:blip r:embed="rId3"/>
          <a:srcRect/>
          <a:stretch>
            <a:fillRect/>
          </a:stretch>
        </p:blipFill>
        <p:spPr bwMode="auto">
          <a:xfrm>
            <a:off x="4876800" y="2286000"/>
            <a:ext cx="3718193" cy="2438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Binge eating disorder</a:t>
            </a:r>
            <a:endParaRPr lang="en-IN" dirty="0"/>
          </a:p>
        </p:txBody>
      </p:sp>
      <p:pic>
        <p:nvPicPr>
          <p:cNvPr id="3074" name="Picture 2" descr="C:\Users\hp\Desktop\Me\images\P_bingeEating1.jpg"/>
          <p:cNvPicPr>
            <a:picLocks noGrp="1" noChangeAspect="1" noChangeArrowheads="1"/>
          </p:cNvPicPr>
          <p:nvPr>
            <p:ph sz="quarter" idx="1"/>
          </p:nvPr>
        </p:nvPicPr>
        <p:blipFill>
          <a:blip r:embed="rId2"/>
          <a:srcRect/>
          <a:stretch>
            <a:fillRect/>
          </a:stretch>
        </p:blipFill>
        <p:spPr bwMode="auto">
          <a:xfrm>
            <a:off x="914400" y="1524000"/>
            <a:ext cx="7328903" cy="4495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Me\images\BiPolarMoods-828x1024.png"/>
          <p:cNvPicPr>
            <a:picLocks noGrp="1" noChangeAspect="1" noChangeArrowheads="1"/>
          </p:cNvPicPr>
          <p:nvPr>
            <p:ph sz="quarter" idx="1"/>
          </p:nvPr>
        </p:nvPicPr>
        <p:blipFill>
          <a:blip r:embed="rId2"/>
          <a:srcRect/>
          <a:stretch>
            <a:fillRect/>
          </a:stretch>
        </p:blipFill>
        <p:spPr bwMode="auto">
          <a:xfrm>
            <a:off x="0" y="-16137"/>
            <a:ext cx="9144000" cy="687413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a:t>
            </a:r>
            <a:endParaRPr lang="en-IN" dirty="0"/>
          </a:p>
        </p:txBody>
      </p:sp>
      <p:pic>
        <p:nvPicPr>
          <p:cNvPr id="1026" name="Picture 2" descr="C:\Users\hp\Desktop\Me\images\zf3bv4qn-1330299206.jpg"/>
          <p:cNvPicPr>
            <a:picLocks noGrp="1" noChangeAspect="1" noChangeArrowheads="1"/>
          </p:cNvPicPr>
          <p:nvPr>
            <p:ph sz="quarter" idx="1"/>
          </p:nvPr>
        </p:nvPicPr>
        <p:blipFill>
          <a:blip r:embed="rId2"/>
          <a:srcRect/>
          <a:stretch>
            <a:fillRect/>
          </a:stretch>
        </p:blipFill>
        <p:spPr bwMode="auto">
          <a:xfrm>
            <a:off x="541245" y="1600200"/>
            <a:ext cx="7299510" cy="4873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Obsessive compulsive disorder</a:t>
            </a:r>
            <a:endParaRPr lang="en-IN" dirty="0"/>
          </a:p>
        </p:txBody>
      </p:sp>
      <p:pic>
        <p:nvPicPr>
          <p:cNvPr id="2051" name="Picture 3"/>
          <p:cNvPicPr>
            <a:picLocks noGrp="1" noChangeAspect="1" noChangeArrowheads="1"/>
          </p:cNvPicPr>
          <p:nvPr>
            <p:ph sz="quarter" idx="1"/>
          </p:nvPr>
        </p:nvPicPr>
        <p:blipFill>
          <a:blip r:embed="rId2"/>
          <a:srcRect/>
          <a:stretch>
            <a:fillRect/>
          </a:stretch>
        </p:blipFill>
        <p:spPr bwMode="auto">
          <a:xfrm>
            <a:off x="1600200" y="1600200"/>
            <a:ext cx="5867400" cy="455441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Post-traumatic stress disorders</a:t>
            </a:r>
            <a:endParaRPr lang="en-IN" dirty="0"/>
          </a:p>
        </p:txBody>
      </p:sp>
      <p:pic>
        <p:nvPicPr>
          <p:cNvPr id="3074" name="Picture 2"/>
          <p:cNvPicPr>
            <a:picLocks noGrp="1" noChangeAspect="1" noChangeArrowheads="1"/>
          </p:cNvPicPr>
          <p:nvPr>
            <p:ph sz="quarter" idx="1"/>
          </p:nvPr>
        </p:nvPicPr>
        <p:blipFill>
          <a:blip r:embed="rId2"/>
          <a:srcRect/>
          <a:stretch>
            <a:fillRect/>
          </a:stretch>
        </p:blipFill>
        <p:spPr bwMode="auto">
          <a:xfrm>
            <a:off x="1828800" y="2133600"/>
            <a:ext cx="5012307" cy="365759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Psychosis </a:t>
            </a:r>
            <a:endParaRPr lang="en-IN" dirty="0"/>
          </a:p>
        </p:txBody>
      </p:sp>
      <p:pic>
        <p:nvPicPr>
          <p:cNvPr id="4098" name="Picture 2"/>
          <p:cNvPicPr>
            <a:picLocks noGrp="1" noChangeAspect="1" noChangeArrowheads="1"/>
          </p:cNvPicPr>
          <p:nvPr>
            <p:ph sz="quarter" idx="1"/>
          </p:nvPr>
        </p:nvPicPr>
        <p:blipFill>
          <a:blip r:embed="rId2"/>
          <a:srcRect/>
          <a:stretch>
            <a:fillRect/>
          </a:stretch>
        </p:blipFill>
        <p:spPr bwMode="auto">
          <a:xfrm>
            <a:off x="919162" y="1631950"/>
            <a:ext cx="6543675" cy="48101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Electroconvulsive therapy</a:t>
            </a:r>
            <a:endParaRPr lang="en-IN" dirty="0"/>
          </a:p>
        </p:txBody>
      </p:sp>
      <p:pic>
        <p:nvPicPr>
          <p:cNvPr id="5122" name="Picture 2"/>
          <p:cNvPicPr>
            <a:picLocks noGrp="1" noChangeAspect="1" noChangeArrowheads="1"/>
          </p:cNvPicPr>
          <p:nvPr>
            <p:ph sz="quarter" idx="1"/>
          </p:nvPr>
        </p:nvPicPr>
        <p:blipFill>
          <a:blip r:embed="rId2"/>
          <a:srcRect/>
          <a:stretch>
            <a:fillRect/>
          </a:stretch>
        </p:blipFill>
        <p:spPr bwMode="auto">
          <a:xfrm>
            <a:off x="228600" y="1524000"/>
            <a:ext cx="8127999" cy="48768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style>
          <a:lnRef idx="0">
            <a:scrgbClr r="0" g="0" b="0"/>
          </a:lnRef>
          <a:fillRef idx="1002">
            <a:schemeClr val="lt1"/>
          </a:fillRef>
          <a:effectRef idx="0">
            <a:scrgbClr r="0" g="0" b="0"/>
          </a:effectRef>
          <a:fontRef idx="major"/>
        </p:style>
        <p:txBody>
          <a:bodyPr>
            <a:normAutofit fontScale="90000"/>
          </a:bodyPr>
          <a:lstStyle/>
          <a:p>
            <a:pPr lvl="0"/>
            <a:r>
              <a:rPr lang="en-US" sz="3200" b="1" dirty="0"/>
              <a:t>TREATMENT OF PSYCHIATRIC DISORDERS DURING PREGNANCY</a:t>
            </a:r>
            <a:br>
              <a:rPr lang="en-US" sz="3200" dirty="0"/>
            </a:b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524000"/>
            <a:ext cx="7772400" cy="4873752"/>
          </a:xfrm>
        </p:spPr>
        <p:txBody>
          <a:bodyPr>
            <a:noAutofit/>
          </a:bodyPr>
          <a:lstStyle/>
          <a:p>
            <a:pPr>
              <a:buNone/>
            </a:pPr>
            <a:r>
              <a:rPr lang="en-US" sz="3200" b="1" dirty="0"/>
              <a:t> Specific concerns</a:t>
            </a:r>
            <a:endParaRPr lang="en-US" sz="3200" dirty="0"/>
          </a:p>
          <a:p>
            <a:pPr>
              <a:buFont typeface="Wingdings" pitchFamily="2" charset="2"/>
              <a:buChar char="Ø"/>
            </a:pPr>
            <a:r>
              <a:rPr lang="en-US" sz="3200" dirty="0"/>
              <a:t>Psychotropic medications readily cross the placenta. The following factors must be considered before starting psychotropic medications </a:t>
            </a:r>
          </a:p>
          <a:p>
            <a:pPr>
              <a:buNone/>
            </a:pPr>
            <a:r>
              <a:rPr lang="en-US" sz="3200" dirty="0"/>
              <a:t>1. </a:t>
            </a:r>
            <a:r>
              <a:rPr lang="en-US" sz="3200" dirty="0" err="1"/>
              <a:t>Teratogenesis</a:t>
            </a:r>
            <a:endParaRPr lang="en-US" sz="3200" dirty="0"/>
          </a:p>
          <a:p>
            <a:pPr>
              <a:buNone/>
            </a:pPr>
            <a:r>
              <a:rPr lang="en-US" sz="3200" dirty="0"/>
              <a:t>2. Toxicity to the neonate</a:t>
            </a:r>
          </a:p>
          <a:p>
            <a:pPr>
              <a:buNone/>
            </a:pPr>
            <a:r>
              <a:rPr lang="en-US" sz="3200" dirty="0"/>
              <a:t>3. Neurobehavioral </a:t>
            </a:r>
            <a:r>
              <a:rPr lang="en-US" sz="3200" dirty="0" err="1"/>
              <a:t>sequelae</a:t>
            </a:r>
            <a:endParaRPr lang="en-US" sz="3200" dirty="0"/>
          </a:p>
          <a:p>
            <a:pPr>
              <a:buNone/>
            </a:pPr>
            <a:r>
              <a:rPr lang="en-US" sz="3200" dirty="0"/>
              <a:t>4. Risk of no treatment</a:t>
            </a:r>
          </a:p>
          <a:p>
            <a:pPr>
              <a:buNone/>
            </a:pPr>
            <a:r>
              <a:rPr lang="en-US" sz="3200" dirty="0"/>
              <a:t>5. Risk of medication discontinuation</a:t>
            </a:r>
          </a:p>
          <a:p>
            <a:endParaRPr lang="en-US" sz="3200" dirty="0">
              <a:latin typeface="Times New Roman" pitchFamily="18" charset="0"/>
              <a:cs typeface="Times New Roman" pitchFamily="18" charset="0"/>
            </a:endParaRPr>
          </a:p>
        </p:txBody>
      </p:sp>
      <p:sp>
        <p:nvSpPr>
          <p:cNvPr id="5" name="TextBox 4"/>
          <p:cNvSpPr txBox="1"/>
          <p:nvPr/>
        </p:nvSpPr>
        <p:spPr>
          <a:xfrm>
            <a:off x="8305800" y="5791200"/>
            <a:ext cx="228600" cy="369332"/>
          </a:xfrm>
          <a:prstGeom prst="rect">
            <a:avLst/>
          </a:prstGeom>
          <a:noFill/>
        </p:spPr>
        <p:txBody>
          <a:bodyPr wrap="square" rtlCol="0">
            <a:spAutoFit/>
          </a:bodyPr>
          <a:lstStyle/>
          <a:p>
            <a:r>
              <a:rPr lang="en-US" dirty="0"/>
              <a:t>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style>
          <a:lnRef idx="0">
            <a:scrgbClr r="0" g="0" b="0"/>
          </a:lnRef>
          <a:fillRef idx="1002">
            <a:schemeClr val="lt1"/>
          </a:fillRef>
          <a:effectRef idx="0">
            <a:scrgbClr r="0" g="0" b="0"/>
          </a:effectRef>
          <a:fontRef idx="major"/>
        </p:style>
        <p:txBody>
          <a:bodyPr/>
          <a:lstStyle/>
          <a:p>
            <a:r>
              <a:rPr lang="en-US" b="1" dirty="0">
                <a:solidFill>
                  <a:schemeClr val="tx1"/>
                </a:solidFill>
                <a:latin typeface="Times New Roman" pitchFamily="18" charset="0"/>
                <a:cs typeface="Times New Roman" pitchFamily="18" charset="0"/>
              </a:rPr>
              <a:t>Introduction</a:t>
            </a:r>
          </a:p>
        </p:txBody>
      </p:sp>
      <p:sp>
        <p:nvSpPr>
          <p:cNvPr id="3" name="Content Placeholder 2"/>
          <p:cNvSpPr>
            <a:spLocks noGrp="1"/>
          </p:cNvSpPr>
          <p:nvPr>
            <p:ph sz="quarter" idx="1"/>
          </p:nvPr>
        </p:nvSpPr>
        <p:spPr>
          <a:xfrm>
            <a:off x="457200" y="1600200"/>
            <a:ext cx="7467600" cy="4873752"/>
          </a:xfrm>
        </p:spPr>
        <p:txBody>
          <a:bodyPr>
            <a:noAutofit/>
          </a:bodyPr>
          <a:lstStyle/>
          <a:p>
            <a:pPr algn="just"/>
            <a:r>
              <a:rPr lang="en-US" dirty="0">
                <a:latin typeface="Times New Roman" pitchFamily="18" charset="0"/>
                <a:cs typeface="Times New Roman" pitchFamily="18" charset="0"/>
              </a:rPr>
              <a:t> </a:t>
            </a:r>
            <a:r>
              <a:rPr lang="en-US" dirty="0">
                <a:latin typeface="Times New Roman" pitchFamily="18" charset="0"/>
                <a:ea typeface="Times New Roman" pitchFamily="18" charset="0"/>
                <a:cs typeface="Times New Roman" pitchFamily="18" charset="0"/>
              </a:rPr>
              <a:t>Every year, about 10 million women endure life-threatening complications during pregnancy and childbirth, sometimes leading to long term disability</a:t>
            </a:r>
          </a:p>
          <a:p>
            <a:pPr algn="just"/>
            <a:r>
              <a:rPr lang="en-US" dirty="0">
                <a:latin typeface="Times New Roman" pitchFamily="18" charset="0"/>
                <a:ea typeface="Times New Roman" pitchFamily="18" charset="0"/>
                <a:cs typeface="Times New Roman" pitchFamily="18" charset="0"/>
              </a:rPr>
              <a:t>Early and unwanted childbearing, HIV and other sexually transmitted infections, and pregnancy-related illnesses and deaths account for a significant proportion of the burden of illness experienced by women especially in low-income countries</a:t>
            </a:r>
          </a:p>
          <a:p>
            <a:pPr algn="just"/>
            <a:r>
              <a:rPr lang="en-US" dirty="0">
                <a:latin typeface="Times New Roman" pitchFamily="18" charset="0"/>
                <a:ea typeface="Times New Roman" pitchFamily="18" charset="0"/>
                <a:cs typeface="Times New Roman" pitchFamily="18" charset="0"/>
              </a:rPr>
              <a:t>Maternal conditions are leading causes of death and disability among women. More than 99 percent of the estimated 536,000 maternal deaths each year occur in the developing world.</a:t>
            </a:r>
            <a:endParaRPr lang="en-US" dirty="0">
              <a:latin typeface="Times New Roman" pitchFamily="18" charset="0"/>
              <a:cs typeface="Times New Roman" pitchFamily="18" charset="0"/>
            </a:endParaRPr>
          </a:p>
        </p:txBody>
      </p:sp>
      <p:sp>
        <p:nvSpPr>
          <p:cNvPr id="4" name="TextBox 3"/>
          <p:cNvSpPr txBox="1"/>
          <p:nvPr/>
        </p:nvSpPr>
        <p:spPr>
          <a:xfrm>
            <a:off x="8305800" y="5791200"/>
            <a:ext cx="228600" cy="369332"/>
          </a:xfrm>
          <a:prstGeom prst="rect">
            <a:avLst/>
          </a:prstGeom>
          <a:noFill/>
        </p:spPr>
        <p:txBody>
          <a:bodyPr wrap="square" rtlCol="0">
            <a:spAutoFit/>
          </a:bodyPr>
          <a:lstStyle/>
          <a:p>
            <a:r>
              <a:rPr lang="en-US" dirty="0"/>
              <a:t>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lt1"/>
          </a:fillRef>
          <a:effectRef idx="0">
            <a:scrgbClr r="0" g="0" b="0"/>
          </a:effectRef>
          <a:fontRef idx="major"/>
        </p:style>
        <p:txBody>
          <a:bodyPr/>
          <a:lstStyle/>
          <a:p>
            <a:r>
              <a:rPr lang="en-US" sz="3200" b="1" dirty="0"/>
              <a:t>PHARMACOTHERAPEUTIC AGENTS  DURING PREGNANCY</a:t>
            </a: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984248"/>
            <a:ext cx="7467600" cy="4873752"/>
          </a:xfrm>
        </p:spPr>
        <p:txBody>
          <a:bodyPr>
            <a:normAutofit/>
          </a:bodyPr>
          <a:lstStyle/>
          <a:p>
            <a:r>
              <a:rPr lang="en-US" sz="3600" dirty="0"/>
              <a:t>Major depression</a:t>
            </a:r>
          </a:p>
          <a:p>
            <a:pPr lvl="0"/>
            <a:r>
              <a:rPr lang="en-US" sz="3600" dirty="0"/>
              <a:t>Bipolar disorder</a:t>
            </a:r>
          </a:p>
          <a:p>
            <a:r>
              <a:rPr lang="en-US" sz="3600" dirty="0"/>
              <a:t>Anxiety disorders</a:t>
            </a:r>
          </a:p>
          <a:p>
            <a:pPr lvl="0"/>
            <a:r>
              <a:rPr lang="en-US" sz="3600" dirty="0"/>
              <a:t>Psychotic disorders</a:t>
            </a:r>
          </a:p>
          <a:p>
            <a:pPr lvl="0"/>
            <a:r>
              <a:rPr lang="en-US" sz="3600" dirty="0"/>
              <a:t>Electro-convulsive therapy (ECT)</a:t>
            </a:r>
          </a:p>
          <a:p>
            <a:endParaRPr lang="en-US" sz="3600" dirty="0"/>
          </a:p>
        </p:txBody>
      </p:sp>
      <p:sp>
        <p:nvSpPr>
          <p:cNvPr id="4" name="TextBox 3"/>
          <p:cNvSpPr txBox="1"/>
          <p:nvPr/>
        </p:nvSpPr>
        <p:spPr>
          <a:xfrm>
            <a:off x="8305800" y="5791200"/>
            <a:ext cx="228600" cy="369332"/>
          </a:xfrm>
          <a:prstGeom prst="rect">
            <a:avLst/>
          </a:prstGeom>
          <a:noFill/>
        </p:spPr>
        <p:txBody>
          <a:bodyPr wrap="square" rtlCol="0">
            <a:spAutoFit/>
          </a:bodyPr>
          <a:lstStyle/>
          <a:p>
            <a:r>
              <a:rPr lang="en-US" dirty="0"/>
              <a:t>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620000" cy="4873752"/>
          </a:xfrm>
        </p:spPr>
        <p:txBody>
          <a:bodyPr>
            <a:normAutofit/>
          </a:bodyPr>
          <a:lstStyle/>
          <a:p>
            <a:r>
              <a:rPr lang="en-US" sz="3200" dirty="0" err="1"/>
              <a:t>Puerperium</a:t>
            </a:r>
            <a:r>
              <a:rPr lang="en-US" sz="3200" dirty="0"/>
              <a:t>  is the period following childbirth during which the body tissues, specially the pelvic organs revert back approximately to the pre pregnant state both anatomically and physiologically. The woman is termed as a puerperal.</a:t>
            </a:r>
          </a:p>
          <a:p>
            <a:endParaRPr lang="en-US" sz="3200" dirty="0"/>
          </a:p>
        </p:txBody>
      </p:sp>
      <p:sp>
        <p:nvSpPr>
          <p:cNvPr id="4" name="Title 1"/>
          <p:cNvSpPr>
            <a:spLocks noGrp="1"/>
          </p:cNvSpPr>
          <p:nvPr>
            <p:ph type="title"/>
          </p:nvPr>
        </p:nvSpPr>
        <p:spPr/>
        <p:style>
          <a:lnRef idx="0">
            <a:scrgbClr r="0" g="0" b="0"/>
          </a:lnRef>
          <a:fillRef idx="1002">
            <a:schemeClr val="lt1"/>
          </a:fillRef>
          <a:effectRef idx="0">
            <a:scrgbClr r="0" g="0" b="0"/>
          </a:effectRef>
          <a:fontRef idx="major"/>
        </p:style>
        <p:txBody>
          <a:bodyPr/>
          <a:lstStyle/>
          <a:p>
            <a:pPr lvl="0"/>
            <a:r>
              <a:rPr lang="en-US" b="1" dirty="0"/>
              <a:t>PUERPERIUM</a:t>
            </a:r>
            <a:br>
              <a:rPr lang="en-US" dirty="0"/>
            </a:br>
            <a:endParaRPr lang="en-US" b="1" dirty="0">
              <a:solidFill>
                <a:schemeClr val="tx1"/>
              </a:solidFill>
              <a:latin typeface="Times New Roman" pitchFamily="18" charset="0"/>
              <a:cs typeface="Times New Roman" pitchFamily="18" charset="0"/>
            </a:endParaRPr>
          </a:p>
        </p:txBody>
      </p:sp>
      <p:sp>
        <p:nvSpPr>
          <p:cNvPr id="5" name="TextBox 4"/>
          <p:cNvSpPr txBox="1"/>
          <p:nvPr/>
        </p:nvSpPr>
        <p:spPr>
          <a:xfrm>
            <a:off x="8305800" y="5791200"/>
            <a:ext cx="228600" cy="369332"/>
          </a:xfrm>
          <a:prstGeom prst="rect">
            <a:avLst/>
          </a:prstGeom>
          <a:noFill/>
        </p:spPr>
        <p:txBody>
          <a:bodyPr wrap="square" rtlCol="0">
            <a:spAutoFit/>
          </a:bodyPr>
          <a:lstStyle/>
          <a:p>
            <a:r>
              <a:rPr lang="en-US" dirty="0"/>
              <a:t>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467600" cy="1143000"/>
          </a:xfrm>
        </p:spPr>
        <p:style>
          <a:lnRef idx="0">
            <a:scrgbClr r="0" g="0" b="0"/>
          </a:lnRef>
          <a:fillRef idx="1002">
            <a:schemeClr val="lt1"/>
          </a:fillRef>
          <a:effectRef idx="0">
            <a:scrgbClr r="0" g="0" b="0"/>
          </a:effectRef>
          <a:fontRef idx="major"/>
        </p:style>
        <p:txBody>
          <a:bodyPr>
            <a:noAutofit/>
          </a:bodyPr>
          <a:lstStyle/>
          <a:p>
            <a:br>
              <a:rPr lang="en-US" sz="3200" b="1" dirty="0"/>
            </a:br>
            <a:br>
              <a:rPr lang="en-US" sz="3200" b="1" dirty="0"/>
            </a:br>
            <a:br>
              <a:rPr lang="en-US" sz="3200" b="1" dirty="0"/>
            </a:br>
            <a:br>
              <a:rPr lang="en-US" sz="3200" b="1" dirty="0"/>
            </a:br>
            <a:br>
              <a:rPr lang="en-US" sz="3200" b="1" dirty="0"/>
            </a:br>
            <a:r>
              <a:rPr lang="en-US" sz="3200" b="1" dirty="0"/>
              <a:t>PSYCHIATRIC DISORDERS DURING PUERPERIUM</a:t>
            </a:r>
            <a:br>
              <a:rPr lang="en-US" sz="3200" dirty="0"/>
            </a:br>
            <a:endParaRPr lang="en-US"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209800"/>
            <a:ext cx="7543800" cy="4038600"/>
          </a:xfrm>
        </p:spPr>
        <p:txBody>
          <a:bodyPr>
            <a:noAutofit/>
          </a:bodyPr>
          <a:lstStyle/>
          <a:p>
            <a:r>
              <a:rPr lang="en-US" sz="3600" dirty="0"/>
              <a:t>Postpartum blues</a:t>
            </a:r>
          </a:p>
          <a:p>
            <a:r>
              <a:rPr lang="en-US" sz="3600" dirty="0"/>
              <a:t>Postpartum depression</a:t>
            </a:r>
          </a:p>
          <a:p>
            <a:r>
              <a:rPr lang="en-US" sz="3600" dirty="0"/>
              <a:t>Postpartum psychosis (schizophrenia)</a:t>
            </a:r>
          </a:p>
          <a:p>
            <a:pPr>
              <a:buNone/>
            </a:pPr>
            <a:endParaRPr lang="en-US" sz="3600" dirty="0"/>
          </a:p>
          <a:p>
            <a:pPr>
              <a:buNone/>
            </a:pPr>
            <a:endParaRPr lang="en-US" sz="3600" dirty="0">
              <a:latin typeface="Times New Roman" pitchFamily="18" charset="0"/>
              <a:cs typeface="Times New Roman" pitchFamily="18" charset="0"/>
            </a:endParaRPr>
          </a:p>
        </p:txBody>
      </p:sp>
      <p:sp>
        <p:nvSpPr>
          <p:cNvPr id="4" name="TextBox 3"/>
          <p:cNvSpPr txBox="1"/>
          <p:nvPr/>
        </p:nvSpPr>
        <p:spPr>
          <a:xfrm>
            <a:off x="8153400" y="5791200"/>
            <a:ext cx="533400" cy="369332"/>
          </a:xfrm>
          <a:prstGeom prst="rect">
            <a:avLst/>
          </a:prstGeom>
          <a:noFill/>
        </p:spPr>
        <p:txBody>
          <a:bodyPr wrap="square" rtlCol="0">
            <a:spAutoFit/>
          </a:bodyPr>
          <a:lstStyle/>
          <a:p>
            <a:r>
              <a:rPr lang="en-US" dirty="0"/>
              <a:t> 10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lt1"/>
          </a:fillRef>
          <a:effectRef idx="0">
            <a:scrgbClr r="0" g="0" b="0"/>
          </a:effectRef>
          <a:fontRef idx="major"/>
        </p:style>
        <p:txBody>
          <a:bodyPr>
            <a:normAutofit/>
          </a:bodyPr>
          <a:lstStyle/>
          <a:p>
            <a:r>
              <a:rPr lang="en-US" sz="4000" b="1" dirty="0">
                <a:solidFill>
                  <a:schemeClr val="tx1"/>
                </a:solidFill>
                <a:latin typeface="Times New Roman" pitchFamily="18" charset="0"/>
                <a:cs typeface="Times New Roman" pitchFamily="18" charset="0"/>
              </a:rPr>
              <a:t>COUNCELLING</a:t>
            </a:r>
          </a:p>
        </p:txBody>
      </p:sp>
      <p:sp>
        <p:nvSpPr>
          <p:cNvPr id="3" name="Content Placeholder 2"/>
          <p:cNvSpPr>
            <a:spLocks noGrp="1"/>
          </p:cNvSpPr>
          <p:nvPr>
            <p:ph sz="quarter" idx="1"/>
          </p:nvPr>
        </p:nvSpPr>
        <p:spPr>
          <a:xfrm>
            <a:off x="304800" y="1600200"/>
            <a:ext cx="7620000" cy="4495800"/>
          </a:xfrm>
        </p:spPr>
        <p:txBody>
          <a:bodyPr>
            <a:noAutofit/>
          </a:bodyPr>
          <a:lstStyle/>
          <a:p>
            <a:r>
              <a:rPr lang="en-US" sz="4000" dirty="0">
                <a:latin typeface="Times New Roman" pitchFamily="18" charset="0"/>
                <a:cs typeface="Times New Roman" pitchFamily="18" charset="0"/>
              </a:rPr>
              <a:t>Premarital </a:t>
            </a:r>
            <a:r>
              <a:rPr lang="en-US" sz="4000" dirty="0" err="1">
                <a:latin typeface="Times New Roman" pitchFamily="18" charset="0"/>
                <a:cs typeface="Times New Roman" pitchFamily="18" charset="0"/>
              </a:rPr>
              <a:t>councelling</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Marital </a:t>
            </a:r>
            <a:r>
              <a:rPr lang="en-US" sz="4000" dirty="0" err="1">
                <a:latin typeface="Times New Roman" pitchFamily="18" charset="0"/>
                <a:cs typeface="Times New Roman" pitchFamily="18" charset="0"/>
              </a:rPr>
              <a:t>councelling</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Genetics </a:t>
            </a:r>
            <a:r>
              <a:rPr lang="en-US" sz="4000" dirty="0" err="1">
                <a:latin typeface="Times New Roman" pitchFamily="18" charset="0"/>
                <a:cs typeface="Times New Roman" pitchFamily="18" charset="0"/>
              </a:rPr>
              <a:t>councelling</a:t>
            </a:r>
            <a:endParaRPr lang="en-US" sz="4000" dirty="0">
              <a:latin typeface="Times New Roman" pitchFamily="18" charset="0"/>
              <a:cs typeface="Times New Roman" pitchFamily="18" charset="0"/>
            </a:endParaRPr>
          </a:p>
        </p:txBody>
      </p:sp>
      <p:sp>
        <p:nvSpPr>
          <p:cNvPr id="4" name="TextBox 3"/>
          <p:cNvSpPr txBox="1"/>
          <p:nvPr/>
        </p:nvSpPr>
        <p:spPr>
          <a:xfrm>
            <a:off x="8229600" y="5791200"/>
            <a:ext cx="457200" cy="369332"/>
          </a:xfrm>
          <a:prstGeom prst="rect">
            <a:avLst/>
          </a:prstGeom>
          <a:noFill/>
        </p:spPr>
        <p:txBody>
          <a:bodyPr wrap="square" rtlCol="0">
            <a:spAutoFit/>
          </a:bodyPr>
          <a:lstStyle/>
          <a:p>
            <a:r>
              <a:rPr lang="en-US" dirty="0"/>
              <a:t>11</a:t>
            </a:r>
          </a:p>
        </p:txBody>
      </p:sp>
      <p:pic>
        <p:nvPicPr>
          <p:cNvPr id="9218" name="Picture 2" descr="C:\Users\hp\Desktop\Me\images\images (1).jpg"/>
          <p:cNvPicPr>
            <a:picLocks noChangeAspect="1" noChangeArrowheads="1"/>
          </p:cNvPicPr>
          <p:nvPr/>
        </p:nvPicPr>
        <p:blipFill>
          <a:blip r:embed="rId3"/>
          <a:srcRect/>
          <a:stretch>
            <a:fillRect/>
          </a:stretch>
        </p:blipFill>
        <p:spPr bwMode="auto">
          <a:xfrm>
            <a:off x="2438400" y="4114800"/>
            <a:ext cx="3352800" cy="223113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Premarital </a:t>
            </a:r>
            <a:r>
              <a:rPr lang="en-US" dirty="0" err="1"/>
              <a:t>councelling</a:t>
            </a:r>
            <a:endParaRPr lang="en-IN" dirty="0"/>
          </a:p>
        </p:txBody>
      </p:sp>
      <p:pic>
        <p:nvPicPr>
          <p:cNvPr id="7170" name="Picture 2"/>
          <p:cNvPicPr>
            <a:picLocks noGrp="1" noChangeAspect="1" noChangeArrowheads="1"/>
          </p:cNvPicPr>
          <p:nvPr>
            <p:ph sz="quarter" idx="1"/>
          </p:nvPr>
        </p:nvPicPr>
        <p:blipFill>
          <a:blip r:embed="rId2"/>
          <a:srcRect/>
          <a:stretch>
            <a:fillRect/>
          </a:stretch>
        </p:blipFill>
        <p:spPr bwMode="auto">
          <a:xfrm>
            <a:off x="1578784" y="1905000"/>
            <a:ext cx="5787059" cy="3886200"/>
          </a:xfrm>
          <a:prstGeom prst="rect">
            <a:avLst/>
          </a:prstGeom>
          <a:noFill/>
          <a:ln w="9525">
            <a:noFill/>
            <a:miter lim="800000"/>
            <a:headEnd/>
            <a:tailEnd/>
          </a:ln>
          <a:effectLst/>
        </p:spPr>
      </p:pic>
    </p:spTree>
  </p:cSld>
  <p:clrMapOvr>
    <a:masterClrMapping/>
  </p:clrMapOvr>
  <p:transition>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PREMARITAL COUNCELING</a:t>
            </a:r>
            <a:br>
              <a:rPr lang="en-IN" dirty="0"/>
            </a:br>
            <a:endParaRPr lang="en-IN" dirty="0"/>
          </a:p>
        </p:txBody>
      </p:sp>
      <p:sp>
        <p:nvSpPr>
          <p:cNvPr id="3" name="Content Placeholder 2"/>
          <p:cNvSpPr>
            <a:spLocks noGrp="1"/>
          </p:cNvSpPr>
          <p:nvPr>
            <p:ph sz="quarter" idx="1"/>
          </p:nvPr>
        </p:nvSpPr>
        <p:spPr>
          <a:xfrm>
            <a:off x="457200" y="1371600"/>
            <a:ext cx="7467600" cy="4873752"/>
          </a:xfrm>
        </p:spPr>
        <p:txBody>
          <a:bodyPr>
            <a:noAutofit/>
          </a:bodyPr>
          <a:lstStyle/>
          <a:p>
            <a:r>
              <a:rPr lang="en-US" sz="2800" dirty="0"/>
              <a:t>Pre-marital counseling, like any couples counseling, is usually facilitated by a skilled family therapist, (and sometimes members of the clergy). The function of pre-marital counseling is two-fold:</a:t>
            </a:r>
            <a:endParaRPr lang="en-IN" sz="2800" dirty="0"/>
          </a:p>
          <a:p>
            <a:r>
              <a:rPr lang="en-US" sz="2800" dirty="0"/>
              <a:t>1. To assist couples in developing skills to navigate their way through marriage successfully </a:t>
            </a:r>
            <a:endParaRPr lang="en-IN" sz="2800" dirty="0"/>
          </a:p>
          <a:p>
            <a:r>
              <a:rPr lang="en-US" sz="2800" dirty="0"/>
              <a:t>2. To identify (and if possible resolve) areas of difference between couples that may become a source of conflict later.</a:t>
            </a:r>
            <a:endParaRPr lang="en-IN" sz="2800" dirty="0"/>
          </a:p>
          <a:p>
            <a:endParaRPr lang="en-IN"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4873752"/>
          </a:xfrm>
        </p:spPr>
        <p:txBody>
          <a:bodyPr>
            <a:noAutofit/>
          </a:bodyPr>
          <a:lstStyle/>
          <a:p>
            <a:r>
              <a:rPr lang="en-US" sz="3200" dirty="0"/>
              <a:t>Many professionals performing pre-marital counseling will use assessment tools to help identify these potential difficulties. </a:t>
            </a:r>
          </a:p>
          <a:p>
            <a:r>
              <a:rPr lang="en-US" sz="3200" dirty="0"/>
              <a:t>Perhaps the most commonly used instrument is the Pre Marital Inventory (PMI) available to clinicians and clergy through Intercommunications Publishing.</a:t>
            </a:r>
          </a:p>
          <a:p>
            <a:r>
              <a:rPr lang="en-US" sz="3200" dirty="0"/>
              <a:t>The PMI addresses the following areas, all common discussion grounds in pre-marital counseling. </a:t>
            </a:r>
            <a:endParaRPr lang="en-IN" sz="3200" dirty="0"/>
          </a:p>
          <a:p>
            <a:endParaRPr lang="en-IN"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sz="quarter" idx="1"/>
          </p:nvPr>
        </p:nvSpPr>
        <p:spPr bwMode="auto">
          <a:xfrm>
            <a:off x="457200" y="609600"/>
            <a:ext cx="7378943" cy="563231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indent="0" algn="just" fontAlgn="base">
              <a:spcBef>
                <a:spcPct val="0"/>
              </a:spcBef>
              <a:spcAft>
                <a:spcPct val="0"/>
              </a:spcAft>
              <a:buClrTx/>
              <a:buSzTx/>
              <a:buFont typeface="Arial" pitchFamily="34" charset="0"/>
              <a:buChar char="•"/>
            </a:pP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Role Expectations </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Personal Adjustment </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Interpersonal Communication </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Religion and Philosophy </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Marriage Expectations </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Family Issues </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Finances </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Children (and Parenting) </a:t>
            </a: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Sexuality</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Should a Couple Seek Pre-Marital Counseling?</a:t>
            </a:r>
            <a:endParaRPr lang="en-IN" dirty="0"/>
          </a:p>
        </p:txBody>
      </p:sp>
      <p:sp>
        <p:nvSpPr>
          <p:cNvPr id="3" name="Content Placeholder 2"/>
          <p:cNvSpPr>
            <a:spLocks noGrp="1"/>
          </p:cNvSpPr>
          <p:nvPr>
            <p:ph sz="quarter" idx="1"/>
          </p:nvPr>
        </p:nvSpPr>
        <p:spPr/>
        <p:txBody>
          <a:bodyPr>
            <a:noAutofit/>
          </a:bodyPr>
          <a:lstStyle/>
          <a:p>
            <a:r>
              <a:rPr lang="en-US" sz="2800" dirty="0"/>
              <a:t>When you are young and have never been married </a:t>
            </a:r>
            <a:endParaRPr lang="en-IN" sz="2800" dirty="0"/>
          </a:p>
          <a:p>
            <a:r>
              <a:rPr lang="en-US" sz="2800" dirty="0"/>
              <a:t>When one partner is “commitment-phobic” </a:t>
            </a:r>
            <a:endParaRPr lang="en-IN" sz="2800" dirty="0"/>
          </a:p>
          <a:p>
            <a:r>
              <a:rPr lang="en-US" sz="2800" dirty="0"/>
              <a:t>When a couple cannot resolve significant issues (if a couple has disagreements regarding money, parenting, household responsibility, work, sex, etc. the time to resolve them is before marriage) </a:t>
            </a:r>
            <a:endParaRPr lang="en-IN" sz="2800" dirty="0"/>
          </a:p>
          <a:p>
            <a:r>
              <a:rPr lang="en-US" sz="2800" dirty="0"/>
              <a:t>When one or both partners have a previously failed marriage and want to avoid repeating the same mistakes</a:t>
            </a:r>
            <a:endParaRPr lang="en-IN" sz="2800" dirty="0"/>
          </a:p>
          <a:p>
            <a:endParaRPr lang="en-IN"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4873752"/>
          </a:xfrm>
        </p:spPr>
        <p:txBody>
          <a:bodyPr>
            <a:noAutofit/>
          </a:bodyPr>
          <a:lstStyle/>
          <a:p>
            <a:r>
              <a:rPr lang="en-US" sz="3200" dirty="0"/>
              <a:t>Additional reasons to enter pre-marital counseling may include</a:t>
            </a:r>
            <a:endParaRPr lang="en-IN" sz="3200" dirty="0"/>
          </a:p>
          <a:p>
            <a:pPr>
              <a:buNone/>
            </a:pPr>
            <a:endParaRPr lang="en-IN" sz="3200" dirty="0"/>
          </a:p>
          <a:p>
            <a:pPr>
              <a:buNone/>
            </a:pPr>
            <a:r>
              <a:rPr lang="en-US" sz="3200" dirty="0"/>
              <a:t>•	Difficulty handling conflict: No marriage tool box is complete (nor can any marriage survive) without strong conflict resolution skills. </a:t>
            </a:r>
            <a:endParaRPr lang="en-IN" sz="3200" dirty="0"/>
          </a:p>
          <a:p>
            <a:pPr>
              <a:buNone/>
            </a:pPr>
            <a:r>
              <a:rPr lang="en-US" sz="3200" dirty="0"/>
              <a:t>•	History of childhood abuse or domestic violence: Abuse, unfortunately, has been correlated with higher rates of divorce. </a:t>
            </a:r>
            <a:endParaRPr lang="en-IN" sz="3200" dirty="0"/>
          </a:p>
          <a:p>
            <a:endParaRPr lang="en-IN"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style>
          <a:lnRef idx="0">
            <a:scrgbClr r="0" g="0" b="0"/>
          </a:lnRef>
          <a:fillRef idx="1002">
            <a:schemeClr val="lt1"/>
          </a:fillRef>
          <a:effectRef idx="0">
            <a:scrgbClr r="0" g="0" b="0"/>
          </a:effectRef>
          <a:fontRef idx="major"/>
        </p:style>
        <p:txBody>
          <a:bodyPr>
            <a:normAutofit fontScale="90000"/>
          </a:bodyPr>
          <a:lstStyle/>
          <a:p>
            <a:br>
              <a:rPr lang="en-US" b="1" dirty="0"/>
            </a:br>
            <a:br>
              <a:rPr lang="en-US" b="1" dirty="0"/>
            </a:br>
            <a:br>
              <a:rPr lang="en-US" b="1" dirty="0"/>
            </a:br>
            <a:r>
              <a:rPr lang="en-US" b="1" dirty="0"/>
              <a:t>CONCEPTION</a:t>
            </a:r>
            <a:br>
              <a:rPr lang="en-US" dirty="0"/>
            </a:b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None/>
            </a:pPr>
            <a:r>
              <a:rPr lang="en-US" dirty="0"/>
              <a:t> “Conception is the process of fusion of the spermatozoon with mature ovum.” It begins with sperm egg collision and ends with production of a </a:t>
            </a:r>
            <a:r>
              <a:rPr lang="en-US" dirty="0" err="1"/>
              <a:t>mononucleated</a:t>
            </a:r>
            <a:r>
              <a:rPr lang="en-US" dirty="0"/>
              <a:t> single cell called the zygote. </a:t>
            </a:r>
          </a:p>
          <a:p>
            <a:pPr>
              <a:buNone/>
            </a:pPr>
            <a:endParaRPr lang="en-US" dirty="0"/>
          </a:p>
          <a:p>
            <a:pPr>
              <a:buFont typeface="Wingdings" pitchFamily="2" charset="2"/>
              <a:buChar char="Ø"/>
            </a:pPr>
            <a:r>
              <a:rPr lang="en-US" b="1" i="1" dirty="0"/>
              <a:t>Its objective are:-</a:t>
            </a:r>
          </a:p>
          <a:p>
            <a:r>
              <a:rPr lang="en-US" dirty="0"/>
              <a:t>    	To initiate the embryonic development and</a:t>
            </a:r>
          </a:p>
          <a:p>
            <a:r>
              <a:rPr lang="en-US" dirty="0"/>
              <a:t>       To restore the chromosome number of the      species</a:t>
            </a:r>
          </a:p>
          <a:p>
            <a:r>
              <a:rPr lang="en-US" dirty="0"/>
              <a:t>      Almost always fertilization occur in the      </a:t>
            </a:r>
            <a:r>
              <a:rPr lang="en-US" dirty="0" err="1"/>
              <a:t>ampullary</a:t>
            </a:r>
            <a:r>
              <a:rPr lang="en-US" dirty="0"/>
              <a:t> part of the fallopian tube</a:t>
            </a:r>
          </a:p>
          <a:p>
            <a:pPr algn="just">
              <a:buNone/>
            </a:pPr>
            <a:endParaRPr lang="en-US" dirty="0">
              <a:latin typeface="Times New Roman" pitchFamily="18" charset="0"/>
              <a:cs typeface="Times New Roman" pitchFamily="18" charset="0"/>
            </a:endParaRPr>
          </a:p>
        </p:txBody>
      </p:sp>
      <p:sp>
        <p:nvSpPr>
          <p:cNvPr id="4" name="TextBox 3"/>
          <p:cNvSpPr txBox="1"/>
          <p:nvPr/>
        </p:nvSpPr>
        <p:spPr>
          <a:xfrm>
            <a:off x="8305800" y="5791200"/>
            <a:ext cx="228600" cy="369332"/>
          </a:xfrm>
          <a:prstGeom prst="rect">
            <a:avLst/>
          </a:prstGeom>
          <a:noFill/>
        </p:spPr>
        <p:txBody>
          <a:bodyPr wrap="square" rtlCol="0">
            <a:spAutoFit/>
          </a:bodyPr>
          <a:lstStyle/>
          <a:p>
            <a:r>
              <a:rPr lang="en-US" dirty="0"/>
              <a:t>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Autofit/>
          </a:bodyPr>
          <a:lstStyle/>
          <a:p>
            <a:r>
              <a:rPr lang="en-US" sz="3200" b="1" dirty="0"/>
              <a:t>Other Considerations in Preparing for Marriage</a:t>
            </a:r>
            <a:br>
              <a:rPr lang="en-IN" sz="3200" dirty="0"/>
            </a:br>
            <a:endParaRPr lang="en-IN" sz="3200" dirty="0"/>
          </a:p>
        </p:txBody>
      </p:sp>
      <p:sp>
        <p:nvSpPr>
          <p:cNvPr id="3" name="Content Placeholder 2"/>
          <p:cNvSpPr>
            <a:spLocks noGrp="1"/>
          </p:cNvSpPr>
          <p:nvPr>
            <p:ph sz="quarter" idx="1"/>
          </p:nvPr>
        </p:nvSpPr>
        <p:spPr>
          <a:xfrm>
            <a:off x="457200" y="1447800"/>
            <a:ext cx="7467600" cy="4873752"/>
          </a:xfrm>
        </p:spPr>
        <p:txBody>
          <a:bodyPr>
            <a:noAutofit/>
          </a:bodyPr>
          <a:lstStyle/>
          <a:p>
            <a:r>
              <a:rPr lang="en-US" sz="2800" dirty="0"/>
              <a:t>Other Considerations in Preparing for Marriage</a:t>
            </a:r>
            <a:endParaRPr lang="en-IN" sz="2800" dirty="0"/>
          </a:p>
          <a:p>
            <a:r>
              <a:rPr lang="en-US" sz="2800" dirty="0"/>
              <a:t>Educate yourself on marriage in general. Browse the internet or your local bookstore for information on marriage and relationships. </a:t>
            </a:r>
            <a:endParaRPr lang="en-IN" sz="2800" dirty="0"/>
          </a:p>
          <a:p>
            <a:r>
              <a:rPr lang="en-US" sz="2800" dirty="0"/>
              <a:t>If blending families, couples may want to prepare for the transition by following the Help for Blended Families Steps to Success as well as developing a Parenting Plan.</a:t>
            </a:r>
            <a:endParaRPr lang="en-IN" sz="2800" dirty="0"/>
          </a:p>
          <a:p>
            <a:endParaRPr lang="en-IN"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467600" cy="4873752"/>
          </a:xfrm>
        </p:spPr>
        <p:txBody>
          <a:bodyPr>
            <a:normAutofit/>
          </a:bodyPr>
          <a:lstStyle/>
          <a:p>
            <a:r>
              <a:rPr lang="en-US" sz="3200" dirty="0"/>
              <a:t>Marriage, and family, can be among life's greatest assets. If we strive to protect assets that mean less to us than our loved ones, why not explore the issues ahead of time to "damage-proof" the precious gift of marriage</a:t>
            </a:r>
            <a:endParaRPr lang="en-IN" sz="3200" dirty="0"/>
          </a:p>
          <a:p>
            <a:endParaRPr lang="en-IN"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pPr lvl="0"/>
            <a:r>
              <a:rPr lang="en-US" b="1" dirty="0"/>
              <a:t>MARITAL COUNCELLING</a:t>
            </a:r>
            <a:br>
              <a:rPr lang="en-IN" dirty="0"/>
            </a:br>
            <a:endParaRPr lang="en-IN" dirty="0"/>
          </a:p>
        </p:txBody>
      </p:sp>
      <p:sp>
        <p:nvSpPr>
          <p:cNvPr id="3" name="Content Placeholder 2"/>
          <p:cNvSpPr>
            <a:spLocks noGrp="1"/>
          </p:cNvSpPr>
          <p:nvPr>
            <p:ph sz="quarter" idx="1"/>
          </p:nvPr>
        </p:nvSpPr>
        <p:spPr>
          <a:xfrm>
            <a:off x="457200" y="688848"/>
            <a:ext cx="7467600" cy="4873752"/>
          </a:xfrm>
        </p:spPr>
        <p:txBody>
          <a:bodyPr>
            <a:noAutofit/>
          </a:bodyPr>
          <a:lstStyle/>
          <a:p>
            <a:r>
              <a:rPr lang="en-US" dirty="0"/>
              <a:t>Marriage counseling, also called couples therapy, is a type of psychotherapy. </a:t>
            </a:r>
          </a:p>
          <a:p>
            <a:r>
              <a:rPr lang="en-US" dirty="0"/>
              <a:t>Marriage counseling helps couples of all types recognize and resolve conflicts and improve their relationships. </a:t>
            </a:r>
          </a:p>
          <a:p>
            <a:r>
              <a:rPr lang="en-US" dirty="0"/>
              <a:t>Through marriage counseling, you can make thoughtful decisions about rebuilding your relationship or going your separate ways.</a:t>
            </a:r>
            <a:endParaRPr lang="en-IN" dirty="0"/>
          </a:p>
          <a:p>
            <a:r>
              <a:rPr lang="en-US" dirty="0"/>
              <a:t>Marriage counseling is often provided by licensed therapists known as marriage and family therapists.</a:t>
            </a:r>
          </a:p>
          <a:p>
            <a:r>
              <a:rPr lang="en-US" dirty="0"/>
              <a:t>These therapists have graduate or postgraduate degrees — and many choose to become credentialed by the American Association for Marriage and Family Therapy (AAMFT).</a:t>
            </a:r>
            <a:endParaRPr lang="en-IN" dirty="0"/>
          </a:p>
          <a:p>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b="1" dirty="0"/>
              <a:t>WHY IT'S DONE</a:t>
            </a:r>
            <a:br>
              <a:rPr lang="en-IN" dirty="0"/>
            </a:br>
            <a:endParaRPr lang="en-IN" dirty="0"/>
          </a:p>
        </p:txBody>
      </p:sp>
      <p:sp>
        <p:nvSpPr>
          <p:cNvPr id="3" name="Content Placeholder 2"/>
          <p:cNvSpPr>
            <a:spLocks noGrp="1"/>
          </p:cNvSpPr>
          <p:nvPr>
            <p:ph sz="quarter" idx="1"/>
          </p:nvPr>
        </p:nvSpPr>
        <p:spPr>
          <a:xfrm>
            <a:off x="457200" y="990600"/>
            <a:ext cx="7467600" cy="4873752"/>
          </a:xfrm>
        </p:spPr>
        <p:txBody>
          <a:bodyPr>
            <a:noAutofit/>
          </a:bodyPr>
          <a:lstStyle/>
          <a:p>
            <a:r>
              <a:rPr lang="en-US" sz="2800" dirty="0"/>
              <a:t>Marriage counseling can help couples in all types of intimate relationships — heterosexual or homosexual, married or not.</a:t>
            </a:r>
            <a:endParaRPr lang="en-IN" sz="2800" dirty="0"/>
          </a:p>
          <a:p>
            <a:r>
              <a:rPr lang="en-US" sz="2800" dirty="0"/>
              <a:t>Some couples seek marriage counseling to strengthen their bonds and gain a better understanding of each other. </a:t>
            </a:r>
          </a:p>
          <a:p>
            <a:r>
              <a:rPr lang="en-US" sz="2800" dirty="0"/>
              <a:t>Marriage counseling can also help couples who plan to get married. This pre-marriage counseling can help couples achieve a deeper understanding of each other and iron out differences before marriage.</a:t>
            </a:r>
            <a:endParaRPr lang="en-IN" sz="2800" dirty="0"/>
          </a:p>
          <a:p>
            <a:endParaRPr lang="en-IN"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248400"/>
          </a:xfrm>
        </p:spPr>
        <p:txBody>
          <a:bodyPr>
            <a:noAutofit/>
          </a:bodyPr>
          <a:lstStyle/>
          <a:p>
            <a:r>
              <a:rPr lang="en-US" sz="2800" dirty="0"/>
              <a:t>In other cases, couples seek marriage counseling to improve a troubled relationship. You can use marriage counseling to address many specific issues, including:</a:t>
            </a:r>
            <a:endParaRPr lang="en-IN" sz="2800" dirty="0"/>
          </a:p>
          <a:p>
            <a:pPr>
              <a:buNone/>
            </a:pPr>
            <a:r>
              <a:rPr lang="en-US" sz="2800" dirty="0"/>
              <a:t>    * Communication problems</a:t>
            </a:r>
            <a:endParaRPr lang="en-IN" sz="2800" dirty="0"/>
          </a:p>
          <a:p>
            <a:pPr>
              <a:buNone/>
            </a:pPr>
            <a:r>
              <a:rPr lang="en-US" sz="2800" dirty="0"/>
              <a:t>    * Sexual difficulties</a:t>
            </a:r>
            <a:endParaRPr lang="en-IN" sz="2800" dirty="0"/>
          </a:p>
          <a:p>
            <a:pPr>
              <a:buNone/>
            </a:pPr>
            <a:r>
              <a:rPr lang="en-US" sz="2800" dirty="0"/>
              <a:t>    * Conflicts about child rearing or blended    	families</a:t>
            </a:r>
            <a:endParaRPr lang="en-IN" sz="2800" dirty="0"/>
          </a:p>
          <a:p>
            <a:pPr>
              <a:buNone/>
            </a:pPr>
            <a:r>
              <a:rPr lang="en-US" sz="2800" dirty="0"/>
              <a:t>    * Substance abuse</a:t>
            </a:r>
            <a:endParaRPr lang="en-IN" sz="2800" dirty="0"/>
          </a:p>
          <a:p>
            <a:pPr>
              <a:buNone/>
            </a:pPr>
            <a:r>
              <a:rPr lang="en-US" sz="2800" dirty="0"/>
              <a:t>    * Financial problems</a:t>
            </a:r>
            <a:endParaRPr lang="en-IN" sz="2800" dirty="0"/>
          </a:p>
          <a:p>
            <a:pPr>
              <a:buNone/>
            </a:pPr>
            <a:r>
              <a:rPr lang="en-US" sz="2800" dirty="0"/>
              <a:t>    * Anger</a:t>
            </a:r>
            <a:endParaRPr lang="en-IN" sz="2800" dirty="0"/>
          </a:p>
          <a:p>
            <a:pPr>
              <a:buNone/>
            </a:pPr>
            <a:r>
              <a:rPr lang="en-US" sz="2800" dirty="0"/>
              <a:t>    * Divorce</a:t>
            </a:r>
            <a:endParaRPr lang="en-IN" sz="2800" dirty="0"/>
          </a:p>
          <a:p>
            <a:endParaRPr lang="en-IN"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Relationship counselor or couple's therapist</a:t>
            </a:r>
            <a:br>
              <a:rPr lang="en-IN" dirty="0"/>
            </a:br>
            <a:endParaRPr lang="en-IN" dirty="0"/>
          </a:p>
        </p:txBody>
      </p:sp>
      <p:sp>
        <p:nvSpPr>
          <p:cNvPr id="3" name="Content Placeholder 2"/>
          <p:cNvSpPr>
            <a:spLocks noGrp="1"/>
          </p:cNvSpPr>
          <p:nvPr>
            <p:ph sz="quarter" idx="1"/>
          </p:nvPr>
        </p:nvSpPr>
        <p:spPr>
          <a:xfrm>
            <a:off x="457200" y="1066800"/>
            <a:ext cx="7467600" cy="5181600"/>
          </a:xfrm>
        </p:spPr>
        <p:txBody>
          <a:bodyPr>
            <a:noAutofit/>
          </a:bodyPr>
          <a:lstStyle/>
          <a:p>
            <a:r>
              <a:rPr lang="en-US" sz="2600" dirty="0"/>
              <a:t>The basic principles for a counselor include:</a:t>
            </a:r>
            <a:endParaRPr lang="en-IN" sz="2600" dirty="0"/>
          </a:p>
          <a:p>
            <a:pPr>
              <a:buNone/>
            </a:pPr>
            <a:r>
              <a:rPr lang="en-US" sz="2600" dirty="0"/>
              <a:t>•	Provide a confidential dialogue, which normalizes feelings </a:t>
            </a:r>
            <a:endParaRPr lang="en-IN" sz="2600" dirty="0"/>
          </a:p>
          <a:p>
            <a:pPr>
              <a:buNone/>
            </a:pPr>
            <a:r>
              <a:rPr lang="en-US" sz="2600" dirty="0"/>
              <a:t>•	To enable each person to be heard and to hear themselves </a:t>
            </a:r>
            <a:endParaRPr lang="en-IN" sz="2600" dirty="0"/>
          </a:p>
          <a:p>
            <a:pPr>
              <a:buNone/>
            </a:pPr>
            <a:r>
              <a:rPr lang="en-US" sz="2600" dirty="0"/>
              <a:t>•	Provide a mirror with expertise to reflect the relationship's difficulties and the potential and direction for change </a:t>
            </a:r>
            <a:endParaRPr lang="en-IN" sz="2600" dirty="0"/>
          </a:p>
          <a:p>
            <a:pPr>
              <a:buNone/>
            </a:pPr>
            <a:r>
              <a:rPr lang="en-US" sz="2600" dirty="0"/>
              <a:t>•	Empower the relationship to take control of its own destiny and make vital decisions </a:t>
            </a:r>
            <a:endParaRPr lang="en-IN" sz="2600" dirty="0"/>
          </a:p>
          <a:p>
            <a:pPr>
              <a:buNone/>
            </a:pPr>
            <a:r>
              <a:rPr lang="en-US" sz="2600" dirty="0"/>
              <a:t>•	Deliver relevant and appropriate information </a:t>
            </a:r>
            <a:endParaRPr lang="en-IN" sz="2600" dirty="0"/>
          </a:p>
          <a:p>
            <a:pPr>
              <a:buNone/>
            </a:pPr>
            <a:r>
              <a:rPr lang="en-US" sz="2600" dirty="0"/>
              <a:t>•	To foster a secure attachment between partners. </a:t>
            </a:r>
            <a:endParaRPr lang="en-IN" sz="2600" dirty="0"/>
          </a:p>
          <a:p>
            <a:endParaRPr lang="en-IN" sz="2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467600" cy="1143000"/>
          </a:xfrm>
        </p:spPr>
        <p:txBody>
          <a:bodyPr>
            <a:noAutofit/>
          </a:bodyPr>
          <a:lstStyle/>
          <a:p>
            <a:r>
              <a:rPr lang="en-US" sz="3200" b="1" dirty="0"/>
              <a:t>Common core principles of relationship counseling and couple's therapy are:</a:t>
            </a:r>
            <a:br>
              <a:rPr lang="en-IN" sz="3200" dirty="0"/>
            </a:br>
            <a:endParaRPr lang="en-IN" sz="3200" dirty="0"/>
          </a:p>
        </p:txBody>
      </p:sp>
      <p:sp>
        <p:nvSpPr>
          <p:cNvPr id="3" name="Content Placeholder 2"/>
          <p:cNvSpPr>
            <a:spLocks noGrp="1"/>
          </p:cNvSpPr>
          <p:nvPr>
            <p:ph sz="quarter" idx="1"/>
          </p:nvPr>
        </p:nvSpPr>
        <p:spPr/>
        <p:txBody>
          <a:bodyPr>
            <a:noAutofit/>
          </a:bodyPr>
          <a:lstStyle/>
          <a:p>
            <a:r>
              <a:rPr lang="en-US" sz="2800" dirty="0"/>
              <a:t>Respect 	</a:t>
            </a:r>
            <a:endParaRPr lang="en-IN" sz="2800" dirty="0"/>
          </a:p>
          <a:p>
            <a:r>
              <a:rPr lang="en-US" sz="2800" dirty="0"/>
              <a:t>Empathy </a:t>
            </a:r>
            <a:endParaRPr lang="en-IN" sz="2800" dirty="0"/>
          </a:p>
          <a:p>
            <a:r>
              <a:rPr lang="en-US" sz="2800" dirty="0"/>
              <a:t>Tact </a:t>
            </a:r>
            <a:endParaRPr lang="en-IN" sz="2800" dirty="0"/>
          </a:p>
          <a:p>
            <a:r>
              <a:rPr lang="en-US" sz="2800" dirty="0"/>
              <a:t>Consent </a:t>
            </a:r>
            <a:endParaRPr lang="en-IN" sz="2800" dirty="0"/>
          </a:p>
          <a:p>
            <a:r>
              <a:rPr lang="en-US" sz="2800" dirty="0"/>
              <a:t>Confidentiality </a:t>
            </a:r>
            <a:endParaRPr lang="en-IN" sz="2800" dirty="0"/>
          </a:p>
          <a:p>
            <a:r>
              <a:rPr lang="en-US" sz="2800" dirty="0"/>
              <a:t>Accountability </a:t>
            </a:r>
            <a:endParaRPr lang="en-IN" sz="2800" dirty="0"/>
          </a:p>
          <a:p>
            <a:r>
              <a:rPr lang="en-US" sz="2800" dirty="0"/>
              <a:t>Expertise </a:t>
            </a:r>
            <a:endParaRPr lang="en-IN" sz="2800" dirty="0"/>
          </a:p>
          <a:p>
            <a:r>
              <a:rPr lang="en-US" sz="2800" dirty="0"/>
              <a:t>Evidence based </a:t>
            </a:r>
            <a:endParaRPr lang="en-IN" sz="2800" dirty="0"/>
          </a:p>
          <a:p>
            <a:r>
              <a:rPr lang="en-US" sz="2800" dirty="0"/>
              <a:t>Certification, ongoing training and supervision </a:t>
            </a:r>
            <a:endParaRPr lang="en-IN" sz="2800" dirty="0"/>
          </a:p>
          <a:p>
            <a:endParaRPr lang="en-IN"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4873752"/>
          </a:xfrm>
        </p:spPr>
        <p:txBody>
          <a:bodyPr>
            <a:noAutofit/>
          </a:bodyPr>
          <a:lstStyle/>
          <a:p>
            <a:r>
              <a:rPr lang="en-US" dirty="0"/>
              <a:t>In both methods, the practitioner evaluates the couple's personal and relationship story as it is narrated, interrupts wisely, facilitates both de-escalation of unhelpful conflict and the development of realistic, practical solutions.</a:t>
            </a:r>
          </a:p>
          <a:p>
            <a:r>
              <a:rPr lang="en-US" dirty="0"/>
              <a:t> The practitioner may meet each person individually at first but only if this is beneficial to both, is consensual and is unlikely to cause harm.</a:t>
            </a:r>
          </a:p>
          <a:p>
            <a:r>
              <a:rPr lang="en-US" dirty="0"/>
              <a:t>Individualistic approaches to couple problems can cause harm. </a:t>
            </a:r>
          </a:p>
          <a:p>
            <a:r>
              <a:rPr lang="en-US" dirty="0"/>
              <a:t>The counselor or therapist encourages the participants to give their best efforts to reorienting their relationship with each other.</a:t>
            </a:r>
          </a:p>
          <a:p>
            <a:r>
              <a:rPr lang="en-US" dirty="0"/>
              <a:t>One of the challenges here is for each person to change their own responses to their partner's behavior. </a:t>
            </a:r>
            <a:endParaRPr lang="en-IN" dirty="0"/>
          </a:p>
          <a:p>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a:t>
            </a:r>
            <a:r>
              <a:rPr lang="en-US" dirty="0" err="1"/>
              <a:t>councelling</a:t>
            </a:r>
            <a:endParaRPr lang="en-IN" dirty="0"/>
          </a:p>
        </p:txBody>
      </p:sp>
      <p:pic>
        <p:nvPicPr>
          <p:cNvPr id="8194" name="Picture 2"/>
          <p:cNvPicPr>
            <a:picLocks noGrp="1" noChangeAspect="1" noChangeArrowheads="1"/>
          </p:cNvPicPr>
          <p:nvPr>
            <p:ph sz="quarter" idx="1"/>
          </p:nvPr>
        </p:nvPicPr>
        <p:blipFill>
          <a:blip r:embed="rId2"/>
          <a:srcRect/>
          <a:stretch>
            <a:fillRect/>
          </a:stretch>
        </p:blipFill>
        <p:spPr bwMode="auto">
          <a:xfrm>
            <a:off x="1524000" y="2286000"/>
            <a:ext cx="5496392" cy="3657599"/>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Genetic counselors</a:t>
            </a:r>
            <a:br>
              <a:rPr lang="en-IN" dirty="0"/>
            </a:br>
            <a:endParaRPr lang="en-IN" dirty="0"/>
          </a:p>
        </p:txBody>
      </p:sp>
      <p:sp>
        <p:nvSpPr>
          <p:cNvPr id="3" name="Content Placeholder 2"/>
          <p:cNvSpPr>
            <a:spLocks noGrp="1"/>
          </p:cNvSpPr>
          <p:nvPr>
            <p:ph sz="quarter" idx="1"/>
          </p:nvPr>
        </p:nvSpPr>
        <p:spPr>
          <a:xfrm>
            <a:off x="457200" y="1066800"/>
            <a:ext cx="7467600" cy="4873752"/>
          </a:xfrm>
        </p:spPr>
        <p:txBody>
          <a:bodyPr>
            <a:normAutofit lnSpcReduction="10000"/>
          </a:bodyPr>
          <a:lstStyle/>
          <a:p>
            <a:r>
              <a:rPr lang="en-US" dirty="0"/>
              <a:t>A genetic counselor is a medical genetics expert with a Master of Science degree. </a:t>
            </a:r>
          </a:p>
          <a:p>
            <a:r>
              <a:rPr lang="en-US" dirty="0"/>
              <a:t>Genetic counselors are expert educators, skilled in translating the complex language of genomic medicine into terms that are easy to understand.</a:t>
            </a:r>
            <a:endParaRPr lang="en-IN" dirty="0"/>
          </a:p>
          <a:p>
            <a:r>
              <a:rPr lang="en-US" dirty="0"/>
              <a:t>Genetic counselors work as members of a health care team and act as a patient advocate as well as a genetic resource to physicians. </a:t>
            </a:r>
          </a:p>
          <a:p>
            <a:r>
              <a:rPr lang="en-US" dirty="0"/>
              <a:t>Genetic counselors provide information and support to families who have members with birth defects or genetic disorders, and to families who may be at risk for a variety of inherited conditions.</a:t>
            </a:r>
            <a:endParaRPr lang="en-I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467600" cy="1143000"/>
          </a:xfrm>
        </p:spPr>
        <p:style>
          <a:lnRef idx="0">
            <a:scrgbClr r="0" g="0" b="0"/>
          </a:lnRef>
          <a:fillRef idx="1002">
            <a:schemeClr val="lt1"/>
          </a:fillRef>
          <a:effectRef idx="0">
            <a:scrgbClr r="0" g="0" b="0"/>
          </a:effectRef>
          <a:fontRef idx="major"/>
        </p:style>
        <p:txBody>
          <a:bodyPr>
            <a:noAutofit/>
          </a:bodyPr>
          <a:lstStyle/>
          <a:p>
            <a:r>
              <a:rPr lang="en-US" sz="3200" b="1" dirty="0"/>
              <a:t>NORMAL REACTIONS OF WOMEN TOWARDS CONCEPTION</a:t>
            </a:r>
            <a:endParaRPr lang="en-US"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2209800"/>
            <a:ext cx="7620000" cy="3429000"/>
          </a:xfrm>
        </p:spPr>
        <p:txBody>
          <a:bodyPr>
            <a:normAutofit/>
          </a:bodyPr>
          <a:lstStyle/>
          <a:p>
            <a:pPr algn="just"/>
            <a:r>
              <a:rPr lang="en-US" sz="4400" b="1" dirty="0"/>
              <a:t> Fear</a:t>
            </a:r>
            <a:endParaRPr lang="en-US" sz="4400" dirty="0"/>
          </a:p>
          <a:p>
            <a:pPr algn="just"/>
            <a:r>
              <a:rPr lang="en-US" sz="4400" b="1" dirty="0">
                <a:latin typeface="Times New Roman" pitchFamily="18" charset="0"/>
                <a:ea typeface="Times New Roman" pitchFamily="18" charset="0"/>
                <a:cs typeface="Times New Roman" pitchFamily="18" charset="0"/>
              </a:rPr>
              <a:t>Anxiety</a:t>
            </a:r>
          </a:p>
          <a:p>
            <a:pPr algn="just"/>
            <a:r>
              <a:rPr lang="en-US" sz="4400" b="1" dirty="0">
                <a:latin typeface="Times New Roman" pitchFamily="18" charset="0"/>
                <a:ea typeface="Times New Roman" pitchFamily="18" charset="0"/>
                <a:cs typeface="Times New Roman" pitchFamily="18" charset="0"/>
              </a:rPr>
              <a:t>Worry</a:t>
            </a:r>
            <a:endParaRPr lang="en-US" sz="4400" dirty="0">
              <a:latin typeface="Times New Roman" pitchFamily="18" charset="0"/>
              <a:cs typeface="Times New Roman" pitchFamily="18" charset="0"/>
            </a:endParaRPr>
          </a:p>
          <a:p>
            <a:pPr algn="just">
              <a:buNone/>
            </a:pPr>
            <a:endParaRPr lang="en-US" sz="4400" dirty="0">
              <a:latin typeface="Times New Roman" pitchFamily="18" charset="0"/>
              <a:cs typeface="Times New Roman" pitchFamily="18" charset="0"/>
            </a:endParaRPr>
          </a:p>
          <a:p>
            <a:pPr>
              <a:buNone/>
            </a:pPr>
            <a:endParaRPr lang="en-US" sz="4400" dirty="0">
              <a:latin typeface="Times New Roman" pitchFamily="18" charset="0"/>
              <a:cs typeface="Times New Roman" pitchFamily="18" charset="0"/>
            </a:endParaRPr>
          </a:p>
        </p:txBody>
      </p:sp>
      <p:sp>
        <p:nvSpPr>
          <p:cNvPr id="5" name="TextBox 4"/>
          <p:cNvSpPr txBox="1"/>
          <p:nvPr/>
        </p:nvSpPr>
        <p:spPr>
          <a:xfrm>
            <a:off x="8305800" y="5791200"/>
            <a:ext cx="228600" cy="369332"/>
          </a:xfrm>
          <a:prstGeom prst="rect">
            <a:avLst/>
          </a:prstGeom>
          <a:noFill/>
        </p:spPr>
        <p:txBody>
          <a:bodyPr wrap="square" rtlCol="0">
            <a:spAutoFit/>
          </a:bodyPr>
          <a:lstStyle/>
          <a:p>
            <a:r>
              <a:rPr lang="en-US" dirty="0"/>
              <a:t>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143000"/>
          </a:xfrm>
        </p:spPr>
        <p:txBody>
          <a:bodyPr/>
          <a:lstStyle/>
          <a:p>
            <a:r>
              <a:rPr lang="en-US" dirty="0"/>
              <a:t>Conti…..</a:t>
            </a:r>
            <a:endParaRPr lang="en-IN" dirty="0"/>
          </a:p>
        </p:txBody>
      </p:sp>
      <p:sp>
        <p:nvSpPr>
          <p:cNvPr id="3" name="Content Placeholder 2"/>
          <p:cNvSpPr>
            <a:spLocks noGrp="1"/>
          </p:cNvSpPr>
          <p:nvPr>
            <p:ph sz="quarter" idx="1"/>
          </p:nvPr>
        </p:nvSpPr>
        <p:spPr>
          <a:xfrm>
            <a:off x="457200" y="1066800"/>
            <a:ext cx="7467600" cy="4873752"/>
          </a:xfrm>
        </p:spPr>
        <p:txBody>
          <a:bodyPr>
            <a:noAutofit/>
          </a:bodyPr>
          <a:lstStyle/>
          <a:p>
            <a:r>
              <a:rPr lang="en-US" sz="2800" dirty="0"/>
              <a:t>They identify families at risk, investigate the problems present in the family, interpret information about the disorder, analyze inheritance patterns and risks of recurrence, and review available genetic testing options with the family.</a:t>
            </a:r>
            <a:endParaRPr lang="en-IN" sz="2800" dirty="0"/>
          </a:p>
          <a:p>
            <a:r>
              <a:rPr lang="en-US" sz="2800" dirty="0"/>
              <a:t>Genetic counselors are present at high risk or specialty prenatal clinics that offer prenatal diagnosis, pediatric care centers, and adult genetic centers. </a:t>
            </a:r>
          </a:p>
          <a:p>
            <a:r>
              <a:rPr lang="en-US" sz="2800" dirty="0"/>
              <a:t>Genetic counseling can occur before conception through to adulthood .</a:t>
            </a:r>
            <a:endParaRPr lang="en-IN" sz="2800" dirty="0"/>
          </a:p>
          <a:p>
            <a:endParaRPr lang="en-IN"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Patients</a:t>
            </a:r>
            <a:br>
              <a:rPr lang="en-IN" dirty="0"/>
            </a:br>
            <a:endParaRPr lang="en-IN" dirty="0"/>
          </a:p>
        </p:txBody>
      </p:sp>
      <p:sp>
        <p:nvSpPr>
          <p:cNvPr id="3" name="Content Placeholder 2"/>
          <p:cNvSpPr>
            <a:spLocks noGrp="1"/>
          </p:cNvSpPr>
          <p:nvPr>
            <p:ph sz="quarter" idx="1"/>
          </p:nvPr>
        </p:nvSpPr>
        <p:spPr>
          <a:xfrm>
            <a:off x="457200" y="914400"/>
            <a:ext cx="7467600" cy="4873752"/>
          </a:xfrm>
        </p:spPr>
        <p:txBody>
          <a:bodyPr>
            <a:noAutofit/>
          </a:bodyPr>
          <a:lstStyle/>
          <a:p>
            <a:r>
              <a:rPr lang="en-US" sz="2600" dirty="0"/>
              <a:t>Any person may seek out genetic counseling for a condition they may have inherited from their biological parents.</a:t>
            </a:r>
            <a:endParaRPr lang="en-IN" sz="2600" dirty="0"/>
          </a:p>
          <a:p>
            <a:r>
              <a:rPr lang="en-US" sz="2600" dirty="0"/>
              <a:t>A woman may be referred for genetic counseling if pregnant and undergoing prenatal testing or screening.</a:t>
            </a:r>
          </a:p>
          <a:p>
            <a:r>
              <a:rPr lang="en-US" sz="2600" dirty="0"/>
              <a:t> Genetic counselors educate the patient about their testing options and inform them of their results. </a:t>
            </a:r>
          </a:p>
          <a:p>
            <a:r>
              <a:rPr lang="en-US" sz="2600" dirty="0"/>
              <a:t>If a prenatal screening or test is abnormal, the genetic counselor evaluates the risk of an affected pregnancy, educates the patient about these risks and informs the patient of their options.</a:t>
            </a:r>
            <a:endParaRPr lang="en-IN" sz="2600" dirty="0"/>
          </a:p>
          <a:p>
            <a:endParaRPr lang="en-IN" sz="2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800" dirty="0"/>
              <a:t>A person may also undergo genetic counseling after the birth of a child with a genetic condition. </a:t>
            </a:r>
          </a:p>
          <a:p>
            <a:r>
              <a:rPr lang="en-US" sz="2800" dirty="0"/>
              <a:t>In these instances, the genetic counselor explains the condition to the patient along with recurrence risks in future children.</a:t>
            </a:r>
          </a:p>
          <a:p>
            <a:r>
              <a:rPr lang="en-US" sz="2800" dirty="0"/>
              <a:t>In all cases of a positive family history for a condition, the genetic counselor can evaluate risks, recurrence and explain the condition itself.</a:t>
            </a:r>
            <a:endParaRPr lang="en-IN" sz="2800" dirty="0"/>
          </a:p>
          <a:p>
            <a:endParaRPr lang="en-IN"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Amniocentesis</a:t>
            </a:r>
            <a:endParaRPr lang="en-IN" dirty="0"/>
          </a:p>
        </p:txBody>
      </p:sp>
      <p:sp>
        <p:nvSpPr>
          <p:cNvPr id="3" name="Content Placeholder 2"/>
          <p:cNvSpPr>
            <a:spLocks noGrp="1"/>
          </p:cNvSpPr>
          <p:nvPr>
            <p:ph sz="quarter" idx="1"/>
          </p:nvPr>
        </p:nvSpPr>
        <p:spPr/>
        <p:txBody>
          <a:bodyPr>
            <a:normAutofit/>
          </a:bodyPr>
          <a:lstStyle/>
          <a:p>
            <a:r>
              <a:rPr lang="en-US" sz="3200" dirty="0"/>
              <a:t>Amniocentesis, first performed in 1967, is a procedure which is performed by obstetricians to help identify chromosomal and genetic abnormalities which may be present in fetuses. </a:t>
            </a:r>
            <a:endParaRPr lang="en-IN" sz="3200" dirty="0"/>
          </a:p>
          <a:p>
            <a:endParaRPr lang="en-IN"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MCQ:</a:t>
            </a:r>
            <a:br>
              <a:rPr lang="en-US" dirty="0"/>
            </a:br>
            <a:endParaRPr lang="en-IN" dirty="0"/>
          </a:p>
        </p:txBody>
      </p:sp>
      <p:sp>
        <p:nvSpPr>
          <p:cNvPr id="3" name="Content Placeholder 2"/>
          <p:cNvSpPr>
            <a:spLocks noGrp="1"/>
          </p:cNvSpPr>
          <p:nvPr>
            <p:ph sz="quarter" idx="1"/>
          </p:nvPr>
        </p:nvSpPr>
        <p:spPr>
          <a:xfrm>
            <a:off x="228600" y="990600"/>
            <a:ext cx="8153400" cy="5867400"/>
          </a:xfrm>
        </p:spPr>
        <p:txBody>
          <a:bodyPr>
            <a:normAutofit/>
          </a:bodyPr>
          <a:lstStyle/>
          <a:p>
            <a:pPr>
              <a:buNone/>
            </a:pPr>
            <a:r>
              <a:rPr lang="en-US" dirty="0"/>
              <a:t>1. The process of fusion of the spermatozoon with mature ovum is called as….</a:t>
            </a:r>
          </a:p>
          <a:p>
            <a:pPr marL="457200" indent="-457200">
              <a:buFont typeface="+mj-lt"/>
              <a:buAutoNum type="alphaLcParenR"/>
            </a:pPr>
            <a:r>
              <a:rPr lang="en-US" dirty="0"/>
              <a:t>Pregnancy</a:t>
            </a:r>
          </a:p>
          <a:p>
            <a:pPr marL="457200" indent="-457200">
              <a:buFont typeface="+mj-lt"/>
              <a:buAutoNum type="alphaLcParenR"/>
            </a:pPr>
            <a:r>
              <a:rPr lang="en-US" dirty="0"/>
              <a:t>Conception</a:t>
            </a:r>
          </a:p>
          <a:p>
            <a:pPr marL="457200" indent="-457200">
              <a:buFont typeface="+mj-lt"/>
              <a:buAutoNum type="alphaLcParenR"/>
            </a:pPr>
            <a:r>
              <a:rPr lang="en-US" dirty="0" err="1"/>
              <a:t>Puerperium</a:t>
            </a:r>
            <a:endParaRPr lang="en-US" dirty="0"/>
          </a:p>
          <a:p>
            <a:pPr marL="457200" indent="-457200">
              <a:buFont typeface="+mj-lt"/>
              <a:buAutoNum type="alphaLcParenR"/>
            </a:pPr>
            <a:r>
              <a:rPr lang="en-US" dirty="0"/>
              <a:t>None of above</a:t>
            </a:r>
          </a:p>
          <a:p>
            <a:pPr>
              <a:buNone/>
            </a:pPr>
            <a:r>
              <a:rPr lang="en-US" dirty="0"/>
              <a:t>2. Why women may have fear toward conception?</a:t>
            </a:r>
            <a:endParaRPr lang="en-IN" dirty="0"/>
          </a:p>
          <a:p>
            <a:pPr marL="457200" indent="-457200">
              <a:buFont typeface="+mj-lt"/>
              <a:buAutoNum type="alphaLcParenR"/>
            </a:pPr>
            <a:r>
              <a:rPr lang="en-US" dirty="0"/>
              <a:t>women is unmarried </a:t>
            </a:r>
            <a:endParaRPr lang="en-IN" dirty="0"/>
          </a:p>
          <a:p>
            <a:pPr marL="457200" indent="-457200">
              <a:buFont typeface="+mj-lt"/>
              <a:buAutoNum type="alphaLcParenR"/>
            </a:pPr>
            <a:r>
              <a:rPr lang="en-US" dirty="0"/>
              <a:t>painful experience</a:t>
            </a:r>
            <a:r>
              <a:rPr lang="en-IN" dirty="0"/>
              <a:t> and </a:t>
            </a:r>
            <a:r>
              <a:rPr lang="en-US" dirty="0"/>
              <a:t>complicated process</a:t>
            </a:r>
          </a:p>
          <a:p>
            <a:pPr marL="457200" indent="-457200">
              <a:buFont typeface="+mj-lt"/>
              <a:buAutoNum type="alphaLcParenR"/>
            </a:pPr>
            <a:r>
              <a:rPr lang="en-US" dirty="0"/>
              <a:t>Economical conditions</a:t>
            </a:r>
            <a:endParaRPr lang="en-IN" dirty="0"/>
          </a:p>
          <a:p>
            <a:pPr marL="457200" indent="-457200">
              <a:buFont typeface="+mj-lt"/>
              <a:buAutoNum type="alphaLcParenR"/>
            </a:pPr>
            <a:r>
              <a:rPr lang="en-US" dirty="0"/>
              <a:t>unknown sex of the baby that it may be boy or girl</a:t>
            </a:r>
          </a:p>
          <a:p>
            <a:pPr marL="457200" indent="-457200">
              <a:buFont typeface="+mj-lt"/>
              <a:buAutoNum type="alphaLcParenR"/>
            </a:pPr>
            <a:r>
              <a:rPr lang="en-US" dirty="0"/>
              <a:t>All of above</a:t>
            </a:r>
            <a:endParaRPr lang="en-IN" dirty="0"/>
          </a:p>
          <a:p>
            <a:pPr marL="457200" indent="-457200">
              <a:buFont typeface="+mj-lt"/>
              <a:buAutoNum type="alphaLcParenR"/>
            </a:pPr>
            <a:endParaRPr lang="en-IN" dirty="0"/>
          </a:p>
          <a:p>
            <a:pPr marL="457200" indent="-457200">
              <a:buNone/>
            </a:pPr>
            <a:endParaRPr lang="en-US" dirty="0"/>
          </a:p>
          <a:p>
            <a:pPr marL="457200" indent="-457200">
              <a:buNone/>
            </a:pPr>
            <a:endParaRPr lang="en-IN" dirty="0"/>
          </a:p>
          <a:p>
            <a:pPr>
              <a:buNone/>
            </a:pPr>
            <a:endParaRPr lang="en-IN"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8229600" cy="5559552"/>
          </a:xfrm>
        </p:spPr>
        <p:txBody>
          <a:bodyPr/>
          <a:lstStyle/>
          <a:p>
            <a:pPr>
              <a:buNone/>
            </a:pPr>
            <a:r>
              <a:rPr lang="en-US" dirty="0"/>
              <a:t>3. In which trimester of pregnancy mother is fantasized about pregnancy?</a:t>
            </a:r>
          </a:p>
          <a:p>
            <a:pPr marL="457200" indent="-457200">
              <a:buFont typeface="+mj-lt"/>
              <a:buAutoNum type="alphaLcParenR"/>
            </a:pPr>
            <a:r>
              <a:rPr lang="en-US" dirty="0"/>
              <a:t>First trimester </a:t>
            </a:r>
          </a:p>
          <a:p>
            <a:pPr marL="457200" indent="-457200">
              <a:buFont typeface="+mj-lt"/>
              <a:buAutoNum type="alphaLcParenR"/>
            </a:pPr>
            <a:r>
              <a:rPr lang="en-US" dirty="0"/>
              <a:t>Second trimester</a:t>
            </a:r>
          </a:p>
          <a:p>
            <a:pPr marL="457200" indent="-457200">
              <a:buFont typeface="+mj-lt"/>
              <a:buAutoNum type="alphaLcParenR"/>
            </a:pPr>
            <a:r>
              <a:rPr lang="en-US" dirty="0"/>
              <a:t>Third trimester</a:t>
            </a:r>
          </a:p>
          <a:p>
            <a:pPr marL="457200" indent="-457200">
              <a:buFont typeface="+mj-lt"/>
              <a:buAutoNum type="alphaLcParenR"/>
            </a:pPr>
            <a:r>
              <a:rPr lang="en-US" dirty="0"/>
              <a:t>None</a:t>
            </a:r>
          </a:p>
          <a:p>
            <a:pPr marL="457200" indent="-457200">
              <a:buNone/>
            </a:pPr>
            <a:r>
              <a:rPr lang="en-US" dirty="0"/>
              <a:t>4. What do you mean by obsession?</a:t>
            </a:r>
          </a:p>
          <a:p>
            <a:pPr marL="457200" indent="-457200">
              <a:buFont typeface="+mj-lt"/>
              <a:buAutoNum type="alphaLcParenR"/>
            </a:pPr>
            <a:r>
              <a:rPr lang="en-US" dirty="0"/>
              <a:t>Becomes tired easily</a:t>
            </a:r>
          </a:p>
          <a:p>
            <a:pPr marL="457200" indent="-457200">
              <a:buFont typeface="+mj-lt"/>
              <a:buAutoNum type="alphaLcParenR"/>
            </a:pPr>
            <a:r>
              <a:rPr lang="en-US" dirty="0"/>
              <a:t>Concerned with delivery</a:t>
            </a:r>
          </a:p>
          <a:p>
            <a:pPr marL="457200" indent="-457200">
              <a:buFont typeface="+mj-lt"/>
              <a:buAutoNum type="alphaLcParenR"/>
            </a:pPr>
            <a:r>
              <a:rPr lang="en-US" dirty="0"/>
              <a:t>Patient wonders what kind of parent she will be</a:t>
            </a:r>
          </a:p>
          <a:p>
            <a:pPr marL="457200" indent="-457200">
              <a:buFont typeface="+mj-lt"/>
              <a:buAutoNum type="alphaLcParenR"/>
            </a:pPr>
            <a:r>
              <a:rPr lang="en-US" dirty="0"/>
              <a:t>None of above </a:t>
            </a: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09600"/>
            <a:ext cx="8229600" cy="6019800"/>
          </a:xfrm>
        </p:spPr>
        <p:txBody>
          <a:bodyPr>
            <a:normAutofit/>
          </a:bodyPr>
          <a:lstStyle/>
          <a:p>
            <a:pPr>
              <a:buNone/>
            </a:pPr>
            <a:r>
              <a:rPr lang="en-US" dirty="0"/>
              <a:t>5. An illness in which a person keeps their body weight very low by dieting, vomiting or exercising excessively is called as…. </a:t>
            </a:r>
          </a:p>
          <a:p>
            <a:pPr marL="457200" indent="-457200">
              <a:buFont typeface="+mj-lt"/>
              <a:buAutoNum type="alphaLcParenR"/>
            </a:pPr>
            <a:r>
              <a:rPr lang="en-US" dirty="0"/>
              <a:t>Anorexia nervosa</a:t>
            </a:r>
          </a:p>
          <a:p>
            <a:pPr marL="457200" indent="-457200">
              <a:buFont typeface="+mj-lt"/>
              <a:buAutoNum type="alphaLcParenR"/>
            </a:pPr>
            <a:r>
              <a:rPr lang="en-US" dirty="0"/>
              <a:t>Bulimia nervosa</a:t>
            </a:r>
          </a:p>
          <a:p>
            <a:pPr marL="457200" indent="-457200">
              <a:buFont typeface="+mj-lt"/>
              <a:buAutoNum type="alphaLcParenR"/>
            </a:pPr>
            <a:r>
              <a:rPr lang="en-US" dirty="0"/>
              <a:t>Binge eating disorders</a:t>
            </a:r>
          </a:p>
          <a:p>
            <a:pPr marL="457200" indent="-457200">
              <a:buFont typeface="+mj-lt"/>
              <a:buAutoNum type="alphaLcParenR"/>
            </a:pPr>
            <a:r>
              <a:rPr lang="en-US" dirty="0"/>
              <a:t>None of above</a:t>
            </a:r>
          </a:p>
          <a:p>
            <a:pPr marL="457200" indent="-457200">
              <a:buNone/>
            </a:pPr>
            <a:r>
              <a:rPr lang="en-US" dirty="0"/>
              <a:t>6.  In which conditions women having visual flashbacks, nightmares, frightening memories?</a:t>
            </a:r>
          </a:p>
          <a:p>
            <a:pPr marL="457200" indent="-457200">
              <a:buFont typeface="+mj-lt"/>
              <a:buAutoNum type="alphaLcParenR"/>
            </a:pPr>
            <a:r>
              <a:rPr lang="en-US" dirty="0"/>
              <a:t>Psychosis</a:t>
            </a:r>
          </a:p>
          <a:p>
            <a:pPr marL="457200" indent="-457200">
              <a:buFont typeface="+mj-lt"/>
              <a:buAutoNum type="alphaLcParenR"/>
            </a:pPr>
            <a:r>
              <a:rPr lang="en-US" dirty="0"/>
              <a:t>PTSD</a:t>
            </a:r>
          </a:p>
          <a:p>
            <a:pPr marL="457200" indent="-457200">
              <a:buFont typeface="+mj-lt"/>
              <a:buAutoNum type="alphaLcParenR"/>
            </a:pPr>
            <a:r>
              <a:rPr lang="en-US" dirty="0"/>
              <a:t>Depression</a:t>
            </a:r>
          </a:p>
          <a:p>
            <a:pPr marL="457200" indent="-457200">
              <a:buFont typeface="+mj-lt"/>
              <a:buAutoNum type="alphaLcParenR"/>
            </a:pPr>
            <a:r>
              <a:rPr lang="en-US" dirty="0"/>
              <a:t>anxiety</a:t>
            </a:r>
            <a:endParaRPr lang="en-IN" dirty="0"/>
          </a:p>
          <a:p>
            <a:pPr>
              <a:buNone/>
            </a:pPr>
            <a:endParaRPr lang="en-IN" dirty="0"/>
          </a:p>
          <a:p>
            <a:pPr marL="457200" indent="-457200">
              <a:buNone/>
            </a:pP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3648"/>
            <a:ext cx="7467600" cy="4873752"/>
          </a:xfrm>
        </p:spPr>
        <p:txBody>
          <a:bodyPr>
            <a:noAutofit/>
          </a:bodyPr>
          <a:lstStyle/>
          <a:p>
            <a:pPr>
              <a:buNone/>
            </a:pPr>
            <a:r>
              <a:rPr lang="en-US" dirty="0"/>
              <a:t>7. In which condition women is having thoughts of harming their infants rarely?</a:t>
            </a:r>
          </a:p>
          <a:p>
            <a:pPr marL="457200" indent="-457200">
              <a:buFont typeface="+mj-lt"/>
              <a:buAutoNum type="alphaLcParenR"/>
            </a:pPr>
            <a:r>
              <a:rPr lang="en-US" dirty="0"/>
              <a:t>Panic disorder</a:t>
            </a:r>
          </a:p>
          <a:p>
            <a:pPr marL="457200" indent="-457200">
              <a:buFont typeface="+mj-lt"/>
              <a:buAutoNum type="alphaLcParenR"/>
            </a:pPr>
            <a:r>
              <a:rPr lang="en-US" dirty="0"/>
              <a:t>Obsession</a:t>
            </a:r>
          </a:p>
          <a:p>
            <a:pPr marL="457200" indent="-457200">
              <a:buFont typeface="+mj-lt"/>
              <a:buAutoNum type="alphaLcParenR"/>
            </a:pPr>
            <a:r>
              <a:rPr lang="en-US" dirty="0"/>
              <a:t>Mania</a:t>
            </a:r>
          </a:p>
          <a:p>
            <a:pPr marL="457200" indent="-457200">
              <a:buFont typeface="+mj-lt"/>
              <a:buAutoNum type="alphaLcParenR"/>
            </a:pPr>
            <a:r>
              <a:rPr lang="en-US" dirty="0"/>
              <a:t>Depression</a:t>
            </a:r>
          </a:p>
          <a:p>
            <a:pPr marL="457200" indent="-457200">
              <a:buNone/>
            </a:pPr>
            <a:r>
              <a:rPr lang="en-US" dirty="0"/>
              <a:t>8. Feelings of panic or anxiety is called as…..</a:t>
            </a:r>
          </a:p>
          <a:p>
            <a:pPr marL="457200" indent="-457200">
              <a:buFont typeface="+mj-lt"/>
              <a:buAutoNum type="alphaLcParenR"/>
            </a:pPr>
            <a:r>
              <a:rPr lang="en-US" dirty="0"/>
              <a:t>PTSD</a:t>
            </a:r>
          </a:p>
          <a:p>
            <a:pPr marL="457200" indent="-457200">
              <a:buFont typeface="+mj-lt"/>
              <a:buAutoNum type="alphaLcParenR"/>
            </a:pPr>
            <a:r>
              <a:rPr lang="en-US" dirty="0"/>
              <a:t>Depression</a:t>
            </a:r>
          </a:p>
          <a:p>
            <a:pPr marL="457200" indent="-457200">
              <a:buFont typeface="+mj-lt"/>
              <a:buAutoNum type="alphaLcParenR"/>
            </a:pPr>
            <a:r>
              <a:rPr lang="en-US" dirty="0"/>
              <a:t>Agoraphobia</a:t>
            </a:r>
          </a:p>
          <a:p>
            <a:pPr marL="457200" indent="-457200">
              <a:buFont typeface="+mj-lt"/>
              <a:buAutoNum type="alphaLcParenR"/>
            </a:pPr>
            <a:r>
              <a:rPr lang="en-US" dirty="0"/>
              <a:t>Mania</a:t>
            </a:r>
          </a:p>
          <a:p>
            <a:pPr marL="457200" indent="-457200">
              <a:buNone/>
            </a:pPr>
            <a:endParaRPr lang="en-US" dirty="0"/>
          </a:p>
          <a:p>
            <a:pPr marL="457200" indent="-457200">
              <a:buNone/>
            </a:pPr>
            <a:endParaRPr lang="en-US" dirty="0"/>
          </a:p>
          <a:p>
            <a:pPr>
              <a:buNone/>
            </a:pPr>
            <a:r>
              <a:rPr lang="en-US" dirty="0"/>
              <a:t> </a:t>
            </a:r>
            <a:endParaRPr lang="en-IN"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4873752"/>
          </a:xfrm>
        </p:spPr>
        <p:txBody>
          <a:bodyPr>
            <a:noAutofit/>
          </a:bodyPr>
          <a:lstStyle/>
          <a:p>
            <a:pPr>
              <a:buNone/>
            </a:pPr>
            <a:r>
              <a:rPr lang="en-IN" dirty="0"/>
              <a:t> 9. Clinical manifestation of postpartum blues?</a:t>
            </a:r>
          </a:p>
          <a:p>
            <a:pPr marL="457200" lvl="0" indent="-457200">
              <a:buFont typeface="+mj-lt"/>
              <a:buAutoNum type="alphaLcPeriod"/>
            </a:pPr>
            <a:r>
              <a:rPr lang="en-IN" dirty="0"/>
              <a:t>Negative feelings</a:t>
            </a:r>
          </a:p>
          <a:p>
            <a:pPr marL="457200" lvl="0" indent="-457200">
              <a:buFont typeface="+mj-lt"/>
              <a:buAutoNum type="alphaLcPeriod"/>
            </a:pPr>
            <a:r>
              <a:rPr lang="en-IN" dirty="0"/>
              <a:t>Insomnia</a:t>
            </a:r>
          </a:p>
          <a:p>
            <a:pPr marL="457200" lvl="0" indent="-457200">
              <a:buFont typeface="+mj-lt"/>
              <a:buAutoNum type="alphaLcPeriod"/>
            </a:pPr>
            <a:r>
              <a:rPr lang="en-IN" dirty="0"/>
              <a:t>Anxiety</a:t>
            </a:r>
          </a:p>
          <a:p>
            <a:pPr marL="457200" lvl="0" indent="-457200">
              <a:buFont typeface="+mj-lt"/>
              <a:buAutoNum type="alphaLcPeriod"/>
            </a:pPr>
            <a:r>
              <a:rPr lang="en-IN" dirty="0"/>
              <a:t>All of above</a:t>
            </a:r>
          </a:p>
          <a:p>
            <a:pPr marL="457200" lvl="0" indent="-457200">
              <a:buNone/>
            </a:pPr>
            <a:endParaRPr lang="en-IN" dirty="0"/>
          </a:p>
          <a:p>
            <a:pPr>
              <a:buNone/>
            </a:pPr>
            <a:r>
              <a:rPr lang="en-IN" dirty="0"/>
              <a:t>10. How many women are suffers from postpartum blues?</a:t>
            </a:r>
          </a:p>
          <a:p>
            <a:pPr marL="457200" lvl="0" indent="-457200">
              <a:buFont typeface="+mj-lt"/>
              <a:buAutoNum type="alphaLcPeriod"/>
            </a:pPr>
            <a:r>
              <a:rPr lang="en-IN" dirty="0"/>
              <a:t>40%</a:t>
            </a:r>
          </a:p>
          <a:p>
            <a:pPr marL="457200" lvl="0" indent="-457200">
              <a:buFont typeface="+mj-lt"/>
              <a:buAutoNum type="alphaLcPeriod"/>
            </a:pPr>
            <a:r>
              <a:rPr lang="en-IN" dirty="0"/>
              <a:t>20%</a:t>
            </a:r>
          </a:p>
          <a:p>
            <a:pPr marL="457200" lvl="0" indent="-457200">
              <a:buFont typeface="+mj-lt"/>
              <a:buAutoNum type="alphaLcPeriod"/>
            </a:pPr>
            <a:r>
              <a:rPr lang="en-IN" dirty="0"/>
              <a:t>50%</a:t>
            </a:r>
          </a:p>
          <a:p>
            <a:pPr marL="457200" lvl="0" indent="-457200">
              <a:buFont typeface="+mj-lt"/>
              <a:buAutoNum type="alphaLcPeriod"/>
            </a:pPr>
            <a:r>
              <a:rPr lang="en-IN" dirty="0"/>
              <a:t>70%</a:t>
            </a:r>
          </a:p>
          <a:p>
            <a:pPr>
              <a:buNone/>
            </a:pPr>
            <a:r>
              <a:rPr lang="en-US" dirty="0"/>
              <a:t> </a:t>
            </a:r>
            <a:endParaRPr lang="en-IN"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sz="quarter" idx="1"/>
          </p:nvPr>
        </p:nvSpPr>
        <p:spPr bwMode="auto">
          <a:xfrm>
            <a:off x="457200" y="762000"/>
            <a:ext cx="8959504" cy="48320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11. Clinical manifestation of postpartum depression?</a:t>
            </a:r>
            <a:endParaRPr kumimoji="0" lang="en-US" sz="2800" b="0" i="0" u="none" strike="noStrike" cap="none" normalizeH="0" baseline="0" dirty="0">
              <a:ln>
                <a:noFill/>
              </a:ln>
              <a:solidFill>
                <a:schemeClr val="tx1"/>
              </a:solidFill>
              <a:effectLst/>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Social </a:t>
            </a:r>
            <a:r>
              <a:rPr kumimoji="0" lang="en-US" sz="2800" b="0" i="0" u="none" strike="noStrike" cap="none" normalizeH="0" baseline="0" dirty="0" err="1">
                <a:ln>
                  <a:noFill/>
                </a:ln>
                <a:solidFill>
                  <a:schemeClr val="tx1"/>
                </a:solidFill>
                <a:effectLst/>
                <a:ea typeface="Times New Roman" pitchFamily="18" charset="0"/>
                <a:cs typeface="Times New Roman" pitchFamily="18" charset="0"/>
              </a:rPr>
              <a:t>withdrawl</a:t>
            </a:r>
            <a:endParaRPr lang="en-US" sz="2800" dirty="0">
              <a:ea typeface="Times New Roman"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Irritability</a:t>
            </a:r>
            <a:endParaRPr lang="en-US" sz="2800" dirty="0">
              <a:ea typeface="Times New Roman"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Suicidal attitude</a:t>
            </a:r>
            <a:endParaRPr lang="en-US" sz="2800" dirty="0">
              <a:ea typeface="Times New Roman"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All of above</a:t>
            </a:r>
            <a:endParaRPr kumimoji="0" lang="en-US" sz="2800" b="0" i="0" u="none" strike="noStrike" cap="none" normalizeH="0" baseline="0" dirty="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12. Postpartum depression observed in?</a:t>
            </a:r>
            <a:endParaRPr kumimoji="0" lang="en-US" sz="2800" b="0" i="0" u="none" strike="noStrike" cap="none" normalizeH="0" baseline="0" dirty="0">
              <a:ln>
                <a:noFill/>
              </a:ln>
              <a:solidFill>
                <a:schemeClr val="tx1"/>
              </a:solidFill>
              <a:effectLst/>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5-10%</a:t>
            </a:r>
            <a:endParaRPr lang="en-US" sz="2800" dirty="0">
              <a:ea typeface="Times New Roman"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10-20%</a:t>
            </a: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20-25%</a:t>
            </a:r>
            <a:endParaRPr lang="en-US" sz="2800" dirty="0">
              <a:ea typeface="Times New Roman" pitchFamily="18" charset="0"/>
              <a:cs typeface="Arial" pitchFamily="34" charset="0"/>
            </a:endParaRPr>
          </a:p>
          <a:p>
            <a:pPr marL="514350" marR="0" lvl="0" indent="-514350" algn="just" defTabSz="914400" rtl="0" eaLnBrk="0" fontAlgn="base" latinLnBrk="0" hangingPunct="0">
              <a:lnSpc>
                <a:spcPct val="100000"/>
              </a:lnSpc>
              <a:spcBef>
                <a:spcPct val="0"/>
              </a:spcBef>
              <a:spcAft>
                <a:spcPct val="0"/>
              </a:spcAft>
              <a:buClrTx/>
              <a:buSzTx/>
              <a:buFont typeface="+mj-lt"/>
              <a:buAutoNum type="alphaLcPeriod"/>
              <a:tabLst/>
            </a:pPr>
            <a:r>
              <a:rPr kumimoji="0" lang="en-US" sz="2800" b="0" i="0" u="none" strike="noStrike" cap="none" normalizeH="0" baseline="0" dirty="0">
                <a:ln>
                  <a:noFill/>
                </a:ln>
                <a:solidFill>
                  <a:schemeClr val="tx1"/>
                </a:solidFill>
                <a:effectLst/>
                <a:ea typeface="Times New Roman" pitchFamily="18" charset="0"/>
                <a:cs typeface="Times New Roman" pitchFamily="18" charset="0"/>
              </a:rPr>
              <a:t>15-20%</a:t>
            </a:r>
            <a:endParaRPr kumimoji="0" lang="en-US" sz="2800" b="0" i="0" u="none" strike="noStrike" cap="none" normalizeH="0" baseline="0" dirty="0">
              <a:ln>
                <a:noFill/>
              </a:ln>
              <a:solidFill>
                <a:schemeClr val="tx1"/>
              </a:solidFill>
              <a:effectLs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lt1"/>
          </a:fillRef>
          <a:effectRef idx="0">
            <a:scrgbClr r="0" g="0" b="0"/>
          </a:effectRef>
          <a:fontRef idx="major"/>
        </p:style>
        <p:txBody>
          <a:bodyPr>
            <a:normAutofit/>
          </a:bodyPr>
          <a:lstStyle/>
          <a:p>
            <a:r>
              <a:rPr lang="en-US" sz="4400" b="1" dirty="0"/>
              <a:t>PREGNANCY</a:t>
            </a:r>
            <a:endParaRPr lang="en-US" sz="4400"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7467600" cy="4572000"/>
          </a:xfrm>
        </p:spPr>
        <p:txBody>
          <a:bodyPr>
            <a:normAutofit/>
          </a:bodyPr>
          <a:lstStyle/>
          <a:p>
            <a:pPr algn="just"/>
            <a:r>
              <a:rPr lang="en-US" sz="4000" dirty="0">
                <a:latin typeface="Times New Roman" pitchFamily="18" charset="0"/>
                <a:cs typeface="Times New Roman" pitchFamily="18" charset="0"/>
              </a:rPr>
              <a:t> </a:t>
            </a:r>
            <a:r>
              <a:rPr lang="en-US" sz="4000" dirty="0"/>
              <a:t>“Pregnancy is defined as the period from conception to the onset of the labor usually it is of 37 weeks.” </a:t>
            </a:r>
          </a:p>
          <a:p>
            <a:pPr>
              <a:buNone/>
            </a:pPr>
            <a:endParaRPr lang="en-US" sz="4000" dirty="0">
              <a:latin typeface="Times New Roman" pitchFamily="18" charset="0"/>
              <a:cs typeface="Times New Roman" pitchFamily="18" charset="0"/>
            </a:endParaRPr>
          </a:p>
        </p:txBody>
      </p:sp>
      <p:sp>
        <p:nvSpPr>
          <p:cNvPr id="4" name="TextBox 3"/>
          <p:cNvSpPr txBox="1"/>
          <p:nvPr/>
        </p:nvSpPr>
        <p:spPr>
          <a:xfrm>
            <a:off x="8305800" y="5791200"/>
            <a:ext cx="228600" cy="369332"/>
          </a:xfrm>
          <a:prstGeom prst="rect">
            <a:avLst/>
          </a:prstGeom>
          <a:noFill/>
        </p:spPr>
        <p:txBody>
          <a:bodyPr wrap="square" rtlCol="0">
            <a:spAutoFit/>
          </a:bodyPr>
          <a:lstStyle/>
          <a:p>
            <a:r>
              <a:rPr lang="en-US" dirty="0"/>
              <a:t>4</a:t>
            </a:r>
          </a:p>
        </p:txBody>
      </p:sp>
      <p:pic>
        <p:nvPicPr>
          <p:cNvPr id="6149" name="Picture 5" descr="C:\Users\hp\Desktop\Me\images\images(7).jpg"/>
          <p:cNvPicPr>
            <a:picLocks noChangeAspect="1" noChangeArrowheads="1"/>
          </p:cNvPicPr>
          <p:nvPr/>
        </p:nvPicPr>
        <p:blipFill>
          <a:blip r:embed="rId3"/>
          <a:srcRect/>
          <a:stretch>
            <a:fillRect/>
          </a:stretch>
        </p:blipFill>
        <p:spPr bwMode="auto">
          <a:xfrm>
            <a:off x="4114800" y="4248150"/>
            <a:ext cx="2971800" cy="222885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4873752"/>
          </a:xfrm>
        </p:spPr>
        <p:txBody>
          <a:bodyPr>
            <a:noAutofit/>
          </a:bodyPr>
          <a:lstStyle/>
          <a:p>
            <a:pPr>
              <a:buNone/>
            </a:pPr>
            <a:r>
              <a:rPr lang="en-IN" dirty="0"/>
              <a:t>13. Clinical manifestation of postpartum psychosis?</a:t>
            </a:r>
          </a:p>
          <a:p>
            <a:pPr marL="457200" lvl="0" indent="-457200">
              <a:buFont typeface="+mj-lt"/>
              <a:buAutoNum type="alphaLcPeriod"/>
            </a:pPr>
            <a:r>
              <a:rPr lang="en-IN" dirty="0"/>
              <a:t>Fear</a:t>
            </a:r>
          </a:p>
          <a:p>
            <a:pPr marL="457200" lvl="0" indent="-457200">
              <a:buFont typeface="+mj-lt"/>
              <a:buAutoNum type="alphaLcPeriod"/>
            </a:pPr>
            <a:r>
              <a:rPr lang="en-IN" dirty="0"/>
              <a:t>Restless</a:t>
            </a:r>
          </a:p>
          <a:p>
            <a:pPr marL="457200" lvl="0" indent="-457200">
              <a:buFont typeface="+mj-lt"/>
              <a:buAutoNum type="alphaLcPeriod"/>
            </a:pPr>
            <a:r>
              <a:rPr lang="en-IN" dirty="0"/>
              <a:t>Confusion</a:t>
            </a:r>
          </a:p>
          <a:p>
            <a:pPr marL="457200" lvl="0" indent="-457200">
              <a:buFont typeface="+mj-lt"/>
              <a:buAutoNum type="alphaLcPeriod"/>
            </a:pPr>
            <a:r>
              <a:rPr lang="en-IN" dirty="0"/>
              <a:t>All of above</a:t>
            </a:r>
          </a:p>
          <a:p>
            <a:pPr>
              <a:buNone/>
            </a:pPr>
            <a:endParaRPr lang="en-IN" dirty="0"/>
          </a:p>
          <a:p>
            <a:pPr>
              <a:buNone/>
            </a:pPr>
            <a:r>
              <a:rPr lang="en-IN" dirty="0"/>
              <a:t>14. </a:t>
            </a:r>
            <a:r>
              <a:rPr lang="en-US" dirty="0"/>
              <a:t>Assist couples in developing skills to navigate their way through   marriage successfully is the counseling of…….</a:t>
            </a:r>
            <a:endParaRPr lang="en-IN" dirty="0"/>
          </a:p>
          <a:p>
            <a:pPr marL="457200" lvl="0" indent="-457200">
              <a:buFont typeface="+mj-lt"/>
              <a:buAutoNum type="alphaLcPeriod"/>
            </a:pPr>
            <a:r>
              <a:rPr lang="en-IN" dirty="0"/>
              <a:t>Genetic counselling</a:t>
            </a:r>
          </a:p>
          <a:p>
            <a:pPr marL="457200" lvl="0" indent="-457200">
              <a:buFont typeface="+mj-lt"/>
              <a:buAutoNum type="alphaLcPeriod"/>
            </a:pPr>
            <a:r>
              <a:rPr lang="en-IN" dirty="0"/>
              <a:t>Marital counselling </a:t>
            </a:r>
          </a:p>
          <a:p>
            <a:pPr marL="457200" lvl="0" indent="-457200">
              <a:buFont typeface="+mj-lt"/>
              <a:buAutoNum type="alphaLcPeriod"/>
            </a:pPr>
            <a:r>
              <a:rPr lang="en-IN" dirty="0"/>
              <a:t>Premarital counselling</a:t>
            </a:r>
          </a:p>
          <a:p>
            <a:pPr marL="457200" lvl="0" indent="-457200">
              <a:buFont typeface="+mj-lt"/>
              <a:buAutoNum type="alphaLcPeriod"/>
            </a:pPr>
            <a:r>
              <a:rPr lang="en-IN" dirty="0"/>
              <a:t>None</a:t>
            </a:r>
          </a:p>
          <a:p>
            <a:pPr>
              <a:buNone/>
            </a:pPr>
            <a:endParaRPr lang="en-IN"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4873752"/>
          </a:xfrm>
        </p:spPr>
        <p:txBody>
          <a:bodyPr/>
          <a:lstStyle/>
          <a:p>
            <a:pPr>
              <a:buNone/>
            </a:pPr>
            <a:r>
              <a:rPr lang="en-IN" dirty="0"/>
              <a:t>15. AAMFT stands for	</a:t>
            </a:r>
          </a:p>
          <a:p>
            <a:pPr marL="457200" lvl="0" indent="-457200">
              <a:buFont typeface="+mj-lt"/>
              <a:buAutoNum type="alphaLcPeriod"/>
            </a:pPr>
            <a:r>
              <a:rPr lang="en-IN" dirty="0"/>
              <a:t>Assisted American for marriage and family therapy</a:t>
            </a:r>
          </a:p>
          <a:p>
            <a:pPr marL="457200" lvl="0" indent="-457200">
              <a:buFont typeface="+mj-lt"/>
              <a:buAutoNum type="alphaLcPeriod"/>
            </a:pPr>
            <a:r>
              <a:rPr lang="en-IN" dirty="0"/>
              <a:t>Associated American for marriage and family therapy</a:t>
            </a:r>
          </a:p>
          <a:p>
            <a:pPr marL="457200" lvl="0" indent="-457200">
              <a:buFont typeface="+mj-lt"/>
              <a:buAutoNum type="alphaLcPeriod"/>
            </a:pPr>
            <a:r>
              <a:rPr lang="en-IN" dirty="0"/>
              <a:t>American associated for marriage and family therapy</a:t>
            </a:r>
          </a:p>
          <a:p>
            <a:pPr marL="457200" lvl="0" indent="-457200">
              <a:buFont typeface="+mj-lt"/>
              <a:buAutoNum type="alphaLcPeriod"/>
            </a:pPr>
            <a:r>
              <a:rPr lang="en-IN" dirty="0"/>
              <a:t>American associated for music and family therapy</a:t>
            </a:r>
          </a:p>
          <a:p>
            <a:pPr>
              <a:buNone/>
            </a:pPr>
            <a:r>
              <a:rPr lang="en-IN" dirty="0"/>
              <a:t> </a:t>
            </a:r>
          </a:p>
          <a:p>
            <a:endParaRPr lang="en-IN"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38400"/>
            <a:ext cx="7467600" cy="1143000"/>
          </a:xfrm>
        </p:spPr>
        <p:txBody>
          <a:bodyPr>
            <a:normAutofit/>
          </a:bodyPr>
          <a:lstStyle/>
          <a:p>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Thank u……….!</a:t>
            </a:r>
          </a:p>
        </p:txBody>
      </p:sp>
      <p:sp>
        <p:nvSpPr>
          <p:cNvPr id="3" name="TextBox 2"/>
          <p:cNvSpPr txBox="1"/>
          <p:nvPr/>
        </p:nvSpPr>
        <p:spPr>
          <a:xfrm>
            <a:off x="8229600" y="5791201"/>
            <a:ext cx="457200" cy="369332"/>
          </a:xfrm>
          <a:prstGeom prst="rect">
            <a:avLst/>
          </a:prstGeom>
          <a:noFill/>
        </p:spPr>
        <p:txBody>
          <a:bodyPr wrap="square" rtlCol="0">
            <a:spAutoFit/>
          </a:bodyPr>
          <a:lstStyle/>
          <a:p>
            <a:r>
              <a:rPr lang="en-US" dirty="0"/>
              <a:t>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lt1"/>
          </a:fillRef>
          <a:effectRef idx="0">
            <a:scrgbClr r="0" g="0" b="0"/>
          </a:effectRef>
          <a:fontRef idx="major"/>
        </p:style>
        <p:txBody>
          <a:bodyPr>
            <a:normAutofit fontScale="90000"/>
          </a:bodyPr>
          <a:lstStyle/>
          <a:p>
            <a:r>
              <a:rPr lang="en-US" b="1" dirty="0"/>
              <a:t>NORMAL REACTION TO PREGNANCY</a:t>
            </a:r>
            <a:br>
              <a:rPr lang="en-US" dirty="0"/>
            </a:br>
            <a:endParaRPr lang="en-US" b="1" dirty="0">
              <a:solidFill>
                <a:schemeClr val="tx1"/>
              </a:solidFill>
              <a:latin typeface="Times New Roman" pitchFamily="18" charset="0"/>
              <a:cs typeface="Times New Roman" pitchFamily="18" charset="0"/>
            </a:endParaRPr>
          </a:p>
        </p:txBody>
      </p:sp>
      <p:sp>
        <p:nvSpPr>
          <p:cNvPr id="4" name="TextBox 3"/>
          <p:cNvSpPr txBox="1"/>
          <p:nvPr/>
        </p:nvSpPr>
        <p:spPr>
          <a:xfrm>
            <a:off x="8305800" y="5791200"/>
            <a:ext cx="228600" cy="369332"/>
          </a:xfrm>
          <a:prstGeom prst="rect">
            <a:avLst/>
          </a:prstGeom>
          <a:noFill/>
        </p:spPr>
        <p:txBody>
          <a:bodyPr wrap="square" rtlCol="0">
            <a:spAutoFit/>
          </a:bodyPr>
          <a:lstStyle/>
          <a:p>
            <a:r>
              <a:rPr lang="en-US" dirty="0"/>
              <a:t>5</a:t>
            </a:r>
          </a:p>
        </p:txBody>
      </p:sp>
      <p:sp>
        <p:nvSpPr>
          <p:cNvPr id="5" name="Content Placeholder 4"/>
          <p:cNvSpPr>
            <a:spLocks noGrp="1"/>
          </p:cNvSpPr>
          <p:nvPr>
            <p:ph sz="quarter" idx="1"/>
          </p:nvPr>
        </p:nvSpPr>
        <p:spPr/>
        <p:txBody>
          <a:bodyPr>
            <a:normAutofit/>
          </a:bodyPr>
          <a:lstStyle/>
          <a:p>
            <a:endParaRPr lang="en-US" sz="2000" dirty="0"/>
          </a:p>
          <a:p>
            <a:pPr>
              <a:buNone/>
            </a:pPr>
            <a:r>
              <a:rPr lang="en-US" b="1" dirty="0"/>
              <a:t> 1. FIRST TRIMESTER OF PREGNANCY</a:t>
            </a:r>
          </a:p>
          <a:p>
            <a:pPr>
              <a:buNone/>
            </a:pPr>
            <a:r>
              <a:rPr lang="en-US" sz="2800" dirty="0"/>
              <a:t>A. Displays a sense of ambivalence to the pregnancy</a:t>
            </a:r>
          </a:p>
          <a:p>
            <a:pPr>
              <a:buNone/>
            </a:pPr>
            <a:r>
              <a:rPr lang="en-US" sz="2800" dirty="0"/>
              <a:t>B. fantasize about the pregnancy</a:t>
            </a:r>
          </a:p>
          <a:p>
            <a:pPr>
              <a:buNone/>
            </a:pPr>
            <a:r>
              <a:rPr lang="en-US" sz="2800" dirty="0"/>
              <a:t>C. role playing</a:t>
            </a:r>
          </a:p>
          <a:p>
            <a:pPr>
              <a:buNone/>
            </a:pPr>
            <a:r>
              <a:rPr lang="en-US" sz="2800" dirty="0"/>
              <a:t>D. increased concern for financial and social problems</a:t>
            </a:r>
          </a:p>
          <a:p>
            <a:pPr>
              <a:buNone/>
            </a:pPr>
            <a:r>
              <a:rPr lang="en-US" sz="2800" dirty="0"/>
              <a:t>E. decreased interest in sex due to bodily changes</a:t>
            </a:r>
          </a:p>
          <a:p>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371600"/>
            <a:ext cx="8001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2.SECOND TRIMESTER OF PREGNANCY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The patient develops a sense of well-being</a:t>
            </a:r>
            <a:endParaRPr kumimoji="0" lang="en-US" sz="4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"Quickening" is experienced</a:t>
            </a:r>
            <a:endParaRPr kumimoji="0" lang="en-US" sz="40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400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en-US" sz="40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Changes in sexuality</a:t>
            </a:r>
            <a:endParaRPr kumimoji="0" lang="en-US" sz="400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1143000"/>
            <a:ext cx="8866723"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3.THIRD TRIMASTER OF PREGNANCY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 Altered self-image</a:t>
            </a:r>
            <a:endParaRPr kumimoji="0" lang="en-US" sz="36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B. Fear</a:t>
            </a:r>
            <a:endParaRPr kumimoji="0" lang="en-US" sz="36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C. aggravation</a:t>
            </a:r>
            <a:endParaRPr kumimoji="0" lang="en-US" sz="36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 fatigue</a:t>
            </a:r>
            <a:endParaRPr kumimoji="0" lang="en-US" sz="36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E. obsession</a:t>
            </a:r>
            <a:endParaRPr kumimoji="0" lang="en-US" sz="360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F. wondering</a:t>
            </a:r>
            <a:endParaRPr kumimoji="0" lang="en-US" sz="360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lt1"/>
          </a:fillRef>
          <a:effectRef idx="0">
            <a:scrgbClr r="0" g="0" b="0"/>
          </a:effectRef>
          <a:fontRef idx="major"/>
        </p:style>
        <p:txBody>
          <a:bodyPr>
            <a:normAutofit fontScale="90000"/>
          </a:bodyPr>
          <a:lstStyle/>
          <a:p>
            <a:r>
              <a:rPr lang="en-US" b="1" dirty="0"/>
              <a:t>MENTAL HEALTH PROBLEMS DURING PREGNANCY</a:t>
            </a:r>
            <a:br>
              <a:rPr lang="en-US" dirty="0"/>
            </a:br>
            <a:endParaRPr lang="en-US" b="1"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524000"/>
            <a:ext cx="7620000" cy="4191000"/>
          </a:xfrm>
        </p:spPr>
        <p:txBody>
          <a:bodyPr>
            <a:noAutofit/>
          </a:bodyPr>
          <a:lstStyle/>
          <a:p>
            <a:r>
              <a:rPr lang="en-US" b="1" dirty="0"/>
              <a:t>Eating disorders</a:t>
            </a:r>
          </a:p>
          <a:p>
            <a:pPr>
              <a:buNone/>
            </a:pPr>
            <a:r>
              <a:rPr lang="en-US" b="1" dirty="0"/>
              <a:t>     • Anorexia nervosa</a:t>
            </a:r>
          </a:p>
          <a:p>
            <a:pPr>
              <a:buNone/>
            </a:pPr>
            <a:r>
              <a:rPr lang="en-US" b="1" dirty="0"/>
              <a:t>     • Bulimia nervosa</a:t>
            </a:r>
          </a:p>
          <a:p>
            <a:pPr>
              <a:buNone/>
            </a:pPr>
            <a:r>
              <a:rPr lang="en-US" b="1" dirty="0"/>
              <a:t>     • Binge eating disorder</a:t>
            </a:r>
          </a:p>
          <a:p>
            <a:r>
              <a:rPr lang="en-US" b="1" dirty="0"/>
              <a:t>Anxiety</a:t>
            </a:r>
          </a:p>
          <a:p>
            <a:r>
              <a:rPr lang="en-US" b="1" dirty="0"/>
              <a:t>Bipolar disorder</a:t>
            </a:r>
          </a:p>
          <a:p>
            <a:r>
              <a:rPr lang="en-US" b="1" dirty="0"/>
              <a:t>Depression</a:t>
            </a:r>
          </a:p>
          <a:p>
            <a:r>
              <a:rPr lang="en-US" b="1" dirty="0"/>
              <a:t>Mania (or manic episode)</a:t>
            </a:r>
          </a:p>
          <a:p>
            <a:r>
              <a:rPr lang="en-US" b="1" dirty="0"/>
              <a:t>Obsessive–compulsive disorder (OCD)</a:t>
            </a:r>
          </a:p>
          <a:p>
            <a:r>
              <a:rPr lang="en-US" b="1" dirty="0"/>
              <a:t>Panic disorder</a:t>
            </a:r>
          </a:p>
          <a:p>
            <a:r>
              <a:rPr lang="en-US" b="1" dirty="0"/>
              <a:t>Post-traumatic stress disorder (PTSD)</a:t>
            </a:r>
          </a:p>
          <a:p>
            <a:r>
              <a:rPr lang="en-US" b="1" dirty="0"/>
              <a:t>Psychosis and schizophrenia</a:t>
            </a:r>
          </a:p>
          <a:p>
            <a:pPr>
              <a:buNone/>
            </a:pPr>
            <a:endParaRPr lang="en-US" b="1" dirty="0">
              <a:latin typeface="Times New Roman" pitchFamily="18" charset="0"/>
              <a:cs typeface="Times New Roman" pitchFamily="18" charset="0"/>
            </a:endParaRPr>
          </a:p>
        </p:txBody>
      </p:sp>
      <p:sp>
        <p:nvSpPr>
          <p:cNvPr id="4" name="TextBox 3"/>
          <p:cNvSpPr txBox="1"/>
          <p:nvPr/>
        </p:nvSpPr>
        <p:spPr>
          <a:xfrm>
            <a:off x="8305800" y="5791200"/>
            <a:ext cx="228600" cy="369332"/>
          </a:xfrm>
          <a:prstGeom prst="rect">
            <a:avLst/>
          </a:prstGeom>
          <a:noFill/>
        </p:spPr>
        <p:txBody>
          <a:bodyPr wrap="square" rtlCol="0">
            <a:spAutoFit/>
          </a:bodyPr>
          <a:lstStyle/>
          <a:p>
            <a:r>
              <a:rPr lang="en-US" dirty="0"/>
              <a:t>6</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1997</TotalTime>
  <Words>2112</Words>
  <Application>Microsoft Office PowerPoint</Application>
  <PresentationFormat>On-screen Show (4:3)</PresentationFormat>
  <Paragraphs>292</Paragraphs>
  <Slides>52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Century Schoolbook</vt:lpstr>
      <vt:lpstr>Times New Roman</vt:lpstr>
      <vt:lpstr>Wingdings</vt:lpstr>
      <vt:lpstr>Wingdings 2</vt:lpstr>
      <vt:lpstr>Oriel</vt:lpstr>
      <vt:lpstr> A  Seminar  on WOMEN &amp; MENTAL HEALTH</vt:lpstr>
      <vt:lpstr>Introduction</vt:lpstr>
      <vt:lpstr>   CONCEPTION </vt:lpstr>
      <vt:lpstr>NORMAL REACTIONS OF WOMEN TOWARDS CONCEPTION</vt:lpstr>
      <vt:lpstr>PREGNANCY</vt:lpstr>
      <vt:lpstr>NORMAL REACTION TO PREGNANCY </vt:lpstr>
      <vt:lpstr>PowerPoint Presentation</vt:lpstr>
      <vt:lpstr>PowerPoint Presentation</vt:lpstr>
      <vt:lpstr>MENTAL HEALTH PROBLEMS DURING PREGNANCY </vt:lpstr>
      <vt:lpstr>Anorexia nervosa</vt:lpstr>
      <vt:lpstr>Bulimia nervosa</vt:lpstr>
      <vt:lpstr>Binge eating disorder</vt:lpstr>
      <vt:lpstr>PowerPoint Presentation</vt:lpstr>
      <vt:lpstr>Depression </vt:lpstr>
      <vt:lpstr>Obsessive compulsive disorder</vt:lpstr>
      <vt:lpstr>Post-traumatic stress disorders</vt:lpstr>
      <vt:lpstr>Psychosis </vt:lpstr>
      <vt:lpstr>Electroconvulsive therapy</vt:lpstr>
      <vt:lpstr>TREATMENT OF PSYCHIATRIC DISORDERS DURING PREGNANCY </vt:lpstr>
      <vt:lpstr>PHARMACOTHERAPEUTIC AGENTS  DURING PREGNANCY</vt:lpstr>
      <vt:lpstr>PUERPERIUM </vt:lpstr>
      <vt:lpstr>     PSYCHIATRIC DISORDERS DURING PUERPERIUM </vt:lpstr>
      <vt:lpstr>COUNCELLING</vt:lpstr>
      <vt:lpstr>Premarital councelling</vt:lpstr>
      <vt:lpstr>PREMARITAL COUNCELING </vt:lpstr>
      <vt:lpstr>PowerPoint Presentation</vt:lpstr>
      <vt:lpstr>PowerPoint Presentation</vt:lpstr>
      <vt:lpstr>When Should a Couple Seek Pre-Marital Counseling?</vt:lpstr>
      <vt:lpstr>PowerPoint Presentation</vt:lpstr>
      <vt:lpstr>Other Considerations in Preparing for Marriage </vt:lpstr>
      <vt:lpstr>PowerPoint Presentation</vt:lpstr>
      <vt:lpstr>MARITAL COUNCELLING </vt:lpstr>
      <vt:lpstr>WHY IT'S DONE </vt:lpstr>
      <vt:lpstr>PowerPoint Presentation</vt:lpstr>
      <vt:lpstr>Relationship counselor or couple's therapist </vt:lpstr>
      <vt:lpstr>Common core principles of relationship counseling and couple's therapy are: </vt:lpstr>
      <vt:lpstr>PowerPoint Presentation</vt:lpstr>
      <vt:lpstr>Genetic councelling</vt:lpstr>
      <vt:lpstr>Genetic counselors </vt:lpstr>
      <vt:lpstr>Conti…..</vt:lpstr>
      <vt:lpstr>Patients </vt:lpstr>
      <vt:lpstr>PowerPoint Presentation</vt:lpstr>
      <vt:lpstr>Amniocentesis</vt:lpstr>
      <vt:lpstr>MCQ: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NOVEL APPROACH TO REDUCE ROUTING OVERHEADIN BROADCAST BASED PROTOCOL ON VANET</dc:title>
  <dc:creator>vaibhav</dc:creator>
  <cp:lastModifiedBy>Bhavisha Patel</cp:lastModifiedBy>
  <cp:revision>283</cp:revision>
  <dcterms:created xsi:type="dcterms:W3CDTF">2012-09-26T11:18:57Z</dcterms:created>
  <dcterms:modified xsi:type="dcterms:W3CDTF">2021-07-30T07:00:47Z</dcterms:modified>
</cp:coreProperties>
</file>