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4" r:id="rId1"/>
  </p:sldMasterIdLst>
  <p:notesMasterIdLst>
    <p:notesMasterId r:id="rId54"/>
  </p:notesMasterIdLst>
  <p:sldIdLst>
    <p:sldId id="256" r:id="rId2"/>
    <p:sldId id="258" r:id="rId3"/>
    <p:sldId id="259" r:id="rId4"/>
    <p:sldId id="260" r:id="rId5"/>
    <p:sldId id="261" r:id="rId6"/>
    <p:sldId id="262" r:id="rId7"/>
    <p:sldId id="263" r:id="rId8"/>
    <p:sldId id="264" r:id="rId9"/>
    <p:sldId id="265" r:id="rId10"/>
    <p:sldId id="266" r:id="rId11"/>
    <p:sldId id="270" r:id="rId12"/>
    <p:sldId id="271" r:id="rId13"/>
    <p:sldId id="272" r:id="rId14"/>
    <p:sldId id="273" r:id="rId15"/>
    <p:sldId id="274" r:id="rId16"/>
    <p:sldId id="275" r:id="rId17"/>
    <p:sldId id="276" r:id="rId18"/>
    <p:sldId id="278" r:id="rId19"/>
    <p:sldId id="279" r:id="rId20"/>
    <p:sldId id="285" r:id="rId21"/>
    <p:sldId id="286" r:id="rId22"/>
    <p:sldId id="287" r:id="rId23"/>
    <p:sldId id="282" r:id="rId24"/>
    <p:sldId id="283" r:id="rId25"/>
    <p:sldId id="332" r:id="rId26"/>
    <p:sldId id="330" r:id="rId27"/>
    <p:sldId id="331" r:id="rId28"/>
    <p:sldId id="292" r:id="rId29"/>
    <p:sldId id="293" r:id="rId30"/>
    <p:sldId id="294" r:id="rId31"/>
    <p:sldId id="323" r:id="rId32"/>
    <p:sldId id="295" r:id="rId33"/>
    <p:sldId id="324" r:id="rId34"/>
    <p:sldId id="325" r:id="rId35"/>
    <p:sldId id="326" r:id="rId36"/>
    <p:sldId id="327" r:id="rId37"/>
    <p:sldId id="306" r:id="rId38"/>
    <p:sldId id="307" r:id="rId39"/>
    <p:sldId id="308" r:id="rId40"/>
    <p:sldId id="309" r:id="rId41"/>
    <p:sldId id="310" r:id="rId42"/>
    <p:sldId id="311" r:id="rId43"/>
    <p:sldId id="328" r:id="rId44"/>
    <p:sldId id="312" r:id="rId45"/>
    <p:sldId id="313" r:id="rId46"/>
    <p:sldId id="314" r:id="rId47"/>
    <p:sldId id="315" r:id="rId48"/>
    <p:sldId id="296" r:id="rId49"/>
    <p:sldId id="297" r:id="rId50"/>
    <p:sldId id="333" r:id="rId51"/>
    <p:sldId id="329" r:id="rId52"/>
    <p:sldId id="334" r:id="rId5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E346358-CD31-4671-8AEB-959A187F75FF}" type="datetimeFigureOut">
              <a:rPr lang="en-AU" smtClean="0"/>
              <a:pPr/>
              <a:t>11/05/2017</a:t>
            </a:fld>
            <a:endParaRPr lang="en-AU"/>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F5F0BDE-F47F-45A4-9F19-5CB6C95E9B54}" type="slidenum">
              <a:rPr lang="en-AU" smtClean="0"/>
              <a:pPr/>
              <a:t>‹#›</a:t>
            </a:fld>
            <a:endParaRPr lang="en-AU"/>
          </a:p>
        </p:txBody>
      </p:sp>
    </p:spTree>
    <p:extLst>
      <p:ext uri="{BB962C8B-B14F-4D97-AF65-F5344CB8AC3E}">
        <p14:creationId xmlns="" xmlns:p14="http://schemas.microsoft.com/office/powerpoint/2010/main" val="32467639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F5F0BDE-F47F-45A4-9F19-5CB6C95E9B54}" type="slidenum">
              <a:rPr lang="en-AU" smtClean="0"/>
              <a:pPr/>
              <a:t>4</a:t>
            </a:fld>
            <a:endParaRPr lang="en-AU"/>
          </a:p>
        </p:txBody>
      </p:sp>
    </p:spTree>
    <p:extLst>
      <p:ext uri="{BB962C8B-B14F-4D97-AF65-F5344CB8AC3E}">
        <p14:creationId xmlns="" xmlns:p14="http://schemas.microsoft.com/office/powerpoint/2010/main" val="11962532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57200" y="228600"/>
            <a:ext cx="7772400" cy="4571999"/>
          </a:xfrm>
        </p:spPr>
        <p:txBody>
          <a:bodyPr anchor="ctr">
            <a:noAutofit/>
          </a:bodyPr>
          <a:lstStyle>
            <a:lvl1pPr>
              <a:lnSpc>
                <a:spcPct val="100000"/>
              </a:lnSpc>
              <a:defRPr sz="8800" spc="-80" baseline="0">
                <a:solidFill>
                  <a:schemeClr val="tx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457200" y="4800600"/>
            <a:ext cx="6858000" cy="914400"/>
          </a:xfrm>
        </p:spPr>
        <p:txBody>
          <a:bodyPr/>
          <a:lstStyle>
            <a:lvl1pPr marL="0" indent="0" algn="l">
              <a:buNone/>
              <a:defRPr b="0" cap="all" spc="120" baseline="0">
                <a:solidFill>
                  <a:schemeClr val="tx2"/>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5/11/2017</a:t>
            </a:fld>
            <a:endParaRPr lang="en-US"/>
          </a:p>
        </p:txBody>
      </p:sp>
      <p:sp>
        <p:nvSpPr>
          <p:cNvPr id="5" name="Footer Placeholder 4"/>
          <p:cNvSpPr>
            <a:spLocks noGrp="1"/>
          </p:cNvSpPr>
          <p:nvPr>
            <p:ph type="ftr" sz="quarter" idx="11"/>
          </p:nvPr>
        </p:nvSpPr>
        <p:spPr/>
        <p:txBody>
          <a:bodyPr/>
          <a:lstStyle/>
          <a:p>
            <a:endParaRPr lang="en-US"/>
          </a:p>
        </p:txBody>
      </p:sp>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5/11/2017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57200" y="1447800"/>
            <a:ext cx="7772400" cy="4321175"/>
          </a:xfrm>
        </p:spPr>
        <p:txBody>
          <a:bodyPr anchor="ctr">
            <a:noAutofit/>
          </a:bodyPr>
          <a:lstStyle>
            <a:lvl1pPr algn="l">
              <a:lnSpc>
                <a:spcPct val="100000"/>
              </a:lnSpc>
              <a:defRPr sz="8800" b="0" cap="all" spc="-80" baseline="0">
                <a:solidFill>
                  <a:schemeClr val="tx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228601"/>
            <a:ext cx="7772400" cy="1066800"/>
          </a:xfrm>
        </p:spPr>
        <p:txBody>
          <a:bodyPr anchor="b"/>
          <a:lstStyle>
            <a:lvl1pPr marL="0" indent="0">
              <a:buNone/>
              <a:defRPr sz="2000" b="0" cap="all" spc="12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1D8BD707-D9CF-40AE-B4C6-C98DA3205C09}" type="datetimeFigureOut">
              <a:rPr lang="en-US" smtClean="0"/>
              <a:pPr/>
              <a:t>5/11/2017</a:t>
            </a:fld>
            <a:endParaRPr lang="en-US"/>
          </a:p>
        </p:txBody>
      </p:sp>
      <p:sp>
        <p:nvSpPr>
          <p:cNvPr id="8" name="Slide Number Placeholder 7"/>
          <p:cNvSpPr>
            <a:spLocks noGrp="1"/>
          </p:cNvSpPr>
          <p:nvPr>
            <p:ph type="sldNum" sz="quarter" idx="11"/>
          </p:nvPr>
        </p:nvSpPr>
        <p:spPr/>
        <p:txBody>
          <a:bodyPr/>
          <a:lstStyle/>
          <a:p>
            <a:fld id="{B6F15528-21DE-4FAA-801E-634DDDAF4B2B}" type="slidenum">
              <a:rPr lang="en-US" smtClean="0"/>
              <a:pPr/>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63068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9016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D8BD707-D9CF-40AE-B4C6-C98DA3205C09}" type="datetimeFigureOut">
              <a:rPr lang="en-US" smtClean="0"/>
              <a:pPr/>
              <a:t>5/11/2017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627632" y="1572768"/>
            <a:ext cx="3291840" cy="639762"/>
          </a:xfrm>
        </p:spPr>
        <p:txBody>
          <a:bodyPr anchor="b">
            <a:noAutofit/>
          </a:bodyPr>
          <a:lstStyle>
            <a:lvl1pPr marL="0" indent="0">
              <a:buNone/>
              <a:defRPr sz="1800" b="0" cap="all" spc="100" baseline="0">
                <a:solidFill>
                  <a:schemeClr val="tx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627632"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93208" y="1572768"/>
            <a:ext cx="3291840" cy="639762"/>
          </a:xfrm>
        </p:spPr>
        <p:txBody>
          <a:bodyPr anchor="b">
            <a:noAutofit/>
          </a:bodyPr>
          <a:lstStyle>
            <a:lvl1pPr marL="0" indent="0">
              <a:buNone/>
              <a:defRPr lang="en-US" sz="1800" b="0" kern="1200" cap="all" spc="100" baseline="0" dirty="0" smtClean="0">
                <a:solidFill>
                  <a:schemeClr val="tx1"/>
                </a:solidFill>
                <a:latin typeface="+mj-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spcBef>
                <a:spcPct val="20000"/>
              </a:spcBef>
              <a:buFont typeface="Arial" pitchFamily="34" charset="0"/>
              <a:buNone/>
            </a:pPr>
            <a:r>
              <a:rPr lang="en-US" smtClean="0"/>
              <a:t>Click to edit Master text styles</a:t>
            </a:r>
          </a:p>
        </p:txBody>
      </p:sp>
      <p:sp>
        <p:nvSpPr>
          <p:cNvPr id="6" name="Content Placeholder 5"/>
          <p:cNvSpPr>
            <a:spLocks noGrp="1"/>
          </p:cNvSpPr>
          <p:nvPr>
            <p:ph sz="quarter" idx="4"/>
          </p:nvPr>
        </p:nvSpPr>
        <p:spPr>
          <a:xfrm>
            <a:off x="5093208"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D8BD707-D9CF-40AE-B4C6-C98DA3205C09}" type="datetimeFigureOut">
              <a:rPr lang="en-US" smtClean="0"/>
              <a:pPr/>
              <a:t>5/11/2017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5/11/2017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5/11/2017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0" y="1600200"/>
            <a:ext cx="5111750" cy="448056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1600200"/>
            <a:ext cx="3008313" cy="4480560"/>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5/11/2017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1" y="0"/>
            <a:ext cx="9000877" cy="4846320"/>
          </a:xfrm>
          <a:solidFill>
            <a:schemeClr val="bg1">
              <a:lumMod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457200" y="5715000"/>
            <a:ext cx="8153400" cy="457200"/>
          </a:xfrm>
        </p:spPr>
        <p:txBody>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5/11/2017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B6F15528-21DE-4FAA-801E-634DDDAF4B2B}" type="slidenum">
              <a:rPr lang="en-US" smtClean="0"/>
              <a:pPr/>
              <a:t>‹#›</a:t>
            </a:fld>
            <a:endParaRPr lang="en-US"/>
          </a:p>
        </p:txBody>
      </p:sp>
      <p:sp>
        <p:nvSpPr>
          <p:cNvPr id="8" name="Title 7"/>
          <p:cNvSpPr>
            <a:spLocks noGrp="1"/>
          </p:cNvSpPr>
          <p:nvPr>
            <p:ph type="title"/>
          </p:nvPr>
        </p:nvSpPr>
        <p:spPr>
          <a:xfrm>
            <a:off x="457200" y="4953000"/>
            <a:ext cx="8153400" cy="762000"/>
          </a:xfrm>
        </p:spPr>
        <p:txBody>
          <a:bodyPr anchor="t">
            <a:normAutofit/>
          </a:bodyPr>
          <a:lstStyle>
            <a:lvl1pPr>
              <a:defRPr sz="3200"/>
            </a:lvl1pPr>
          </a:lstStyle>
          <a:p>
            <a:r>
              <a:rPr lang="en-US" smtClean="0"/>
              <a:t>Click to edit Master title style</a:t>
            </a:r>
            <a:endParaRPr lang="en-US" dirty="0"/>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52718"/>
            <a:ext cx="5791200" cy="13716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752600"/>
            <a:ext cx="7620000" cy="43735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172201"/>
            <a:ext cx="3429000" cy="304800"/>
          </a:xfrm>
          <a:prstGeom prst="rect">
            <a:avLst/>
          </a:prstGeom>
        </p:spPr>
        <p:txBody>
          <a:bodyPr vert="horz" lIns="91440" tIns="45720" rIns="91440" bIns="0" rtlCol="0" anchor="b"/>
          <a:lstStyle>
            <a:lvl1pPr algn="l">
              <a:defRPr sz="1000">
                <a:solidFill>
                  <a:schemeClr val="tx1"/>
                </a:solidFill>
              </a:defRPr>
            </a:lvl1pPr>
          </a:lstStyle>
          <a:p>
            <a:fld id="{1D8BD707-D9CF-40AE-B4C6-C98DA3205C09}" type="datetimeFigureOut">
              <a:rPr lang="en-US" smtClean="0"/>
              <a:pPr/>
              <a:t>5/11/2017</a:t>
            </a:fld>
            <a:endParaRPr lang="en-US"/>
          </a:p>
        </p:txBody>
      </p:sp>
      <p:sp>
        <p:nvSpPr>
          <p:cNvPr id="5" name="Footer Placeholder 4"/>
          <p:cNvSpPr>
            <a:spLocks noGrp="1"/>
          </p:cNvSpPr>
          <p:nvPr>
            <p:ph type="ftr" sz="quarter" idx="3"/>
          </p:nvPr>
        </p:nvSpPr>
        <p:spPr>
          <a:xfrm>
            <a:off x="457200" y="6492875"/>
            <a:ext cx="3429000" cy="283845"/>
          </a:xfrm>
          <a:prstGeom prst="rect">
            <a:avLst/>
          </a:prstGeom>
        </p:spPr>
        <p:txBody>
          <a:bodyPr vert="horz" lIns="91440" tIns="45720" rIns="91440" bIns="45720" rtlCol="0" anchor="t"/>
          <a:lstStyle>
            <a:lvl1pPr algn="l">
              <a:defRPr sz="1000">
                <a:solidFill>
                  <a:schemeClr val="tx1"/>
                </a:solidFill>
              </a:defRPr>
            </a:lvl1pPr>
          </a:lstStyle>
          <a:p>
            <a:endParaRPr lang="en-US"/>
          </a:p>
        </p:txBody>
      </p:sp>
      <p:sp>
        <p:nvSpPr>
          <p:cNvPr id="6" name="Slide Number Placeholder 5"/>
          <p:cNvSpPr>
            <a:spLocks noGrp="1"/>
          </p:cNvSpPr>
          <p:nvPr>
            <p:ph type="sldNum" sz="quarter" idx="4"/>
          </p:nvPr>
        </p:nvSpPr>
        <p:spPr>
          <a:xfrm rot="16200000">
            <a:off x="8227377" y="5885497"/>
            <a:ext cx="1315721" cy="365125"/>
          </a:xfrm>
          <a:prstGeom prst="rect">
            <a:avLst/>
          </a:prstGeom>
        </p:spPr>
        <p:txBody>
          <a:bodyPr vert="horz" lIns="91440" tIns="45720" rIns="91440" bIns="45720" rtlCol="0" anchor="ctr"/>
          <a:lstStyle>
            <a:lvl1pPr algn="l">
              <a:defRPr sz="2400" b="1">
                <a:solidFill>
                  <a:schemeClr val="tx2"/>
                </a:solidFill>
              </a:defRPr>
            </a:lvl1pPr>
          </a:lstStyle>
          <a:p>
            <a:fld id="{B6F15528-21DE-4FAA-801E-634DDDAF4B2B}" type="slidenum">
              <a:rPr lang="en-US" smtClean="0"/>
              <a:pPr/>
              <a:t>‹#›</a:t>
            </a:fld>
            <a:endParaRPr lang="en-US"/>
          </a:p>
        </p:txBody>
      </p:sp>
      <p:sp>
        <p:nvSpPr>
          <p:cNvPr id="7" name="Rectangle 6"/>
          <p:cNvSpPr/>
          <p:nvPr/>
        </p:nvSpPr>
        <p:spPr>
          <a:xfrm>
            <a:off x="9001124" y="0"/>
            <a:ext cx="142876" cy="1371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9001124" y="1371600"/>
            <a:ext cx="142876" cy="5486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755" r:id="rId1"/>
    <p:sldLayoutId id="2147483756" r:id="rId2"/>
    <p:sldLayoutId id="2147483757" r:id="rId3"/>
    <p:sldLayoutId id="2147483758" r:id="rId4"/>
    <p:sldLayoutId id="2147483759" r:id="rId5"/>
    <p:sldLayoutId id="2147483760" r:id="rId6"/>
    <p:sldLayoutId id="2147483761" r:id="rId7"/>
    <p:sldLayoutId id="2147483762" r:id="rId8"/>
    <p:sldLayoutId id="2147483763" r:id="rId9"/>
    <p:sldLayoutId id="2147483764" r:id="rId10"/>
    <p:sldLayoutId id="2147483765" r:id="rId11"/>
  </p:sldLayoutIdLst>
  <p:txStyles>
    <p:titleStyle>
      <a:lvl1pPr algn="l" defTabSz="914400" rtl="0" eaLnBrk="1" latinLnBrk="0" hangingPunct="1">
        <a:spcBef>
          <a:spcPct val="0"/>
        </a:spcBef>
        <a:buNone/>
        <a:defRPr sz="3600" kern="1200" cap="all" spc="-60" baseline="0">
          <a:solidFill>
            <a:schemeClr val="tx2"/>
          </a:solidFill>
          <a:latin typeface="+mj-lt"/>
          <a:ea typeface="+mj-ea"/>
          <a:cs typeface="+mj-cs"/>
        </a:defRPr>
      </a:lvl1pPr>
    </p:titleStyle>
    <p:bodyStyle>
      <a:lvl1pPr marL="0" indent="0" algn="l" defTabSz="914400" rtl="0" eaLnBrk="1" latinLnBrk="0" hangingPunct="1">
        <a:spcBef>
          <a:spcPct val="20000"/>
        </a:spcBef>
        <a:spcAft>
          <a:spcPts val="600"/>
        </a:spcAft>
        <a:buFont typeface="Arial" pitchFamily="34" charset="0"/>
        <a:buNone/>
        <a:defRPr sz="2000" b="1" kern="1200">
          <a:solidFill>
            <a:schemeClr val="tx1"/>
          </a:solidFill>
          <a:latin typeface="+mn-lt"/>
          <a:ea typeface="+mn-ea"/>
          <a:cs typeface="+mn-cs"/>
        </a:defRPr>
      </a:lvl1pPr>
      <a:lvl2pPr marL="457200" indent="-182880" algn="l" defTabSz="914400" rtl="0" eaLnBrk="1" latinLnBrk="0" hangingPunct="1">
        <a:spcBef>
          <a:spcPct val="20000"/>
        </a:spcBef>
        <a:buClr>
          <a:schemeClr val="tx2"/>
        </a:buClr>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Clr>
          <a:schemeClr val="tx2"/>
        </a:buClr>
        <a:buFont typeface="Arial" pitchFamily="34" charset="0"/>
        <a:buChar char="•"/>
        <a:defRPr sz="1800" kern="1200" baseline="0">
          <a:solidFill>
            <a:schemeClr val="tx1"/>
          </a:solidFill>
          <a:latin typeface="+mn-lt"/>
          <a:ea typeface="+mn-ea"/>
          <a:cs typeface="+mn-cs"/>
        </a:defRPr>
      </a:lvl5pPr>
      <a:lvl6pPr marL="25146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609600"/>
            <a:ext cx="8229600" cy="2590800"/>
          </a:xfrm>
        </p:spPr>
        <p:txBody>
          <a:bodyPr>
            <a:noAutofit/>
          </a:bodyPr>
          <a:lstStyle/>
          <a:p>
            <a:r>
              <a:rPr lang="en-US" sz="5400" u="sng" dirty="0" smtClean="0">
                <a:solidFill>
                  <a:srgbClr val="0070C0"/>
                </a:solidFill>
                <a:latin typeface="Algerian" panose="04020705040A02060702" pitchFamily="82" charset="0"/>
              </a:rPr>
              <a:t>DELIRIUM, DEMENTIA AND AMNESTIC DISORDER</a:t>
            </a:r>
            <a:r>
              <a:rPr lang="en-US" sz="5400" dirty="0" smtClean="0">
                <a:solidFill>
                  <a:srgbClr val="0070C0"/>
                </a:solidFill>
                <a:latin typeface="Algerian" panose="04020705040A02060702" pitchFamily="82" charset="0"/>
              </a:rPr>
              <a:t/>
            </a:r>
            <a:br>
              <a:rPr lang="en-US" sz="5400" dirty="0" smtClean="0">
                <a:solidFill>
                  <a:srgbClr val="0070C0"/>
                </a:solidFill>
                <a:latin typeface="Algerian" panose="04020705040A02060702" pitchFamily="82" charset="0"/>
              </a:rPr>
            </a:br>
            <a:endParaRPr lang="en-US" sz="4000" dirty="0">
              <a:solidFill>
                <a:srgbClr val="002060"/>
              </a:solidFill>
              <a:latin typeface="Algerian" panose="04020705040A02060702" pitchFamily="82" charset="0"/>
            </a:endParaRPr>
          </a:p>
        </p:txBody>
      </p:sp>
      <p:sp>
        <p:nvSpPr>
          <p:cNvPr id="5" name="Content Placeholder 4"/>
          <p:cNvSpPr>
            <a:spLocks noGrp="1"/>
          </p:cNvSpPr>
          <p:nvPr>
            <p:ph idx="1"/>
          </p:nvPr>
        </p:nvSpPr>
        <p:spPr>
          <a:xfrm>
            <a:off x="4814889" y="4038600"/>
            <a:ext cx="3748585" cy="2514600"/>
          </a:xfrm>
        </p:spPr>
        <p:txBody>
          <a:bodyPr>
            <a:noAutofit/>
          </a:bodyPr>
          <a:lstStyle/>
          <a:p>
            <a:pPr marL="0" indent="0">
              <a:buNone/>
            </a:pPr>
            <a:r>
              <a:rPr lang="en-US" sz="2800" u="sng" dirty="0" smtClean="0">
                <a:solidFill>
                  <a:srgbClr val="C00000"/>
                </a:solidFill>
                <a:latin typeface="Algerian" panose="04020705040A02060702" pitchFamily="82" charset="0"/>
              </a:rPr>
              <a:t>PREPARED BY:-</a:t>
            </a:r>
          </a:p>
          <a:p>
            <a:pPr marL="0" indent="0">
              <a:buNone/>
            </a:pPr>
            <a:r>
              <a:rPr lang="en-US" sz="2800" u="sng" dirty="0" err="1" smtClean="0">
                <a:solidFill>
                  <a:srgbClr val="C00000"/>
                </a:solidFill>
                <a:latin typeface="Algerian" panose="04020705040A02060702" pitchFamily="82" charset="0"/>
              </a:rPr>
              <a:t>Sweety</a:t>
            </a:r>
            <a:r>
              <a:rPr lang="en-US" sz="2800" u="sng" dirty="0" smtClean="0">
                <a:solidFill>
                  <a:srgbClr val="C00000"/>
                </a:solidFill>
                <a:latin typeface="Algerian" panose="04020705040A02060702" pitchFamily="82" charset="0"/>
              </a:rPr>
              <a:t> </a:t>
            </a:r>
            <a:r>
              <a:rPr lang="en-US" sz="2800" u="sng" dirty="0" err="1" smtClean="0">
                <a:solidFill>
                  <a:srgbClr val="C00000"/>
                </a:solidFill>
                <a:latin typeface="Algerian" panose="04020705040A02060702" pitchFamily="82" charset="0"/>
              </a:rPr>
              <a:t>raval</a:t>
            </a:r>
            <a:endParaRPr lang="en-US" sz="2800" u="sng" dirty="0" smtClean="0">
              <a:solidFill>
                <a:srgbClr val="C00000"/>
              </a:solidFill>
              <a:latin typeface="Algerian" panose="04020705040A02060702" pitchFamily="82" charset="0"/>
            </a:endParaRPr>
          </a:p>
          <a:p>
            <a:pPr marL="0" indent="0">
              <a:buNone/>
            </a:pPr>
            <a:endParaRPr lang="en-US" sz="2800" u="sng" dirty="0" smtClean="0">
              <a:solidFill>
                <a:srgbClr val="C00000"/>
              </a:solidFill>
              <a:latin typeface="Algerian" panose="04020705040A02060702" pitchFamily="82" charset="0"/>
            </a:endParaRPr>
          </a:p>
        </p:txBody>
      </p:sp>
    </p:spTree>
    <p:extLst>
      <p:ext uri="{BB962C8B-B14F-4D97-AF65-F5344CB8AC3E}">
        <p14:creationId xmlns="" xmlns:p14="http://schemas.microsoft.com/office/powerpoint/2010/main" val="527202341"/>
      </p:ext>
    </p:ext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07652"/>
            <a:ext cx="8229600" cy="592449"/>
          </a:xfrm>
        </p:spPr>
        <p:txBody>
          <a:bodyPr>
            <a:normAutofit fontScale="90000"/>
          </a:bodyPr>
          <a:lstStyle/>
          <a:p>
            <a:r>
              <a:rPr lang="en-IN" sz="3600" b="1" u="sng" dirty="0">
                <a:latin typeface="Times New Roman" pitchFamily="18" charset="0"/>
                <a:cs typeface="Times New Roman" pitchFamily="18" charset="0"/>
              </a:rPr>
              <a:t>CLINICAL FINDINGS:</a:t>
            </a:r>
            <a:endParaRPr lang="en-US" sz="3600" dirty="0">
              <a:latin typeface="Times New Roman" pitchFamily="18" charset="0"/>
              <a:cs typeface="Times New Roman" pitchFamily="18" charset="0"/>
            </a:endParaRPr>
          </a:p>
        </p:txBody>
      </p:sp>
      <p:sp>
        <p:nvSpPr>
          <p:cNvPr id="5" name="Content Placeholder 4"/>
          <p:cNvSpPr>
            <a:spLocks noGrp="1"/>
          </p:cNvSpPr>
          <p:nvPr>
            <p:ph idx="1"/>
          </p:nvPr>
        </p:nvSpPr>
        <p:spPr>
          <a:xfrm>
            <a:off x="457200" y="1037321"/>
            <a:ext cx="8458200" cy="4495800"/>
          </a:xfrm>
        </p:spPr>
        <p:txBody>
          <a:bodyPr>
            <a:noAutofit/>
          </a:bodyPr>
          <a:lstStyle/>
          <a:p>
            <a:pPr marL="457200" lvl="0" indent="-457200">
              <a:buFont typeface="Arial" pitchFamily="34" charset="0"/>
              <a:buChar char="•"/>
            </a:pPr>
            <a:r>
              <a:rPr lang="en-IN" sz="2400" dirty="0">
                <a:latin typeface="Times New Roman" pitchFamily="18" charset="0"/>
                <a:cs typeface="Times New Roman" pitchFamily="18" charset="0"/>
              </a:rPr>
              <a:t>D</a:t>
            </a:r>
            <a:r>
              <a:rPr lang="en-IN" sz="2400" dirty="0" smtClean="0">
                <a:latin typeface="Times New Roman" pitchFamily="18" charset="0"/>
                <a:cs typeface="Times New Roman" pitchFamily="18" charset="0"/>
              </a:rPr>
              <a:t>isturbance </a:t>
            </a:r>
            <a:r>
              <a:rPr lang="en-IN" sz="2400" dirty="0">
                <a:latin typeface="Times New Roman" pitchFamily="18" charset="0"/>
                <a:cs typeface="Times New Roman" pitchFamily="18" charset="0"/>
              </a:rPr>
              <a:t>of consciousness </a:t>
            </a:r>
            <a:endParaRPr lang="en-IN" sz="2400" dirty="0" smtClean="0">
              <a:latin typeface="Times New Roman" pitchFamily="18" charset="0"/>
              <a:cs typeface="Times New Roman" pitchFamily="18" charset="0"/>
            </a:endParaRPr>
          </a:p>
          <a:p>
            <a:pPr marL="457200" lvl="0" indent="-457200">
              <a:buFont typeface="Arial" pitchFamily="34" charset="0"/>
              <a:buChar char="•"/>
            </a:pPr>
            <a:r>
              <a:rPr lang="en-IN" sz="2400" dirty="0" smtClean="0">
                <a:latin typeface="Times New Roman" pitchFamily="18" charset="0"/>
                <a:cs typeface="Times New Roman" pitchFamily="18" charset="0"/>
              </a:rPr>
              <a:t>Inability to maintain attention</a:t>
            </a:r>
          </a:p>
          <a:p>
            <a:pPr marL="457200" lvl="0" indent="-457200">
              <a:buFont typeface="Arial" pitchFamily="34" charset="0"/>
              <a:buChar char="•"/>
            </a:pPr>
            <a:r>
              <a:rPr lang="en-IN" sz="2400" dirty="0" smtClean="0">
                <a:latin typeface="Times New Roman" pitchFamily="18" charset="0"/>
                <a:cs typeface="Times New Roman" pitchFamily="18" charset="0"/>
              </a:rPr>
              <a:t>Disorganized thinking</a:t>
            </a:r>
          </a:p>
          <a:p>
            <a:pPr marL="457200" lvl="0" indent="-457200">
              <a:buFont typeface="Arial" pitchFamily="34" charset="0"/>
              <a:buChar char="•"/>
            </a:pPr>
            <a:r>
              <a:rPr lang="en-IN" sz="2400" dirty="0" smtClean="0">
                <a:latin typeface="Times New Roman" pitchFamily="18" charset="0"/>
                <a:cs typeface="Times New Roman" pitchFamily="18" charset="0"/>
              </a:rPr>
              <a:t>Slurred speech</a:t>
            </a:r>
          </a:p>
          <a:p>
            <a:pPr marL="457200" lvl="0" indent="-457200">
              <a:buFont typeface="Arial" pitchFamily="34" charset="0"/>
              <a:buChar char="•"/>
            </a:pPr>
            <a:r>
              <a:rPr lang="en-IN" sz="2400" dirty="0" smtClean="0">
                <a:latin typeface="Times New Roman" pitchFamily="18" charset="0"/>
                <a:cs typeface="Times New Roman" pitchFamily="18" charset="0"/>
              </a:rPr>
              <a:t>Reduced reasoning ability and goal oriented activity</a:t>
            </a:r>
          </a:p>
          <a:p>
            <a:pPr marL="457200" lvl="0" indent="-457200">
              <a:buFont typeface="Arial" pitchFamily="34" charset="0"/>
              <a:buChar char="•"/>
            </a:pPr>
            <a:r>
              <a:rPr lang="en-IN" sz="2400" dirty="0" smtClean="0">
                <a:latin typeface="Times New Roman" pitchFamily="18" charset="0"/>
                <a:cs typeface="Times New Roman" pitchFamily="18" charset="0"/>
              </a:rPr>
              <a:t>Disorientation</a:t>
            </a:r>
          </a:p>
          <a:p>
            <a:pPr marL="457200" lvl="0" indent="-457200">
              <a:buFont typeface="Arial" pitchFamily="34" charset="0"/>
              <a:buChar char="•"/>
            </a:pPr>
            <a:r>
              <a:rPr lang="en-IN" sz="2400" dirty="0" smtClean="0">
                <a:latin typeface="Times New Roman" pitchFamily="18" charset="0"/>
                <a:cs typeface="Times New Roman" pitchFamily="18" charset="0"/>
              </a:rPr>
              <a:t>Autonomic manifestations</a:t>
            </a:r>
          </a:p>
          <a:p>
            <a:pPr marL="457200" lvl="0" indent="-457200">
              <a:buFont typeface="Arial" pitchFamily="34" charset="0"/>
              <a:buChar char="•"/>
            </a:pPr>
            <a:r>
              <a:rPr lang="en-IN" sz="2400" dirty="0" smtClean="0">
                <a:latin typeface="Times New Roman" pitchFamily="18" charset="0"/>
                <a:cs typeface="Times New Roman" pitchFamily="18" charset="0"/>
              </a:rPr>
              <a:t>Sleep disturbances</a:t>
            </a:r>
          </a:p>
          <a:p>
            <a:pPr marL="457200" lvl="0" indent="-457200">
              <a:buFont typeface="Arial" pitchFamily="34" charset="0"/>
              <a:buChar char="•"/>
            </a:pPr>
            <a:r>
              <a:rPr lang="en-IN" sz="2400" dirty="0" smtClean="0">
                <a:latin typeface="Times New Roman" pitchFamily="18" charset="0"/>
                <a:cs typeface="Times New Roman" pitchFamily="18" charset="0"/>
              </a:rPr>
              <a:t>Fluctuating Psychomotor Activity</a:t>
            </a:r>
          </a:p>
          <a:p>
            <a:pPr marL="457200" lvl="0" indent="-457200">
              <a:buFont typeface="Arial" pitchFamily="34" charset="0"/>
              <a:buChar char="•"/>
            </a:pPr>
            <a:r>
              <a:rPr lang="en-IN" sz="2400" dirty="0" smtClean="0">
                <a:latin typeface="Times New Roman" pitchFamily="18" charset="0"/>
                <a:cs typeface="Times New Roman" pitchFamily="18" charset="0"/>
              </a:rPr>
              <a:t>Emotional instability</a:t>
            </a:r>
          </a:p>
          <a:p>
            <a:pPr marL="457200" lvl="0" indent="-457200">
              <a:buFont typeface="Arial" pitchFamily="34" charset="0"/>
              <a:buChar char="•"/>
            </a:pPr>
            <a:endParaRPr lang="en-US" sz="2800" dirty="0">
              <a:latin typeface="Times New Roman" pitchFamily="18" charset="0"/>
              <a:cs typeface="Times New Roman" pitchFamily="18" charset="0"/>
            </a:endParaRPr>
          </a:p>
        </p:txBody>
      </p:sp>
    </p:spTree>
    <p:extLst>
      <p:ext uri="{BB962C8B-B14F-4D97-AF65-F5344CB8AC3E}">
        <p14:creationId xmlns="" xmlns:p14="http://schemas.microsoft.com/office/powerpoint/2010/main" val="871131408"/>
      </p:ext>
    </p:ext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304800"/>
            <a:ext cx="8229600" cy="838200"/>
          </a:xfrm>
        </p:spPr>
        <p:txBody>
          <a:bodyPr>
            <a:normAutofit fontScale="90000"/>
          </a:bodyPr>
          <a:lstStyle/>
          <a:p>
            <a:r>
              <a:rPr lang="en-IN" sz="4000" b="1" u="sng" dirty="0">
                <a:latin typeface="Times New Roman" pitchFamily="18" charset="0"/>
                <a:cs typeface="Times New Roman" pitchFamily="18" charset="0"/>
              </a:rPr>
              <a:t>MEDICAL TREATMENT MODALITIES</a:t>
            </a:r>
            <a:endParaRPr lang="en-US" sz="4000" dirty="0">
              <a:latin typeface="Times New Roman" pitchFamily="18" charset="0"/>
              <a:cs typeface="Times New Roman" pitchFamily="18" charset="0"/>
            </a:endParaRPr>
          </a:p>
        </p:txBody>
      </p:sp>
      <p:sp>
        <p:nvSpPr>
          <p:cNvPr id="5" name="Content Placeholder 4"/>
          <p:cNvSpPr>
            <a:spLocks noGrp="1"/>
          </p:cNvSpPr>
          <p:nvPr>
            <p:ph idx="1"/>
          </p:nvPr>
        </p:nvSpPr>
        <p:spPr>
          <a:xfrm>
            <a:off x="228600" y="1152880"/>
            <a:ext cx="8458200" cy="4681182"/>
          </a:xfrm>
        </p:spPr>
        <p:txBody>
          <a:bodyPr>
            <a:normAutofit/>
          </a:bodyPr>
          <a:lstStyle/>
          <a:p>
            <a:pPr marL="342900" indent="-342900">
              <a:buFont typeface="Arial" pitchFamily="34" charset="0"/>
              <a:buChar char="•"/>
            </a:pPr>
            <a:r>
              <a:rPr lang="en-IN" sz="2800" dirty="0" smtClean="0">
                <a:latin typeface="Times New Roman" pitchFamily="18" charset="0"/>
                <a:cs typeface="Times New Roman" pitchFamily="18" charset="0"/>
              </a:rPr>
              <a:t>The </a:t>
            </a:r>
            <a:r>
              <a:rPr lang="en-IN" sz="2800" dirty="0">
                <a:latin typeface="Times New Roman" pitchFamily="18" charset="0"/>
                <a:cs typeface="Times New Roman" pitchFamily="18" charset="0"/>
              </a:rPr>
              <a:t>first step in the treatment of delirium should be the </a:t>
            </a:r>
            <a:r>
              <a:rPr lang="en-IN" sz="2800" dirty="0" smtClean="0">
                <a:solidFill>
                  <a:srgbClr val="C00000"/>
                </a:solidFill>
                <a:latin typeface="Times New Roman" pitchFamily="18" charset="0"/>
                <a:cs typeface="Times New Roman" pitchFamily="18" charset="0"/>
              </a:rPr>
              <a:t>determination </a:t>
            </a:r>
            <a:r>
              <a:rPr lang="en-IN" sz="2800" dirty="0">
                <a:solidFill>
                  <a:srgbClr val="C00000"/>
                </a:solidFill>
                <a:latin typeface="Times New Roman" pitchFamily="18" charset="0"/>
                <a:cs typeface="Times New Roman" pitchFamily="18" charset="0"/>
              </a:rPr>
              <a:t>and correction of the underlying causes.</a:t>
            </a:r>
            <a:endParaRPr lang="en-US" sz="2800" dirty="0">
              <a:solidFill>
                <a:srgbClr val="C00000"/>
              </a:solidFill>
              <a:latin typeface="Times New Roman" pitchFamily="18" charset="0"/>
              <a:cs typeface="Times New Roman" pitchFamily="18" charset="0"/>
            </a:endParaRPr>
          </a:p>
          <a:p>
            <a:pPr marL="457200" lvl="0" indent="-457200">
              <a:buFont typeface="Arial" pitchFamily="34" charset="0"/>
              <a:buChar char="•"/>
            </a:pPr>
            <a:r>
              <a:rPr lang="en-IN" sz="2800" dirty="0">
                <a:solidFill>
                  <a:srgbClr val="C00000"/>
                </a:solidFill>
                <a:latin typeface="Times New Roman" pitchFamily="18" charset="0"/>
                <a:cs typeface="Times New Roman" pitchFamily="18" charset="0"/>
              </a:rPr>
              <a:t>Additional attention </a:t>
            </a:r>
            <a:r>
              <a:rPr lang="en-IN" sz="2800" dirty="0">
                <a:latin typeface="Times New Roman" pitchFamily="18" charset="0"/>
                <a:cs typeface="Times New Roman" pitchFamily="18" charset="0"/>
              </a:rPr>
              <a:t>must be given to </a:t>
            </a:r>
            <a:r>
              <a:rPr lang="en-IN" sz="2800" dirty="0">
                <a:solidFill>
                  <a:srgbClr val="0070C0"/>
                </a:solidFill>
                <a:latin typeface="Times New Roman" pitchFamily="18" charset="0"/>
                <a:cs typeface="Times New Roman" pitchFamily="18" charset="0"/>
              </a:rPr>
              <a:t>fluid and electrolyte status, hypoxia, anoxia, and diabetic problems. </a:t>
            </a:r>
            <a:endParaRPr lang="en-US" sz="2800" dirty="0">
              <a:solidFill>
                <a:srgbClr val="0070C0"/>
              </a:solidFill>
              <a:latin typeface="Times New Roman" pitchFamily="18" charset="0"/>
              <a:cs typeface="Times New Roman" pitchFamily="18" charset="0"/>
            </a:endParaRPr>
          </a:p>
          <a:p>
            <a:pPr marL="457200" lvl="0" indent="-457200">
              <a:buFont typeface="Arial" pitchFamily="34" charset="0"/>
              <a:buChar char="•"/>
            </a:pPr>
            <a:r>
              <a:rPr lang="en-IN" sz="2800" dirty="0">
                <a:latin typeface="Times New Roman" pitchFamily="18" charset="0"/>
                <a:cs typeface="Times New Roman" pitchFamily="18" charset="0"/>
              </a:rPr>
              <a:t>Staff members should remain with the client at all times to </a:t>
            </a:r>
            <a:r>
              <a:rPr lang="en-IN" sz="2800" dirty="0">
                <a:solidFill>
                  <a:srgbClr val="0070C0"/>
                </a:solidFill>
                <a:latin typeface="Times New Roman" pitchFamily="18" charset="0"/>
                <a:cs typeface="Times New Roman" pitchFamily="18" charset="0"/>
              </a:rPr>
              <a:t>monitor behaviour</a:t>
            </a:r>
            <a:r>
              <a:rPr lang="en-IN" sz="2800" dirty="0">
                <a:latin typeface="Times New Roman" pitchFamily="18" charset="0"/>
                <a:cs typeface="Times New Roman" pitchFamily="18" charset="0"/>
              </a:rPr>
              <a:t> and </a:t>
            </a:r>
            <a:r>
              <a:rPr lang="en-IN" sz="2800" dirty="0">
                <a:solidFill>
                  <a:srgbClr val="0070C0"/>
                </a:solidFill>
                <a:latin typeface="Times New Roman" pitchFamily="18" charset="0"/>
                <a:cs typeface="Times New Roman" pitchFamily="18" charset="0"/>
              </a:rPr>
              <a:t>provide reorientation and assurance</a:t>
            </a:r>
            <a:r>
              <a:rPr lang="en-IN" sz="2800" dirty="0" smtClean="0">
                <a:solidFill>
                  <a:srgbClr val="0070C0"/>
                </a:solidFill>
                <a:latin typeface="Times New Roman" pitchFamily="18" charset="0"/>
                <a:cs typeface="Times New Roman" pitchFamily="18" charset="0"/>
              </a:rPr>
              <a:t>.</a:t>
            </a:r>
            <a:endParaRPr lang="en-US" sz="2800" dirty="0">
              <a:solidFill>
                <a:srgbClr val="0070C0"/>
              </a:solidFill>
              <a:latin typeface="Times New Roman" pitchFamily="18" charset="0"/>
              <a:cs typeface="Times New Roman" pitchFamily="18" charset="0"/>
            </a:endParaRPr>
          </a:p>
        </p:txBody>
      </p:sp>
      <p:pic>
        <p:nvPicPr>
          <p:cNvPr id="3074" name="Picture 2" descr="F:\neha.M.Sc.nsg\psychiatric\images\erertt.jpg"/>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6019800" y="4953001"/>
            <a:ext cx="2895600" cy="1762125"/>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871131408"/>
      </p:ext>
    </p:ext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04800" y="152400"/>
            <a:ext cx="8229600" cy="609600"/>
          </a:xfrm>
        </p:spPr>
        <p:txBody>
          <a:bodyPr>
            <a:normAutofit fontScale="90000"/>
          </a:bodyPr>
          <a:lstStyle/>
          <a:p>
            <a:r>
              <a:rPr lang="en-US" dirty="0" smtClean="0">
                <a:latin typeface="Times New Roman" pitchFamily="18" charset="0"/>
                <a:cs typeface="Times New Roman" pitchFamily="18" charset="0"/>
              </a:rPr>
              <a:t>CONT…</a:t>
            </a:r>
            <a:endParaRPr lang="en-US" dirty="0">
              <a:latin typeface="Times New Roman" pitchFamily="18" charset="0"/>
              <a:cs typeface="Times New Roman" pitchFamily="18" charset="0"/>
            </a:endParaRPr>
          </a:p>
        </p:txBody>
      </p:sp>
      <p:sp>
        <p:nvSpPr>
          <p:cNvPr id="5" name="Content Placeholder 4"/>
          <p:cNvSpPr>
            <a:spLocks noGrp="1"/>
          </p:cNvSpPr>
          <p:nvPr>
            <p:ph idx="1"/>
          </p:nvPr>
        </p:nvSpPr>
        <p:spPr>
          <a:xfrm>
            <a:off x="152400" y="990600"/>
            <a:ext cx="8839200" cy="5715000"/>
          </a:xfrm>
        </p:spPr>
        <p:txBody>
          <a:bodyPr>
            <a:noAutofit/>
          </a:bodyPr>
          <a:lstStyle/>
          <a:p>
            <a:pPr marL="457200" lvl="0" indent="-457200" algn="just">
              <a:buFont typeface="Arial" pitchFamily="34" charset="0"/>
              <a:buChar char="•"/>
            </a:pPr>
            <a:r>
              <a:rPr lang="en-IN" sz="2800" dirty="0">
                <a:latin typeface="Times New Roman" pitchFamily="18" charset="0"/>
                <a:cs typeface="Times New Roman" pitchFamily="18" charset="0"/>
              </a:rPr>
              <a:t>The </a:t>
            </a:r>
            <a:r>
              <a:rPr lang="en-IN" sz="2800" dirty="0">
                <a:solidFill>
                  <a:srgbClr val="0070C0"/>
                </a:solidFill>
                <a:latin typeface="Times New Roman" pitchFamily="18" charset="0"/>
                <a:cs typeface="Times New Roman" pitchFamily="18" charset="0"/>
              </a:rPr>
              <a:t>room should maintain a low level of stimuli</a:t>
            </a:r>
            <a:r>
              <a:rPr lang="en-IN" sz="2800" dirty="0">
                <a:latin typeface="Times New Roman" pitchFamily="18" charset="0"/>
                <a:cs typeface="Times New Roman" pitchFamily="18" charset="0"/>
              </a:rPr>
              <a:t>. </a:t>
            </a:r>
            <a:r>
              <a:rPr lang="en-IN" sz="2800" dirty="0" smtClean="0">
                <a:latin typeface="Times New Roman" pitchFamily="18" charset="0"/>
                <a:cs typeface="Times New Roman" pitchFamily="18" charset="0"/>
              </a:rPr>
              <a:t>Safe environment should be provided.</a:t>
            </a:r>
          </a:p>
          <a:p>
            <a:pPr marL="457200" lvl="0" indent="-457200" algn="just">
              <a:buFont typeface="Arial" pitchFamily="34" charset="0"/>
              <a:buChar char="•"/>
            </a:pPr>
            <a:r>
              <a:rPr lang="en-IN" sz="2800" dirty="0" smtClean="0">
                <a:solidFill>
                  <a:srgbClr val="0070C0"/>
                </a:solidFill>
                <a:latin typeface="Times New Roman" pitchFamily="18" charset="0"/>
                <a:cs typeface="Times New Roman" pitchFamily="18" charset="0"/>
              </a:rPr>
              <a:t>Decreasing</a:t>
            </a:r>
            <a:r>
              <a:rPr lang="en-IN" sz="2800" dirty="0" smtClean="0">
                <a:latin typeface="Times New Roman" pitchFamily="18" charset="0"/>
                <a:cs typeface="Times New Roman" pitchFamily="18" charset="0"/>
              </a:rPr>
              <a:t> patients </a:t>
            </a:r>
            <a:r>
              <a:rPr lang="en-IN" sz="2800" dirty="0" smtClean="0">
                <a:solidFill>
                  <a:srgbClr val="0070C0"/>
                </a:solidFill>
                <a:latin typeface="Times New Roman" pitchFamily="18" charset="0"/>
                <a:cs typeface="Times New Roman" pitchFamily="18" charset="0"/>
              </a:rPr>
              <a:t>fear </a:t>
            </a:r>
            <a:r>
              <a:rPr lang="en-IN" sz="2800" dirty="0" smtClean="0">
                <a:latin typeface="Times New Roman" pitchFamily="18" charset="0"/>
                <a:cs typeface="Times New Roman" pitchFamily="18" charset="0"/>
              </a:rPr>
              <a:t>and </a:t>
            </a:r>
            <a:r>
              <a:rPr lang="en-IN" sz="2800" dirty="0" smtClean="0">
                <a:solidFill>
                  <a:srgbClr val="0070C0"/>
                </a:solidFill>
                <a:latin typeface="Times New Roman" pitchFamily="18" charset="0"/>
                <a:cs typeface="Times New Roman" pitchFamily="18" charset="0"/>
              </a:rPr>
              <a:t>anxiety.</a:t>
            </a:r>
          </a:p>
          <a:p>
            <a:pPr marL="457200" lvl="0" indent="-457200" algn="just">
              <a:buFont typeface="Arial" pitchFamily="34" charset="0"/>
              <a:buChar char="•"/>
            </a:pPr>
            <a:r>
              <a:rPr lang="en-IN" sz="2800" dirty="0" smtClean="0">
                <a:latin typeface="Times New Roman" pitchFamily="18" charset="0"/>
                <a:cs typeface="Times New Roman" pitchFamily="18" charset="0"/>
              </a:rPr>
              <a:t>Meeting </a:t>
            </a:r>
            <a:r>
              <a:rPr lang="en-IN" sz="2800" dirty="0" smtClean="0">
                <a:solidFill>
                  <a:srgbClr val="0070C0"/>
                </a:solidFill>
                <a:latin typeface="Times New Roman" pitchFamily="18" charset="0"/>
                <a:cs typeface="Times New Roman" pitchFamily="18" charset="0"/>
              </a:rPr>
              <a:t>physical need.</a:t>
            </a:r>
            <a:endParaRPr lang="en-IN" sz="2800" dirty="0" smtClean="0">
              <a:latin typeface="Times New Roman" pitchFamily="18" charset="0"/>
              <a:cs typeface="Times New Roman" pitchFamily="18" charset="0"/>
            </a:endParaRPr>
          </a:p>
          <a:p>
            <a:pPr marL="457200" lvl="0" indent="-457200" algn="just">
              <a:buFont typeface="Arial" pitchFamily="34" charset="0"/>
              <a:buChar char="•"/>
            </a:pPr>
            <a:r>
              <a:rPr lang="en-IN" sz="2800" dirty="0" smtClean="0">
                <a:solidFill>
                  <a:srgbClr val="0070C0"/>
                </a:solidFill>
                <a:latin typeface="Times New Roman" pitchFamily="18" charset="0"/>
                <a:cs typeface="Times New Roman" pitchFamily="18" charset="0"/>
              </a:rPr>
              <a:t>Low-dose </a:t>
            </a:r>
            <a:r>
              <a:rPr lang="en-IN" sz="2800" dirty="0">
                <a:solidFill>
                  <a:srgbClr val="0070C0"/>
                </a:solidFill>
                <a:latin typeface="Times New Roman" pitchFamily="18" charset="0"/>
                <a:cs typeface="Times New Roman" pitchFamily="18" charset="0"/>
              </a:rPr>
              <a:t>neuroleptics are the pharmacological treatment of choice in most cases</a:t>
            </a:r>
            <a:r>
              <a:rPr lang="en-IN" sz="2800" dirty="0">
                <a:latin typeface="Times New Roman" pitchFamily="18" charset="0"/>
                <a:cs typeface="Times New Roman" pitchFamily="18" charset="0"/>
              </a:rPr>
              <a:t>. A benzodiazepine (e.g., </a:t>
            </a:r>
            <a:r>
              <a:rPr lang="en-IN" sz="2800" dirty="0" err="1">
                <a:latin typeface="Times New Roman" pitchFamily="18" charset="0"/>
                <a:cs typeface="Times New Roman" pitchFamily="18" charset="0"/>
              </a:rPr>
              <a:t>lorazepam</a:t>
            </a:r>
            <a:r>
              <a:rPr lang="en-IN" sz="2800" dirty="0">
                <a:latin typeface="Times New Roman" pitchFamily="18" charset="0"/>
                <a:cs typeface="Times New Roman" pitchFamily="18" charset="0"/>
              </a:rPr>
              <a:t>) is commonly used when the etiology is substance withdrawal.</a:t>
            </a:r>
            <a:endParaRPr lang="en-US" sz="2800" dirty="0">
              <a:latin typeface="Times New Roman" pitchFamily="18" charset="0"/>
              <a:cs typeface="Times New Roman" pitchFamily="18" charset="0"/>
            </a:endParaRPr>
          </a:p>
        </p:txBody>
      </p:sp>
    </p:spTree>
    <p:extLst>
      <p:ext uri="{BB962C8B-B14F-4D97-AF65-F5344CB8AC3E}">
        <p14:creationId xmlns="" xmlns:p14="http://schemas.microsoft.com/office/powerpoint/2010/main" val="871131408"/>
      </p:ext>
    </p:ext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89028" y="1511479"/>
            <a:ext cx="8221530" cy="1155521"/>
          </a:xfrm>
        </p:spPr>
        <p:txBody>
          <a:bodyPr>
            <a:normAutofit/>
          </a:bodyPr>
          <a:lstStyle/>
          <a:p>
            <a:r>
              <a:rPr lang="en-IN" sz="5400" b="1" u="sng" dirty="0">
                <a:latin typeface="Times New Roman" pitchFamily="18" charset="0"/>
                <a:cs typeface="Times New Roman" pitchFamily="18" charset="0"/>
              </a:rPr>
              <a:t>AMNESTIC DISORDERS</a:t>
            </a:r>
            <a:endParaRPr lang="en-US" sz="5400" dirty="0">
              <a:latin typeface="Times New Roman" pitchFamily="18" charset="0"/>
              <a:cs typeface="Times New Roman" pitchFamily="18" charset="0"/>
            </a:endParaRPr>
          </a:p>
        </p:txBody>
      </p:sp>
      <p:sp>
        <p:nvSpPr>
          <p:cNvPr id="5" name="Content Placeholder 4"/>
          <p:cNvSpPr>
            <a:spLocks noGrp="1"/>
          </p:cNvSpPr>
          <p:nvPr>
            <p:ph idx="1"/>
          </p:nvPr>
        </p:nvSpPr>
        <p:spPr>
          <a:xfrm>
            <a:off x="304800" y="2895599"/>
            <a:ext cx="3581400" cy="1975775"/>
          </a:xfrm>
        </p:spPr>
        <p:txBody>
          <a:bodyPr/>
          <a:lstStyle/>
          <a:p>
            <a:endParaRPr lang="en-US" dirty="0"/>
          </a:p>
        </p:txBody>
      </p:sp>
      <p:pic>
        <p:nvPicPr>
          <p:cNvPr id="2050" name="Picture 2" descr="F:\neha.M.Sc.nsg\psychiatric\images\IYIYI.jpg"/>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6324600" y="2819400"/>
            <a:ext cx="2624137" cy="3943375"/>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871131408"/>
      </p:ext>
    </p:ext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IN" b="1" u="sng" dirty="0">
                <a:latin typeface="Times New Roman" pitchFamily="18" charset="0"/>
                <a:cs typeface="Times New Roman" pitchFamily="18" charset="0"/>
              </a:rPr>
              <a:t>Definition: </a:t>
            </a:r>
            <a:endParaRPr lang="en-US" u="sng" dirty="0">
              <a:latin typeface="Times New Roman" pitchFamily="18" charset="0"/>
              <a:cs typeface="Times New Roman" pitchFamily="18" charset="0"/>
            </a:endParaRPr>
          </a:p>
        </p:txBody>
      </p:sp>
      <p:sp>
        <p:nvSpPr>
          <p:cNvPr id="5" name="Content Placeholder 4"/>
          <p:cNvSpPr>
            <a:spLocks noGrp="1"/>
          </p:cNvSpPr>
          <p:nvPr>
            <p:ph idx="1"/>
          </p:nvPr>
        </p:nvSpPr>
        <p:spPr>
          <a:xfrm>
            <a:off x="381000" y="1524000"/>
            <a:ext cx="8077200" cy="5029200"/>
          </a:xfrm>
        </p:spPr>
        <p:txBody>
          <a:bodyPr>
            <a:normAutofit/>
          </a:bodyPr>
          <a:lstStyle/>
          <a:p>
            <a:pPr marL="0" indent="0" algn="just">
              <a:buNone/>
            </a:pPr>
            <a:r>
              <a:rPr lang="en-IN" sz="3600" b="1" dirty="0" smtClean="0">
                <a:latin typeface="Times New Roman" pitchFamily="18" charset="0"/>
                <a:cs typeface="Times New Roman" pitchFamily="18" charset="0"/>
              </a:rPr>
              <a:t>Amnesia</a:t>
            </a:r>
            <a:endParaRPr lang="en-US" sz="3600" dirty="0">
              <a:latin typeface="Times New Roman" pitchFamily="18" charset="0"/>
              <a:cs typeface="Times New Roman" pitchFamily="18" charset="0"/>
            </a:endParaRPr>
          </a:p>
          <a:p>
            <a:pPr algn="just"/>
            <a:r>
              <a:rPr lang="en-IN" sz="3600" dirty="0">
                <a:latin typeface="Times New Roman" pitchFamily="18" charset="0"/>
                <a:cs typeface="Times New Roman" pitchFamily="18" charset="0"/>
              </a:rPr>
              <a:t>The inability to  </a:t>
            </a:r>
            <a:r>
              <a:rPr lang="en-IN" sz="3600" dirty="0">
                <a:solidFill>
                  <a:srgbClr val="0070C0"/>
                </a:solidFill>
                <a:latin typeface="Times New Roman" pitchFamily="18" charset="0"/>
                <a:cs typeface="Times New Roman" pitchFamily="18" charset="0"/>
              </a:rPr>
              <a:t>retain or  recall past experiences</a:t>
            </a:r>
            <a:r>
              <a:rPr lang="en-IN" sz="3600" dirty="0">
                <a:latin typeface="Times New Roman" pitchFamily="18" charset="0"/>
                <a:cs typeface="Times New Roman" pitchFamily="18" charset="0"/>
              </a:rPr>
              <a:t>. The condition </a:t>
            </a:r>
            <a:r>
              <a:rPr lang="en-IN" sz="3600" dirty="0" smtClean="0">
                <a:latin typeface="Times New Roman" pitchFamily="18" charset="0"/>
                <a:cs typeface="Times New Roman" pitchFamily="18" charset="0"/>
              </a:rPr>
              <a:t>may </a:t>
            </a:r>
            <a:r>
              <a:rPr lang="en-IN" sz="3600" dirty="0">
                <a:latin typeface="Times New Roman" pitchFamily="18" charset="0"/>
                <a:cs typeface="Times New Roman" pitchFamily="18" charset="0"/>
              </a:rPr>
              <a:t>be  temporary or  permanent,  depending on  etiology.</a:t>
            </a:r>
            <a:endParaRPr lang="en-US" sz="3600" dirty="0">
              <a:latin typeface="Times New Roman" pitchFamily="18" charset="0"/>
              <a:cs typeface="Times New Roman" pitchFamily="18" charset="0"/>
            </a:endParaRPr>
          </a:p>
        </p:txBody>
      </p:sp>
    </p:spTree>
    <p:extLst>
      <p:ext uri="{BB962C8B-B14F-4D97-AF65-F5344CB8AC3E}">
        <p14:creationId xmlns="" xmlns:p14="http://schemas.microsoft.com/office/powerpoint/2010/main" val="871131408"/>
      </p:ext>
    </p:ext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28600" y="228601"/>
            <a:ext cx="8229600" cy="715279"/>
          </a:xfrm>
        </p:spPr>
        <p:txBody>
          <a:bodyPr>
            <a:normAutofit/>
          </a:bodyPr>
          <a:lstStyle/>
          <a:p>
            <a:r>
              <a:rPr lang="en-IN" b="1" u="sng" dirty="0">
                <a:latin typeface="Times New Roman" pitchFamily="18" charset="0"/>
                <a:cs typeface="Times New Roman" pitchFamily="18" charset="0"/>
              </a:rPr>
              <a:t>CLINICAL FINDINGS:</a:t>
            </a:r>
            <a:endParaRPr lang="en-US" dirty="0">
              <a:latin typeface="Times New Roman" pitchFamily="18" charset="0"/>
              <a:cs typeface="Times New Roman" pitchFamily="18" charset="0"/>
            </a:endParaRPr>
          </a:p>
        </p:txBody>
      </p:sp>
      <p:sp>
        <p:nvSpPr>
          <p:cNvPr id="5" name="Content Placeholder 4"/>
          <p:cNvSpPr>
            <a:spLocks noGrp="1"/>
          </p:cNvSpPr>
          <p:nvPr>
            <p:ph idx="1"/>
          </p:nvPr>
        </p:nvSpPr>
        <p:spPr>
          <a:xfrm>
            <a:off x="152400" y="943880"/>
            <a:ext cx="8763000" cy="5353336"/>
          </a:xfrm>
        </p:spPr>
        <p:txBody>
          <a:bodyPr>
            <a:noAutofit/>
          </a:bodyPr>
          <a:lstStyle/>
          <a:p>
            <a:pPr marL="342900" indent="-342900" algn="just">
              <a:buFont typeface="Arial" pitchFamily="34" charset="0"/>
              <a:buChar char="•"/>
            </a:pPr>
            <a:r>
              <a:rPr lang="en-IN" sz="2400" dirty="0">
                <a:latin typeface="Times New Roman" pitchFamily="18" charset="0"/>
                <a:cs typeface="Times New Roman" pitchFamily="18" charset="0"/>
              </a:rPr>
              <a:t>A</a:t>
            </a:r>
            <a:r>
              <a:rPr lang="en-IN" sz="2400" dirty="0" smtClean="0">
                <a:latin typeface="Times New Roman" pitchFamily="18" charset="0"/>
                <a:cs typeface="Times New Roman" pitchFamily="18" charset="0"/>
              </a:rPr>
              <a:t>n </a:t>
            </a:r>
            <a:r>
              <a:rPr lang="en-IN" sz="2400" dirty="0">
                <a:latin typeface="Times New Roman" pitchFamily="18" charset="0"/>
                <a:cs typeface="Times New Roman" pitchFamily="18" charset="0"/>
              </a:rPr>
              <a:t>inability  to learn new information (short-term memory deficit) despite normal </a:t>
            </a:r>
            <a:r>
              <a:rPr lang="en-IN" sz="2400" dirty="0" smtClean="0">
                <a:latin typeface="Times New Roman" pitchFamily="18" charset="0"/>
                <a:cs typeface="Times New Roman" pitchFamily="18" charset="0"/>
              </a:rPr>
              <a:t>attention.</a:t>
            </a:r>
          </a:p>
          <a:p>
            <a:pPr algn="just"/>
            <a:endParaRPr lang="en-US" sz="2400" dirty="0">
              <a:latin typeface="Times New Roman" pitchFamily="18" charset="0"/>
              <a:cs typeface="Times New Roman" pitchFamily="18" charset="0"/>
            </a:endParaRPr>
          </a:p>
          <a:p>
            <a:pPr marL="342900" lvl="0" indent="-342900" algn="just">
              <a:buFont typeface="Arial" pitchFamily="34" charset="0"/>
              <a:buChar char="•"/>
            </a:pPr>
            <a:r>
              <a:rPr lang="en-IN" sz="2400" dirty="0">
                <a:latin typeface="Times New Roman" pitchFamily="18" charset="0"/>
                <a:cs typeface="Times New Roman" pitchFamily="18" charset="0"/>
              </a:rPr>
              <a:t>A</a:t>
            </a:r>
            <a:r>
              <a:rPr lang="en-IN" sz="2400" dirty="0" smtClean="0">
                <a:latin typeface="Times New Roman" pitchFamily="18" charset="0"/>
                <a:cs typeface="Times New Roman" pitchFamily="18" charset="0"/>
              </a:rPr>
              <a:t>n </a:t>
            </a:r>
            <a:r>
              <a:rPr lang="en-IN" sz="2400" dirty="0">
                <a:latin typeface="Times New Roman" pitchFamily="18" charset="0"/>
                <a:cs typeface="Times New Roman" pitchFamily="18" charset="0"/>
              </a:rPr>
              <a:t>inability to recall previously learned  information (long-term  memory  deficit). </a:t>
            </a:r>
            <a:endParaRPr lang="en-IN" sz="2400" dirty="0" smtClean="0">
              <a:latin typeface="Times New Roman" pitchFamily="18" charset="0"/>
              <a:cs typeface="Times New Roman" pitchFamily="18" charset="0"/>
            </a:endParaRPr>
          </a:p>
          <a:p>
            <a:pPr marL="342900" lvl="0" indent="-342900" algn="just">
              <a:buFont typeface="Arial" pitchFamily="34" charset="0"/>
              <a:buChar char="•"/>
            </a:pPr>
            <a:endParaRPr lang="en-US" sz="2400" dirty="0">
              <a:latin typeface="Times New Roman" pitchFamily="18" charset="0"/>
              <a:cs typeface="Times New Roman" pitchFamily="18" charset="0"/>
            </a:endParaRPr>
          </a:p>
          <a:p>
            <a:pPr marL="342900" lvl="0" indent="-342900" algn="just">
              <a:buFont typeface="Arial" pitchFamily="34" charset="0"/>
              <a:buChar char="•"/>
            </a:pPr>
            <a:r>
              <a:rPr lang="en-IN" sz="2400" dirty="0">
                <a:latin typeface="Times New Roman" pitchFamily="18" charset="0"/>
                <a:cs typeface="Times New Roman" pitchFamily="18" charset="0"/>
              </a:rPr>
              <a:t>Events from the remote past often are recalled more easily than  recently  occurring  ones. </a:t>
            </a:r>
            <a:endParaRPr lang="en-IN" sz="2400" dirty="0" smtClean="0">
              <a:latin typeface="Times New Roman" pitchFamily="18" charset="0"/>
              <a:cs typeface="Times New Roman" pitchFamily="18" charset="0"/>
            </a:endParaRPr>
          </a:p>
          <a:p>
            <a:pPr marL="342900" lvl="0" indent="-342900" algn="just">
              <a:buFont typeface="Arial" pitchFamily="34" charset="0"/>
              <a:buChar char="•"/>
            </a:pPr>
            <a:endParaRPr lang="en-US" sz="2400" dirty="0">
              <a:latin typeface="Times New Roman" pitchFamily="18" charset="0"/>
              <a:cs typeface="Times New Roman" pitchFamily="18" charset="0"/>
            </a:endParaRPr>
          </a:p>
          <a:p>
            <a:pPr marL="342900" lvl="0" indent="-342900" algn="just">
              <a:buFont typeface="Arial" pitchFamily="34" charset="0"/>
              <a:buChar char="•"/>
            </a:pPr>
            <a:r>
              <a:rPr lang="en-IN" sz="2400" dirty="0">
                <a:latin typeface="Times New Roman" pitchFamily="18" charset="0"/>
                <a:cs typeface="Times New Roman" pitchFamily="18" charset="0"/>
              </a:rPr>
              <a:t>The  syndrome  differs from dementia in that there is no impairment in abstract thinking  or  judgment,  no  other  disturbances  of higher cortical function, and no personality  change</a:t>
            </a:r>
            <a:r>
              <a:rPr lang="en-IN" sz="2400" dirty="0" smtClean="0">
                <a:latin typeface="Times New Roman" pitchFamily="18" charset="0"/>
                <a:cs typeface="Times New Roman" pitchFamily="18" charset="0"/>
              </a:rPr>
              <a:t>.</a:t>
            </a:r>
          </a:p>
        </p:txBody>
      </p:sp>
      <p:pic>
        <p:nvPicPr>
          <p:cNvPr id="11266" name="Picture 2" descr="K:\New Folder\images\GFHJ.jpg"/>
          <p:cNvPicPr>
            <a:picLocks noChangeAspect="1" noChangeArrowheads="1"/>
          </p:cNvPicPr>
          <p:nvPr/>
        </p:nvPicPr>
        <p:blipFill>
          <a:blip r:embed="rId2" cstate="print"/>
          <a:srcRect/>
          <a:stretch>
            <a:fillRect/>
          </a:stretch>
        </p:blipFill>
        <p:spPr bwMode="auto">
          <a:xfrm>
            <a:off x="6096001" y="1"/>
            <a:ext cx="3030940" cy="987006"/>
          </a:xfrm>
          <a:prstGeom prst="rect">
            <a:avLst/>
          </a:prstGeom>
          <a:noFill/>
        </p:spPr>
      </p:pic>
    </p:spTree>
    <p:extLst>
      <p:ext uri="{BB962C8B-B14F-4D97-AF65-F5344CB8AC3E}">
        <p14:creationId xmlns="" xmlns:p14="http://schemas.microsoft.com/office/powerpoint/2010/main" val="871131408"/>
      </p:ext>
    </p:ext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32179" y="352044"/>
            <a:ext cx="8229600" cy="515112"/>
          </a:xfrm>
        </p:spPr>
        <p:txBody>
          <a:bodyPr>
            <a:noAutofit/>
          </a:bodyPr>
          <a:lstStyle/>
          <a:p>
            <a:r>
              <a:rPr lang="en-US" sz="2800" dirty="0" smtClean="0">
                <a:latin typeface="Times New Roman" pitchFamily="18" charset="0"/>
                <a:cs typeface="Times New Roman" pitchFamily="18" charset="0"/>
              </a:rPr>
              <a:t>Cont.…</a:t>
            </a:r>
            <a:endParaRPr lang="en-US" sz="2800" dirty="0">
              <a:latin typeface="Times New Roman" pitchFamily="18" charset="0"/>
              <a:cs typeface="Times New Roman" pitchFamily="18" charset="0"/>
            </a:endParaRPr>
          </a:p>
        </p:txBody>
      </p:sp>
      <p:sp>
        <p:nvSpPr>
          <p:cNvPr id="5" name="Content Placeholder 4"/>
          <p:cNvSpPr>
            <a:spLocks noGrp="1"/>
          </p:cNvSpPr>
          <p:nvPr>
            <p:ph idx="1"/>
          </p:nvPr>
        </p:nvSpPr>
        <p:spPr>
          <a:xfrm>
            <a:off x="87573" y="990600"/>
            <a:ext cx="8839200" cy="5164242"/>
          </a:xfrm>
        </p:spPr>
        <p:txBody>
          <a:bodyPr>
            <a:noAutofit/>
          </a:bodyPr>
          <a:lstStyle/>
          <a:p>
            <a:pPr algn="just"/>
            <a:endParaRPr lang="en-IN" sz="2800" dirty="0" smtClean="0">
              <a:latin typeface="Times New Roman" pitchFamily="18" charset="0"/>
              <a:cs typeface="Times New Roman" pitchFamily="18" charset="0"/>
            </a:endParaRPr>
          </a:p>
          <a:p>
            <a:pPr algn="just"/>
            <a:r>
              <a:rPr lang="en-IN" sz="2800" dirty="0" smtClean="0">
                <a:latin typeface="Times New Roman" pitchFamily="18" charset="0"/>
                <a:cs typeface="Times New Roman" pitchFamily="18" charset="0"/>
              </a:rPr>
              <a:t>Profound   </a:t>
            </a:r>
            <a:r>
              <a:rPr lang="en-IN" sz="2800" dirty="0">
                <a:latin typeface="Times New Roman" pitchFamily="18" charset="0"/>
                <a:cs typeface="Times New Roman" pitchFamily="18" charset="0"/>
              </a:rPr>
              <a:t>amnesia  may  result  in  disorientation to place and time, but rarely to self. The  individual may engage in confabulation—the creation of imaginary events to fill in memory gaps.</a:t>
            </a:r>
            <a:endParaRPr lang="en-US" sz="2800" dirty="0">
              <a:latin typeface="Times New Roman" pitchFamily="18" charset="0"/>
              <a:cs typeface="Times New Roman" pitchFamily="18" charset="0"/>
            </a:endParaRPr>
          </a:p>
          <a:p>
            <a:pPr lvl="0" algn="just"/>
            <a:r>
              <a:rPr lang="en-IN" sz="2800" dirty="0" smtClean="0">
                <a:latin typeface="Times New Roman" pitchFamily="18" charset="0"/>
                <a:cs typeface="Times New Roman" pitchFamily="18" charset="0"/>
              </a:rPr>
              <a:t>Apathy</a:t>
            </a:r>
            <a:r>
              <a:rPr lang="en-IN" sz="2800" dirty="0">
                <a:latin typeface="Times New Roman" pitchFamily="18" charset="0"/>
                <a:cs typeface="Times New Roman" pitchFamily="18" charset="0"/>
              </a:rPr>
              <a:t>, lack of initiative,  and emotional  bland- ness are common.  </a:t>
            </a:r>
            <a:endParaRPr lang="en-IN" sz="2800" dirty="0" smtClean="0">
              <a:latin typeface="Times New Roman" pitchFamily="18" charset="0"/>
              <a:cs typeface="Times New Roman" pitchFamily="18" charset="0"/>
            </a:endParaRPr>
          </a:p>
          <a:p>
            <a:pPr lvl="0" algn="just"/>
            <a:r>
              <a:rPr lang="en-IN" sz="2800" dirty="0" smtClean="0">
                <a:latin typeface="Times New Roman" pitchFamily="18" charset="0"/>
                <a:cs typeface="Times New Roman" pitchFamily="18" charset="0"/>
              </a:rPr>
              <a:t>The  </a:t>
            </a:r>
            <a:r>
              <a:rPr lang="en-IN" sz="2800" dirty="0">
                <a:latin typeface="Times New Roman" pitchFamily="18" charset="0"/>
                <a:cs typeface="Times New Roman" pitchFamily="18" charset="0"/>
              </a:rPr>
              <a:t>person  may appear friendly and agreeable, but the emotionality is superficial</a:t>
            </a:r>
            <a:r>
              <a:rPr lang="en-IN" sz="2800" dirty="0" smtClean="0">
                <a:latin typeface="Times New Roman" pitchFamily="18" charset="0"/>
                <a:cs typeface="Times New Roman" pitchFamily="18" charset="0"/>
              </a:rPr>
              <a:t>.</a:t>
            </a:r>
            <a:endParaRPr lang="en-US" sz="2800" dirty="0">
              <a:latin typeface="Times New Roman" pitchFamily="18" charset="0"/>
              <a:cs typeface="Times New Roman" pitchFamily="18" charset="0"/>
            </a:endParaRPr>
          </a:p>
        </p:txBody>
      </p:sp>
      <p:pic>
        <p:nvPicPr>
          <p:cNvPr id="12290" name="Picture 2" descr="K:\New Folder\images\GFHJ.jpg"/>
          <p:cNvPicPr>
            <a:picLocks noChangeAspect="1" noChangeArrowheads="1"/>
          </p:cNvPicPr>
          <p:nvPr/>
        </p:nvPicPr>
        <p:blipFill>
          <a:blip r:embed="rId2" cstate="print"/>
          <a:srcRect/>
          <a:stretch>
            <a:fillRect/>
          </a:stretch>
        </p:blipFill>
        <p:spPr bwMode="auto">
          <a:xfrm>
            <a:off x="6321188" y="0"/>
            <a:ext cx="2819400" cy="1066800"/>
          </a:xfrm>
          <a:prstGeom prst="rect">
            <a:avLst/>
          </a:prstGeom>
          <a:noFill/>
        </p:spPr>
      </p:pic>
    </p:spTree>
    <p:extLst>
      <p:ext uri="{BB962C8B-B14F-4D97-AF65-F5344CB8AC3E}">
        <p14:creationId xmlns="" xmlns:p14="http://schemas.microsoft.com/office/powerpoint/2010/main" val="871131408"/>
      </p:ext>
    </p:ext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81000" y="304800"/>
            <a:ext cx="8229600" cy="743712"/>
          </a:xfrm>
        </p:spPr>
        <p:txBody>
          <a:bodyPr>
            <a:normAutofit/>
          </a:bodyPr>
          <a:lstStyle/>
          <a:p>
            <a:r>
              <a:rPr lang="en-IN" b="1" u="sng" dirty="0">
                <a:latin typeface="Times New Roman" pitchFamily="18" charset="0"/>
                <a:cs typeface="Times New Roman" pitchFamily="18" charset="0"/>
              </a:rPr>
              <a:t>PREDISPOSING FACTORS</a:t>
            </a:r>
            <a:endParaRPr lang="en-US" dirty="0">
              <a:latin typeface="Times New Roman" pitchFamily="18" charset="0"/>
              <a:cs typeface="Times New Roman" pitchFamily="18" charset="0"/>
            </a:endParaRPr>
          </a:p>
        </p:txBody>
      </p:sp>
      <p:sp>
        <p:nvSpPr>
          <p:cNvPr id="5" name="Content Placeholder 4"/>
          <p:cNvSpPr>
            <a:spLocks noGrp="1"/>
          </p:cNvSpPr>
          <p:nvPr>
            <p:ph idx="1"/>
          </p:nvPr>
        </p:nvSpPr>
        <p:spPr>
          <a:xfrm>
            <a:off x="373039" y="1048512"/>
            <a:ext cx="8458200" cy="4114800"/>
          </a:xfrm>
        </p:spPr>
        <p:txBody>
          <a:bodyPr>
            <a:noAutofit/>
          </a:bodyPr>
          <a:lstStyle/>
          <a:p>
            <a:pPr marL="0" indent="0" algn="just">
              <a:buNone/>
            </a:pPr>
            <a:r>
              <a:rPr lang="en-IN" sz="2800" dirty="0" smtClean="0">
                <a:latin typeface="Times New Roman" pitchFamily="18" charset="0"/>
                <a:cs typeface="Times New Roman" pitchFamily="18" charset="0"/>
              </a:rPr>
              <a:t>1</a:t>
            </a:r>
            <a:r>
              <a:rPr lang="en-IN" sz="2800" dirty="0">
                <a:latin typeface="Times New Roman" pitchFamily="18" charset="0"/>
                <a:cs typeface="Times New Roman" pitchFamily="18" charset="0"/>
              </a:rPr>
              <a:t>. Amnestic disorder due to a general medical condition</a:t>
            </a:r>
            <a:endParaRPr lang="en-US" sz="2800" dirty="0">
              <a:latin typeface="Times New Roman" pitchFamily="18" charset="0"/>
              <a:cs typeface="Times New Roman" pitchFamily="18" charset="0"/>
            </a:endParaRPr>
          </a:p>
          <a:p>
            <a:pPr marL="0" indent="0" algn="just">
              <a:buNone/>
            </a:pPr>
            <a:r>
              <a:rPr lang="en-IN" sz="2800" dirty="0">
                <a:latin typeface="Times New Roman" pitchFamily="18" charset="0"/>
                <a:cs typeface="Times New Roman" pitchFamily="18" charset="0"/>
              </a:rPr>
              <a:t>2. Substance-induced persisting amnestic disorder</a:t>
            </a:r>
            <a:endParaRPr lang="en-US" sz="2800" dirty="0">
              <a:latin typeface="Times New Roman" pitchFamily="18" charset="0"/>
              <a:cs typeface="Times New Roman" pitchFamily="18" charset="0"/>
            </a:endParaRPr>
          </a:p>
        </p:txBody>
      </p:sp>
      <p:pic>
        <p:nvPicPr>
          <p:cNvPr id="13314" name="Picture 2" descr="K:\New Folder\images\TYTI.jpg"/>
          <p:cNvPicPr>
            <a:picLocks noChangeAspect="1" noChangeArrowheads="1"/>
          </p:cNvPicPr>
          <p:nvPr/>
        </p:nvPicPr>
        <p:blipFill>
          <a:blip r:embed="rId2" cstate="print"/>
          <a:srcRect/>
          <a:stretch>
            <a:fillRect/>
          </a:stretch>
        </p:blipFill>
        <p:spPr bwMode="auto">
          <a:xfrm>
            <a:off x="4419600" y="3809999"/>
            <a:ext cx="4519449" cy="3048001"/>
          </a:xfrm>
          <a:prstGeom prst="rect">
            <a:avLst/>
          </a:prstGeom>
          <a:noFill/>
        </p:spPr>
      </p:pic>
    </p:spTree>
    <p:extLst>
      <p:ext uri="{BB962C8B-B14F-4D97-AF65-F5344CB8AC3E}">
        <p14:creationId xmlns="" xmlns:p14="http://schemas.microsoft.com/office/powerpoint/2010/main" val="871131408"/>
      </p:ext>
    </p:ext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95216" y="152400"/>
            <a:ext cx="8229600" cy="1981200"/>
          </a:xfrm>
        </p:spPr>
        <p:txBody>
          <a:bodyPr>
            <a:noAutofit/>
          </a:bodyPr>
          <a:lstStyle/>
          <a:p>
            <a:pPr lvl="0"/>
            <a:r>
              <a:rPr lang="en-IN" sz="3600" dirty="0" smtClean="0">
                <a:latin typeface="Times New Roman" pitchFamily="18" charset="0"/>
                <a:cs typeface="Times New Roman" pitchFamily="18" charset="0"/>
              </a:rPr>
              <a:t/>
            </a:r>
            <a:br>
              <a:rPr lang="en-IN" sz="3600" dirty="0" smtClean="0">
                <a:latin typeface="Times New Roman" pitchFamily="18" charset="0"/>
                <a:cs typeface="Times New Roman" pitchFamily="18" charset="0"/>
              </a:rPr>
            </a:br>
            <a:r>
              <a:rPr lang="en-IN" dirty="0">
                <a:latin typeface="Times New Roman" pitchFamily="18" charset="0"/>
                <a:cs typeface="Times New Roman" pitchFamily="18" charset="0"/>
              </a:rPr>
              <a:t/>
            </a:r>
            <a:br>
              <a:rPr lang="en-IN" dirty="0">
                <a:latin typeface="Times New Roman" pitchFamily="18" charset="0"/>
                <a:cs typeface="Times New Roman" pitchFamily="18" charset="0"/>
              </a:rPr>
            </a:br>
            <a:r>
              <a:rPr lang="en-IN" sz="3600" b="1" dirty="0" smtClean="0">
                <a:latin typeface="Times New Roman" pitchFamily="18" charset="0"/>
                <a:cs typeface="Times New Roman" pitchFamily="18" charset="0"/>
              </a:rPr>
              <a:t>General   medical  conditions   that  may  be  associated with amnestic disorder include</a:t>
            </a:r>
            <a:r>
              <a:rPr lang="en-IN" sz="3600" dirty="0" smtClean="0">
                <a:latin typeface="Times New Roman" pitchFamily="18" charset="0"/>
                <a:cs typeface="Times New Roman" pitchFamily="18" charset="0"/>
              </a:rPr>
              <a:t>:</a:t>
            </a:r>
          </a:p>
        </p:txBody>
      </p:sp>
      <p:sp>
        <p:nvSpPr>
          <p:cNvPr id="5" name="Content Placeholder 4"/>
          <p:cNvSpPr>
            <a:spLocks noGrp="1"/>
          </p:cNvSpPr>
          <p:nvPr>
            <p:ph idx="1"/>
          </p:nvPr>
        </p:nvSpPr>
        <p:spPr>
          <a:xfrm>
            <a:off x="304800" y="2057400"/>
            <a:ext cx="8839200" cy="4270612"/>
          </a:xfrm>
        </p:spPr>
        <p:txBody>
          <a:bodyPr>
            <a:noAutofit/>
          </a:bodyPr>
          <a:lstStyle/>
          <a:p>
            <a:pPr marL="342900" lvl="0" indent="-342900">
              <a:buFont typeface="Arial" pitchFamily="34" charset="0"/>
              <a:buChar char="•"/>
            </a:pPr>
            <a:r>
              <a:rPr lang="en-IN" sz="2400" dirty="0" smtClean="0">
                <a:latin typeface="Times New Roman" pitchFamily="18" charset="0"/>
                <a:cs typeface="Times New Roman" pitchFamily="18" charset="0"/>
              </a:rPr>
              <a:t>head trauma</a:t>
            </a:r>
          </a:p>
          <a:p>
            <a:pPr marL="342900" lvl="0" indent="-342900">
              <a:buFont typeface="Arial" pitchFamily="34" charset="0"/>
              <a:buChar char="•"/>
            </a:pPr>
            <a:r>
              <a:rPr lang="en-IN" sz="2400" dirty="0" smtClean="0">
                <a:latin typeface="Times New Roman" pitchFamily="18" charset="0"/>
                <a:cs typeface="Times New Roman" pitchFamily="18" charset="0"/>
              </a:rPr>
              <a:t>cerebrovascular disease</a:t>
            </a:r>
          </a:p>
          <a:p>
            <a:pPr marL="342900" lvl="0" indent="-342900">
              <a:buFont typeface="Arial" pitchFamily="34" charset="0"/>
              <a:buChar char="•"/>
            </a:pPr>
            <a:r>
              <a:rPr lang="en-IN" sz="2400" dirty="0" smtClean="0">
                <a:latin typeface="Times New Roman" pitchFamily="18" charset="0"/>
                <a:cs typeface="Times New Roman" pitchFamily="18" charset="0"/>
              </a:rPr>
              <a:t>cerebral </a:t>
            </a:r>
            <a:r>
              <a:rPr lang="en-IN" sz="2400" dirty="0">
                <a:latin typeface="Times New Roman" pitchFamily="18" charset="0"/>
                <a:cs typeface="Times New Roman" pitchFamily="18" charset="0"/>
              </a:rPr>
              <a:t>neoplastic </a:t>
            </a:r>
            <a:r>
              <a:rPr lang="en-IN" sz="2400" dirty="0" smtClean="0">
                <a:latin typeface="Times New Roman" pitchFamily="18" charset="0"/>
                <a:cs typeface="Times New Roman" pitchFamily="18" charset="0"/>
              </a:rPr>
              <a:t>disease</a:t>
            </a:r>
          </a:p>
          <a:p>
            <a:pPr marL="342900" lvl="0" indent="-342900">
              <a:buFont typeface="Arial" pitchFamily="34" charset="0"/>
              <a:buChar char="•"/>
            </a:pPr>
            <a:r>
              <a:rPr lang="en-IN" sz="2400" dirty="0" smtClean="0">
                <a:latin typeface="Times New Roman" pitchFamily="18" charset="0"/>
                <a:cs typeface="Times New Roman" pitchFamily="18" charset="0"/>
              </a:rPr>
              <a:t>cerebral anoxia</a:t>
            </a:r>
          </a:p>
          <a:p>
            <a:pPr marL="342900" lvl="0" indent="-342900">
              <a:buFont typeface="Arial" pitchFamily="34" charset="0"/>
              <a:buChar char="•"/>
            </a:pPr>
            <a:r>
              <a:rPr lang="en-IN" sz="2400" dirty="0" smtClean="0">
                <a:latin typeface="Times New Roman" pitchFamily="18" charset="0"/>
                <a:cs typeface="Times New Roman" pitchFamily="18" charset="0"/>
              </a:rPr>
              <a:t>herpes </a:t>
            </a:r>
            <a:r>
              <a:rPr lang="en-IN" sz="2400" dirty="0">
                <a:latin typeface="Times New Roman" pitchFamily="18" charset="0"/>
                <a:cs typeface="Times New Roman" pitchFamily="18" charset="0"/>
              </a:rPr>
              <a:t>simplex </a:t>
            </a:r>
            <a:r>
              <a:rPr lang="en-IN" sz="2400" dirty="0" smtClean="0">
                <a:latin typeface="Times New Roman" pitchFamily="18" charset="0"/>
                <a:cs typeface="Times New Roman" pitchFamily="18" charset="0"/>
              </a:rPr>
              <a:t>encephalitis</a:t>
            </a:r>
          </a:p>
          <a:p>
            <a:pPr marL="342900" lvl="0" indent="-342900">
              <a:buFont typeface="Arial" pitchFamily="34" charset="0"/>
              <a:buChar char="•"/>
            </a:pPr>
            <a:r>
              <a:rPr lang="en-IN" sz="2400" dirty="0" smtClean="0">
                <a:latin typeface="Times New Roman" pitchFamily="18" charset="0"/>
                <a:cs typeface="Times New Roman" pitchFamily="18" charset="0"/>
              </a:rPr>
              <a:t>poorly </a:t>
            </a:r>
            <a:r>
              <a:rPr lang="en-IN" sz="2400" dirty="0">
                <a:latin typeface="Times New Roman" pitchFamily="18" charset="0"/>
                <a:cs typeface="Times New Roman" pitchFamily="18" charset="0"/>
              </a:rPr>
              <a:t>controlled  insulin- dependent  </a:t>
            </a:r>
            <a:r>
              <a:rPr lang="en-IN" sz="2400" dirty="0" smtClean="0">
                <a:latin typeface="Times New Roman" pitchFamily="18" charset="0"/>
                <a:cs typeface="Times New Roman" pitchFamily="18" charset="0"/>
              </a:rPr>
              <a:t>diabetes</a:t>
            </a:r>
          </a:p>
          <a:p>
            <a:pPr marL="342900" lvl="0" indent="-342900">
              <a:buFont typeface="Arial" pitchFamily="34" charset="0"/>
              <a:buChar char="•"/>
            </a:pPr>
            <a:r>
              <a:rPr lang="en-IN" sz="2400" dirty="0" smtClean="0">
                <a:latin typeface="Times New Roman" pitchFamily="18" charset="0"/>
                <a:cs typeface="Times New Roman" pitchFamily="18" charset="0"/>
              </a:rPr>
              <a:t>surgical  </a:t>
            </a:r>
            <a:r>
              <a:rPr lang="en-IN" sz="2400" dirty="0">
                <a:latin typeface="Times New Roman" pitchFamily="18" charset="0"/>
                <a:cs typeface="Times New Roman" pitchFamily="18" charset="0"/>
              </a:rPr>
              <a:t>intervention  to  the </a:t>
            </a:r>
            <a:r>
              <a:rPr lang="en-IN" sz="2400" dirty="0" smtClean="0">
                <a:latin typeface="Times New Roman" pitchFamily="18" charset="0"/>
                <a:cs typeface="Times New Roman" pitchFamily="18" charset="0"/>
              </a:rPr>
              <a:t>brain</a:t>
            </a:r>
            <a:endParaRPr lang="en-US" sz="2400" dirty="0">
              <a:latin typeface="Times New Roman" pitchFamily="18" charset="0"/>
              <a:cs typeface="Times New Roman" pitchFamily="18" charset="0"/>
            </a:endParaRPr>
          </a:p>
        </p:txBody>
      </p:sp>
      <p:pic>
        <p:nvPicPr>
          <p:cNvPr id="14338" name="Picture 2" descr="K:\New Folder\images\HJHU.jpg"/>
          <p:cNvPicPr>
            <a:picLocks noChangeAspect="1" noChangeArrowheads="1"/>
          </p:cNvPicPr>
          <p:nvPr/>
        </p:nvPicPr>
        <p:blipFill>
          <a:blip r:embed="rId2" cstate="print"/>
          <a:srcRect/>
          <a:stretch>
            <a:fillRect/>
          </a:stretch>
        </p:blipFill>
        <p:spPr bwMode="auto">
          <a:xfrm>
            <a:off x="5715000" y="2209800"/>
            <a:ext cx="3102964" cy="2057400"/>
          </a:xfrm>
          <a:prstGeom prst="rect">
            <a:avLst/>
          </a:prstGeom>
          <a:noFill/>
        </p:spPr>
      </p:pic>
    </p:spTree>
    <p:extLst>
      <p:ext uri="{BB962C8B-B14F-4D97-AF65-F5344CB8AC3E}">
        <p14:creationId xmlns="" xmlns:p14="http://schemas.microsoft.com/office/powerpoint/2010/main" val="871131408"/>
      </p:ext>
    </p:ext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04802" y="228600"/>
            <a:ext cx="8153399" cy="1320800"/>
          </a:xfrm>
        </p:spPr>
        <p:txBody>
          <a:bodyPr>
            <a:normAutofit/>
          </a:bodyPr>
          <a:lstStyle/>
          <a:p>
            <a:r>
              <a:rPr lang="en-IN" b="1" u="sng" dirty="0">
                <a:latin typeface="Times New Roman" pitchFamily="18" charset="0"/>
                <a:cs typeface="Times New Roman" pitchFamily="18" charset="0"/>
              </a:rPr>
              <a:t>SUBSTANCE-INDUCED PERSISTING</a:t>
            </a:r>
            <a:r>
              <a:rPr lang="en-IN" u="sng" dirty="0">
                <a:latin typeface="Times New Roman" pitchFamily="18" charset="0"/>
                <a:cs typeface="Times New Roman" pitchFamily="18" charset="0"/>
              </a:rPr>
              <a:t> </a:t>
            </a:r>
            <a:r>
              <a:rPr lang="en-IN" b="1" u="sng" dirty="0">
                <a:latin typeface="Times New Roman" pitchFamily="18" charset="0"/>
                <a:cs typeface="Times New Roman" pitchFamily="18" charset="0"/>
              </a:rPr>
              <a:t>AMNESTIC DISORDER</a:t>
            </a:r>
            <a:endParaRPr lang="en-US" dirty="0">
              <a:latin typeface="Times New Roman" pitchFamily="18" charset="0"/>
              <a:cs typeface="Times New Roman" pitchFamily="18" charset="0"/>
            </a:endParaRPr>
          </a:p>
        </p:txBody>
      </p:sp>
      <p:sp>
        <p:nvSpPr>
          <p:cNvPr id="5" name="Content Placeholder 4"/>
          <p:cNvSpPr>
            <a:spLocks noGrp="1"/>
          </p:cNvSpPr>
          <p:nvPr>
            <p:ph idx="1"/>
          </p:nvPr>
        </p:nvSpPr>
        <p:spPr>
          <a:xfrm>
            <a:off x="76200" y="1549401"/>
            <a:ext cx="8839201" cy="5080000"/>
          </a:xfrm>
        </p:spPr>
        <p:txBody>
          <a:bodyPr>
            <a:noAutofit/>
          </a:bodyPr>
          <a:lstStyle/>
          <a:p>
            <a:pPr algn="just"/>
            <a:r>
              <a:rPr lang="en-IN" sz="2800" dirty="0" smtClean="0">
                <a:latin typeface="Times New Roman" pitchFamily="18" charset="0"/>
                <a:cs typeface="Times New Roman" pitchFamily="18" charset="0"/>
              </a:rPr>
              <a:t>In </a:t>
            </a:r>
            <a:r>
              <a:rPr lang="en-IN" sz="2800" dirty="0">
                <a:latin typeface="Times New Roman" pitchFamily="18" charset="0"/>
                <a:cs typeface="Times New Roman" pitchFamily="18" charset="0"/>
              </a:rPr>
              <a:t>this disorder, evidence must exist from the history, physical examination, or laboratory findings that the memory impairment is related to the persisting effects of substance use </a:t>
            </a:r>
            <a:r>
              <a:rPr lang="en-IN" sz="2800" dirty="0">
                <a:solidFill>
                  <a:srgbClr val="0070C0"/>
                </a:solidFill>
                <a:latin typeface="Times New Roman" pitchFamily="18" charset="0"/>
                <a:cs typeface="Times New Roman" pitchFamily="18" charset="0"/>
              </a:rPr>
              <a:t>(e.g., a drug of abuse, a medication, or toxin exposure</a:t>
            </a:r>
            <a:r>
              <a:rPr lang="en-IN" sz="2800" dirty="0">
                <a:latin typeface="Times New Roman" pitchFamily="18" charset="0"/>
                <a:cs typeface="Times New Roman" pitchFamily="18" charset="0"/>
              </a:rPr>
              <a:t>; APA, 2000). </a:t>
            </a:r>
            <a:endParaRPr lang="en-IN" sz="2800" dirty="0" smtClean="0">
              <a:latin typeface="Times New Roman" pitchFamily="18" charset="0"/>
              <a:cs typeface="Times New Roman" pitchFamily="18" charset="0"/>
            </a:endParaRPr>
          </a:p>
          <a:p>
            <a:pPr algn="just"/>
            <a:endParaRPr lang="en-IN" sz="2800" dirty="0" smtClean="0">
              <a:latin typeface="Times New Roman" pitchFamily="18" charset="0"/>
              <a:cs typeface="Times New Roman" pitchFamily="18" charset="0"/>
            </a:endParaRPr>
          </a:p>
          <a:p>
            <a:pPr algn="just"/>
            <a:r>
              <a:rPr lang="en-IN" sz="2800" dirty="0" smtClean="0">
                <a:latin typeface="Times New Roman" pitchFamily="18" charset="0"/>
                <a:cs typeface="Times New Roman" pitchFamily="18" charset="0"/>
              </a:rPr>
              <a:t>The </a:t>
            </a:r>
            <a:r>
              <a:rPr lang="en-IN" sz="2800" dirty="0">
                <a:latin typeface="Times New Roman" pitchFamily="18" charset="0"/>
                <a:cs typeface="Times New Roman" pitchFamily="18" charset="0"/>
              </a:rPr>
              <a:t>term </a:t>
            </a:r>
            <a:r>
              <a:rPr lang="en-IN" sz="2800" i="1" dirty="0">
                <a:latin typeface="Times New Roman" pitchFamily="18" charset="0"/>
                <a:cs typeface="Times New Roman" pitchFamily="18" charset="0"/>
              </a:rPr>
              <a:t>persisting </a:t>
            </a:r>
            <a:r>
              <a:rPr lang="en-IN" sz="2800" dirty="0">
                <a:latin typeface="Times New Roman" pitchFamily="18" charset="0"/>
                <a:cs typeface="Times New Roman" pitchFamily="18" charset="0"/>
              </a:rPr>
              <a:t>is used to indicate   that   the symptoms   </a:t>
            </a:r>
            <a:r>
              <a:rPr lang="en-IN" sz="2800" dirty="0">
                <a:solidFill>
                  <a:srgbClr val="0070C0"/>
                </a:solidFill>
                <a:latin typeface="Times New Roman" pitchFamily="18" charset="0"/>
                <a:cs typeface="Times New Roman" pitchFamily="18" charset="0"/>
              </a:rPr>
              <a:t>exist long after the effects of substance intoxication or withdrawal have subsided. </a:t>
            </a:r>
            <a:endParaRPr lang="en-US" sz="2800" dirty="0">
              <a:solidFill>
                <a:srgbClr val="0070C0"/>
              </a:solidFill>
              <a:latin typeface="Times New Roman" pitchFamily="18" charset="0"/>
              <a:cs typeface="Times New Roman" pitchFamily="18" charset="0"/>
            </a:endParaRPr>
          </a:p>
        </p:txBody>
      </p:sp>
    </p:spTree>
    <p:extLst>
      <p:ext uri="{BB962C8B-B14F-4D97-AF65-F5344CB8AC3E}">
        <p14:creationId xmlns="" xmlns:p14="http://schemas.microsoft.com/office/powerpoint/2010/main" val="871131408"/>
      </p:ext>
    </p:ext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16257" y="458428"/>
            <a:ext cx="8229600" cy="532172"/>
          </a:xfrm>
        </p:spPr>
        <p:txBody>
          <a:bodyPr>
            <a:noAutofit/>
          </a:bodyPr>
          <a:lstStyle/>
          <a:p>
            <a:r>
              <a:rPr lang="en-IN" sz="4400" b="1" u="sng" dirty="0">
                <a:latin typeface="Times New Roman" pitchFamily="18" charset="0"/>
                <a:cs typeface="Times New Roman" pitchFamily="18" charset="0"/>
              </a:rPr>
              <a:t>INTRODUCTION</a:t>
            </a:r>
            <a:r>
              <a:rPr lang="en-IN" sz="4400" b="1" u="sng" dirty="0" smtClean="0">
                <a:latin typeface="Times New Roman" pitchFamily="18" charset="0"/>
                <a:cs typeface="Times New Roman" pitchFamily="18" charset="0"/>
              </a:rPr>
              <a:t>:</a:t>
            </a:r>
            <a:endParaRPr lang="en-US" sz="4400" dirty="0">
              <a:latin typeface="Times New Roman" pitchFamily="18" charset="0"/>
              <a:cs typeface="Times New Roman" pitchFamily="18" charset="0"/>
            </a:endParaRPr>
          </a:p>
        </p:txBody>
      </p:sp>
      <p:sp>
        <p:nvSpPr>
          <p:cNvPr id="5" name="Content Placeholder 4"/>
          <p:cNvSpPr>
            <a:spLocks noGrp="1"/>
          </p:cNvSpPr>
          <p:nvPr>
            <p:ph idx="1"/>
          </p:nvPr>
        </p:nvSpPr>
        <p:spPr>
          <a:xfrm>
            <a:off x="914400" y="1295400"/>
            <a:ext cx="7467600" cy="5562600"/>
          </a:xfrm>
        </p:spPr>
        <p:txBody>
          <a:bodyPr>
            <a:normAutofit/>
          </a:bodyPr>
          <a:lstStyle/>
          <a:p>
            <a:pPr algn="just"/>
            <a:r>
              <a:rPr lang="en-IN" sz="3200" dirty="0">
                <a:latin typeface="Times New Roman" pitchFamily="18" charset="0"/>
                <a:cs typeface="Times New Roman" pitchFamily="18" charset="0"/>
              </a:rPr>
              <a:t>Cognitive disorders include those in which a clinically significant deficit in cognition or memory exists, representing a significant change from a previous level of functioning. </a:t>
            </a:r>
            <a:endParaRPr lang="en-IN" sz="3200" dirty="0" smtClean="0">
              <a:latin typeface="Times New Roman" pitchFamily="18" charset="0"/>
              <a:cs typeface="Times New Roman" pitchFamily="18" charset="0"/>
            </a:endParaRPr>
          </a:p>
        </p:txBody>
      </p:sp>
      <p:pic>
        <p:nvPicPr>
          <p:cNvPr id="6" name="Picture 2" descr="F:\neha.M.Sc.nsg\psychiatric\images\IIUO.jpg"/>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437867" y="3904964"/>
            <a:ext cx="4205287" cy="2813719"/>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871131408"/>
      </p:ext>
    </p:ext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762001" y="2362201"/>
            <a:ext cx="6347713" cy="1320800"/>
          </a:xfrm>
        </p:spPr>
        <p:txBody>
          <a:bodyPr>
            <a:normAutofit/>
          </a:bodyPr>
          <a:lstStyle/>
          <a:p>
            <a:pPr algn="ctr"/>
            <a:r>
              <a:rPr lang="en-US" sz="7200" b="1" dirty="0" smtClean="0">
                <a:latin typeface="Times New Roman" pitchFamily="18" charset="0"/>
                <a:cs typeface="Times New Roman" pitchFamily="18" charset="0"/>
              </a:rPr>
              <a:t>DEMENTIA:</a:t>
            </a:r>
            <a:endParaRPr lang="en-US" sz="7200" b="1" dirty="0">
              <a:latin typeface="Times New Roman" pitchFamily="18" charset="0"/>
              <a:cs typeface="Times New Roman" pitchFamily="18" charset="0"/>
            </a:endParaRPr>
          </a:p>
        </p:txBody>
      </p:sp>
      <p:sp>
        <p:nvSpPr>
          <p:cNvPr id="5" name="Content Placeholder 4"/>
          <p:cNvSpPr>
            <a:spLocks noGrp="1"/>
          </p:cNvSpPr>
          <p:nvPr>
            <p:ph idx="1"/>
          </p:nvPr>
        </p:nvSpPr>
        <p:spPr>
          <a:xfrm>
            <a:off x="457200" y="1752601"/>
            <a:ext cx="5029200" cy="76200"/>
          </a:xfrm>
        </p:spPr>
        <p:txBody>
          <a:bodyPr>
            <a:normAutofit fontScale="25000" lnSpcReduction="20000"/>
          </a:bodyPr>
          <a:lstStyle/>
          <a:p>
            <a:endParaRPr lang="en-US" dirty="0" smtClean="0"/>
          </a:p>
          <a:p>
            <a:endParaRPr lang="en-US" dirty="0"/>
          </a:p>
        </p:txBody>
      </p:sp>
    </p:spTree>
    <p:extLst>
      <p:ext uri="{BB962C8B-B14F-4D97-AF65-F5344CB8AC3E}">
        <p14:creationId xmlns="" xmlns:p14="http://schemas.microsoft.com/office/powerpoint/2010/main" val="591046062"/>
      </p:ext>
    </p:ext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152400"/>
            <a:ext cx="8229600" cy="1143000"/>
          </a:xfrm>
        </p:spPr>
        <p:txBody>
          <a:bodyPr/>
          <a:lstStyle/>
          <a:p>
            <a:r>
              <a:rPr lang="en-IN" b="1" u="sng" dirty="0">
                <a:latin typeface="Times New Roman" pitchFamily="18" charset="0"/>
                <a:cs typeface="Times New Roman" pitchFamily="18" charset="0"/>
              </a:rPr>
              <a:t>DEFINITION:</a:t>
            </a:r>
            <a:endParaRPr lang="en-US" dirty="0">
              <a:latin typeface="Times New Roman" pitchFamily="18" charset="0"/>
              <a:cs typeface="Times New Roman" pitchFamily="18" charset="0"/>
            </a:endParaRPr>
          </a:p>
        </p:txBody>
      </p:sp>
      <p:sp>
        <p:nvSpPr>
          <p:cNvPr id="5" name="Content Placeholder 4"/>
          <p:cNvSpPr>
            <a:spLocks noGrp="1"/>
          </p:cNvSpPr>
          <p:nvPr>
            <p:ph idx="1"/>
          </p:nvPr>
        </p:nvSpPr>
        <p:spPr>
          <a:xfrm>
            <a:off x="304800" y="1294263"/>
            <a:ext cx="8229600" cy="4389120"/>
          </a:xfrm>
        </p:spPr>
        <p:txBody>
          <a:bodyPr>
            <a:normAutofit/>
          </a:bodyPr>
          <a:lstStyle/>
          <a:p>
            <a:pPr marL="0" indent="0">
              <a:buNone/>
            </a:pPr>
            <a:r>
              <a:rPr lang="en-IN" sz="4400" dirty="0" smtClean="0">
                <a:latin typeface="Times New Roman" pitchFamily="18" charset="0"/>
                <a:cs typeface="Times New Roman" pitchFamily="18" charset="0"/>
              </a:rPr>
              <a:t>Dementia </a:t>
            </a:r>
            <a:r>
              <a:rPr lang="en-IN" sz="4400" dirty="0">
                <a:latin typeface="Times New Roman" pitchFamily="18" charset="0"/>
                <a:cs typeface="Times New Roman" pitchFamily="18" charset="0"/>
              </a:rPr>
              <a:t>is defined by a loss of previous levels of cognitive, executive, and memory function in a state of full alertness.</a:t>
            </a:r>
            <a:endParaRPr lang="en-US" sz="4400" dirty="0">
              <a:latin typeface="Times New Roman" pitchFamily="18" charset="0"/>
              <a:cs typeface="Times New Roman" pitchFamily="18" charset="0"/>
            </a:endParaRPr>
          </a:p>
        </p:txBody>
      </p:sp>
    </p:spTree>
    <p:extLst>
      <p:ext uri="{BB962C8B-B14F-4D97-AF65-F5344CB8AC3E}">
        <p14:creationId xmlns="" xmlns:p14="http://schemas.microsoft.com/office/powerpoint/2010/main" val="591046062"/>
      </p:ext>
    </p:ext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04800" y="304800"/>
            <a:ext cx="8229600" cy="591312"/>
          </a:xfrm>
        </p:spPr>
        <p:txBody>
          <a:bodyPr>
            <a:normAutofit fontScale="90000"/>
          </a:bodyPr>
          <a:lstStyle/>
          <a:p>
            <a:r>
              <a:rPr lang="en-IN" b="1" u="sng" dirty="0">
                <a:latin typeface="Times New Roman" pitchFamily="18" charset="0"/>
                <a:cs typeface="Times New Roman" pitchFamily="18" charset="0"/>
              </a:rPr>
              <a:t>EPIDEMIOLOGY:</a:t>
            </a:r>
            <a:endParaRPr lang="en-US" dirty="0">
              <a:latin typeface="Times New Roman" pitchFamily="18" charset="0"/>
              <a:cs typeface="Times New Roman" pitchFamily="18" charset="0"/>
            </a:endParaRPr>
          </a:p>
        </p:txBody>
      </p:sp>
      <p:sp>
        <p:nvSpPr>
          <p:cNvPr id="5" name="Content Placeholder 4"/>
          <p:cNvSpPr>
            <a:spLocks noGrp="1"/>
          </p:cNvSpPr>
          <p:nvPr>
            <p:ph idx="1"/>
          </p:nvPr>
        </p:nvSpPr>
        <p:spPr>
          <a:xfrm>
            <a:off x="304800" y="990600"/>
            <a:ext cx="8382000" cy="5334000"/>
          </a:xfrm>
        </p:spPr>
        <p:txBody>
          <a:bodyPr>
            <a:noAutofit/>
          </a:bodyPr>
          <a:lstStyle/>
          <a:p>
            <a:pPr lvl="0" algn="just"/>
            <a:r>
              <a:rPr lang="en-IN" sz="2800" dirty="0" smtClean="0">
                <a:latin typeface="Times New Roman" pitchFamily="18" charset="0"/>
                <a:cs typeface="Times New Roman" pitchFamily="18" charset="0"/>
              </a:rPr>
              <a:t>This </a:t>
            </a:r>
            <a:r>
              <a:rPr lang="en-IN" sz="2800" dirty="0">
                <a:latin typeface="Times New Roman" pitchFamily="18" charset="0"/>
                <a:cs typeface="Times New Roman" pitchFamily="18" charset="0"/>
              </a:rPr>
              <a:t>disorder constitutes a large and growing public health problem. </a:t>
            </a:r>
            <a:endParaRPr lang="en-IN" sz="2800" dirty="0" smtClean="0">
              <a:latin typeface="Times New Roman" pitchFamily="18" charset="0"/>
              <a:cs typeface="Times New Roman" pitchFamily="18" charset="0"/>
            </a:endParaRPr>
          </a:p>
          <a:p>
            <a:pPr lvl="0" algn="just"/>
            <a:r>
              <a:rPr lang="en-IN" sz="2800" dirty="0" smtClean="0">
                <a:latin typeface="Times New Roman" pitchFamily="18" charset="0"/>
                <a:cs typeface="Times New Roman" pitchFamily="18" charset="0"/>
              </a:rPr>
              <a:t>Scientists </a:t>
            </a:r>
            <a:r>
              <a:rPr lang="en-IN" sz="2800" dirty="0">
                <a:latin typeface="Times New Roman" pitchFamily="18" charset="0"/>
                <a:cs typeface="Times New Roman" pitchFamily="18" charset="0"/>
              </a:rPr>
              <a:t>estimate that </a:t>
            </a:r>
            <a:r>
              <a:rPr lang="en-IN" sz="2800" dirty="0">
                <a:solidFill>
                  <a:srgbClr val="0070C0"/>
                </a:solidFill>
                <a:latin typeface="Times New Roman" pitchFamily="18" charset="0"/>
                <a:cs typeface="Times New Roman" pitchFamily="18" charset="0"/>
              </a:rPr>
              <a:t>4.5 million people </a:t>
            </a:r>
            <a:r>
              <a:rPr lang="en-IN" sz="2800" dirty="0">
                <a:latin typeface="Times New Roman" pitchFamily="18" charset="0"/>
                <a:cs typeface="Times New Roman" pitchFamily="18" charset="0"/>
              </a:rPr>
              <a:t>currently have Alzheimer’s disease (AD), </a:t>
            </a:r>
            <a:endParaRPr lang="en-IN" sz="2800" dirty="0" smtClean="0">
              <a:latin typeface="Times New Roman" pitchFamily="18" charset="0"/>
              <a:cs typeface="Times New Roman" pitchFamily="18" charset="0"/>
            </a:endParaRPr>
          </a:p>
          <a:p>
            <a:pPr lvl="0" algn="just"/>
            <a:r>
              <a:rPr lang="en-IN" sz="2800" dirty="0" smtClean="0">
                <a:solidFill>
                  <a:srgbClr val="0070C0"/>
                </a:solidFill>
                <a:latin typeface="Times New Roman" pitchFamily="18" charset="0"/>
                <a:cs typeface="Times New Roman" pitchFamily="18" charset="0"/>
              </a:rPr>
              <a:t>one </a:t>
            </a:r>
            <a:r>
              <a:rPr lang="en-IN" sz="2800" dirty="0">
                <a:solidFill>
                  <a:srgbClr val="0070C0"/>
                </a:solidFill>
                <a:latin typeface="Times New Roman" pitchFamily="18" charset="0"/>
                <a:cs typeface="Times New Roman" pitchFamily="18" charset="0"/>
              </a:rPr>
              <a:t>in ten people age 65 and older</a:t>
            </a:r>
            <a:r>
              <a:rPr lang="en-IN" sz="2800" dirty="0">
                <a:latin typeface="Times New Roman" pitchFamily="18" charset="0"/>
                <a:cs typeface="Times New Roman" pitchFamily="18" charset="0"/>
              </a:rPr>
              <a:t>, </a:t>
            </a:r>
            <a:r>
              <a:rPr lang="en-IN" sz="2800" dirty="0">
                <a:solidFill>
                  <a:schemeClr val="accent3">
                    <a:lumMod val="75000"/>
                  </a:schemeClr>
                </a:solidFill>
                <a:latin typeface="Times New Roman" pitchFamily="18" charset="0"/>
                <a:cs typeface="Times New Roman" pitchFamily="18" charset="0"/>
              </a:rPr>
              <a:t>one in five ages 75 to 85</a:t>
            </a:r>
            <a:r>
              <a:rPr lang="en-IN" sz="2800" dirty="0">
                <a:latin typeface="Times New Roman" pitchFamily="18" charset="0"/>
                <a:cs typeface="Times New Roman" pitchFamily="18" charset="0"/>
              </a:rPr>
              <a:t>, and </a:t>
            </a:r>
            <a:r>
              <a:rPr lang="en-IN" sz="2800" dirty="0">
                <a:solidFill>
                  <a:srgbClr val="FF0000"/>
                </a:solidFill>
                <a:latin typeface="Times New Roman" pitchFamily="18" charset="0"/>
                <a:cs typeface="Times New Roman" pitchFamily="18" charset="0"/>
              </a:rPr>
              <a:t>one in two age 85 and older. </a:t>
            </a:r>
            <a:endParaRPr lang="en-IN" sz="2800" dirty="0" smtClean="0">
              <a:solidFill>
                <a:srgbClr val="FF0000"/>
              </a:solidFill>
              <a:latin typeface="Times New Roman" pitchFamily="18" charset="0"/>
              <a:cs typeface="Times New Roman" pitchFamily="18" charset="0"/>
            </a:endParaRPr>
          </a:p>
          <a:p>
            <a:pPr lvl="0" algn="just"/>
            <a:r>
              <a:rPr lang="en-IN" sz="2800" dirty="0">
                <a:latin typeface="Times New Roman" pitchFamily="18" charset="0"/>
                <a:cs typeface="Times New Roman" pitchFamily="18" charset="0"/>
              </a:rPr>
              <a:t>After heart disease and cancer, AD is the third most costly disease to society</a:t>
            </a:r>
            <a:endParaRPr lang="en-US" sz="2800" dirty="0">
              <a:solidFill>
                <a:srgbClr val="FF0000"/>
              </a:solidFill>
              <a:latin typeface="Times New Roman" pitchFamily="18" charset="0"/>
              <a:cs typeface="Times New Roman" pitchFamily="18" charset="0"/>
            </a:endParaRPr>
          </a:p>
        </p:txBody>
      </p:sp>
    </p:spTree>
    <p:extLst>
      <p:ext uri="{BB962C8B-B14F-4D97-AF65-F5344CB8AC3E}">
        <p14:creationId xmlns="" xmlns:p14="http://schemas.microsoft.com/office/powerpoint/2010/main" val="591046062"/>
      </p:ext>
    </p:ext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28600"/>
            <a:ext cx="8229600" cy="1143000"/>
          </a:xfrm>
        </p:spPr>
        <p:txBody>
          <a:bodyPr/>
          <a:lstStyle/>
          <a:p>
            <a:r>
              <a:rPr lang="en-IN" b="1" u="sng" dirty="0">
                <a:latin typeface="Times New Roman" pitchFamily="18" charset="0"/>
                <a:cs typeface="Times New Roman" pitchFamily="18" charset="0"/>
              </a:rPr>
              <a:t>CLASSIFICATION:</a:t>
            </a:r>
            <a:endParaRPr lang="en-US" dirty="0">
              <a:latin typeface="Times New Roman" pitchFamily="18" charset="0"/>
              <a:cs typeface="Times New Roman" pitchFamily="18" charset="0"/>
            </a:endParaRPr>
          </a:p>
        </p:txBody>
      </p:sp>
      <p:sp>
        <p:nvSpPr>
          <p:cNvPr id="5" name="Content Placeholder 4"/>
          <p:cNvSpPr>
            <a:spLocks noGrp="1"/>
          </p:cNvSpPr>
          <p:nvPr>
            <p:ph idx="1"/>
          </p:nvPr>
        </p:nvSpPr>
        <p:spPr>
          <a:xfrm>
            <a:off x="381000" y="1447800"/>
            <a:ext cx="8458200" cy="4465320"/>
          </a:xfrm>
        </p:spPr>
        <p:txBody>
          <a:bodyPr>
            <a:normAutofit/>
          </a:bodyPr>
          <a:lstStyle/>
          <a:p>
            <a:pPr lvl="0" algn="just"/>
            <a:r>
              <a:rPr lang="en-IN" sz="2800" b="1" u="sng" dirty="0" smtClean="0">
                <a:latin typeface="Times New Roman" pitchFamily="18" charset="0"/>
                <a:cs typeface="Times New Roman" pitchFamily="18" charset="0"/>
              </a:rPr>
              <a:t>Primary </a:t>
            </a:r>
            <a:r>
              <a:rPr lang="en-IN" sz="2800" b="1" u="sng" dirty="0">
                <a:latin typeface="Times New Roman" pitchFamily="18" charset="0"/>
                <a:cs typeface="Times New Roman" pitchFamily="18" charset="0"/>
              </a:rPr>
              <a:t>dementias </a:t>
            </a:r>
            <a:r>
              <a:rPr lang="en-IN" sz="2800" dirty="0">
                <a:latin typeface="Times New Roman" pitchFamily="18" charset="0"/>
                <a:cs typeface="Times New Roman" pitchFamily="18" charset="0"/>
              </a:rPr>
              <a:t>are those, such as AD, in which the dementia itself is the major sign of some organic brain disease </a:t>
            </a:r>
            <a:r>
              <a:rPr lang="en-IN" sz="2800" dirty="0">
                <a:solidFill>
                  <a:srgbClr val="0070C0"/>
                </a:solidFill>
                <a:latin typeface="Times New Roman" pitchFamily="18" charset="0"/>
                <a:cs typeface="Times New Roman" pitchFamily="18" charset="0"/>
              </a:rPr>
              <a:t>not directly related to any other organic illness. </a:t>
            </a:r>
            <a:endParaRPr lang="en-US" sz="2800" dirty="0">
              <a:solidFill>
                <a:srgbClr val="0070C0"/>
              </a:solidFill>
              <a:latin typeface="Times New Roman" pitchFamily="18" charset="0"/>
              <a:cs typeface="Times New Roman" pitchFamily="18" charset="0"/>
            </a:endParaRPr>
          </a:p>
          <a:p>
            <a:pPr lvl="0" algn="just"/>
            <a:r>
              <a:rPr lang="en-IN" sz="2800" b="1" u="sng" dirty="0">
                <a:latin typeface="Times New Roman" pitchFamily="18" charset="0"/>
                <a:cs typeface="Times New Roman" pitchFamily="18" charset="0"/>
              </a:rPr>
              <a:t>Secondary dementias </a:t>
            </a:r>
            <a:r>
              <a:rPr lang="en-IN" sz="2800" dirty="0">
                <a:latin typeface="Times New Roman" pitchFamily="18" charset="0"/>
                <a:cs typeface="Times New Roman" pitchFamily="18" charset="0"/>
              </a:rPr>
              <a:t>are caused by or </a:t>
            </a:r>
            <a:r>
              <a:rPr lang="en-IN" sz="2800" dirty="0">
                <a:solidFill>
                  <a:srgbClr val="0070C0"/>
                </a:solidFill>
                <a:latin typeface="Times New Roman" pitchFamily="18" charset="0"/>
                <a:cs typeface="Times New Roman" pitchFamily="18" charset="0"/>
              </a:rPr>
              <a:t>related to another disease or condition</a:t>
            </a:r>
            <a:r>
              <a:rPr lang="en-IN" sz="2800" dirty="0">
                <a:latin typeface="Times New Roman" pitchFamily="18" charset="0"/>
                <a:cs typeface="Times New Roman" pitchFamily="18" charset="0"/>
              </a:rPr>
              <a:t>, such as </a:t>
            </a:r>
            <a:r>
              <a:rPr lang="en-IN" sz="2800" dirty="0">
                <a:solidFill>
                  <a:srgbClr val="C00000"/>
                </a:solidFill>
                <a:latin typeface="Times New Roman" pitchFamily="18" charset="0"/>
                <a:cs typeface="Times New Roman" pitchFamily="18" charset="0"/>
              </a:rPr>
              <a:t>human immunodeficiency virus (HIV) disease or a cerebral trauma.</a:t>
            </a:r>
            <a:endParaRPr lang="en-US" sz="2800" dirty="0">
              <a:solidFill>
                <a:srgbClr val="C00000"/>
              </a:solidFill>
              <a:latin typeface="Times New Roman" pitchFamily="18" charset="0"/>
              <a:cs typeface="Times New Roman" pitchFamily="18" charset="0"/>
            </a:endParaRPr>
          </a:p>
        </p:txBody>
      </p:sp>
      <p:pic>
        <p:nvPicPr>
          <p:cNvPr id="12290" name="Picture 2" descr="F:\neha.M.Sc.nsg\psychiatric\images\dgs g.jpg"/>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5867400" y="4676788"/>
            <a:ext cx="3124200" cy="2087534"/>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871131408"/>
      </p:ext>
    </p:ext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04800" y="152400"/>
            <a:ext cx="8229600" cy="609600"/>
          </a:xfrm>
        </p:spPr>
        <p:txBody>
          <a:bodyPr>
            <a:normAutofit fontScale="90000"/>
          </a:bodyPr>
          <a:lstStyle/>
          <a:p>
            <a:r>
              <a:rPr lang="en-IN" b="1" u="sng" dirty="0">
                <a:latin typeface="Times New Roman" pitchFamily="18" charset="0"/>
                <a:cs typeface="Times New Roman" pitchFamily="18" charset="0"/>
              </a:rPr>
              <a:t>CLINICAL </a:t>
            </a:r>
            <a:r>
              <a:rPr lang="en-IN" b="1" u="sng" dirty="0" smtClean="0">
                <a:latin typeface="Times New Roman" pitchFamily="18" charset="0"/>
                <a:cs typeface="Times New Roman" pitchFamily="18" charset="0"/>
              </a:rPr>
              <a:t>FINDINGS</a:t>
            </a:r>
            <a:endParaRPr lang="en-US" dirty="0">
              <a:latin typeface="Times New Roman" pitchFamily="18" charset="0"/>
              <a:cs typeface="Times New Roman" pitchFamily="18" charset="0"/>
            </a:endParaRPr>
          </a:p>
        </p:txBody>
      </p:sp>
      <p:sp>
        <p:nvSpPr>
          <p:cNvPr id="5" name="Content Placeholder 4"/>
          <p:cNvSpPr>
            <a:spLocks noGrp="1"/>
          </p:cNvSpPr>
          <p:nvPr>
            <p:ph idx="1"/>
          </p:nvPr>
        </p:nvSpPr>
        <p:spPr>
          <a:xfrm>
            <a:off x="457200" y="838200"/>
            <a:ext cx="8458200" cy="5486400"/>
          </a:xfrm>
        </p:spPr>
        <p:txBody>
          <a:bodyPr>
            <a:noAutofit/>
          </a:bodyPr>
          <a:lstStyle/>
          <a:p>
            <a:pPr lvl="0" algn="just"/>
            <a:endParaRPr lang="en-IN" sz="2800" dirty="0" smtClean="0">
              <a:latin typeface="Times New Roman" pitchFamily="18" charset="0"/>
              <a:cs typeface="Times New Roman" pitchFamily="18" charset="0"/>
            </a:endParaRPr>
          </a:p>
          <a:p>
            <a:pPr marL="457200" lvl="0" indent="-457200" algn="just">
              <a:buFont typeface="Arial" pitchFamily="34" charset="0"/>
              <a:buChar char="•"/>
            </a:pPr>
            <a:r>
              <a:rPr lang="en-IN" sz="2800" dirty="0" smtClean="0">
                <a:latin typeface="Times New Roman" pitchFamily="18" charset="0"/>
                <a:cs typeface="Times New Roman" pitchFamily="18" charset="0"/>
              </a:rPr>
              <a:t>Impairment </a:t>
            </a:r>
            <a:r>
              <a:rPr lang="en-IN" sz="2800" dirty="0">
                <a:latin typeface="Times New Roman" pitchFamily="18" charset="0"/>
                <a:cs typeface="Times New Roman" pitchFamily="18" charset="0"/>
              </a:rPr>
              <a:t>is evident in abstract thinking, judgment, and impulse control. </a:t>
            </a:r>
            <a:endParaRPr lang="en-US" sz="2800" dirty="0">
              <a:latin typeface="Times New Roman" pitchFamily="18" charset="0"/>
              <a:cs typeface="Times New Roman" pitchFamily="18" charset="0"/>
            </a:endParaRPr>
          </a:p>
          <a:p>
            <a:pPr marL="457200" lvl="0" indent="-457200" algn="just">
              <a:buFont typeface="Arial" pitchFamily="34" charset="0"/>
              <a:buChar char="•"/>
            </a:pPr>
            <a:r>
              <a:rPr lang="en-IN" sz="2800" dirty="0">
                <a:latin typeface="Times New Roman" pitchFamily="18" charset="0"/>
                <a:cs typeface="Times New Roman" pitchFamily="18" charset="0"/>
              </a:rPr>
              <a:t>The conventional rules of social conduct are often disregarded. </a:t>
            </a:r>
            <a:endParaRPr lang="en-US" sz="2800" dirty="0">
              <a:latin typeface="Times New Roman" pitchFamily="18" charset="0"/>
              <a:cs typeface="Times New Roman" pitchFamily="18" charset="0"/>
            </a:endParaRPr>
          </a:p>
          <a:p>
            <a:pPr marL="457200" lvl="0" indent="-457200" algn="just">
              <a:buFont typeface="Arial" pitchFamily="34" charset="0"/>
              <a:buChar char="•"/>
            </a:pPr>
            <a:r>
              <a:rPr lang="en-IN" sz="2800" dirty="0">
                <a:latin typeface="Times New Roman" pitchFamily="18" charset="0"/>
                <a:cs typeface="Times New Roman" pitchFamily="18" charset="0"/>
              </a:rPr>
              <a:t>Behaviour may be uninhibited and inappropriate. </a:t>
            </a:r>
            <a:endParaRPr lang="en-IN" sz="2800" dirty="0" smtClean="0">
              <a:latin typeface="Times New Roman" pitchFamily="18" charset="0"/>
              <a:cs typeface="Times New Roman" pitchFamily="18" charset="0"/>
            </a:endParaRPr>
          </a:p>
          <a:p>
            <a:pPr marL="457200" lvl="0" indent="-457200" algn="just">
              <a:buFont typeface="Arial" pitchFamily="34" charset="0"/>
              <a:buChar char="•"/>
            </a:pPr>
            <a:r>
              <a:rPr lang="en-IN" sz="2800" dirty="0" smtClean="0">
                <a:latin typeface="Times New Roman" pitchFamily="18" charset="0"/>
                <a:cs typeface="Times New Roman" pitchFamily="18" charset="0"/>
              </a:rPr>
              <a:t>Personal </a:t>
            </a:r>
            <a:r>
              <a:rPr lang="en-IN" sz="2800" dirty="0">
                <a:latin typeface="Times New Roman" pitchFamily="18" charset="0"/>
                <a:cs typeface="Times New Roman" pitchFamily="18" charset="0"/>
              </a:rPr>
              <a:t>appearance and hygiene are often neglected.</a:t>
            </a:r>
            <a:endParaRPr lang="en-US" sz="2800" dirty="0">
              <a:latin typeface="Times New Roman" pitchFamily="18" charset="0"/>
              <a:cs typeface="Times New Roman" pitchFamily="18" charset="0"/>
            </a:endParaRPr>
          </a:p>
          <a:p>
            <a:pPr marL="457200" lvl="0" indent="-457200" algn="just">
              <a:buFont typeface="Arial" pitchFamily="34" charset="0"/>
              <a:buChar char="•"/>
            </a:pPr>
            <a:r>
              <a:rPr lang="en-IN" sz="2800" dirty="0">
                <a:latin typeface="Times New Roman" pitchFamily="18" charset="0"/>
                <a:cs typeface="Times New Roman" pitchFamily="18" charset="0"/>
              </a:rPr>
              <a:t>Language may or may not be affected. </a:t>
            </a:r>
            <a:r>
              <a:rPr lang="en-IN" sz="2800" dirty="0" smtClean="0">
                <a:latin typeface="Times New Roman" pitchFamily="18" charset="0"/>
                <a:cs typeface="Times New Roman" pitchFamily="18" charset="0"/>
              </a:rPr>
              <a:t> </a:t>
            </a:r>
            <a:endParaRPr lang="en-US" sz="2800" dirty="0">
              <a:latin typeface="Times New Roman" pitchFamily="18" charset="0"/>
              <a:cs typeface="Times New Roman" pitchFamily="18" charset="0"/>
            </a:endParaRPr>
          </a:p>
        </p:txBody>
      </p:sp>
    </p:spTree>
    <p:extLst>
      <p:ext uri="{BB962C8B-B14F-4D97-AF65-F5344CB8AC3E}">
        <p14:creationId xmlns="" xmlns:p14="http://schemas.microsoft.com/office/powerpoint/2010/main" val="871131408"/>
      </p:ext>
    </p:ext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066800"/>
            <a:ext cx="7620000" cy="5059363"/>
          </a:xfrm>
        </p:spPr>
        <p:txBody>
          <a:bodyPr/>
          <a:lstStyle/>
          <a:p>
            <a:pPr marL="457200" lvl="0" indent="-457200" algn="just">
              <a:buFont typeface="Arial" pitchFamily="34" charset="0"/>
              <a:buChar char="•"/>
            </a:pPr>
            <a:r>
              <a:rPr lang="en-IN" sz="2800" dirty="0">
                <a:latin typeface="Times New Roman" pitchFamily="18" charset="0"/>
                <a:cs typeface="Times New Roman" pitchFamily="18" charset="0"/>
              </a:rPr>
              <a:t>In severe forms of dementia, the individual may not speak at all.</a:t>
            </a:r>
            <a:endParaRPr lang="en-US" sz="2800" dirty="0">
              <a:latin typeface="Times New Roman" pitchFamily="18" charset="0"/>
              <a:cs typeface="Times New Roman" pitchFamily="18" charset="0"/>
            </a:endParaRPr>
          </a:p>
          <a:p>
            <a:pPr marL="457200" lvl="0" indent="-457200" algn="just">
              <a:buFont typeface="Arial" pitchFamily="34" charset="0"/>
              <a:buChar char="•"/>
            </a:pPr>
            <a:r>
              <a:rPr lang="en-IN" sz="2800" dirty="0">
                <a:latin typeface="Times New Roman" pitchFamily="18" charset="0"/>
                <a:cs typeface="Times New Roman" pitchFamily="18" charset="0"/>
              </a:rPr>
              <a:t>The client may know his or her needs but may not know how to communicate those needs to a caregiver. </a:t>
            </a:r>
            <a:endParaRPr lang="en-US" sz="2800" dirty="0">
              <a:latin typeface="Times New Roman" pitchFamily="18" charset="0"/>
              <a:cs typeface="Times New Roman" pitchFamily="18" charset="0"/>
            </a:endParaRPr>
          </a:p>
          <a:p>
            <a:pPr marL="457200" lvl="0" indent="-457200" algn="just">
              <a:buFont typeface="Arial" pitchFamily="34" charset="0"/>
              <a:buChar char="•"/>
            </a:pPr>
            <a:r>
              <a:rPr lang="en-IN" sz="2800" dirty="0">
                <a:latin typeface="Times New Roman" pitchFamily="18" charset="0"/>
                <a:cs typeface="Times New Roman" pitchFamily="18" charset="0"/>
              </a:rPr>
              <a:t>Personality change is common in dementia and may Be manifested by either an alteration of premorbid characteristics. </a:t>
            </a:r>
            <a:endParaRPr lang="en-US" sz="2800" dirty="0">
              <a:latin typeface="Times New Roman" pitchFamily="18" charset="0"/>
              <a:cs typeface="Times New Roman" pitchFamily="18" charset="0"/>
            </a:endParaRPr>
          </a:p>
          <a:p>
            <a:endParaRPr lang="en-US" dirty="0"/>
          </a:p>
        </p:txBody>
      </p:sp>
    </p:spTree>
    <p:extLst>
      <p:ext uri="{BB962C8B-B14F-4D97-AF65-F5344CB8AC3E}">
        <p14:creationId xmlns="" xmlns:p14="http://schemas.microsoft.com/office/powerpoint/2010/main" val="216818139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718"/>
            <a:ext cx="5791200" cy="837882"/>
          </a:xfrm>
        </p:spPr>
        <p:txBody>
          <a:bodyPr/>
          <a:lstStyle/>
          <a:p>
            <a:r>
              <a:rPr lang="en-US" b="1" dirty="0" smtClean="0">
                <a:latin typeface="Times New Roman" pitchFamily="18" charset="0"/>
                <a:cs typeface="Times New Roman" pitchFamily="18" charset="0"/>
              </a:rPr>
              <a:t>Stages of Dementia</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a:xfrm>
            <a:off x="457200" y="1219200"/>
            <a:ext cx="7620000" cy="4906963"/>
          </a:xfrm>
        </p:spPr>
        <p:txBody>
          <a:bodyPr>
            <a:noAutofit/>
          </a:bodyPr>
          <a:lstStyle/>
          <a:p>
            <a:r>
              <a:rPr lang="en-US" sz="2400" dirty="0" smtClean="0">
                <a:solidFill>
                  <a:srgbClr val="C00000"/>
                </a:solidFill>
                <a:latin typeface="Times New Roman" pitchFamily="18" charset="0"/>
                <a:cs typeface="Times New Roman" pitchFamily="18" charset="0"/>
              </a:rPr>
              <a:t>Stage 1: Early Stage (2-4 Years)</a:t>
            </a:r>
          </a:p>
          <a:p>
            <a:pPr marL="342900" indent="-342900">
              <a:buFont typeface="Arial" pitchFamily="34" charset="0"/>
              <a:buChar char="•"/>
            </a:pPr>
            <a:r>
              <a:rPr lang="en-US" sz="2400" dirty="0" smtClean="0">
                <a:latin typeface="Times New Roman" pitchFamily="18" charset="0"/>
                <a:cs typeface="Times New Roman" pitchFamily="18" charset="0"/>
              </a:rPr>
              <a:t>Forgetfulness</a:t>
            </a:r>
          </a:p>
          <a:p>
            <a:pPr marL="342900" indent="-342900">
              <a:buFont typeface="Arial" pitchFamily="34" charset="0"/>
              <a:buChar char="•"/>
            </a:pPr>
            <a:r>
              <a:rPr lang="en-US" sz="2400" dirty="0" smtClean="0">
                <a:latin typeface="Times New Roman" pitchFamily="18" charset="0"/>
                <a:cs typeface="Times New Roman" pitchFamily="18" charset="0"/>
              </a:rPr>
              <a:t>Declining interest in environment</a:t>
            </a:r>
          </a:p>
          <a:p>
            <a:pPr marL="342900" indent="-342900">
              <a:buFont typeface="Arial" pitchFamily="34" charset="0"/>
              <a:buChar char="•"/>
            </a:pPr>
            <a:r>
              <a:rPr lang="en-US" sz="2400" dirty="0" smtClean="0">
                <a:latin typeface="Times New Roman" pitchFamily="18" charset="0"/>
                <a:cs typeface="Times New Roman" pitchFamily="18" charset="0"/>
              </a:rPr>
              <a:t>Hesitancy in initiating actions</a:t>
            </a:r>
          </a:p>
          <a:p>
            <a:pPr marL="342900" indent="-342900">
              <a:buFont typeface="Arial" pitchFamily="34" charset="0"/>
              <a:buChar char="•"/>
            </a:pPr>
            <a:r>
              <a:rPr lang="en-US" sz="2400" dirty="0" smtClean="0">
                <a:latin typeface="Times New Roman" pitchFamily="18" charset="0"/>
                <a:cs typeface="Times New Roman" pitchFamily="18" charset="0"/>
              </a:rPr>
              <a:t>Poor performance at work</a:t>
            </a:r>
            <a:endParaRPr lang="en-US" sz="2400" dirty="0">
              <a:latin typeface="Times New Roman" pitchFamily="18" charset="0"/>
              <a:cs typeface="Times New Roman" pitchFamily="18" charset="0"/>
            </a:endParaRPr>
          </a:p>
          <a:p>
            <a:r>
              <a:rPr lang="en-US" sz="2400" dirty="0">
                <a:solidFill>
                  <a:srgbClr val="C00000"/>
                </a:solidFill>
                <a:latin typeface="Times New Roman" pitchFamily="18" charset="0"/>
                <a:cs typeface="Times New Roman" pitchFamily="18" charset="0"/>
              </a:rPr>
              <a:t>Stage </a:t>
            </a:r>
            <a:r>
              <a:rPr lang="en-US" sz="2400" dirty="0" smtClean="0">
                <a:solidFill>
                  <a:srgbClr val="C00000"/>
                </a:solidFill>
                <a:latin typeface="Times New Roman" pitchFamily="18" charset="0"/>
                <a:cs typeface="Times New Roman" pitchFamily="18" charset="0"/>
              </a:rPr>
              <a:t>2: Middle </a:t>
            </a:r>
            <a:r>
              <a:rPr lang="en-US" sz="2400" dirty="0">
                <a:solidFill>
                  <a:srgbClr val="C00000"/>
                </a:solidFill>
                <a:latin typeface="Times New Roman" pitchFamily="18" charset="0"/>
                <a:cs typeface="Times New Roman" pitchFamily="18" charset="0"/>
              </a:rPr>
              <a:t>Stage (</a:t>
            </a:r>
            <a:r>
              <a:rPr lang="en-US" sz="2400" dirty="0" smtClean="0">
                <a:solidFill>
                  <a:srgbClr val="C00000"/>
                </a:solidFill>
                <a:latin typeface="Times New Roman" pitchFamily="18" charset="0"/>
                <a:cs typeface="Times New Roman" pitchFamily="18" charset="0"/>
              </a:rPr>
              <a:t>2-12 </a:t>
            </a:r>
            <a:r>
              <a:rPr lang="en-US" sz="2400" dirty="0">
                <a:solidFill>
                  <a:srgbClr val="C00000"/>
                </a:solidFill>
                <a:latin typeface="Times New Roman" pitchFamily="18" charset="0"/>
                <a:cs typeface="Times New Roman" pitchFamily="18" charset="0"/>
              </a:rPr>
              <a:t>Years</a:t>
            </a:r>
            <a:r>
              <a:rPr lang="en-US" sz="2400" dirty="0" smtClean="0">
                <a:solidFill>
                  <a:srgbClr val="C00000"/>
                </a:solidFill>
                <a:latin typeface="Times New Roman" pitchFamily="18" charset="0"/>
                <a:cs typeface="Times New Roman" pitchFamily="18" charset="0"/>
              </a:rPr>
              <a:t>)</a:t>
            </a:r>
          </a:p>
          <a:p>
            <a:pPr marL="342900" indent="-342900">
              <a:buFont typeface="Arial" pitchFamily="34" charset="0"/>
              <a:buChar char="•"/>
            </a:pPr>
            <a:r>
              <a:rPr lang="en-US" sz="2400" dirty="0" smtClean="0">
                <a:latin typeface="Times New Roman" pitchFamily="18" charset="0"/>
                <a:cs typeface="Times New Roman" pitchFamily="18" charset="0"/>
              </a:rPr>
              <a:t>Progressive memory loss</a:t>
            </a:r>
          </a:p>
          <a:p>
            <a:pPr marL="342900" indent="-342900">
              <a:buFont typeface="Arial" pitchFamily="34" charset="0"/>
              <a:buChar char="•"/>
            </a:pPr>
            <a:r>
              <a:rPr lang="en-US" sz="2400" dirty="0" smtClean="0">
                <a:latin typeface="Times New Roman" pitchFamily="18" charset="0"/>
                <a:cs typeface="Times New Roman" pitchFamily="18" charset="0"/>
              </a:rPr>
              <a:t>Hesitates in response to question</a:t>
            </a:r>
          </a:p>
          <a:p>
            <a:pPr marL="342900" indent="-342900">
              <a:buFont typeface="Arial" pitchFamily="34" charset="0"/>
              <a:buChar char="•"/>
            </a:pPr>
            <a:r>
              <a:rPr lang="en-US" sz="2400" dirty="0" smtClean="0">
                <a:latin typeface="Times New Roman" pitchFamily="18" charset="0"/>
                <a:cs typeface="Times New Roman" pitchFamily="18" charset="0"/>
              </a:rPr>
              <a:t>Has difficulty in following simple instructions</a:t>
            </a:r>
          </a:p>
          <a:p>
            <a:pPr marL="342900" indent="-342900">
              <a:buFont typeface="Arial" pitchFamily="34" charset="0"/>
              <a:buChar char="•"/>
            </a:pPr>
            <a:r>
              <a:rPr lang="en-US" sz="2400" dirty="0" smtClean="0">
                <a:latin typeface="Times New Roman" pitchFamily="18" charset="0"/>
                <a:cs typeface="Times New Roman" pitchFamily="18" charset="0"/>
              </a:rPr>
              <a:t>Irritable, Wandering, Neglects personal hygiene and Social Isolation</a:t>
            </a:r>
          </a:p>
          <a:p>
            <a:endParaRPr lang="en-US" dirty="0">
              <a:latin typeface="Times New Roman" pitchFamily="18" charset="0"/>
              <a:cs typeface="Times New Roman" pitchFamily="18" charset="0"/>
            </a:endParaRPr>
          </a:p>
        </p:txBody>
      </p:sp>
    </p:spTree>
    <p:extLst>
      <p:ext uri="{BB962C8B-B14F-4D97-AF65-F5344CB8AC3E}">
        <p14:creationId xmlns="" xmlns:p14="http://schemas.microsoft.com/office/powerpoint/2010/main" val="236412850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457200" y="1447800"/>
            <a:ext cx="7620000" cy="4678363"/>
          </a:xfrm>
        </p:spPr>
        <p:txBody>
          <a:bodyPr/>
          <a:lstStyle/>
          <a:p>
            <a:r>
              <a:rPr lang="en-US" sz="2400" dirty="0">
                <a:solidFill>
                  <a:srgbClr val="C00000"/>
                </a:solidFill>
                <a:latin typeface="Times New Roman" pitchFamily="18" charset="0"/>
                <a:cs typeface="Times New Roman" pitchFamily="18" charset="0"/>
              </a:rPr>
              <a:t>Stage </a:t>
            </a:r>
            <a:r>
              <a:rPr lang="en-US" sz="2400" dirty="0" smtClean="0">
                <a:solidFill>
                  <a:srgbClr val="C00000"/>
                </a:solidFill>
                <a:latin typeface="Times New Roman" pitchFamily="18" charset="0"/>
                <a:cs typeface="Times New Roman" pitchFamily="18" charset="0"/>
              </a:rPr>
              <a:t>3: </a:t>
            </a:r>
            <a:r>
              <a:rPr lang="en-US" sz="2400" dirty="0">
                <a:solidFill>
                  <a:srgbClr val="C00000"/>
                </a:solidFill>
                <a:latin typeface="Times New Roman" pitchFamily="18" charset="0"/>
                <a:cs typeface="Times New Roman" pitchFamily="18" charset="0"/>
              </a:rPr>
              <a:t>Early Stage </a:t>
            </a:r>
            <a:r>
              <a:rPr lang="en-US" sz="2400" dirty="0" smtClean="0">
                <a:solidFill>
                  <a:srgbClr val="C00000"/>
                </a:solidFill>
                <a:latin typeface="Times New Roman" pitchFamily="18" charset="0"/>
                <a:cs typeface="Times New Roman" pitchFamily="18" charset="0"/>
              </a:rPr>
              <a:t>(Up to </a:t>
            </a:r>
            <a:r>
              <a:rPr lang="en-US" sz="2400" dirty="0">
                <a:solidFill>
                  <a:srgbClr val="C00000"/>
                </a:solidFill>
                <a:latin typeface="Times New Roman" pitchFamily="18" charset="0"/>
                <a:cs typeface="Times New Roman" pitchFamily="18" charset="0"/>
              </a:rPr>
              <a:t>a Year</a:t>
            </a:r>
            <a:r>
              <a:rPr lang="en-US" sz="2400" dirty="0" smtClean="0">
                <a:solidFill>
                  <a:srgbClr val="C00000"/>
                </a:solidFill>
                <a:latin typeface="Times New Roman" pitchFamily="18" charset="0"/>
                <a:cs typeface="Times New Roman" pitchFamily="18" charset="0"/>
              </a:rPr>
              <a:t>)</a:t>
            </a:r>
          </a:p>
          <a:p>
            <a:pPr marL="342900" indent="-342900">
              <a:buFont typeface="Arial" pitchFamily="34" charset="0"/>
              <a:buChar char="•"/>
            </a:pPr>
            <a:r>
              <a:rPr lang="en-US" sz="2400" dirty="0" smtClean="0">
                <a:latin typeface="Times New Roman" pitchFamily="18" charset="0"/>
                <a:cs typeface="Times New Roman" pitchFamily="18" charset="0"/>
              </a:rPr>
              <a:t>Marked weight loss due to inadequate intake of food</a:t>
            </a:r>
          </a:p>
          <a:p>
            <a:pPr marL="342900" indent="-342900">
              <a:buFont typeface="Arial" pitchFamily="34" charset="0"/>
              <a:buChar char="•"/>
            </a:pPr>
            <a:r>
              <a:rPr lang="en-US" sz="2400" dirty="0" smtClean="0">
                <a:latin typeface="Times New Roman" pitchFamily="18" charset="0"/>
                <a:cs typeface="Times New Roman" pitchFamily="18" charset="0"/>
              </a:rPr>
              <a:t>Unable to communicate</a:t>
            </a:r>
          </a:p>
          <a:p>
            <a:pPr marL="342900" indent="-342900">
              <a:buFont typeface="Arial" pitchFamily="34" charset="0"/>
              <a:buChar char="•"/>
            </a:pPr>
            <a:r>
              <a:rPr lang="en-US" sz="2400" dirty="0" smtClean="0">
                <a:latin typeface="Times New Roman" pitchFamily="18" charset="0"/>
                <a:cs typeface="Times New Roman" pitchFamily="18" charset="0"/>
              </a:rPr>
              <a:t>Does not recognize family</a:t>
            </a:r>
          </a:p>
          <a:p>
            <a:pPr marL="342900" indent="-342900">
              <a:buFont typeface="Arial" pitchFamily="34" charset="0"/>
              <a:buChar char="•"/>
            </a:pPr>
            <a:r>
              <a:rPr lang="en-US" sz="2400" dirty="0" smtClean="0">
                <a:latin typeface="Times New Roman" pitchFamily="18" charset="0"/>
                <a:cs typeface="Times New Roman" pitchFamily="18" charset="0"/>
              </a:rPr>
              <a:t>Incontinence of urine and feces</a:t>
            </a:r>
          </a:p>
          <a:p>
            <a:pPr marL="342900" indent="-342900">
              <a:buFont typeface="Arial" pitchFamily="34" charset="0"/>
              <a:buChar char="•"/>
            </a:pPr>
            <a:r>
              <a:rPr lang="en-US" sz="2400" dirty="0" smtClean="0">
                <a:latin typeface="Times New Roman" pitchFamily="18" charset="0"/>
                <a:cs typeface="Times New Roman" pitchFamily="18" charset="0"/>
              </a:rPr>
              <a:t>Looses ability to stand and walk</a:t>
            </a:r>
          </a:p>
          <a:p>
            <a:pPr marL="342900" indent="-342900">
              <a:buFont typeface="Arial" pitchFamily="34" charset="0"/>
              <a:buChar char="•"/>
            </a:pPr>
            <a:r>
              <a:rPr lang="en-US" sz="2400" dirty="0" smtClean="0">
                <a:latin typeface="Times New Roman" pitchFamily="18" charset="0"/>
                <a:cs typeface="Times New Roman" pitchFamily="18" charset="0"/>
              </a:rPr>
              <a:t>Death due to aspiration pneumonia</a:t>
            </a:r>
          </a:p>
          <a:p>
            <a:endParaRPr lang="en-US" dirty="0">
              <a:latin typeface="Times New Roman" pitchFamily="18" charset="0"/>
              <a:cs typeface="Times New Roman" pitchFamily="18" charset="0"/>
            </a:endParaRPr>
          </a:p>
          <a:p>
            <a:endParaRPr lang="en-US" dirty="0"/>
          </a:p>
        </p:txBody>
      </p:sp>
    </p:spTree>
    <p:extLst>
      <p:ext uri="{BB962C8B-B14F-4D97-AF65-F5344CB8AC3E}">
        <p14:creationId xmlns="" xmlns:p14="http://schemas.microsoft.com/office/powerpoint/2010/main" val="106083714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04800"/>
            <a:ext cx="8229600" cy="438912"/>
          </a:xfrm>
        </p:spPr>
        <p:txBody>
          <a:bodyPr>
            <a:normAutofit fontScale="90000"/>
          </a:bodyPr>
          <a:lstStyle/>
          <a:p>
            <a:r>
              <a:rPr lang="en-IN" b="1" u="sng" dirty="0">
                <a:latin typeface="Times New Roman" pitchFamily="18" charset="0"/>
                <a:cs typeface="Times New Roman" pitchFamily="18" charset="0"/>
              </a:rPr>
              <a:t>PREDISPOSING FACTORS</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228600" y="1143000"/>
            <a:ext cx="8229600" cy="5562600"/>
          </a:xfrm>
        </p:spPr>
        <p:txBody>
          <a:bodyPr>
            <a:normAutofit/>
          </a:bodyPr>
          <a:lstStyle/>
          <a:p>
            <a:pPr marL="0" indent="0" algn="just">
              <a:buNone/>
            </a:pPr>
            <a:r>
              <a:rPr lang="en-IN" sz="2000" dirty="0" smtClean="0">
                <a:latin typeface="Times New Roman" pitchFamily="18" charset="0"/>
                <a:cs typeface="Times New Roman" pitchFamily="18" charset="0"/>
              </a:rPr>
              <a:t>1</a:t>
            </a:r>
            <a:r>
              <a:rPr lang="en-IN" sz="2000" dirty="0">
                <a:latin typeface="Times New Roman" pitchFamily="18" charset="0"/>
                <a:cs typeface="Times New Roman" pitchFamily="18" charset="0"/>
              </a:rPr>
              <a:t>. Dementia of the Alzheimer’s type</a:t>
            </a:r>
            <a:endParaRPr lang="en-US" sz="2000" dirty="0">
              <a:latin typeface="Times New Roman" pitchFamily="18" charset="0"/>
              <a:cs typeface="Times New Roman" pitchFamily="18" charset="0"/>
            </a:endParaRPr>
          </a:p>
          <a:p>
            <a:pPr marL="0" indent="0" algn="just">
              <a:buNone/>
            </a:pPr>
            <a:r>
              <a:rPr lang="en-IN" sz="2000" dirty="0">
                <a:latin typeface="Times New Roman" pitchFamily="18" charset="0"/>
                <a:cs typeface="Times New Roman" pitchFamily="18" charset="0"/>
              </a:rPr>
              <a:t>2. Vascular dementia</a:t>
            </a:r>
            <a:endParaRPr lang="en-US" sz="2000" dirty="0">
              <a:latin typeface="Times New Roman" pitchFamily="18" charset="0"/>
              <a:cs typeface="Times New Roman" pitchFamily="18" charset="0"/>
            </a:endParaRPr>
          </a:p>
          <a:p>
            <a:pPr marL="0" indent="0" algn="just">
              <a:buNone/>
            </a:pPr>
            <a:r>
              <a:rPr lang="en-IN" sz="2000" dirty="0">
                <a:latin typeface="Times New Roman" pitchFamily="18" charset="0"/>
                <a:cs typeface="Times New Roman" pitchFamily="18" charset="0"/>
              </a:rPr>
              <a:t>3. Dementia due to HIV disease</a:t>
            </a:r>
            <a:endParaRPr lang="en-US" sz="2000" dirty="0">
              <a:latin typeface="Times New Roman" pitchFamily="18" charset="0"/>
              <a:cs typeface="Times New Roman" pitchFamily="18" charset="0"/>
            </a:endParaRPr>
          </a:p>
          <a:p>
            <a:pPr marL="0" indent="0" algn="just">
              <a:buNone/>
            </a:pPr>
            <a:r>
              <a:rPr lang="en-IN" sz="2000" dirty="0">
                <a:latin typeface="Times New Roman" pitchFamily="18" charset="0"/>
                <a:cs typeface="Times New Roman" pitchFamily="18" charset="0"/>
              </a:rPr>
              <a:t>4. Dementia due to head trauma</a:t>
            </a:r>
            <a:endParaRPr lang="en-US" sz="2000" dirty="0">
              <a:latin typeface="Times New Roman" pitchFamily="18" charset="0"/>
              <a:cs typeface="Times New Roman" pitchFamily="18" charset="0"/>
            </a:endParaRPr>
          </a:p>
          <a:p>
            <a:pPr marL="0" indent="0" algn="just">
              <a:buNone/>
            </a:pPr>
            <a:r>
              <a:rPr lang="en-IN" sz="2000" dirty="0">
                <a:latin typeface="Times New Roman" pitchFamily="18" charset="0"/>
                <a:cs typeface="Times New Roman" pitchFamily="18" charset="0"/>
              </a:rPr>
              <a:t>5. Dementia due to </a:t>
            </a:r>
            <a:r>
              <a:rPr lang="en-IN" sz="2000" dirty="0" err="1">
                <a:latin typeface="Times New Roman" pitchFamily="18" charset="0"/>
                <a:cs typeface="Times New Roman" pitchFamily="18" charset="0"/>
              </a:rPr>
              <a:t>Lewy</a:t>
            </a:r>
            <a:r>
              <a:rPr lang="en-IN" sz="2000" dirty="0">
                <a:latin typeface="Times New Roman" pitchFamily="18" charset="0"/>
                <a:cs typeface="Times New Roman" pitchFamily="18" charset="0"/>
              </a:rPr>
              <a:t> body disease</a:t>
            </a:r>
            <a:endParaRPr lang="en-US" sz="2000" dirty="0">
              <a:latin typeface="Times New Roman" pitchFamily="18" charset="0"/>
              <a:cs typeface="Times New Roman" pitchFamily="18" charset="0"/>
            </a:endParaRPr>
          </a:p>
          <a:p>
            <a:pPr marL="0" indent="0" algn="just">
              <a:buNone/>
            </a:pPr>
            <a:r>
              <a:rPr lang="en-IN" sz="2000" dirty="0">
                <a:latin typeface="Times New Roman" pitchFamily="18" charset="0"/>
                <a:cs typeface="Times New Roman" pitchFamily="18" charset="0"/>
              </a:rPr>
              <a:t>6. Dementia due to Parkinson’s disease</a:t>
            </a:r>
            <a:endParaRPr lang="en-US" sz="2000" dirty="0">
              <a:latin typeface="Times New Roman" pitchFamily="18" charset="0"/>
              <a:cs typeface="Times New Roman" pitchFamily="18" charset="0"/>
            </a:endParaRPr>
          </a:p>
          <a:p>
            <a:pPr marL="0" indent="0" algn="just">
              <a:buNone/>
            </a:pPr>
            <a:r>
              <a:rPr lang="en-IN" sz="2000" dirty="0">
                <a:latin typeface="Times New Roman" pitchFamily="18" charset="0"/>
                <a:cs typeface="Times New Roman" pitchFamily="18" charset="0"/>
              </a:rPr>
              <a:t>7. Dementia due to Huntington’s disease</a:t>
            </a:r>
            <a:endParaRPr lang="en-US" sz="2000" dirty="0">
              <a:latin typeface="Times New Roman" pitchFamily="18" charset="0"/>
              <a:cs typeface="Times New Roman" pitchFamily="18" charset="0"/>
            </a:endParaRPr>
          </a:p>
          <a:p>
            <a:pPr marL="0" indent="0" algn="just">
              <a:buNone/>
            </a:pPr>
            <a:r>
              <a:rPr lang="en-IN" sz="2000" dirty="0">
                <a:latin typeface="Times New Roman" pitchFamily="18" charset="0"/>
                <a:cs typeface="Times New Roman" pitchFamily="18" charset="0"/>
              </a:rPr>
              <a:t>8. Dementia due to Pick’s disease</a:t>
            </a:r>
            <a:endParaRPr lang="en-US" sz="2000" dirty="0">
              <a:latin typeface="Times New Roman" pitchFamily="18" charset="0"/>
              <a:cs typeface="Times New Roman" pitchFamily="18" charset="0"/>
            </a:endParaRPr>
          </a:p>
          <a:p>
            <a:pPr marL="0" indent="0" algn="just">
              <a:buNone/>
            </a:pPr>
            <a:r>
              <a:rPr lang="en-IN" sz="2000" dirty="0">
                <a:latin typeface="Times New Roman" pitchFamily="18" charset="0"/>
                <a:cs typeface="Times New Roman" pitchFamily="18" charset="0"/>
              </a:rPr>
              <a:t>9. Dementia due to </a:t>
            </a:r>
            <a:r>
              <a:rPr lang="en-IN" sz="2000" dirty="0" err="1">
                <a:latin typeface="Times New Roman" pitchFamily="18" charset="0"/>
                <a:cs typeface="Times New Roman" pitchFamily="18" charset="0"/>
              </a:rPr>
              <a:t>Creutzfeldt</a:t>
            </a:r>
            <a:r>
              <a:rPr lang="en-IN" sz="2000" dirty="0">
                <a:latin typeface="Times New Roman" pitchFamily="18" charset="0"/>
                <a:cs typeface="Times New Roman" pitchFamily="18" charset="0"/>
              </a:rPr>
              <a:t>–</a:t>
            </a:r>
            <a:r>
              <a:rPr lang="en-IN" sz="2000" dirty="0" err="1">
                <a:latin typeface="Times New Roman" pitchFamily="18" charset="0"/>
                <a:cs typeface="Times New Roman" pitchFamily="18" charset="0"/>
              </a:rPr>
              <a:t>Jakob</a:t>
            </a:r>
            <a:r>
              <a:rPr lang="en-IN" sz="2000" dirty="0">
                <a:latin typeface="Times New Roman" pitchFamily="18" charset="0"/>
                <a:cs typeface="Times New Roman" pitchFamily="18" charset="0"/>
              </a:rPr>
              <a:t> disease</a:t>
            </a:r>
            <a:endParaRPr lang="en-US" sz="2000" dirty="0">
              <a:latin typeface="Times New Roman" pitchFamily="18" charset="0"/>
              <a:cs typeface="Times New Roman" pitchFamily="18" charset="0"/>
            </a:endParaRPr>
          </a:p>
          <a:p>
            <a:pPr marL="0" indent="0" algn="just">
              <a:buNone/>
            </a:pPr>
            <a:r>
              <a:rPr lang="en-IN" sz="2000" dirty="0">
                <a:latin typeface="Times New Roman" pitchFamily="18" charset="0"/>
                <a:cs typeface="Times New Roman" pitchFamily="18" charset="0"/>
              </a:rPr>
              <a:t>10. Dementia due to other general medical conditions</a:t>
            </a:r>
            <a:endParaRPr lang="en-US" sz="2000" dirty="0">
              <a:latin typeface="Times New Roman" pitchFamily="18" charset="0"/>
              <a:cs typeface="Times New Roman" pitchFamily="18" charset="0"/>
            </a:endParaRPr>
          </a:p>
          <a:p>
            <a:pPr marL="0" indent="0" algn="just">
              <a:buNone/>
            </a:pPr>
            <a:r>
              <a:rPr lang="en-IN" sz="2000" dirty="0">
                <a:latin typeface="Times New Roman" pitchFamily="18" charset="0"/>
                <a:cs typeface="Times New Roman" pitchFamily="18" charset="0"/>
              </a:rPr>
              <a:t>11. Substance-induced persisting dementia</a:t>
            </a:r>
            <a:endParaRPr lang="en-US" sz="2000" dirty="0">
              <a:latin typeface="Times New Roman" pitchFamily="18" charset="0"/>
              <a:cs typeface="Times New Roman" pitchFamily="18" charset="0"/>
            </a:endParaRPr>
          </a:p>
          <a:p>
            <a:pPr marL="0" indent="0" algn="just">
              <a:buNone/>
            </a:pPr>
            <a:r>
              <a:rPr lang="en-IN" sz="2000" dirty="0">
                <a:latin typeface="Times New Roman" pitchFamily="18" charset="0"/>
                <a:cs typeface="Times New Roman" pitchFamily="18" charset="0"/>
              </a:rPr>
              <a:t>12. Dementia due to multiple etiologies</a:t>
            </a:r>
            <a:endParaRPr lang="en-US" sz="2000" dirty="0">
              <a:latin typeface="Times New Roman" pitchFamily="18" charset="0"/>
              <a:cs typeface="Times New Roman" pitchFamily="18" charset="0"/>
            </a:endParaRPr>
          </a:p>
        </p:txBody>
      </p:sp>
    </p:spTree>
    <p:extLst>
      <p:ext uri="{BB962C8B-B14F-4D97-AF65-F5344CB8AC3E}">
        <p14:creationId xmlns="" xmlns:p14="http://schemas.microsoft.com/office/powerpoint/2010/main" val="1650173026"/>
      </p:ext>
    </p:ext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
            <a:ext cx="8229600" cy="1447800"/>
          </a:xfrm>
        </p:spPr>
        <p:txBody>
          <a:bodyPr>
            <a:noAutofit/>
          </a:bodyPr>
          <a:lstStyle/>
          <a:p>
            <a:pPr lvl="0"/>
            <a:r>
              <a:rPr lang="en-IN" sz="4000" b="1" u="sng" dirty="0">
                <a:latin typeface="Times New Roman" pitchFamily="18" charset="0"/>
                <a:cs typeface="Times New Roman" pitchFamily="18" charset="0"/>
              </a:rPr>
              <a:t>DEMENTIA OF THE ALZHEIMER’S TYPE</a:t>
            </a:r>
            <a:endParaRPr lang="en-US" sz="4000" dirty="0">
              <a:latin typeface="Times New Roman" pitchFamily="18" charset="0"/>
              <a:cs typeface="Times New Roman" pitchFamily="18" charset="0"/>
            </a:endParaRPr>
          </a:p>
        </p:txBody>
      </p:sp>
      <p:sp>
        <p:nvSpPr>
          <p:cNvPr id="3" name="Content Placeholder 2"/>
          <p:cNvSpPr>
            <a:spLocks noGrp="1"/>
          </p:cNvSpPr>
          <p:nvPr>
            <p:ph idx="1"/>
          </p:nvPr>
        </p:nvSpPr>
        <p:spPr>
          <a:xfrm>
            <a:off x="228600" y="1524000"/>
            <a:ext cx="8534400" cy="4876800"/>
          </a:xfrm>
        </p:spPr>
        <p:txBody>
          <a:bodyPr>
            <a:noAutofit/>
          </a:bodyPr>
          <a:lstStyle/>
          <a:p>
            <a:pPr algn="just"/>
            <a:r>
              <a:rPr lang="en-IN" sz="2800" dirty="0">
                <a:latin typeface="Times New Roman" pitchFamily="18" charset="0"/>
                <a:cs typeface="Times New Roman" pitchFamily="18" charset="0"/>
              </a:rPr>
              <a:t>The onset of symptoms is slow and insidious, and the course of the disorder is generally progressive and deteriorating. </a:t>
            </a:r>
          </a:p>
          <a:p>
            <a:pPr algn="just"/>
            <a:r>
              <a:rPr lang="en-IN" sz="2800" dirty="0" smtClean="0">
                <a:latin typeface="Times New Roman" pitchFamily="18" charset="0"/>
                <a:cs typeface="Times New Roman" pitchFamily="18" charset="0"/>
              </a:rPr>
              <a:t>The categorizes </a:t>
            </a:r>
            <a:r>
              <a:rPr lang="en-IN" sz="2800" dirty="0">
                <a:latin typeface="Times New Roman" pitchFamily="18" charset="0"/>
                <a:cs typeface="Times New Roman" pitchFamily="18" charset="0"/>
              </a:rPr>
              <a:t>this disorder as </a:t>
            </a:r>
            <a:endParaRPr lang="en-IN" sz="2800" dirty="0" smtClean="0">
              <a:latin typeface="Times New Roman" pitchFamily="18" charset="0"/>
              <a:cs typeface="Times New Roman" pitchFamily="18" charset="0"/>
            </a:endParaRPr>
          </a:p>
          <a:p>
            <a:pPr algn="just"/>
            <a:r>
              <a:rPr lang="en-IN" sz="2800" i="1" dirty="0" smtClean="0">
                <a:latin typeface="Times New Roman" pitchFamily="18" charset="0"/>
                <a:cs typeface="Times New Roman" pitchFamily="18" charset="0"/>
              </a:rPr>
              <a:t>early </a:t>
            </a:r>
            <a:r>
              <a:rPr lang="en-IN" sz="2800" i="1" dirty="0">
                <a:latin typeface="Times New Roman" pitchFamily="18" charset="0"/>
                <a:cs typeface="Times New Roman" pitchFamily="18" charset="0"/>
              </a:rPr>
              <a:t>onset </a:t>
            </a:r>
            <a:r>
              <a:rPr lang="en-IN" sz="2800" dirty="0">
                <a:latin typeface="Times New Roman" pitchFamily="18" charset="0"/>
                <a:cs typeface="Times New Roman" pitchFamily="18" charset="0"/>
              </a:rPr>
              <a:t>(first symptoms occurring at age 65 or younger) </a:t>
            </a:r>
          </a:p>
          <a:p>
            <a:pPr algn="just"/>
            <a:r>
              <a:rPr lang="en-IN" sz="2800" dirty="0" smtClean="0">
                <a:latin typeface="Times New Roman" pitchFamily="18" charset="0"/>
                <a:cs typeface="Times New Roman" pitchFamily="18" charset="0"/>
              </a:rPr>
              <a:t> </a:t>
            </a:r>
            <a:r>
              <a:rPr lang="en-IN" sz="2800" i="1" dirty="0">
                <a:latin typeface="Times New Roman" pitchFamily="18" charset="0"/>
                <a:cs typeface="Times New Roman" pitchFamily="18" charset="0"/>
              </a:rPr>
              <a:t>late onset </a:t>
            </a:r>
            <a:r>
              <a:rPr lang="en-IN" sz="2800" dirty="0">
                <a:latin typeface="Times New Roman" pitchFamily="18" charset="0"/>
                <a:cs typeface="Times New Roman" pitchFamily="18" charset="0"/>
              </a:rPr>
              <a:t>(first symptoms occurring after age 65</a:t>
            </a:r>
            <a:r>
              <a:rPr lang="en-IN" sz="2800" dirty="0" smtClean="0">
                <a:latin typeface="Times New Roman" pitchFamily="18" charset="0"/>
                <a:cs typeface="Times New Roman" pitchFamily="18" charset="0"/>
              </a:rPr>
              <a:t>)</a:t>
            </a:r>
            <a:endParaRPr lang="en-US" sz="2800" dirty="0">
              <a:latin typeface="Times New Roman" pitchFamily="18" charset="0"/>
              <a:cs typeface="Times New Roman" pitchFamily="18" charset="0"/>
            </a:endParaRPr>
          </a:p>
        </p:txBody>
      </p:sp>
    </p:spTree>
    <p:extLst>
      <p:ext uri="{BB962C8B-B14F-4D97-AF65-F5344CB8AC3E}">
        <p14:creationId xmlns="" xmlns:p14="http://schemas.microsoft.com/office/powerpoint/2010/main" val="1650173026"/>
      </p:ext>
    </p:ext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IN" sz="4000" b="1" u="sng" dirty="0">
                <a:latin typeface="Times New Roman" pitchFamily="18" charset="0"/>
                <a:cs typeface="Times New Roman" pitchFamily="18" charset="0"/>
              </a:rPr>
              <a:t>DELIRIUM</a:t>
            </a:r>
            <a:endParaRPr lang="en-US" sz="4000" dirty="0">
              <a:latin typeface="Times New Roman" pitchFamily="18" charset="0"/>
              <a:cs typeface="Times New Roman" pitchFamily="18" charset="0"/>
            </a:endParaRPr>
          </a:p>
        </p:txBody>
      </p:sp>
      <p:sp>
        <p:nvSpPr>
          <p:cNvPr id="5" name="Content Placeholder 4"/>
          <p:cNvSpPr>
            <a:spLocks noGrp="1"/>
          </p:cNvSpPr>
          <p:nvPr>
            <p:ph idx="1"/>
          </p:nvPr>
        </p:nvSpPr>
        <p:spPr>
          <a:xfrm>
            <a:off x="381000" y="1809135"/>
            <a:ext cx="8001001" cy="5029200"/>
          </a:xfrm>
        </p:spPr>
        <p:txBody>
          <a:bodyPr>
            <a:noAutofit/>
          </a:bodyPr>
          <a:lstStyle/>
          <a:p>
            <a:pPr marL="0" indent="0" algn="just">
              <a:buNone/>
            </a:pPr>
            <a:r>
              <a:rPr lang="en-IN" sz="3600" b="1" u="sng" dirty="0" smtClean="0">
                <a:latin typeface="Times New Roman" pitchFamily="18" charset="0"/>
                <a:cs typeface="Times New Roman" pitchFamily="18" charset="0"/>
              </a:rPr>
              <a:t>DEFINITION</a:t>
            </a:r>
            <a:r>
              <a:rPr lang="en-IN" sz="3600" b="1" u="sng" dirty="0">
                <a:latin typeface="Times New Roman" pitchFamily="18" charset="0"/>
                <a:cs typeface="Times New Roman" pitchFamily="18" charset="0"/>
              </a:rPr>
              <a:t>: </a:t>
            </a:r>
            <a:endParaRPr lang="en-US" sz="3600" dirty="0">
              <a:latin typeface="Times New Roman" pitchFamily="18" charset="0"/>
              <a:cs typeface="Times New Roman" pitchFamily="18" charset="0"/>
            </a:endParaRPr>
          </a:p>
          <a:p>
            <a:pPr algn="just"/>
            <a:r>
              <a:rPr lang="en-IN" sz="3600" dirty="0">
                <a:latin typeface="Times New Roman" pitchFamily="18" charset="0"/>
                <a:cs typeface="Times New Roman" pitchFamily="18" charset="0"/>
              </a:rPr>
              <a:t>Delirium is a mental state characterized by a disturbance of cognition, which is manifested by </a:t>
            </a:r>
            <a:r>
              <a:rPr lang="en-IN" sz="3600" dirty="0">
                <a:solidFill>
                  <a:srgbClr val="FF0000"/>
                </a:solidFill>
                <a:latin typeface="Times New Roman" pitchFamily="18" charset="0"/>
                <a:cs typeface="Times New Roman" pitchFamily="18" charset="0"/>
              </a:rPr>
              <a:t>confusion</a:t>
            </a:r>
            <a:r>
              <a:rPr lang="en-IN" sz="3600" dirty="0">
                <a:latin typeface="Times New Roman" pitchFamily="18" charset="0"/>
                <a:cs typeface="Times New Roman" pitchFamily="18" charset="0"/>
              </a:rPr>
              <a:t>, </a:t>
            </a:r>
            <a:r>
              <a:rPr lang="en-IN" sz="3600" dirty="0">
                <a:solidFill>
                  <a:srgbClr val="FF0000"/>
                </a:solidFill>
                <a:latin typeface="Times New Roman" pitchFamily="18" charset="0"/>
                <a:cs typeface="Times New Roman" pitchFamily="18" charset="0"/>
              </a:rPr>
              <a:t>excitement</a:t>
            </a:r>
            <a:r>
              <a:rPr lang="en-IN" sz="3600" dirty="0">
                <a:latin typeface="Times New Roman" pitchFamily="18" charset="0"/>
                <a:cs typeface="Times New Roman" pitchFamily="18" charset="0"/>
              </a:rPr>
              <a:t>, </a:t>
            </a:r>
            <a:r>
              <a:rPr lang="en-IN" sz="3600" dirty="0">
                <a:solidFill>
                  <a:srgbClr val="FF0000"/>
                </a:solidFill>
                <a:latin typeface="Times New Roman" pitchFamily="18" charset="0"/>
                <a:cs typeface="Times New Roman" pitchFamily="18" charset="0"/>
              </a:rPr>
              <a:t>disorientation</a:t>
            </a:r>
            <a:r>
              <a:rPr lang="en-IN" sz="3600" dirty="0">
                <a:latin typeface="Times New Roman" pitchFamily="18" charset="0"/>
                <a:cs typeface="Times New Roman" pitchFamily="18" charset="0"/>
              </a:rPr>
              <a:t>, and </a:t>
            </a:r>
            <a:r>
              <a:rPr lang="en-IN" sz="3600" dirty="0" smtClean="0">
                <a:latin typeface="Times New Roman" pitchFamily="18" charset="0"/>
                <a:cs typeface="Times New Roman" pitchFamily="18" charset="0"/>
              </a:rPr>
              <a:t> </a:t>
            </a:r>
            <a:r>
              <a:rPr lang="en-IN" sz="3600" dirty="0">
                <a:solidFill>
                  <a:srgbClr val="FF0000"/>
                </a:solidFill>
                <a:latin typeface="Times New Roman" pitchFamily="18" charset="0"/>
                <a:cs typeface="Times New Roman" pitchFamily="18" charset="0"/>
              </a:rPr>
              <a:t>clouding of consciousness</a:t>
            </a:r>
            <a:r>
              <a:rPr lang="en-IN" sz="3600" dirty="0">
                <a:latin typeface="Times New Roman" pitchFamily="18" charset="0"/>
                <a:cs typeface="Times New Roman" pitchFamily="18" charset="0"/>
              </a:rPr>
              <a:t>. </a:t>
            </a:r>
            <a:endParaRPr lang="en-IN" sz="3600" dirty="0" smtClean="0">
              <a:latin typeface="Times New Roman" pitchFamily="18" charset="0"/>
              <a:cs typeface="Times New Roman" pitchFamily="18" charset="0"/>
            </a:endParaRPr>
          </a:p>
          <a:p>
            <a:pPr algn="just"/>
            <a:r>
              <a:rPr lang="en-IN" sz="3600" dirty="0" smtClean="0">
                <a:latin typeface="Times New Roman" pitchFamily="18" charset="0"/>
                <a:cs typeface="Times New Roman" pitchFamily="18" charset="0"/>
              </a:rPr>
              <a:t>Hallucinations </a:t>
            </a:r>
            <a:r>
              <a:rPr lang="en-IN" sz="3600" dirty="0">
                <a:latin typeface="Times New Roman" pitchFamily="18" charset="0"/>
                <a:cs typeface="Times New Roman" pitchFamily="18" charset="0"/>
              </a:rPr>
              <a:t>and illusions are common.</a:t>
            </a:r>
            <a:endParaRPr lang="en-US" sz="3600" dirty="0">
              <a:latin typeface="Times New Roman" pitchFamily="18" charset="0"/>
              <a:cs typeface="Times New Roman" pitchFamily="18" charset="0"/>
            </a:endParaRPr>
          </a:p>
        </p:txBody>
      </p:sp>
      <p:pic>
        <p:nvPicPr>
          <p:cNvPr id="3074" name="Picture 2" descr="K:\New Folder\images\HJHU.jpg"/>
          <p:cNvPicPr>
            <a:picLocks noChangeAspect="1" noChangeArrowheads="1"/>
          </p:cNvPicPr>
          <p:nvPr/>
        </p:nvPicPr>
        <p:blipFill>
          <a:blip r:embed="rId2" cstate="print"/>
          <a:srcRect/>
          <a:stretch>
            <a:fillRect/>
          </a:stretch>
        </p:blipFill>
        <p:spPr bwMode="auto">
          <a:xfrm>
            <a:off x="5121641" y="0"/>
            <a:ext cx="4022361" cy="2667000"/>
          </a:xfrm>
          <a:prstGeom prst="rect">
            <a:avLst/>
          </a:prstGeom>
          <a:noFill/>
        </p:spPr>
      </p:pic>
    </p:spTree>
    <p:extLst>
      <p:ext uri="{BB962C8B-B14F-4D97-AF65-F5344CB8AC3E}">
        <p14:creationId xmlns="" xmlns:p14="http://schemas.microsoft.com/office/powerpoint/2010/main" val="871131408"/>
      </p:ext>
    </p:ext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04800"/>
            <a:ext cx="8229600" cy="1143000"/>
          </a:xfrm>
        </p:spPr>
        <p:txBody>
          <a:bodyPr>
            <a:noAutofit/>
          </a:bodyPr>
          <a:lstStyle/>
          <a:p>
            <a:pPr algn="ctr"/>
            <a:r>
              <a:rPr lang="en-US" b="1" u="sng" dirty="0" smtClean="0">
                <a:latin typeface="Times New Roman" pitchFamily="18" charset="0"/>
                <a:cs typeface="Times New Roman" pitchFamily="18" charset="0"/>
              </a:rPr>
              <a:t>Examination by CT scan and MRI</a:t>
            </a:r>
            <a:endParaRPr lang="en-US" b="1" u="sng" dirty="0">
              <a:latin typeface="Times New Roman" pitchFamily="18" charset="0"/>
              <a:cs typeface="Times New Roman" pitchFamily="18" charset="0"/>
            </a:endParaRPr>
          </a:p>
        </p:txBody>
      </p:sp>
      <p:sp>
        <p:nvSpPr>
          <p:cNvPr id="3" name="Content Placeholder 2"/>
          <p:cNvSpPr>
            <a:spLocks noGrp="1"/>
          </p:cNvSpPr>
          <p:nvPr>
            <p:ph idx="1"/>
          </p:nvPr>
        </p:nvSpPr>
        <p:spPr>
          <a:xfrm>
            <a:off x="228601" y="1447801"/>
            <a:ext cx="8001001" cy="3880773"/>
          </a:xfrm>
        </p:spPr>
        <p:txBody>
          <a:bodyPr>
            <a:normAutofit/>
          </a:bodyPr>
          <a:lstStyle/>
          <a:p>
            <a:pPr marL="0" indent="0" algn="just">
              <a:buNone/>
            </a:pPr>
            <a:r>
              <a:rPr lang="en-IN" sz="3600" dirty="0" smtClean="0">
                <a:latin typeface="Times New Roman" pitchFamily="18" charset="0"/>
                <a:cs typeface="Times New Roman" pitchFamily="18" charset="0"/>
              </a:rPr>
              <a:t>It reveals </a:t>
            </a:r>
            <a:r>
              <a:rPr lang="en-IN" sz="3600" dirty="0">
                <a:latin typeface="Times New Roman" pitchFamily="18" charset="0"/>
                <a:cs typeface="Times New Roman" pitchFamily="18" charset="0"/>
              </a:rPr>
              <a:t>a degenerative pathology of the brain that includes atrophy, widened cortical sulci, and enlarged cerebral ventricles </a:t>
            </a:r>
            <a:endParaRPr lang="en-US" sz="3600" dirty="0">
              <a:latin typeface="Times New Roman" pitchFamily="18" charset="0"/>
              <a:cs typeface="Times New Roman" pitchFamily="18" charset="0"/>
            </a:endParaRPr>
          </a:p>
        </p:txBody>
      </p:sp>
    </p:spTree>
    <p:extLst>
      <p:ext uri="{BB962C8B-B14F-4D97-AF65-F5344CB8AC3E}">
        <p14:creationId xmlns="" xmlns:p14="http://schemas.microsoft.com/office/powerpoint/2010/main" val="1650173026"/>
      </p:ext>
    </p:ext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a:p>
        </p:txBody>
      </p:sp>
      <p:pic>
        <p:nvPicPr>
          <p:cNvPr id="3074" name="Picture 2" descr="F:\neha.M.Sc.nsg\psychiatric\images\oiuoiuyh.jpg"/>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609599" y="586855"/>
            <a:ext cx="7010400" cy="5410201"/>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3009400168"/>
      </p:ext>
    </p:ext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152400"/>
            <a:ext cx="5791200" cy="1371600"/>
          </a:xfrm>
        </p:spPr>
        <p:txBody>
          <a:bodyPr/>
          <a:lstStyle/>
          <a:p>
            <a:r>
              <a:rPr lang="en-US" b="1" dirty="0" smtClean="0">
                <a:latin typeface="Times New Roman" pitchFamily="18" charset="0"/>
                <a:cs typeface="Times New Roman" pitchFamily="18" charset="0"/>
              </a:rPr>
              <a:t>Etiology</a:t>
            </a:r>
            <a:r>
              <a:rPr lang="en-US" dirty="0" smtClean="0">
                <a:latin typeface="Times New Roman" pitchFamily="18" charset="0"/>
                <a:cs typeface="Times New Roman" pitchFamily="18" charset="0"/>
              </a:rPr>
              <a:t> </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609600" y="1447801"/>
            <a:ext cx="7696201" cy="3880773"/>
          </a:xfrm>
        </p:spPr>
        <p:txBody>
          <a:bodyPr>
            <a:normAutofit/>
          </a:bodyPr>
          <a:lstStyle/>
          <a:p>
            <a:r>
              <a:rPr lang="en-US" sz="2800" dirty="0" smtClean="0">
                <a:latin typeface="Times New Roman" pitchFamily="18" charset="0"/>
                <a:cs typeface="Times New Roman" pitchFamily="18" charset="0"/>
              </a:rPr>
              <a:t>Exact cause is unknown but some hypotheses have been supported by varying amounts and quality of data</a:t>
            </a:r>
          </a:p>
        </p:txBody>
      </p:sp>
      <p:pic>
        <p:nvPicPr>
          <p:cNvPr id="8194" name="Picture 2" descr="F:\neha.M.Sc.nsg\psychiatric\images\kkh.jpg"/>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2133601" y="3276600"/>
            <a:ext cx="5629335" cy="2895600"/>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1650173026"/>
      </p:ext>
    </p:ext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8229600" cy="1143000"/>
          </a:xfrm>
        </p:spPr>
        <p:txBody>
          <a:bodyPr>
            <a:normAutofit/>
          </a:bodyPr>
          <a:lstStyle/>
          <a:p>
            <a:r>
              <a:rPr lang="en-US" dirty="0"/>
              <a:t>Acetylcholine </a:t>
            </a:r>
            <a:r>
              <a:rPr lang="en-US" dirty="0" smtClean="0"/>
              <a:t>alteration</a:t>
            </a:r>
            <a:endParaRPr lang="en-US" dirty="0"/>
          </a:p>
        </p:txBody>
      </p:sp>
      <p:sp>
        <p:nvSpPr>
          <p:cNvPr id="3" name="Content Placeholder 2"/>
          <p:cNvSpPr>
            <a:spLocks noGrp="1"/>
          </p:cNvSpPr>
          <p:nvPr>
            <p:ph idx="1"/>
          </p:nvPr>
        </p:nvSpPr>
        <p:spPr/>
        <p:txBody>
          <a:bodyPr/>
          <a:lstStyle/>
          <a:p>
            <a:endParaRPr lang="en-US"/>
          </a:p>
        </p:txBody>
      </p:sp>
      <p:pic>
        <p:nvPicPr>
          <p:cNvPr id="4098" name="Picture 2" descr="F:\neha.M.Sc.nsg\psychiatric\images\ach.jpg"/>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1315872" y="1415955"/>
            <a:ext cx="6629400" cy="4972050"/>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838676942"/>
      </p:ext>
    </p:ext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3" fill="hold" nodeType="clickEffect">
                                  <p:stCondLst>
                                    <p:cond delay="0"/>
                                  </p:stCondLst>
                                  <p:childTnLst>
                                    <p:set>
                                      <p:cBhvr>
                                        <p:cTn id="6" dur="1" fill="hold">
                                          <p:stCondLst>
                                            <p:cond delay="0"/>
                                          </p:stCondLst>
                                        </p:cTn>
                                        <p:tgtEl>
                                          <p:spTgt spid="4098"/>
                                        </p:tgtEl>
                                        <p:attrNameLst>
                                          <p:attrName>style.visibility</p:attrName>
                                        </p:attrNameLst>
                                      </p:cBhvr>
                                      <p:to>
                                        <p:strVal val="visible"/>
                                      </p:to>
                                    </p:set>
                                    <p:anim calcmode="lin" valueType="num">
                                      <p:cBhvr additive="base">
                                        <p:cTn id="7" dur="500" fill="hold"/>
                                        <p:tgtEl>
                                          <p:spTgt spid="4098"/>
                                        </p:tgtEl>
                                        <p:attrNameLst>
                                          <p:attrName>ppt_x</p:attrName>
                                        </p:attrNameLst>
                                      </p:cBhvr>
                                      <p:tavLst>
                                        <p:tav tm="0">
                                          <p:val>
                                            <p:strVal val="1+#ppt_w/2"/>
                                          </p:val>
                                        </p:tav>
                                        <p:tav tm="100000">
                                          <p:val>
                                            <p:strVal val="#ppt_x"/>
                                          </p:val>
                                        </p:tav>
                                      </p:tavLst>
                                    </p:anim>
                                    <p:anim calcmode="lin" valueType="num">
                                      <p:cBhvr additive="base">
                                        <p:cTn id="8" dur="500" fill="hold"/>
                                        <p:tgtEl>
                                          <p:spTgt spid="4098"/>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normAutofit/>
          </a:bodyPr>
          <a:lstStyle/>
          <a:p>
            <a:r>
              <a:rPr lang="en-US" dirty="0"/>
              <a:t>Plaques and </a:t>
            </a:r>
            <a:r>
              <a:rPr lang="en-US" dirty="0" smtClean="0"/>
              <a:t>tangles</a:t>
            </a:r>
            <a:endParaRPr lang="en-US" dirty="0"/>
          </a:p>
        </p:txBody>
      </p:sp>
      <p:sp>
        <p:nvSpPr>
          <p:cNvPr id="3" name="Content Placeholder 2"/>
          <p:cNvSpPr>
            <a:spLocks noGrp="1"/>
          </p:cNvSpPr>
          <p:nvPr>
            <p:ph idx="1"/>
          </p:nvPr>
        </p:nvSpPr>
        <p:spPr/>
        <p:txBody>
          <a:bodyPr/>
          <a:lstStyle/>
          <a:p>
            <a:endParaRPr lang="en-US"/>
          </a:p>
        </p:txBody>
      </p:sp>
      <p:pic>
        <p:nvPicPr>
          <p:cNvPr id="5122" name="Picture 2" descr="F:\neha.M.Sc.nsg\psychiatric\images\dghgh.jpg"/>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1371600" y="1828800"/>
            <a:ext cx="5962045" cy="4605972"/>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2147759079"/>
      </p:ext>
    </p:ext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2" fill="hold" nodeType="clickEffect">
                                  <p:stCondLst>
                                    <p:cond delay="0"/>
                                  </p:stCondLst>
                                  <p:childTnLst>
                                    <p:set>
                                      <p:cBhvr>
                                        <p:cTn id="6" dur="1" fill="hold">
                                          <p:stCondLst>
                                            <p:cond delay="0"/>
                                          </p:stCondLst>
                                        </p:cTn>
                                        <p:tgtEl>
                                          <p:spTgt spid="5122"/>
                                        </p:tgtEl>
                                        <p:attrNameLst>
                                          <p:attrName>style.visibility</p:attrName>
                                        </p:attrNameLst>
                                      </p:cBhvr>
                                      <p:to>
                                        <p:strVal val="visible"/>
                                      </p:to>
                                    </p:set>
                                    <p:anim calcmode="lin" valueType="num">
                                      <p:cBhvr additive="base">
                                        <p:cTn id="7" dur="500" fill="hold"/>
                                        <p:tgtEl>
                                          <p:spTgt spid="5122"/>
                                        </p:tgtEl>
                                        <p:attrNameLst>
                                          <p:attrName>ppt_x</p:attrName>
                                        </p:attrNameLst>
                                      </p:cBhvr>
                                      <p:tavLst>
                                        <p:tav tm="0">
                                          <p:val>
                                            <p:strVal val="0-#ppt_w/2"/>
                                          </p:val>
                                        </p:tav>
                                        <p:tav tm="100000">
                                          <p:val>
                                            <p:strVal val="#ppt_x"/>
                                          </p:val>
                                        </p:tav>
                                      </p:tavLst>
                                    </p:anim>
                                    <p:anim calcmode="lin" valueType="num">
                                      <p:cBhvr additive="base">
                                        <p:cTn id="8" dur="500" fill="hold"/>
                                        <p:tgtEl>
                                          <p:spTgt spid="512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52400"/>
            <a:ext cx="8229600" cy="914400"/>
          </a:xfrm>
        </p:spPr>
        <p:txBody>
          <a:bodyPr>
            <a:normAutofit/>
          </a:bodyPr>
          <a:lstStyle/>
          <a:p>
            <a:r>
              <a:rPr lang="en-US" dirty="0"/>
              <a:t>Head </a:t>
            </a:r>
            <a:r>
              <a:rPr lang="en-US" dirty="0" smtClean="0"/>
              <a:t>trauma</a:t>
            </a:r>
            <a:endParaRPr lang="en-US" dirty="0"/>
          </a:p>
        </p:txBody>
      </p:sp>
      <p:sp>
        <p:nvSpPr>
          <p:cNvPr id="3" name="Content Placeholder 2"/>
          <p:cNvSpPr>
            <a:spLocks noGrp="1"/>
          </p:cNvSpPr>
          <p:nvPr>
            <p:ph idx="1"/>
          </p:nvPr>
        </p:nvSpPr>
        <p:spPr/>
        <p:txBody>
          <a:bodyPr/>
          <a:lstStyle/>
          <a:p>
            <a:endParaRPr lang="en-US"/>
          </a:p>
        </p:txBody>
      </p:sp>
      <p:pic>
        <p:nvPicPr>
          <p:cNvPr id="6146" name="Picture 2" descr="F:\neha.M.Sc.nsg\psychiatric\images\alzheimers-disease.jpg"/>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1447800" y="1143000"/>
            <a:ext cx="6629400" cy="5355214"/>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4084882696"/>
      </p:ext>
    </p:ext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146"/>
                                        </p:tgtEl>
                                        <p:attrNameLst>
                                          <p:attrName>style.visibility</p:attrName>
                                        </p:attrNameLst>
                                      </p:cBhvr>
                                      <p:to>
                                        <p:strVal val="visible"/>
                                      </p:to>
                                    </p:set>
                                    <p:anim calcmode="lin" valueType="num">
                                      <p:cBhvr additive="base">
                                        <p:cTn id="7" dur="500" fill="hold"/>
                                        <p:tgtEl>
                                          <p:spTgt spid="6146"/>
                                        </p:tgtEl>
                                        <p:attrNameLst>
                                          <p:attrName>ppt_x</p:attrName>
                                        </p:attrNameLst>
                                      </p:cBhvr>
                                      <p:tavLst>
                                        <p:tav tm="0">
                                          <p:val>
                                            <p:strVal val="#ppt_x"/>
                                          </p:val>
                                        </p:tav>
                                        <p:tav tm="100000">
                                          <p:val>
                                            <p:strVal val="#ppt_x"/>
                                          </p:val>
                                        </p:tav>
                                      </p:tavLst>
                                    </p:anim>
                                    <p:anim calcmode="lin" valueType="num">
                                      <p:cBhvr additive="base">
                                        <p:cTn id="8" dur="500" fill="hold"/>
                                        <p:tgtEl>
                                          <p:spTgt spid="614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229600" cy="1143000"/>
          </a:xfrm>
        </p:spPr>
        <p:txBody>
          <a:bodyPr/>
          <a:lstStyle/>
          <a:p>
            <a:r>
              <a:rPr lang="en-US" dirty="0"/>
              <a:t>Genetic factors</a:t>
            </a:r>
          </a:p>
        </p:txBody>
      </p:sp>
      <p:sp>
        <p:nvSpPr>
          <p:cNvPr id="3" name="Content Placeholder 2"/>
          <p:cNvSpPr>
            <a:spLocks noGrp="1"/>
          </p:cNvSpPr>
          <p:nvPr>
            <p:ph idx="1"/>
          </p:nvPr>
        </p:nvSpPr>
        <p:spPr/>
        <p:txBody>
          <a:bodyPr/>
          <a:lstStyle/>
          <a:p>
            <a:endParaRPr lang="en-US"/>
          </a:p>
        </p:txBody>
      </p:sp>
      <p:pic>
        <p:nvPicPr>
          <p:cNvPr id="10243" name="Picture 3" descr="F:\neha.M.Sc.nsg\psychiatric\images\Alzheimers_tau_protein-pd.jpg"/>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1143000" y="1524000"/>
            <a:ext cx="7010400" cy="4819650"/>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3526813025"/>
      </p:ext>
    </p:ext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04800"/>
            <a:ext cx="8229600" cy="591312"/>
          </a:xfrm>
        </p:spPr>
        <p:txBody>
          <a:bodyPr>
            <a:normAutofit fontScale="90000"/>
          </a:bodyPr>
          <a:lstStyle/>
          <a:p>
            <a:pPr lvl="0"/>
            <a:r>
              <a:rPr lang="en-IN" b="1" u="sng" dirty="0">
                <a:latin typeface="Times New Roman" pitchFamily="18" charset="0"/>
                <a:cs typeface="Times New Roman" pitchFamily="18" charset="0"/>
              </a:rPr>
              <a:t>VASCULAR DEMENTIA</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304800" y="1143000"/>
            <a:ext cx="8610600" cy="5486400"/>
          </a:xfrm>
        </p:spPr>
        <p:txBody>
          <a:bodyPr>
            <a:noAutofit/>
          </a:bodyPr>
          <a:lstStyle/>
          <a:p>
            <a:pPr lvl="0" algn="just"/>
            <a:r>
              <a:rPr lang="en-IN" sz="3200" dirty="0">
                <a:latin typeface="Times New Roman" pitchFamily="18" charset="0"/>
                <a:cs typeface="Times New Roman" pitchFamily="18" charset="0"/>
              </a:rPr>
              <a:t>In vascular dementia, the clinical syndrome of dementia is due to </a:t>
            </a:r>
            <a:r>
              <a:rPr lang="en-IN" sz="3200" dirty="0">
                <a:solidFill>
                  <a:srgbClr val="0070C0"/>
                </a:solidFill>
                <a:latin typeface="Times New Roman" pitchFamily="18" charset="0"/>
                <a:cs typeface="Times New Roman" pitchFamily="18" charset="0"/>
              </a:rPr>
              <a:t>significant cerebrovascular disease.</a:t>
            </a:r>
            <a:r>
              <a:rPr lang="en-IN" sz="3200" dirty="0">
                <a:latin typeface="Times New Roman" pitchFamily="18" charset="0"/>
                <a:cs typeface="Times New Roman" pitchFamily="18" charset="0"/>
              </a:rPr>
              <a:t> The blood vessels of the brain are affected, and progressive intellectual deterioration occurs. Vascular dementia is the second most common form of dementia, ranking after </a:t>
            </a:r>
            <a:r>
              <a:rPr lang="en-IN" sz="3200" dirty="0" smtClean="0">
                <a:latin typeface="Times New Roman" pitchFamily="18" charset="0"/>
                <a:cs typeface="Times New Roman" pitchFamily="18" charset="0"/>
              </a:rPr>
              <a:t>AD.</a:t>
            </a:r>
            <a:endParaRPr lang="en-US" sz="3200" dirty="0">
              <a:latin typeface="Times New Roman" pitchFamily="18" charset="0"/>
              <a:cs typeface="Times New Roman" pitchFamily="18" charset="0"/>
            </a:endParaRPr>
          </a:p>
          <a:p>
            <a:pPr lvl="0" algn="just"/>
            <a:r>
              <a:rPr lang="en-IN" sz="3200" dirty="0">
                <a:latin typeface="Times New Roman" pitchFamily="18" charset="0"/>
                <a:cs typeface="Times New Roman" pitchFamily="18" charset="0"/>
              </a:rPr>
              <a:t>Vascular dementia differs from AD in that it has a more abrupt onset and runs a highly variable course. </a:t>
            </a:r>
            <a:endParaRPr lang="en-US" sz="3200" dirty="0">
              <a:latin typeface="Times New Roman" pitchFamily="18" charset="0"/>
              <a:cs typeface="Times New Roman" pitchFamily="18" charset="0"/>
            </a:endParaRPr>
          </a:p>
        </p:txBody>
      </p:sp>
    </p:spTree>
    <p:extLst>
      <p:ext uri="{BB962C8B-B14F-4D97-AF65-F5344CB8AC3E}">
        <p14:creationId xmlns="" xmlns:p14="http://schemas.microsoft.com/office/powerpoint/2010/main" val="2954521448"/>
      </p:ext>
    </p:ext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591312"/>
          </a:xfrm>
        </p:spPr>
        <p:txBody>
          <a:bodyPr>
            <a:normAutofit fontScale="90000"/>
          </a:bodyPr>
          <a:lstStyle/>
          <a:p>
            <a:r>
              <a:rPr lang="en-US" b="1" dirty="0" smtClean="0">
                <a:latin typeface="Times New Roman" pitchFamily="18" charset="0"/>
                <a:cs typeface="Times New Roman" pitchFamily="18" charset="0"/>
              </a:rPr>
              <a:t>Clinical findings</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a:xfrm>
            <a:off x="457200" y="972312"/>
            <a:ext cx="8229600" cy="5352288"/>
          </a:xfrm>
        </p:spPr>
        <p:txBody>
          <a:bodyPr>
            <a:noAutofit/>
          </a:bodyPr>
          <a:lstStyle/>
          <a:p>
            <a:pPr lvl="0"/>
            <a:r>
              <a:rPr lang="en-IN" sz="2800" dirty="0">
                <a:latin typeface="Times New Roman" pitchFamily="18" charset="0"/>
                <a:cs typeface="Times New Roman" pitchFamily="18" charset="0"/>
              </a:rPr>
              <a:t>Progression of the symptoms occurs in “</a:t>
            </a:r>
            <a:r>
              <a:rPr lang="en-IN" sz="2800" dirty="0" smtClean="0">
                <a:latin typeface="Times New Roman" pitchFamily="18" charset="0"/>
                <a:cs typeface="Times New Roman" pitchFamily="18" charset="0"/>
              </a:rPr>
              <a:t>steps”</a:t>
            </a:r>
          </a:p>
          <a:p>
            <a:pPr lvl="0"/>
            <a:r>
              <a:rPr lang="en-IN" sz="2800" dirty="0">
                <a:latin typeface="Times New Roman" pitchFamily="18" charset="0"/>
                <a:cs typeface="Times New Roman" pitchFamily="18" charset="0"/>
              </a:rPr>
              <a:t>A</a:t>
            </a:r>
            <a:r>
              <a:rPr lang="en-IN" sz="2800" dirty="0" smtClean="0">
                <a:latin typeface="Times New Roman" pitchFamily="18" charset="0"/>
                <a:cs typeface="Times New Roman" pitchFamily="18" charset="0"/>
              </a:rPr>
              <a:t>t </a:t>
            </a:r>
            <a:r>
              <a:rPr lang="en-IN" sz="2800" dirty="0">
                <a:latin typeface="Times New Roman" pitchFamily="18" charset="0"/>
                <a:cs typeface="Times New Roman" pitchFamily="18" charset="0"/>
              </a:rPr>
              <a:t>times the dementia seems to clear up and the individual exhibits fairly lucid thinking. </a:t>
            </a:r>
            <a:endParaRPr lang="en-IN" sz="2800" dirty="0" smtClean="0">
              <a:latin typeface="Times New Roman" pitchFamily="18" charset="0"/>
              <a:cs typeface="Times New Roman" pitchFamily="18" charset="0"/>
            </a:endParaRPr>
          </a:p>
          <a:p>
            <a:pPr lvl="0"/>
            <a:r>
              <a:rPr lang="en-IN" sz="2800" dirty="0" smtClean="0">
                <a:latin typeface="Times New Roman" pitchFamily="18" charset="0"/>
                <a:cs typeface="Times New Roman" pitchFamily="18" charset="0"/>
              </a:rPr>
              <a:t>Memory </a:t>
            </a:r>
            <a:r>
              <a:rPr lang="en-IN" sz="2800" dirty="0">
                <a:latin typeface="Times New Roman" pitchFamily="18" charset="0"/>
                <a:cs typeface="Times New Roman" pitchFamily="18" charset="0"/>
              </a:rPr>
              <a:t>may seem </a:t>
            </a:r>
            <a:r>
              <a:rPr lang="en-IN" sz="2800" dirty="0" smtClean="0">
                <a:latin typeface="Times New Roman" pitchFamily="18" charset="0"/>
                <a:cs typeface="Times New Roman" pitchFamily="18" charset="0"/>
              </a:rPr>
              <a:t>better</a:t>
            </a:r>
          </a:p>
          <a:p>
            <a:pPr lvl="0"/>
            <a:r>
              <a:rPr lang="en-IN" sz="2800" dirty="0">
                <a:latin typeface="Times New Roman" pitchFamily="18" charset="0"/>
                <a:cs typeface="Times New Roman" pitchFamily="18" charset="0"/>
              </a:rPr>
              <a:t>C</a:t>
            </a:r>
            <a:r>
              <a:rPr lang="en-IN" sz="2800" dirty="0" smtClean="0">
                <a:latin typeface="Times New Roman" pitchFamily="18" charset="0"/>
                <a:cs typeface="Times New Roman" pitchFamily="18" charset="0"/>
              </a:rPr>
              <a:t>lient </a:t>
            </a:r>
            <a:r>
              <a:rPr lang="en-IN" sz="2800" dirty="0">
                <a:latin typeface="Times New Roman" pitchFamily="18" charset="0"/>
                <a:cs typeface="Times New Roman" pitchFamily="18" charset="0"/>
              </a:rPr>
              <a:t>may become optimistic that improvement is occurring, only to experience further decline of functioning in a fluctuating pattern of progression. </a:t>
            </a:r>
            <a:endParaRPr lang="en-IN" sz="2800" dirty="0" smtClean="0">
              <a:latin typeface="Times New Roman" pitchFamily="18" charset="0"/>
              <a:cs typeface="Times New Roman" pitchFamily="18" charset="0"/>
            </a:endParaRPr>
          </a:p>
          <a:p>
            <a:pPr lvl="0"/>
            <a:r>
              <a:rPr lang="en-IN" sz="2800" dirty="0" smtClean="0">
                <a:latin typeface="Times New Roman" pitchFamily="18" charset="0"/>
                <a:cs typeface="Times New Roman" pitchFamily="18" charset="0"/>
              </a:rPr>
              <a:t>This </a:t>
            </a:r>
            <a:r>
              <a:rPr lang="en-IN" sz="2800" dirty="0">
                <a:latin typeface="Times New Roman" pitchFamily="18" charset="0"/>
                <a:cs typeface="Times New Roman" pitchFamily="18" charset="0"/>
              </a:rPr>
              <a:t>irregular pattern of decline appears to be an intense source of anxiety </a:t>
            </a:r>
            <a:r>
              <a:rPr lang="en-IN" sz="2800" dirty="0" smtClean="0">
                <a:latin typeface="Times New Roman" pitchFamily="18" charset="0"/>
                <a:cs typeface="Times New Roman" pitchFamily="18" charset="0"/>
              </a:rPr>
              <a:t>for </a:t>
            </a:r>
            <a:r>
              <a:rPr lang="en-IN" sz="2800" dirty="0">
                <a:latin typeface="Times New Roman" pitchFamily="18" charset="0"/>
                <a:cs typeface="Times New Roman" pitchFamily="18" charset="0"/>
              </a:rPr>
              <a:t>the client with this disorder. </a:t>
            </a:r>
            <a:endParaRPr lang="en-US" sz="2800" dirty="0">
              <a:latin typeface="Times New Roman" pitchFamily="18" charset="0"/>
              <a:cs typeface="Times New Roman" pitchFamily="18" charset="0"/>
            </a:endParaRPr>
          </a:p>
        </p:txBody>
      </p:sp>
    </p:spTree>
    <p:extLst>
      <p:ext uri="{BB962C8B-B14F-4D97-AF65-F5344CB8AC3E}">
        <p14:creationId xmlns="" xmlns:p14="http://schemas.microsoft.com/office/powerpoint/2010/main" val="2969374052"/>
      </p:ext>
    </p:ext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04800"/>
            <a:ext cx="8229600" cy="743712"/>
          </a:xfrm>
        </p:spPr>
        <p:txBody>
          <a:bodyPr>
            <a:normAutofit/>
          </a:bodyPr>
          <a:lstStyle/>
          <a:p>
            <a:r>
              <a:rPr lang="en-IN" b="1" u="sng" dirty="0">
                <a:latin typeface="Times New Roman" pitchFamily="18" charset="0"/>
                <a:cs typeface="Times New Roman" pitchFamily="18" charset="0"/>
              </a:rPr>
              <a:t>DEMENTIA DUE TO </a:t>
            </a:r>
            <a:r>
              <a:rPr lang="en-IN" b="1" u="sng" dirty="0" smtClean="0">
                <a:latin typeface="Times New Roman" pitchFamily="18" charset="0"/>
                <a:cs typeface="Times New Roman" pitchFamily="18" charset="0"/>
              </a:rPr>
              <a:t>HIV</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381000" y="1219200"/>
            <a:ext cx="8305800" cy="5105400"/>
          </a:xfrm>
        </p:spPr>
        <p:txBody>
          <a:bodyPr>
            <a:noAutofit/>
          </a:bodyPr>
          <a:lstStyle/>
          <a:p>
            <a:pPr lvl="0" algn="just"/>
            <a:r>
              <a:rPr lang="en-IN" sz="2800" dirty="0" smtClean="0">
                <a:latin typeface="Times New Roman" pitchFamily="18" charset="0"/>
                <a:cs typeface="Times New Roman" pitchFamily="18" charset="0"/>
              </a:rPr>
              <a:t>Infection </a:t>
            </a:r>
            <a:r>
              <a:rPr lang="en-IN" sz="2800" dirty="0">
                <a:latin typeface="Times New Roman" pitchFamily="18" charset="0"/>
                <a:cs typeface="Times New Roman" pitchFamily="18" charset="0"/>
              </a:rPr>
              <a:t>with the </a:t>
            </a:r>
            <a:r>
              <a:rPr lang="en-IN" sz="2800" dirty="0" smtClean="0">
                <a:latin typeface="Times New Roman" pitchFamily="18" charset="0"/>
                <a:cs typeface="Times New Roman" pitchFamily="18" charset="0"/>
              </a:rPr>
              <a:t>HIV-1 </a:t>
            </a:r>
            <a:r>
              <a:rPr lang="en-IN" sz="2800" dirty="0">
                <a:latin typeface="Times New Roman" pitchFamily="18" charset="0"/>
                <a:cs typeface="Times New Roman" pitchFamily="18" charset="0"/>
              </a:rPr>
              <a:t>produces a dementing illness called HIV- 1–associated cognitive/motor complex (also called </a:t>
            </a:r>
            <a:r>
              <a:rPr lang="en-IN" sz="2800" dirty="0" smtClean="0">
                <a:latin typeface="Times New Roman" pitchFamily="18" charset="0"/>
                <a:cs typeface="Times New Roman" pitchFamily="18" charset="0"/>
              </a:rPr>
              <a:t>HIV Associated </a:t>
            </a:r>
            <a:r>
              <a:rPr lang="en-IN" sz="2800" dirty="0">
                <a:latin typeface="Times New Roman" pitchFamily="18" charset="0"/>
                <a:cs typeface="Times New Roman" pitchFamily="18" charset="0"/>
              </a:rPr>
              <a:t>Dementia [HAD]). </a:t>
            </a:r>
            <a:endParaRPr lang="en-IN" sz="2800" dirty="0" smtClean="0">
              <a:latin typeface="Times New Roman" pitchFamily="18" charset="0"/>
              <a:cs typeface="Times New Roman" pitchFamily="18" charset="0"/>
            </a:endParaRPr>
          </a:p>
          <a:p>
            <a:pPr lvl="0" algn="just"/>
            <a:r>
              <a:rPr lang="en-IN" sz="2800" dirty="0" smtClean="0">
                <a:latin typeface="Times New Roman" pitchFamily="18" charset="0"/>
                <a:cs typeface="Times New Roman" pitchFamily="18" charset="0"/>
              </a:rPr>
              <a:t>The </a:t>
            </a:r>
            <a:r>
              <a:rPr lang="en-IN" sz="2800" dirty="0">
                <a:latin typeface="Times New Roman" pitchFamily="18" charset="0"/>
                <a:cs typeface="Times New Roman" pitchFamily="18" charset="0"/>
              </a:rPr>
              <a:t>immune dysfunction associated with HIV disease can lead to brain infections by other organisms, and the HIV-1 also appears to cause dementia directly. </a:t>
            </a:r>
            <a:endParaRPr lang="en-US" sz="2800" dirty="0">
              <a:latin typeface="Times New Roman" pitchFamily="18" charset="0"/>
              <a:cs typeface="Times New Roman" pitchFamily="18" charset="0"/>
            </a:endParaRPr>
          </a:p>
          <a:p>
            <a:pPr lvl="0" algn="just"/>
            <a:r>
              <a:rPr lang="en-IN" sz="2800" dirty="0">
                <a:latin typeface="Times New Roman" pitchFamily="18" charset="0"/>
                <a:cs typeface="Times New Roman" pitchFamily="18" charset="0"/>
              </a:rPr>
              <a:t>In the early stages, neuropsychiatric symptoms may be manifested by barely perceptible changes in a person’s normal psychological presentation. </a:t>
            </a:r>
            <a:endParaRPr lang="en-US" sz="2800" dirty="0">
              <a:latin typeface="Times New Roman" pitchFamily="18" charset="0"/>
              <a:cs typeface="Times New Roman" pitchFamily="18" charset="0"/>
            </a:endParaRPr>
          </a:p>
        </p:txBody>
      </p:sp>
    </p:spTree>
    <p:extLst>
      <p:ext uri="{BB962C8B-B14F-4D97-AF65-F5344CB8AC3E}">
        <p14:creationId xmlns="" xmlns:p14="http://schemas.microsoft.com/office/powerpoint/2010/main" val="3181534039"/>
      </p:ext>
    </p:ext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33401" y="203200"/>
            <a:ext cx="6347713" cy="939800"/>
          </a:xfrm>
        </p:spPr>
        <p:txBody>
          <a:bodyPr>
            <a:normAutofit/>
          </a:bodyPr>
          <a:lstStyle/>
          <a:p>
            <a:r>
              <a:rPr lang="en-IN" b="1" u="sng" dirty="0">
                <a:latin typeface="Times New Roman" pitchFamily="18" charset="0"/>
                <a:cs typeface="Times New Roman" pitchFamily="18" charset="0"/>
              </a:rPr>
              <a:t>PREDISPOSING FACTORS:</a:t>
            </a:r>
            <a:endParaRPr lang="en-US" dirty="0">
              <a:latin typeface="Times New Roman" pitchFamily="18" charset="0"/>
              <a:cs typeface="Times New Roman" pitchFamily="18" charset="0"/>
            </a:endParaRPr>
          </a:p>
        </p:txBody>
      </p:sp>
      <p:sp>
        <p:nvSpPr>
          <p:cNvPr id="5" name="Content Placeholder 4"/>
          <p:cNvSpPr>
            <a:spLocks noGrp="1"/>
          </p:cNvSpPr>
          <p:nvPr>
            <p:ph idx="1"/>
          </p:nvPr>
        </p:nvSpPr>
        <p:spPr>
          <a:xfrm>
            <a:off x="228600" y="1143000"/>
            <a:ext cx="8686800" cy="5181600"/>
          </a:xfrm>
        </p:spPr>
        <p:txBody>
          <a:bodyPr>
            <a:noAutofit/>
          </a:bodyPr>
          <a:lstStyle/>
          <a:p>
            <a:pPr marL="0" indent="0">
              <a:buNone/>
            </a:pPr>
            <a:r>
              <a:rPr lang="en-IN" sz="4000" dirty="0" smtClean="0">
                <a:latin typeface="Times New Roman" pitchFamily="18" charset="0"/>
                <a:cs typeface="Times New Roman" pitchFamily="18" charset="0"/>
              </a:rPr>
              <a:t>1</a:t>
            </a:r>
            <a:r>
              <a:rPr lang="en-IN" sz="4000" dirty="0">
                <a:latin typeface="Times New Roman" pitchFamily="18" charset="0"/>
                <a:cs typeface="Times New Roman" pitchFamily="18" charset="0"/>
              </a:rPr>
              <a:t>. Delirium due to a general medical condition</a:t>
            </a:r>
            <a:endParaRPr lang="en-US" sz="4000" dirty="0">
              <a:latin typeface="Times New Roman" pitchFamily="18" charset="0"/>
              <a:cs typeface="Times New Roman" pitchFamily="18" charset="0"/>
            </a:endParaRPr>
          </a:p>
          <a:p>
            <a:pPr marL="0" indent="0">
              <a:buNone/>
            </a:pPr>
            <a:r>
              <a:rPr lang="en-IN" sz="4000" dirty="0">
                <a:latin typeface="Times New Roman" pitchFamily="18" charset="0"/>
                <a:cs typeface="Times New Roman" pitchFamily="18" charset="0"/>
              </a:rPr>
              <a:t>2. Substance-induced delirium</a:t>
            </a:r>
            <a:endParaRPr lang="en-US" sz="4000" dirty="0">
              <a:latin typeface="Times New Roman" pitchFamily="18" charset="0"/>
              <a:cs typeface="Times New Roman" pitchFamily="18" charset="0"/>
            </a:endParaRPr>
          </a:p>
          <a:p>
            <a:pPr marL="0" indent="0">
              <a:buNone/>
            </a:pPr>
            <a:r>
              <a:rPr lang="en-IN" sz="4000" dirty="0">
                <a:latin typeface="Times New Roman" pitchFamily="18" charset="0"/>
                <a:cs typeface="Times New Roman" pitchFamily="18" charset="0"/>
              </a:rPr>
              <a:t>3. Substance-intoxication delirium</a:t>
            </a:r>
            <a:endParaRPr lang="en-US" sz="4000" dirty="0">
              <a:latin typeface="Times New Roman" pitchFamily="18" charset="0"/>
              <a:cs typeface="Times New Roman" pitchFamily="18" charset="0"/>
            </a:endParaRPr>
          </a:p>
          <a:p>
            <a:pPr marL="0" indent="0">
              <a:buNone/>
            </a:pPr>
            <a:r>
              <a:rPr lang="en-IN" sz="4000" dirty="0">
                <a:latin typeface="Times New Roman" pitchFamily="18" charset="0"/>
                <a:cs typeface="Times New Roman" pitchFamily="18" charset="0"/>
              </a:rPr>
              <a:t>4. Substance-withdrawal delirium</a:t>
            </a:r>
            <a:endParaRPr lang="en-US" sz="4000" dirty="0">
              <a:latin typeface="Times New Roman" pitchFamily="18" charset="0"/>
              <a:cs typeface="Times New Roman" pitchFamily="18" charset="0"/>
            </a:endParaRPr>
          </a:p>
          <a:p>
            <a:pPr marL="0" indent="0">
              <a:buNone/>
            </a:pPr>
            <a:r>
              <a:rPr lang="en-IN" sz="4000" dirty="0">
                <a:latin typeface="Times New Roman" pitchFamily="18" charset="0"/>
                <a:cs typeface="Times New Roman" pitchFamily="18" charset="0"/>
              </a:rPr>
              <a:t>5. Delirium due to multiple etiologies</a:t>
            </a:r>
            <a:endParaRPr lang="en-US" sz="4000" dirty="0">
              <a:latin typeface="Times New Roman" pitchFamily="18" charset="0"/>
              <a:cs typeface="Times New Roman" pitchFamily="18" charset="0"/>
            </a:endParaRPr>
          </a:p>
        </p:txBody>
      </p:sp>
    </p:spTree>
    <p:extLst>
      <p:ext uri="{BB962C8B-B14F-4D97-AF65-F5344CB8AC3E}">
        <p14:creationId xmlns="" xmlns:p14="http://schemas.microsoft.com/office/powerpoint/2010/main" val="871131408"/>
      </p:ext>
    </p:ext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1" y="114300"/>
            <a:ext cx="6347713" cy="838200"/>
          </a:xfrm>
        </p:spPr>
        <p:txBody>
          <a:bodyPr/>
          <a:lstStyle/>
          <a:p>
            <a:endParaRPr lang="en-US" dirty="0"/>
          </a:p>
        </p:txBody>
      </p:sp>
      <p:sp>
        <p:nvSpPr>
          <p:cNvPr id="3" name="Content Placeholder 2"/>
          <p:cNvSpPr>
            <a:spLocks noGrp="1"/>
          </p:cNvSpPr>
          <p:nvPr>
            <p:ph idx="1"/>
          </p:nvPr>
        </p:nvSpPr>
        <p:spPr>
          <a:xfrm>
            <a:off x="228600" y="533400"/>
            <a:ext cx="8610603" cy="5486400"/>
          </a:xfrm>
        </p:spPr>
        <p:txBody>
          <a:bodyPr>
            <a:noAutofit/>
          </a:bodyPr>
          <a:lstStyle/>
          <a:p>
            <a:pPr lvl="0"/>
            <a:r>
              <a:rPr lang="en-IN" sz="3200" dirty="0">
                <a:latin typeface="Times New Roman" pitchFamily="18" charset="0"/>
                <a:cs typeface="Times New Roman" pitchFamily="18" charset="0"/>
              </a:rPr>
              <a:t>Severe cognitive changes, particularly confusion, changes in </a:t>
            </a:r>
            <a:r>
              <a:rPr lang="en-IN" sz="3200" dirty="0" smtClean="0">
                <a:latin typeface="Times New Roman" pitchFamily="18" charset="0"/>
                <a:cs typeface="Times New Roman" pitchFamily="18" charset="0"/>
              </a:rPr>
              <a:t>behaviour, </a:t>
            </a:r>
            <a:r>
              <a:rPr lang="en-IN" sz="3200" dirty="0">
                <a:latin typeface="Times New Roman" pitchFamily="18" charset="0"/>
                <a:cs typeface="Times New Roman" pitchFamily="18" charset="0"/>
              </a:rPr>
              <a:t>and sometimes psychoses, are not uncommon in the later stages. </a:t>
            </a:r>
            <a:endParaRPr lang="en-US" sz="3200" dirty="0">
              <a:latin typeface="Times New Roman" pitchFamily="18" charset="0"/>
              <a:cs typeface="Times New Roman" pitchFamily="18" charset="0"/>
            </a:endParaRPr>
          </a:p>
        </p:txBody>
      </p:sp>
    </p:spTree>
    <p:extLst>
      <p:ext uri="{BB962C8B-B14F-4D97-AF65-F5344CB8AC3E}">
        <p14:creationId xmlns="" xmlns:p14="http://schemas.microsoft.com/office/powerpoint/2010/main" val="2436668524"/>
      </p:ext>
    </p:ext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57200"/>
            <a:ext cx="8229600" cy="990600"/>
          </a:xfrm>
        </p:spPr>
        <p:txBody>
          <a:bodyPr>
            <a:normAutofit fontScale="90000"/>
          </a:bodyPr>
          <a:lstStyle/>
          <a:p>
            <a:pPr lvl="0"/>
            <a:r>
              <a:rPr lang="en-IN" sz="4400" b="1" u="sng" dirty="0">
                <a:latin typeface="Times New Roman" pitchFamily="18" charset="0"/>
                <a:cs typeface="Times New Roman" pitchFamily="18" charset="0"/>
              </a:rPr>
              <a:t>DEMENTIA DUE TO HEAD TRAUMA</a:t>
            </a:r>
            <a:endParaRPr lang="en-US" sz="4400" dirty="0">
              <a:latin typeface="Times New Roman" pitchFamily="18" charset="0"/>
              <a:cs typeface="Times New Roman" pitchFamily="18" charset="0"/>
            </a:endParaRPr>
          </a:p>
        </p:txBody>
      </p:sp>
      <p:sp>
        <p:nvSpPr>
          <p:cNvPr id="3" name="Content Placeholder 2"/>
          <p:cNvSpPr>
            <a:spLocks noGrp="1"/>
          </p:cNvSpPr>
          <p:nvPr>
            <p:ph idx="1"/>
          </p:nvPr>
        </p:nvSpPr>
        <p:spPr>
          <a:xfrm>
            <a:off x="381000" y="1295400"/>
            <a:ext cx="8458200" cy="5029200"/>
          </a:xfrm>
        </p:spPr>
        <p:txBody>
          <a:bodyPr>
            <a:noAutofit/>
          </a:bodyPr>
          <a:lstStyle/>
          <a:p>
            <a:pPr algn="just"/>
            <a:r>
              <a:rPr lang="en-IN" sz="2800" dirty="0">
                <a:latin typeface="Times New Roman" pitchFamily="18" charset="0"/>
                <a:cs typeface="Times New Roman" pitchFamily="18" charset="0"/>
              </a:rPr>
              <a:t>Serious head trauma can result in symptoms associated with the syndrome of dementia. </a:t>
            </a:r>
            <a:endParaRPr lang="en-IN" sz="2800" dirty="0" smtClean="0">
              <a:latin typeface="Times New Roman" pitchFamily="18" charset="0"/>
              <a:cs typeface="Times New Roman" pitchFamily="18" charset="0"/>
            </a:endParaRPr>
          </a:p>
          <a:p>
            <a:pPr algn="just"/>
            <a:r>
              <a:rPr lang="en-IN" sz="2800" dirty="0" smtClean="0">
                <a:latin typeface="Times New Roman" pitchFamily="18" charset="0"/>
                <a:cs typeface="Times New Roman" pitchFamily="18" charset="0"/>
              </a:rPr>
              <a:t>Amnesia </a:t>
            </a:r>
            <a:r>
              <a:rPr lang="en-IN" sz="2800" dirty="0">
                <a:latin typeface="Times New Roman" pitchFamily="18" charset="0"/>
                <a:cs typeface="Times New Roman" pitchFamily="18" charset="0"/>
              </a:rPr>
              <a:t>is the most common neurobehavioral symptom following head trauma, and a degree of permanent disturbance may </a:t>
            </a:r>
            <a:r>
              <a:rPr lang="en-IN" sz="2800" dirty="0" smtClean="0">
                <a:latin typeface="Times New Roman" pitchFamily="18" charset="0"/>
                <a:cs typeface="Times New Roman" pitchFamily="18" charset="0"/>
              </a:rPr>
              <a:t>persist. </a:t>
            </a:r>
          </a:p>
          <a:p>
            <a:pPr algn="just"/>
            <a:r>
              <a:rPr lang="en-IN" sz="2800" dirty="0" smtClean="0">
                <a:latin typeface="Times New Roman" pitchFamily="18" charset="0"/>
                <a:cs typeface="Times New Roman" pitchFamily="18" charset="0"/>
              </a:rPr>
              <a:t>Repeated </a:t>
            </a:r>
            <a:r>
              <a:rPr lang="en-IN" sz="2800" dirty="0">
                <a:latin typeface="Times New Roman" pitchFamily="18" charset="0"/>
                <a:cs typeface="Times New Roman" pitchFamily="18" charset="0"/>
              </a:rPr>
              <a:t>head trauma, such as the type experienced by boxers, can result in </a:t>
            </a:r>
            <a:r>
              <a:rPr lang="en-IN" sz="2800" i="1" dirty="0">
                <a:latin typeface="Times New Roman" pitchFamily="18" charset="0"/>
                <a:cs typeface="Times New Roman" pitchFamily="18" charset="0"/>
              </a:rPr>
              <a:t>dementia </a:t>
            </a:r>
            <a:r>
              <a:rPr lang="en-IN" sz="2800" i="1" dirty="0" err="1">
                <a:latin typeface="Times New Roman" pitchFamily="18" charset="0"/>
                <a:cs typeface="Times New Roman" pitchFamily="18" charset="0"/>
              </a:rPr>
              <a:t>pugilistica</a:t>
            </a:r>
            <a:r>
              <a:rPr lang="en-IN" sz="2800" dirty="0">
                <a:latin typeface="Times New Roman" pitchFamily="18" charset="0"/>
                <a:cs typeface="Times New Roman" pitchFamily="18" charset="0"/>
              </a:rPr>
              <a:t>, a syndrome characterized by emotional </a:t>
            </a:r>
            <a:r>
              <a:rPr lang="en-IN" sz="2800" dirty="0" err="1" smtClean="0">
                <a:latin typeface="Times New Roman" pitchFamily="18" charset="0"/>
                <a:cs typeface="Times New Roman" pitchFamily="18" charset="0"/>
              </a:rPr>
              <a:t>lability</a:t>
            </a:r>
            <a:r>
              <a:rPr lang="en-IN" sz="2800" dirty="0" smtClean="0">
                <a:latin typeface="Times New Roman" pitchFamily="18" charset="0"/>
                <a:cs typeface="Times New Roman" pitchFamily="18" charset="0"/>
              </a:rPr>
              <a:t>,</a:t>
            </a:r>
            <a:r>
              <a:rPr lang="en-US" sz="2800" dirty="0">
                <a:latin typeface="Times New Roman" pitchFamily="18" charset="0"/>
                <a:cs typeface="Times New Roman" pitchFamily="18" charset="0"/>
              </a:rPr>
              <a:t> </a:t>
            </a:r>
            <a:r>
              <a:rPr lang="en-IN" sz="2800" dirty="0" smtClean="0">
                <a:latin typeface="Times New Roman" pitchFamily="18" charset="0"/>
                <a:cs typeface="Times New Roman" pitchFamily="18" charset="0"/>
              </a:rPr>
              <a:t>Dysarthria</a:t>
            </a:r>
            <a:r>
              <a:rPr lang="en-IN" sz="2800" dirty="0">
                <a:latin typeface="Times New Roman" pitchFamily="18" charset="0"/>
                <a:cs typeface="Times New Roman" pitchFamily="18" charset="0"/>
              </a:rPr>
              <a:t>, ataxia, and impulsivity.</a:t>
            </a:r>
            <a:endParaRPr lang="en-US" sz="2800" dirty="0">
              <a:latin typeface="Times New Roman" pitchFamily="18" charset="0"/>
              <a:cs typeface="Times New Roman" pitchFamily="18" charset="0"/>
            </a:endParaRPr>
          </a:p>
        </p:txBody>
      </p:sp>
    </p:spTree>
    <p:extLst>
      <p:ext uri="{BB962C8B-B14F-4D97-AF65-F5344CB8AC3E}">
        <p14:creationId xmlns="" xmlns:p14="http://schemas.microsoft.com/office/powerpoint/2010/main" val="1582829911"/>
      </p:ext>
    </p:ext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0"/>
            <a:ext cx="8763000" cy="990600"/>
          </a:xfrm>
        </p:spPr>
        <p:txBody>
          <a:bodyPr>
            <a:noAutofit/>
          </a:bodyPr>
          <a:lstStyle/>
          <a:p>
            <a:pPr lvl="0"/>
            <a:r>
              <a:rPr lang="en-IN" sz="3600" b="1" u="sng" dirty="0">
                <a:latin typeface="Times New Roman" pitchFamily="18" charset="0"/>
                <a:cs typeface="Times New Roman" pitchFamily="18" charset="0"/>
              </a:rPr>
              <a:t>DEMENTIA DUE TO LEWY BODY DISEASE</a:t>
            </a:r>
            <a:endParaRPr lang="en-US" sz="3600" dirty="0">
              <a:latin typeface="Times New Roman" pitchFamily="18" charset="0"/>
              <a:cs typeface="Times New Roman" pitchFamily="18" charset="0"/>
            </a:endParaRPr>
          </a:p>
        </p:txBody>
      </p:sp>
      <p:sp>
        <p:nvSpPr>
          <p:cNvPr id="3" name="Content Placeholder 2"/>
          <p:cNvSpPr>
            <a:spLocks noGrp="1"/>
          </p:cNvSpPr>
          <p:nvPr>
            <p:ph idx="1"/>
          </p:nvPr>
        </p:nvSpPr>
        <p:spPr>
          <a:xfrm>
            <a:off x="152400" y="1143000"/>
            <a:ext cx="8763000" cy="4953000"/>
          </a:xfrm>
        </p:spPr>
        <p:txBody>
          <a:bodyPr>
            <a:noAutofit/>
          </a:bodyPr>
          <a:lstStyle/>
          <a:p>
            <a:pPr algn="just"/>
            <a:r>
              <a:rPr lang="en-IN" sz="2800" dirty="0">
                <a:latin typeface="Times New Roman" pitchFamily="18" charset="0"/>
                <a:cs typeface="Times New Roman" pitchFamily="18" charset="0"/>
              </a:rPr>
              <a:t>Clinically, </a:t>
            </a:r>
            <a:r>
              <a:rPr lang="en-IN" sz="2800" dirty="0" err="1">
                <a:latin typeface="Times New Roman" pitchFamily="18" charset="0"/>
                <a:cs typeface="Times New Roman" pitchFamily="18" charset="0"/>
              </a:rPr>
              <a:t>Lewy</a:t>
            </a:r>
            <a:r>
              <a:rPr lang="en-IN" sz="2800" dirty="0">
                <a:latin typeface="Times New Roman" pitchFamily="18" charset="0"/>
                <a:cs typeface="Times New Roman" pitchFamily="18" charset="0"/>
              </a:rPr>
              <a:t> body disease is fairly similar to AD; however, it tends to progress more rapidly, and there is an earlier appearance of visual hallucinations and </a:t>
            </a:r>
            <a:r>
              <a:rPr lang="en-IN" sz="2800" dirty="0" err="1">
                <a:latin typeface="Times New Roman" pitchFamily="18" charset="0"/>
                <a:cs typeface="Times New Roman" pitchFamily="18" charset="0"/>
              </a:rPr>
              <a:t>parkinsonian</a:t>
            </a:r>
            <a:r>
              <a:rPr lang="en-IN" sz="2800" dirty="0">
                <a:latin typeface="Times New Roman" pitchFamily="18" charset="0"/>
                <a:cs typeface="Times New Roman" pitchFamily="18" charset="0"/>
              </a:rPr>
              <a:t> features. </a:t>
            </a:r>
            <a:endParaRPr lang="en-IN" sz="2800" dirty="0" smtClean="0">
              <a:latin typeface="Times New Roman" pitchFamily="18" charset="0"/>
              <a:cs typeface="Times New Roman" pitchFamily="18" charset="0"/>
            </a:endParaRPr>
          </a:p>
          <a:p>
            <a:pPr algn="just"/>
            <a:r>
              <a:rPr lang="en-IN" sz="2800" dirty="0" smtClean="0">
                <a:latin typeface="Times New Roman" pitchFamily="18" charset="0"/>
                <a:cs typeface="Times New Roman" pitchFamily="18" charset="0"/>
              </a:rPr>
              <a:t>This </a:t>
            </a:r>
            <a:r>
              <a:rPr lang="en-IN" sz="2800" dirty="0">
                <a:latin typeface="Times New Roman" pitchFamily="18" charset="0"/>
                <a:cs typeface="Times New Roman" pitchFamily="18" charset="0"/>
              </a:rPr>
              <a:t>disorder is distinctive by the presence of </a:t>
            </a:r>
            <a:r>
              <a:rPr lang="en-IN" sz="2800" dirty="0" err="1">
                <a:latin typeface="Times New Roman" pitchFamily="18" charset="0"/>
                <a:cs typeface="Times New Roman" pitchFamily="18" charset="0"/>
              </a:rPr>
              <a:t>Lewy</a:t>
            </a:r>
            <a:r>
              <a:rPr lang="en-IN" sz="2800" dirty="0">
                <a:latin typeface="Times New Roman" pitchFamily="18" charset="0"/>
                <a:cs typeface="Times New Roman" pitchFamily="18" charset="0"/>
              </a:rPr>
              <a:t> bodies—</a:t>
            </a:r>
            <a:r>
              <a:rPr lang="en-IN" sz="2800" dirty="0" err="1">
                <a:latin typeface="Times New Roman" pitchFamily="18" charset="0"/>
                <a:cs typeface="Times New Roman" pitchFamily="18" charset="0"/>
              </a:rPr>
              <a:t>eosinophilic</a:t>
            </a:r>
            <a:r>
              <a:rPr lang="en-IN" sz="2800" dirty="0">
                <a:latin typeface="Times New Roman" pitchFamily="18" charset="0"/>
                <a:cs typeface="Times New Roman" pitchFamily="18" charset="0"/>
              </a:rPr>
              <a:t> inclusion bodies—seen in the cerebral cortex and brainstem. </a:t>
            </a:r>
            <a:endParaRPr lang="en-IN" sz="2800" dirty="0" smtClean="0">
              <a:latin typeface="Times New Roman" pitchFamily="18" charset="0"/>
              <a:cs typeface="Times New Roman" pitchFamily="18" charset="0"/>
            </a:endParaRPr>
          </a:p>
          <a:p>
            <a:pPr algn="just"/>
            <a:r>
              <a:rPr lang="en-IN" sz="2800" dirty="0" smtClean="0">
                <a:latin typeface="Times New Roman" pitchFamily="18" charset="0"/>
                <a:cs typeface="Times New Roman" pitchFamily="18" charset="0"/>
              </a:rPr>
              <a:t>These </a:t>
            </a:r>
            <a:r>
              <a:rPr lang="en-IN" sz="2800" dirty="0">
                <a:latin typeface="Times New Roman" pitchFamily="18" charset="0"/>
                <a:cs typeface="Times New Roman" pitchFamily="18" charset="0"/>
              </a:rPr>
              <a:t>patients are Highly sensitive to extrapyramidal effects of antipsychotic medications. </a:t>
            </a:r>
            <a:endParaRPr lang="en-IN" sz="2800" dirty="0" smtClean="0">
              <a:latin typeface="Times New Roman" pitchFamily="18" charset="0"/>
              <a:cs typeface="Times New Roman" pitchFamily="18" charset="0"/>
            </a:endParaRPr>
          </a:p>
          <a:p>
            <a:pPr algn="just"/>
            <a:r>
              <a:rPr lang="en-IN" sz="2800" dirty="0" smtClean="0">
                <a:latin typeface="Times New Roman" pitchFamily="18" charset="0"/>
                <a:cs typeface="Times New Roman" pitchFamily="18" charset="0"/>
              </a:rPr>
              <a:t>The </a:t>
            </a:r>
            <a:r>
              <a:rPr lang="en-IN" sz="2800" dirty="0">
                <a:latin typeface="Times New Roman" pitchFamily="18" charset="0"/>
                <a:cs typeface="Times New Roman" pitchFamily="18" charset="0"/>
              </a:rPr>
              <a:t>disease is progressive and irreversible, and may account for as many as 25 </a:t>
            </a:r>
            <a:r>
              <a:rPr lang="en-IN" sz="2800" dirty="0" err="1">
                <a:latin typeface="Times New Roman" pitchFamily="18" charset="0"/>
                <a:cs typeface="Times New Roman" pitchFamily="18" charset="0"/>
              </a:rPr>
              <a:t>percent</a:t>
            </a:r>
            <a:r>
              <a:rPr lang="en-IN" sz="2800" dirty="0">
                <a:latin typeface="Times New Roman" pitchFamily="18" charset="0"/>
                <a:cs typeface="Times New Roman" pitchFamily="18" charset="0"/>
              </a:rPr>
              <a:t> of all dementia cases.</a:t>
            </a:r>
            <a:endParaRPr lang="en-US" sz="2800" dirty="0">
              <a:latin typeface="Times New Roman" pitchFamily="18" charset="0"/>
              <a:cs typeface="Times New Roman" pitchFamily="18" charset="0"/>
            </a:endParaRPr>
          </a:p>
        </p:txBody>
      </p:sp>
    </p:spTree>
    <p:extLst>
      <p:ext uri="{BB962C8B-B14F-4D97-AF65-F5344CB8AC3E}">
        <p14:creationId xmlns="" xmlns:p14="http://schemas.microsoft.com/office/powerpoint/2010/main" val="2608295140"/>
      </p:ext>
    </p:ext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4" name="Picture 2" descr="F:\neha.M.Sc.nsg\psychiatric\images\luyhuo.jpg"/>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1066800" y="1066800"/>
            <a:ext cx="6908800" cy="5181600"/>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697565824"/>
      </p:ext>
    </p:ext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8229600" cy="914400"/>
          </a:xfrm>
        </p:spPr>
        <p:txBody>
          <a:bodyPr>
            <a:noAutofit/>
          </a:bodyPr>
          <a:lstStyle/>
          <a:p>
            <a:pPr lvl="0"/>
            <a:r>
              <a:rPr lang="en-IN" sz="3600" b="1" u="sng" dirty="0">
                <a:latin typeface="Times New Roman" pitchFamily="18" charset="0"/>
                <a:cs typeface="Times New Roman" pitchFamily="18" charset="0"/>
              </a:rPr>
              <a:t>DEMENTIA DUE TO PARKINSON’S DISEASE</a:t>
            </a:r>
            <a:endParaRPr lang="en-US" sz="3600" dirty="0">
              <a:latin typeface="Times New Roman" pitchFamily="18" charset="0"/>
              <a:cs typeface="Times New Roman" pitchFamily="18" charset="0"/>
            </a:endParaRPr>
          </a:p>
        </p:txBody>
      </p:sp>
      <p:sp>
        <p:nvSpPr>
          <p:cNvPr id="3" name="Content Placeholder 2"/>
          <p:cNvSpPr>
            <a:spLocks noGrp="1"/>
          </p:cNvSpPr>
          <p:nvPr>
            <p:ph idx="1"/>
          </p:nvPr>
        </p:nvSpPr>
        <p:spPr>
          <a:xfrm>
            <a:off x="228600" y="1524000"/>
            <a:ext cx="8610600" cy="4800600"/>
          </a:xfrm>
        </p:spPr>
        <p:txBody>
          <a:bodyPr>
            <a:noAutofit/>
          </a:bodyPr>
          <a:lstStyle/>
          <a:p>
            <a:pPr algn="just"/>
            <a:r>
              <a:rPr lang="en-IN" sz="2800" dirty="0" smtClean="0">
                <a:latin typeface="Times New Roman" pitchFamily="18" charset="0"/>
                <a:cs typeface="Times New Roman" pitchFamily="18" charset="0"/>
              </a:rPr>
              <a:t>Dementia </a:t>
            </a:r>
            <a:r>
              <a:rPr lang="en-IN" sz="2800" dirty="0">
                <a:latin typeface="Times New Roman" pitchFamily="18" charset="0"/>
                <a:cs typeface="Times New Roman" pitchFamily="18" charset="0"/>
              </a:rPr>
              <a:t>is observed in as many as 60 percent  of clients with Parkinson’s </a:t>
            </a:r>
            <a:r>
              <a:rPr lang="en-IN" sz="2800" dirty="0" smtClean="0">
                <a:latin typeface="Times New Roman" pitchFamily="18" charset="0"/>
                <a:cs typeface="Times New Roman" pitchFamily="18" charset="0"/>
              </a:rPr>
              <a:t>disease. </a:t>
            </a:r>
          </a:p>
          <a:p>
            <a:pPr algn="just"/>
            <a:r>
              <a:rPr lang="en-IN" sz="2800" dirty="0" smtClean="0">
                <a:latin typeface="Times New Roman" pitchFamily="18" charset="0"/>
                <a:cs typeface="Times New Roman" pitchFamily="18" charset="0"/>
              </a:rPr>
              <a:t>In </a:t>
            </a:r>
            <a:r>
              <a:rPr lang="en-IN" sz="2800" dirty="0">
                <a:latin typeface="Times New Roman" pitchFamily="18" charset="0"/>
                <a:cs typeface="Times New Roman" pitchFamily="18" charset="0"/>
              </a:rPr>
              <a:t>this disease, there is a loss of nerve cells located in the </a:t>
            </a:r>
            <a:r>
              <a:rPr lang="en-IN" sz="2800" dirty="0" err="1">
                <a:latin typeface="Times New Roman" pitchFamily="18" charset="0"/>
                <a:cs typeface="Times New Roman" pitchFamily="18" charset="0"/>
              </a:rPr>
              <a:t>substantia</a:t>
            </a:r>
            <a:r>
              <a:rPr lang="en-IN" sz="2800" dirty="0">
                <a:latin typeface="Times New Roman" pitchFamily="18" charset="0"/>
                <a:cs typeface="Times New Roman" pitchFamily="18" charset="0"/>
              </a:rPr>
              <a:t> </a:t>
            </a:r>
            <a:r>
              <a:rPr lang="en-IN" sz="2800" dirty="0" err="1">
                <a:latin typeface="Times New Roman" pitchFamily="18" charset="0"/>
                <a:cs typeface="Times New Roman" pitchFamily="18" charset="0"/>
              </a:rPr>
              <a:t>nigra</a:t>
            </a:r>
            <a:r>
              <a:rPr lang="en-IN" sz="2800" dirty="0">
                <a:latin typeface="Times New Roman" pitchFamily="18" charset="0"/>
                <a:cs typeface="Times New Roman" pitchFamily="18" charset="0"/>
              </a:rPr>
              <a:t>, and dopamine activity is </a:t>
            </a:r>
            <a:r>
              <a:rPr lang="en-IN" sz="2800" dirty="0" smtClean="0">
                <a:latin typeface="Times New Roman" pitchFamily="18" charset="0"/>
                <a:cs typeface="Times New Roman" pitchFamily="18" charset="0"/>
              </a:rPr>
              <a:t>diminished, </a:t>
            </a:r>
            <a:r>
              <a:rPr lang="en-IN" sz="2800" dirty="0">
                <a:latin typeface="Times New Roman" pitchFamily="18" charset="0"/>
                <a:cs typeface="Times New Roman" pitchFamily="18" charset="0"/>
              </a:rPr>
              <a:t>resulting in involuntary muscle movements, slowness, and rigidity. </a:t>
            </a:r>
            <a:endParaRPr lang="en-IN" sz="2800" dirty="0" smtClean="0">
              <a:latin typeface="Times New Roman" pitchFamily="18" charset="0"/>
              <a:cs typeface="Times New Roman" pitchFamily="18" charset="0"/>
            </a:endParaRPr>
          </a:p>
          <a:p>
            <a:pPr algn="just"/>
            <a:r>
              <a:rPr lang="en-IN" sz="2800" dirty="0" smtClean="0">
                <a:latin typeface="Times New Roman" pitchFamily="18" charset="0"/>
                <a:cs typeface="Times New Roman" pitchFamily="18" charset="0"/>
              </a:rPr>
              <a:t>Tremor </a:t>
            </a:r>
            <a:r>
              <a:rPr lang="en-IN" sz="2800" dirty="0">
                <a:latin typeface="Times New Roman" pitchFamily="18" charset="0"/>
                <a:cs typeface="Times New Roman" pitchFamily="18" charset="0"/>
              </a:rPr>
              <a:t>in the upper extremities is characteristic.  </a:t>
            </a:r>
            <a:endParaRPr lang="en-IN" sz="2800" dirty="0" smtClean="0">
              <a:latin typeface="Times New Roman" pitchFamily="18" charset="0"/>
              <a:cs typeface="Times New Roman" pitchFamily="18" charset="0"/>
            </a:endParaRPr>
          </a:p>
          <a:p>
            <a:pPr algn="just"/>
            <a:r>
              <a:rPr lang="en-IN" sz="2800" dirty="0" smtClean="0">
                <a:latin typeface="Times New Roman" pitchFamily="18" charset="0"/>
                <a:cs typeface="Times New Roman" pitchFamily="18" charset="0"/>
              </a:rPr>
              <a:t>In </a:t>
            </a:r>
            <a:r>
              <a:rPr lang="en-IN" sz="2800" dirty="0">
                <a:latin typeface="Times New Roman" pitchFamily="18" charset="0"/>
                <a:cs typeface="Times New Roman" pitchFamily="18" charset="0"/>
              </a:rPr>
              <a:t>some instances, the cerebral changes that occur in dementia of Parkinson’s disease closely resemble those of AD.</a:t>
            </a:r>
            <a:endParaRPr lang="en-US" sz="2800" dirty="0">
              <a:latin typeface="Times New Roman" pitchFamily="18" charset="0"/>
              <a:cs typeface="Times New Roman" pitchFamily="18" charset="0"/>
            </a:endParaRPr>
          </a:p>
        </p:txBody>
      </p:sp>
    </p:spTree>
    <p:extLst>
      <p:ext uri="{BB962C8B-B14F-4D97-AF65-F5344CB8AC3E}">
        <p14:creationId xmlns="" xmlns:p14="http://schemas.microsoft.com/office/powerpoint/2010/main" val="4084663374"/>
      </p:ext>
    </p:ext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04800"/>
            <a:ext cx="8229600" cy="838200"/>
          </a:xfrm>
        </p:spPr>
        <p:txBody>
          <a:bodyPr>
            <a:noAutofit/>
          </a:bodyPr>
          <a:lstStyle/>
          <a:p>
            <a:pPr lvl="0"/>
            <a:r>
              <a:rPr lang="en-IN" sz="3200" b="1" u="sng" dirty="0">
                <a:latin typeface="Times New Roman" pitchFamily="18" charset="0"/>
                <a:cs typeface="Times New Roman" pitchFamily="18" charset="0"/>
              </a:rPr>
              <a:t>DEMENTIA DUE TO HUNTINGTON’S DISEASE</a:t>
            </a:r>
            <a:endParaRPr lang="en-US" sz="3200" dirty="0">
              <a:latin typeface="Times New Roman" pitchFamily="18" charset="0"/>
              <a:cs typeface="Times New Roman" pitchFamily="18" charset="0"/>
            </a:endParaRPr>
          </a:p>
        </p:txBody>
      </p:sp>
      <p:sp>
        <p:nvSpPr>
          <p:cNvPr id="3" name="Content Placeholder 2"/>
          <p:cNvSpPr>
            <a:spLocks noGrp="1"/>
          </p:cNvSpPr>
          <p:nvPr>
            <p:ph idx="1"/>
          </p:nvPr>
        </p:nvSpPr>
        <p:spPr>
          <a:xfrm>
            <a:off x="267269" y="990600"/>
            <a:ext cx="8686800" cy="5257800"/>
          </a:xfrm>
        </p:spPr>
        <p:txBody>
          <a:bodyPr>
            <a:noAutofit/>
          </a:bodyPr>
          <a:lstStyle/>
          <a:p>
            <a:pPr algn="just"/>
            <a:r>
              <a:rPr lang="en-IN" sz="2800" dirty="0" smtClean="0">
                <a:latin typeface="Times New Roman" pitchFamily="18" charset="0"/>
                <a:cs typeface="Times New Roman" pitchFamily="18" charset="0"/>
              </a:rPr>
              <a:t>Huntington’s </a:t>
            </a:r>
            <a:r>
              <a:rPr lang="en-IN" sz="2800" dirty="0">
                <a:latin typeface="Times New Roman" pitchFamily="18" charset="0"/>
                <a:cs typeface="Times New Roman" pitchFamily="18" charset="0"/>
              </a:rPr>
              <a:t>disease is transmitted as a </a:t>
            </a:r>
            <a:r>
              <a:rPr lang="en-IN" sz="2800" dirty="0" err="1">
                <a:latin typeface="Times New Roman" pitchFamily="18" charset="0"/>
                <a:cs typeface="Times New Roman" pitchFamily="18" charset="0"/>
              </a:rPr>
              <a:t>Mendelian</a:t>
            </a:r>
            <a:r>
              <a:rPr lang="en-IN" sz="2800" dirty="0">
                <a:latin typeface="Times New Roman" pitchFamily="18" charset="0"/>
                <a:cs typeface="Times New Roman" pitchFamily="18" charset="0"/>
              </a:rPr>
              <a:t>  dominant gene. </a:t>
            </a:r>
            <a:r>
              <a:rPr lang="en-IN" sz="2800" dirty="0" smtClean="0">
                <a:latin typeface="Times New Roman" pitchFamily="18" charset="0"/>
                <a:cs typeface="Times New Roman" pitchFamily="18" charset="0"/>
              </a:rPr>
              <a:t>Damage </a:t>
            </a:r>
            <a:r>
              <a:rPr lang="en-IN" sz="2800" dirty="0">
                <a:latin typeface="Times New Roman" pitchFamily="18" charset="0"/>
                <a:cs typeface="Times New Roman" pitchFamily="18" charset="0"/>
              </a:rPr>
              <a:t>is seen in the areas of the basal ganglia and the cerebral cortex. </a:t>
            </a:r>
            <a:endParaRPr lang="en-IN" sz="2800" dirty="0" smtClean="0">
              <a:latin typeface="Times New Roman" pitchFamily="18" charset="0"/>
              <a:cs typeface="Times New Roman" pitchFamily="18" charset="0"/>
            </a:endParaRPr>
          </a:p>
          <a:p>
            <a:pPr algn="just"/>
            <a:r>
              <a:rPr lang="en-IN" sz="2800" dirty="0" smtClean="0">
                <a:latin typeface="Times New Roman" pitchFamily="18" charset="0"/>
                <a:cs typeface="Times New Roman" pitchFamily="18" charset="0"/>
              </a:rPr>
              <a:t>The </a:t>
            </a:r>
            <a:r>
              <a:rPr lang="en-IN" sz="2800" dirty="0">
                <a:latin typeface="Times New Roman" pitchFamily="18" charset="0"/>
                <a:cs typeface="Times New Roman" pitchFamily="18" charset="0"/>
              </a:rPr>
              <a:t>onset of symptoms (i.e., involuntary twitching of the limbs or facial muscles; mild cognitive changes; depression and apathy) is usually between age 30 and 50 years. </a:t>
            </a:r>
            <a:endParaRPr lang="en-IN" sz="2800" dirty="0" smtClean="0">
              <a:latin typeface="Times New Roman" pitchFamily="18" charset="0"/>
              <a:cs typeface="Times New Roman" pitchFamily="18" charset="0"/>
            </a:endParaRPr>
          </a:p>
          <a:p>
            <a:pPr algn="just"/>
            <a:r>
              <a:rPr lang="en-IN" sz="2800" dirty="0" smtClean="0">
                <a:latin typeface="Times New Roman" pitchFamily="18" charset="0"/>
                <a:cs typeface="Times New Roman" pitchFamily="18" charset="0"/>
              </a:rPr>
              <a:t>The </a:t>
            </a:r>
            <a:r>
              <a:rPr lang="en-IN" sz="2800" dirty="0">
                <a:latin typeface="Times New Roman" pitchFamily="18" charset="0"/>
                <a:cs typeface="Times New Roman" pitchFamily="18" charset="0"/>
              </a:rPr>
              <a:t>client usually declines into a profound state of dementia and </a:t>
            </a:r>
            <a:r>
              <a:rPr lang="en-IN" sz="2800" b="1" dirty="0" smtClean="0">
                <a:latin typeface="Times New Roman" pitchFamily="18" charset="0"/>
                <a:cs typeface="Times New Roman" pitchFamily="18" charset="0"/>
              </a:rPr>
              <a:t>ataxia</a:t>
            </a:r>
            <a:r>
              <a:rPr lang="en-IN" sz="2800" dirty="0" smtClean="0">
                <a:latin typeface="Times New Roman" pitchFamily="18" charset="0"/>
                <a:cs typeface="Times New Roman" pitchFamily="18" charset="0"/>
              </a:rPr>
              <a:t>. </a:t>
            </a:r>
            <a:endParaRPr lang="en-US" sz="2800" dirty="0">
              <a:latin typeface="Times New Roman" pitchFamily="18" charset="0"/>
              <a:cs typeface="Times New Roman" pitchFamily="18" charset="0"/>
            </a:endParaRPr>
          </a:p>
        </p:txBody>
      </p:sp>
    </p:spTree>
    <p:extLst>
      <p:ext uri="{BB962C8B-B14F-4D97-AF65-F5344CB8AC3E}">
        <p14:creationId xmlns="" xmlns:p14="http://schemas.microsoft.com/office/powerpoint/2010/main" val="3474818150"/>
      </p:ext>
    </p:ext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28600"/>
            <a:ext cx="8229600" cy="515112"/>
          </a:xfrm>
        </p:spPr>
        <p:txBody>
          <a:bodyPr>
            <a:normAutofit fontScale="90000"/>
          </a:bodyPr>
          <a:lstStyle/>
          <a:p>
            <a:pPr lvl="0"/>
            <a:r>
              <a:rPr lang="en-IN" b="1" u="sng" dirty="0">
                <a:latin typeface="Times New Roman" pitchFamily="18" charset="0"/>
                <a:cs typeface="Times New Roman" pitchFamily="18" charset="0"/>
              </a:rPr>
              <a:t>DEMENTIA DUE TO PICK’S DISEASE</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304800" y="914400"/>
            <a:ext cx="8458200" cy="4953000"/>
          </a:xfrm>
        </p:spPr>
        <p:txBody>
          <a:bodyPr>
            <a:noAutofit/>
          </a:bodyPr>
          <a:lstStyle/>
          <a:p>
            <a:pPr algn="just"/>
            <a:r>
              <a:rPr lang="en-IN" sz="2800" dirty="0" smtClean="0">
                <a:latin typeface="Times New Roman" pitchFamily="18" charset="0"/>
                <a:cs typeface="Times New Roman" pitchFamily="18" charset="0"/>
              </a:rPr>
              <a:t>The </a:t>
            </a:r>
            <a:r>
              <a:rPr lang="en-IN" sz="2800" dirty="0">
                <a:latin typeface="Times New Roman" pitchFamily="18" charset="0"/>
                <a:cs typeface="Times New Roman" pitchFamily="18" charset="0"/>
              </a:rPr>
              <a:t>cause of Pick’s disease is unknown, but a genetic factor appears to be involved. </a:t>
            </a:r>
            <a:endParaRPr lang="en-IN" sz="2800" dirty="0" smtClean="0">
              <a:latin typeface="Times New Roman" pitchFamily="18" charset="0"/>
              <a:cs typeface="Times New Roman" pitchFamily="18" charset="0"/>
            </a:endParaRPr>
          </a:p>
          <a:p>
            <a:pPr algn="just"/>
            <a:r>
              <a:rPr lang="en-IN" sz="2800" dirty="0" smtClean="0">
                <a:latin typeface="Times New Roman" pitchFamily="18" charset="0"/>
                <a:cs typeface="Times New Roman" pitchFamily="18" charset="0"/>
              </a:rPr>
              <a:t>The </a:t>
            </a:r>
            <a:r>
              <a:rPr lang="en-IN" sz="2800" dirty="0">
                <a:latin typeface="Times New Roman" pitchFamily="18" charset="0"/>
                <a:cs typeface="Times New Roman" pitchFamily="18" charset="0"/>
              </a:rPr>
              <a:t>clinical picture is strikingly similar to that of </a:t>
            </a:r>
            <a:r>
              <a:rPr lang="en-IN" sz="2800" dirty="0" smtClean="0">
                <a:latin typeface="Times New Roman" pitchFamily="18" charset="0"/>
                <a:cs typeface="Times New Roman" pitchFamily="18" charset="0"/>
              </a:rPr>
              <a:t>AD.</a:t>
            </a:r>
          </a:p>
          <a:p>
            <a:pPr algn="just"/>
            <a:r>
              <a:rPr lang="en-IN" sz="2800" dirty="0" smtClean="0">
                <a:latin typeface="Times New Roman" pitchFamily="18" charset="0"/>
                <a:cs typeface="Times New Roman" pitchFamily="18" charset="0"/>
              </a:rPr>
              <a:t>One </a:t>
            </a:r>
            <a:r>
              <a:rPr lang="en-IN" sz="2800" dirty="0">
                <a:latin typeface="Times New Roman" pitchFamily="18" charset="0"/>
                <a:cs typeface="Times New Roman" pitchFamily="18" charset="0"/>
              </a:rPr>
              <a:t>major difference is that the initial symptom in Pick’s disease is usually personality change, whereas the initial symptom in AD is memory impairment. </a:t>
            </a:r>
            <a:endParaRPr lang="en-IN" sz="2800" dirty="0" smtClean="0">
              <a:latin typeface="Times New Roman" pitchFamily="18" charset="0"/>
              <a:cs typeface="Times New Roman" pitchFamily="18" charset="0"/>
            </a:endParaRPr>
          </a:p>
          <a:p>
            <a:pPr algn="just"/>
            <a:r>
              <a:rPr lang="en-IN" sz="2800" dirty="0" smtClean="0">
                <a:latin typeface="Times New Roman" pitchFamily="18" charset="0"/>
                <a:cs typeface="Times New Roman" pitchFamily="18" charset="0"/>
              </a:rPr>
              <a:t>Studies   </a:t>
            </a:r>
            <a:r>
              <a:rPr lang="en-IN" sz="2800" dirty="0">
                <a:latin typeface="Times New Roman" pitchFamily="18" charset="0"/>
                <a:cs typeface="Times New Roman" pitchFamily="18" charset="0"/>
              </a:rPr>
              <a:t>reveal that   pathology   of Pick’s disease results from atrophy in the frontal and temporal lobes of the brain, in contrast to AD, which is more widely distributed.</a:t>
            </a:r>
            <a:endParaRPr lang="en-US" sz="2800" dirty="0">
              <a:latin typeface="Times New Roman" pitchFamily="18" charset="0"/>
              <a:cs typeface="Times New Roman" pitchFamily="18" charset="0"/>
            </a:endParaRPr>
          </a:p>
        </p:txBody>
      </p:sp>
    </p:spTree>
    <p:extLst>
      <p:ext uri="{BB962C8B-B14F-4D97-AF65-F5344CB8AC3E}">
        <p14:creationId xmlns="" xmlns:p14="http://schemas.microsoft.com/office/powerpoint/2010/main" val="2743448454"/>
      </p:ext>
    </p:ext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381000"/>
            <a:ext cx="9067800" cy="914400"/>
          </a:xfrm>
        </p:spPr>
        <p:txBody>
          <a:bodyPr>
            <a:noAutofit/>
          </a:bodyPr>
          <a:lstStyle/>
          <a:p>
            <a:pPr lvl="0"/>
            <a:r>
              <a:rPr lang="en-IN" sz="3200" b="1" u="sng" dirty="0">
                <a:latin typeface="Times New Roman" pitchFamily="18" charset="0"/>
                <a:cs typeface="Times New Roman" pitchFamily="18" charset="0"/>
              </a:rPr>
              <a:t>DEMENTIA DUE TO CREUTZFELDT–JAKOB DISEASE</a:t>
            </a:r>
            <a:endParaRPr lang="en-US" sz="3200" dirty="0">
              <a:latin typeface="Times New Roman" pitchFamily="18" charset="0"/>
              <a:cs typeface="Times New Roman" pitchFamily="18" charset="0"/>
            </a:endParaRPr>
          </a:p>
        </p:txBody>
      </p:sp>
      <p:sp>
        <p:nvSpPr>
          <p:cNvPr id="3" name="Content Placeholder 2"/>
          <p:cNvSpPr>
            <a:spLocks noGrp="1"/>
          </p:cNvSpPr>
          <p:nvPr>
            <p:ph idx="1"/>
          </p:nvPr>
        </p:nvSpPr>
        <p:spPr>
          <a:xfrm>
            <a:off x="266700" y="1447800"/>
            <a:ext cx="8686800" cy="5257800"/>
          </a:xfrm>
        </p:spPr>
        <p:txBody>
          <a:bodyPr>
            <a:noAutofit/>
          </a:bodyPr>
          <a:lstStyle/>
          <a:p>
            <a:pPr algn="just"/>
            <a:r>
              <a:rPr lang="en-IN" sz="2400" dirty="0" err="1" smtClean="0">
                <a:latin typeface="Times New Roman" pitchFamily="18" charset="0"/>
                <a:cs typeface="Times New Roman" pitchFamily="18" charset="0"/>
              </a:rPr>
              <a:t>Creutzfeldt</a:t>
            </a:r>
            <a:r>
              <a:rPr lang="en-IN" sz="2400" dirty="0" smtClean="0">
                <a:latin typeface="Times New Roman" pitchFamily="18" charset="0"/>
                <a:cs typeface="Times New Roman" pitchFamily="18" charset="0"/>
              </a:rPr>
              <a:t>–</a:t>
            </a:r>
            <a:r>
              <a:rPr lang="en-IN" sz="2400" dirty="0" err="1" smtClean="0">
                <a:latin typeface="Times New Roman" pitchFamily="18" charset="0"/>
                <a:cs typeface="Times New Roman" pitchFamily="18" charset="0"/>
              </a:rPr>
              <a:t>Jakob</a:t>
            </a:r>
            <a:r>
              <a:rPr lang="en-IN" sz="2400" dirty="0" smtClean="0">
                <a:latin typeface="Times New Roman" pitchFamily="18" charset="0"/>
                <a:cs typeface="Times New Roman" pitchFamily="18" charset="0"/>
              </a:rPr>
              <a:t> </a:t>
            </a:r>
            <a:r>
              <a:rPr lang="en-IN" sz="2400" dirty="0">
                <a:latin typeface="Times New Roman" pitchFamily="18" charset="0"/>
                <a:cs typeface="Times New Roman" pitchFamily="18" charset="0"/>
              </a:rPr>
              <a:t>disease is an uncommon neurodegenerative disease caused by a transmissible agent known </a:t>
            </a:r>
            <a:r>
              <a:rPr lang="en-IN" sz="2400" dirty="0" smtClean="0">
                <a:latin typeface="Times New Roman" pitchFamily="18" charset="0"/>
                <a:cs typeface="Times New Roman" pitchFamily="18" charset="0"/>
              </a:rPr>
              <a:t>as a </a:t>
            </a:r>
            <a:r>
              <a:rPr lang="en-IN" sz="2400" dirty="0">
                <a:latin typeface="Times New Roman" pitchFamily="18" charset="0"/>
                <a:cs typeface="Times New Roman" pitchFamily="18" charset="0"/>
              </a:rPr>
              <a:t>“slow virus” or </a:t>
            </a:r>
            <a:r>
              <a:rPr lang="en-IN" sz="2400" dirty="0" smtClean="0">
                <a:latin typeface="Times New Roman" pitchFamily="18" charset="0"/>
                <a:cs typeface="Times New Roman" pitchFamily="18" charset="0"/>
              </a:rPr>
              <a:t>prion.</a:t>
            </a:r>
          </a:p>
          <a:p>
            <a:pPr algn="just"/>
            <a:r>
              <a:rPr lang="en-IN" sz="2400" dirty="0" smtClean="0">
                <a:latin typeface="Times New Roman" pitchFamily="18" charset="0"/>
                <a:cs typeface="Times New Roman" pitchFamily="18" charset="0"/>
              </a:rPr>
              <a:t> </a:t>
            </a:r>
            <a:r>
              <a:rPr lang="en-IN" sz="2400" dirty="0">
                <a:latin typeface="Times New Roman" pitchFamily="18" charset="0"/>
                <a:cs typeface="Times New Roman" pitchFamily="18" charset="0"/>
              </a:rPr>
              <a:t>Five to 15 </a:t>
            </a:r>
            <a:r>
              <a:rPr lang="en-IN" sz="2400" dirty="0" err="1">
                <a:latin typeface="Times New Roman" pitchFamily="18" charset="0"/>
                <a:cs typeface="Times New Roman" pitchFamily="18" charset="0"/>
              </a:rPr>
              <a:t>percent</a:t>
            </a:r>
            <a:r>
              <a:rPr lang="en-IN" sz="2400" dirty="0">
                <a:latin typeface="Times New Roman" pitchFamily="18" charset="0"/>
                <a:cs typeface="Times New Roman" pitchFamily="18" charset="0"/>
              </a:rPr>
              <a:t> of cases have a genetic </a:t>
            </a:r>
            <a:r>
              <a:rPr lang="en-IN" sz="2400" dirty="0" smtClean="0">
                <a:latin typeface="Times New Roman" pitchFamily="18" charset="0"/>
                <a:cs typeface="Times New Roman" pitchFamily="18" charset="0"/>
              </a:rPr>
              <a:t>component.</a:t>
            </a:r>
          </a:p>
          <a:p>
            <a:pPr algn="just"/>
            <a:r>
              <a:rPr lang="en-IN" sz="2400" dirty="0" smtClean="0">
                <a:latin typeface="Times New Roman" pitchFamily="18" charset="0"/>
                <a:cs typeface="Times New Roman" pitchFamily="18" charset="0"/>
              </a:rPr>
              <a:t>The </a:t>
            </a:r>
            <a:r>
              <a:rPr lang="en-IN" sz="2400" dirty="0">
                <a:latin typeface="Times New Roman" pitchFamily="18" charset="0"/>
                <a:cs typeface="Times New Roman" pitchFamily="18" charset="0"/>
              </a:rPr>
              <a:t>clinical presentation is typical of the syndrome of dementia, along with involuntary movements, muscle rigidity, and ataxia. </a:t>
            </a:r>
            <a:endParaRPr lang="en-IN" sz="2400" dirty="0" smtClean="0">
              <a:latin typeface="Times New Roman" pitchFamily="18" charset="0"/>
              <a:cs typeface="Times New Roman" pitchFamily="18" charset="0"/>
            </a:endParaRPr>
          </a:p>
          <a:p>
            <a:pPr algn="just"/>
            <a:r>
              <a:rPr lang="en-IN" sz="2400" dirty="0" smtClean="0">
                <a:latin typeface="Times New Roman" pitchFamily="18" charset="0"/>
                <a:cs typeface="Times New Roman" pitchFamily="18" charset="0"/>
              </a:rPr>
              <a:t>Symptoms </a:t>
            </a:r>
            <a:r>
              <a:rPr lang="en-IN" sz="2400" dirty="0">
                <a:latin typeface="Times New Roman" pitchFamily="18" charset="0"/>
                <a:cs typeface="Times New Roman" pitchFamily="18" charset="0"/>
              </a:rPr>
              <a:t>may develop at any age in adults, but typically occur between ages 40 and 60 years. </a:t>
            </a:r>
            <a:endParaRPr lang="en-IN" sz="2400" dirty="0" smtClean="0">
              <a:latin typeface="Times New Roman" pitchFamily="18" charset="0"/>
              <a:cs typeface="Times New Roman" pitchFamily="18" charset="0"/>
            </a:endParaRPr>
          </a:p>
          <a:p>
            <a:pPr algn="just"/>
            <a:r>
              <a:rPr lang="en-IN" sz="2400" dirty="0" smtClean="0">
                <a:latin typeface="Times New Roman" pitchFamily="18" charset="0"/>
                <a:cs typeface="Times New Roman" pitchFamily="18" charset="0"/>
              </a:rPr>
              <a:t>The </a:t>
            </a:r>
            <a:r>
              <a:rPr lang="en-IN" sz="2400" dirty="0">
                <a:latin typeface="Times New Roman" pitchFamily="18" charset="0"/>
                <a:cs typeface="Times New Roman" pitchFamily="18" charset="0"/>
              </a:rPr>
              <a:t>clinical course is extremely rapid, with progressive deterioration and death within 1 year.</a:t>
            </a:r>
            <a:endParaRPr lang="en-US" sz="2400" dirty="0">
              <a:latin typeface="Times New Roman" pitchFamily="18" charset="0"/>
              <a:cs typeface="Times New Roman" pitchFamily="18" charset="0"/>
            </a:endParaRPr>
          </a:p>
        </p:txBody>
      </p:sp>
    </p:spTree>
    <p:extLst>
      <p:ext uri="{BB962C8B-B14F-4D97-AF65-F5344CB8AC3E}">
        <p14:creationId xmlns="" xmlns:p14="http://schemas.microsoft.com/office/powerpoint/2010/main" val="47747021"/>
      </p:ext>
    </p:ext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1" y="228600"/>
            <a:ext cx="8305799" cy="1320800"/>
          </a:xfrm>
        </p:spPr>
        <p:txBody>
          <a:bodyPr>
            <a:noAutofit/>
          </a:bodyPr>
          <a:lstStyle/>
          <a:p>
            <a:pPr lvl="0"/>
            <a:r>
              <a:rPr lang="en-IN" sz="4000" b="1" u="sng" dirty="0">
                <a:latin typeface="Times New Roman" pitchFamily="18" charset="0"/>
                <a:cs typeface="Times New Roman" pitchFamily="18" charset="0"/>
              </a:rPr>
              <a:t>DEMENTIA DUE TO OTHER  MEDICAL</a:t>
            </a:r>
            <a:r>
              <a:rPr lang="en-IN" sz="4000" u="sng" dirty="0">
                <a:latin typeface="Times New Roman" pitchFamily="18" charset="0"/>
                <a:cs typeface="Times New Roman" pitchFamily="18" charset="0"/>
              </a:rPr>
              <a:t> </a:t>
            </a:r>
            <a:r>
              <a:rPr lang="en-IN" sz="4000" b="1" u="sng" dirty="0">
                <a:latin typeface="Times New Roman" pitchFamily="18" charset="0"/>
                <a:cs typeface="Times New Roman" pitchFamily="18" charset="0"/>
              </a:rPr>
              <a:t>CONDITIONS:</a:t>
            </a:r>
            <a:endParaRPr lang="en-US" sz="4000" dirty="0">
              <a:latin typeface="Times New Roman" pitchFamily="18" charset="0"/>
              <a:cs typeface="Times New Roman" pitchFamily="18" charset="0"/>
            </a:endParaRPr>
          </a:p>
        </p:txBody>
      </p:sp>
      <p:sp>
        <p:nvSpPr>
          <p:cNvPr id="3" name="Content Placeholder 2"/>
          <p:cNvSpPr>
            <a:spLocks noGrp="1"/>
          </p:cNvSpPr>
          <p:nvPr>
            <p:ph idx="1"/>
          </p:nvPr>
        </p:nvSpPr>
        <p:spPr>
          <a:xfrm>
            <a:off x="152400" y="1549400"/>
            <a:ext cx="8686800" cy="3880773"/>
          </a:xfrm>
        </p:spPr>
        <p:txBody>
          <a:bodyPr>
            <a:noAutofit/>
          </a:bodyPr>
          <a:lstStyle/>
          <a:p>
            <a:pPr algn="just"/>
            <a:r>
              <a:rPr lang="en-IN" sz="3200" dirty="0">
                <a:latin typeface="Times New Roman" pitchFamily="18" charset="0"/>
                <a:cs typeface="Times New Roman" pitchFamily="18" charset="0"/>
              </a:rPr>
              <a:t>I</a:t>
            </a:r>
            <a:r>
              <a:rPr lang="en-IN" sz="3200" dirty="0" smtClean="0">
                <a:latin typeface="Times New Roman" pitchFamily="18" charset="0"/>
                <a:cs typeface="Times New Roman" pitchFamily="18" charset="0"/>
              </a:rPr>
              <a:t>t </a:t>
            </a:r>
            <a:r>
              <a:rPr lang="en-IN" sz="3200" dirty="0">
                <a:latin typeface="Times New Roman" pitchFamily="18" charset="0"/>
                <a:cs typeface="Times New Roman" pitchFamily="18" charset="0"/>
              </a:rPr>
              <a:t>include  endocrine  conditions (e.g.,  </a:t>
            </a:r>
            <a:r>
              <a:rPr lang="en-IN" sz="3200" dirty="0" smtClean="0">
                <a:latin typeface="Times New Roman" pitchFamily="18" charset="0"/>
                <a:cs typeface="Times New Roman" pitchFamily="18" charset="0"/>
              </a:rPr>
              <a:t>hypoglycaemia,   </a:t>
            </a:r>
            <a:r>
              <a:rPr lang="en-IN" sz="3200" dirty="0">
                <a:latin typeface="Times New Roman" pitchFamily="18" charset="0"/>
                <a:cs typeface="Times New Roman" pitchFamily="18" charset="0"/>
              </a:rPr>
              <a:t>hypothyroidism),  pulmonary   </a:t>
            </a:r>
            <a:r>
              <a:rPr lang="en-IN" sz="3200" dirty="0" smtClean="0">
                <a:latin typeface="Times New Roman" pitchFamily="18" charset="0"/>
                <a:cs typeface="Times New Roman" pitchFamily="18" charset="0"/>
              </a:rPr>
              <a:t>disease</a:t>
            </a:r>
            <a:r>
              <a:rPr lang="en-IN" sz="3200" dirty="0">
                <a:latin typeface="Times New Roman" pitchFamily="18" charset="0"/>
                <a:cs typeface="Times New Roman" pitchFamily="18" charset="0"/>
              </a:rPr>
              <a:t>, hepatic  or  renal  failure,  cardiopulmonary insufficiency, fluid and electrolyte imbalances, nutritional deficiencies, frontal or temporal lobe lesions, central nervous  system  (CNS)  or  systemic  infections,  uncontrolled  epilepsy, and other  neurological  conditions  such as multiple </a:t>
            </a:r>
            <a:r>
              <a:rPr lang="en-IN" sz="3200" dirty="0" smtClean="0">
                <a:latin typeface="Times New Roman" pitchFamily="18" charset="0"/>
                <a:cs typeface="Times New Roman" pitchFamily="18" charset="0"/>
              </a:rPr>
              <a:t>sclerosis.</a:t>
            </a:r>
            <a:endParaRPr lang="en-US" sz="3200" dirty="0">
              <a:latin typeface="Times New Roman" pitchFamily="18" charset="0"/>
              <a:cs typeface="Times New Roman" pitchFamily="18" charset="0"/>
            </a:endParaRPr>
          </a:p>
        </p:txBody>
      </p:sp>
    </p:spTree>
    <p:extLst>
      <p:ext uri="{BB962C8B-B14F-4D97-AF65-F5344CB8AC3E}">
        <p14:creationId xmlns="" xmlns:p14="http://schemas.microsoft.com/office/powerpoint/2010/main" val="1650173026"/>
      </p:ext>
    </p:ext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1" y="152401"/>
            <a:ext cx="8229599" cy="1295399"/>
          </a:xfrm>
        </p:spPr>
        <p:txBody>
          <a:bodyPr>
            <a:normAutofit/>
          </a:bodyPr>
          <a:lstStyle/>
          <a:p>
            <a:pPr lvl="0"/>
            <a:r>
              <a:rPr lang="en-IN" b="1" u="sng" dirty="0"/>
              <a:t> </a:t>
            </a:r>
            <a:r>
              <a:rPr lang="en-IN" b="1" u="sng" dirty="0">
                <a:latin typeface="Times New Roman" pitchFamily="18" charset="0"/>
                <a:cs typeface="Times New Roman" pitchFamily="18" charset="0"/>
              </a:rPr>
              <a:t>SUBSTANCE-INDUCED PERSISTING  DEMENTIA</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a:xfrm>
            <a:off x="304800" y="1473200"/>
            <a:ext cx="8610600" cy="4568163"/>
          </a:xfrm>
        </p:spPr>
        <p:txBody>
          <a:bodyPr>
            <a:noAutofit/>
          </a:bodyPr>
          <a:lstStyle/>
          <a:p>
            <a:r>
              <a:rPr lang="en-IN" sz="2800" dirty="0" smtClean="0">
                <a:latin typeface="Times New Roman" pitchFamily="18" charset="0"/>
                <a:cs typeface="Times New Roman" pitchFamily="18" charset="0"/>
              </a:rPr>
              <a:t>1</a:t>
            </a:r>
            <a:r>
              <a:rPr lang="en-IN" sz="2800" dirty="0">
                <a:latin typeface="Times New Roman" pitchFamily="18" charset="0"/>
                <a:cs typeface="Times New Roman" pitchFamily="18" charset="0"/>
              </a:rPr>
              <a:t>. Alcohol</a:t>
            </a:r>
            <a:endParaRPr lang="en-US" sz="2800" dirty="0">
              <a:latin typeface="Times New Roman" pitchFamily="18" charset="0"/>
              <a:cs typeface="Times New Roman" pitchFamily="18" charset="0"/>
            </a:endParaRPr>
          </a:p>
          <a:p>
            <a:r>
              <a:rPr lang="en-IN" sz="2800" dirty="0">
                <a:latin typeface="Times New Roman" pitchFamily="18" charset="0"/>
                <a:cs typeface="Times New Roman" pitchFamily="18" charset="0"/>
              </a:rPr>
              <a:t>2. Inhalants</a:t>
            </a:r>
            <a:endParaRPr lang="en-US" sz="2800" dirty="0">
              <a:latin typeface="Times New Roman" pitchFamily="18" charset="0"/>
              <a:cs typeface="Times New Roman" pitchFamily="18" charset="0"/>
            </a:endParaRPr>
          </a:p>
          <a:p>
            <a:r>
              <a:rPr lang="en-IN" sz="2800" dirty="0">
                <a:latin typeface="Times New Roman" pitchFamily="18" charset="0"/>
                <a:cs typeface="Times New Roman" pitchFamily="18" charset="0"/>
              </a:rPr>
              <a:t>3. Sedatives, hypnotics, and anxiolytics</a:t>
            </a:r>
            <a:endParaRPr lang="en-US" sz="2800" dirty="0">
              <a:latin typeface="Times New Roman" pitchFamily="18" charset="0"/>
              <a:cs typeface="Times New Roman" pitchFamily="18" charset="0"/>
            </a:endParaRPr>
          </a:p>
          <a:p>
            <a:r>
              <a:rPr lang="en-IN" sz="2800" dirty="0">
                <a:latin typeface="Times New Roman" pitchFamily="18" charset="0"/>
                <a:cs typeface="Times New Roman" pitchFamily="18" charset="0"/>
              </a:rPr>
              <a:t>4. </a:t>
            </a:r>
            <a:r>
              <a:rPr lang="en-IN" sz="2800" dirty="0" smtClean="0">
                <a:latin typeface="Times New Roman" pitchFamily="18" charset="0"/>
                <a:cs typeface="Times New Roman" pitchFamily="18" charset="0"/>
              </a:rPr>
              <a:t>Medications</a:t>
            </a:r>
            <a:r>
              <a:rPr lang="en-US" sz="2800" dirty="0" smtClean="0">
                <a:latin typeface="Times New Roman" pitchFamily="18" charset="0"/>
                <a:cs typeface="Times New Roman" pitchFamily="18" charset="0"/>
              </a:rPr>
              <a:t>: </a:t>
            </a:r>
            <a:r>
              <a:rPr lang="en-IN" sz="2800" dirty="0" smtClean="0">
                <a:latin typeface="Times New Roman" pitchFamily="18" charset="0"/>
                <a:cs typeface="Times New Roman" pitchFamily="18" charset="0"/>
              </a:rPr>
              <a:t>Anticonvulsants</a:t>
            </a:r>
            <a:r>
              <a:rPr lang="en-IN" sz="2800" dirty="0">
                <a:latin typeface="Times New Roman" pitchFamily="18" charset="0"/>
                <a:cs typeface="Times New Roman" pitchFamily="18" charset="0"/>
              </a:rPr>
              <a:t>, Intrathecal  methotrexate</a:t>
            </a:r>
            <a:endParaRPr lang="en-US" sz="2800" dirty="0">
              <a:latin typeface="Times New Roman" pitchFamily="18" charset="0"/>
              <a:cs typeface="Times New Roman" pitchFamily="18" charset="0"/>
            </a:endParaRPr>
          </a:p>
          <a:p>
            <a:r>
              <a:rPr lang="en-IN" sz="2800" dirty="0">
                <a:latin typeface="Times New Roman" pitchFamily="18" charset="0"/>
                <a:cs typeface="Times New Roman" pitchFamily="18" charset="0"/>
              </a:rPr>
              <a:t>5. </a:t>
            </a:r>
            <a:r>
              <a:rPr lang="en-IN" sz="2800" dirty="0" smtClean="0">
                <a:latin typeface="Times New Roman" pitchFamily="18" charset="0"/>
                <a:cs typeface="Times New Roman" pitchFamily="18" charset="0"/>
              </a:rPr>
              <a:t>Toxins</a:t>
            </a:r>
            <a:r>
              <a:rPr lang="en-US" sz="2800" dirty="0">
                <a:latin typeface="Times New Roman" pitchFamily="18" charset="0"/>
                <a:cs typeface="Times New Roman" pitchFamily="18" charset="0"/>
              </a:rPr>
              <a:t>:</a:t>
            </a:r>
            <a:r>
              <a:rPr lang="en-IN" sz="2800" dirty="0" smtClean="0">
                <a:latin typeface="Times New Roman" pitchFamily="18" charset="0"/>
                <a:cs typeface="Times New Roman" pitchFamily="18" charset="0"/>
              </a:rPr>
              <a:t> </a:t>
            </a:r>
            <a:r>
              <a:rPr lang="en-IN" sz="2800" dirty="0">
                <a:latin typeface="Times New Roman" pitchFamily="18" charset="0"/>
                <a:cs typeface="Times New Roman" pitchFamily="18" charset="0"/>
              </a:rPr>
              <a:t>Lead, Mercury, Carbon  monoxide, Organophosphate insecticides, Industrial  solvents</a:t>
            </a:r>
            <a:endParaRPr lang="en-US" sz="2800" dirty="0">
              <a:latin typeface="Times New Roman" pitchFamily="18" charset="0"/>
              <a:cs typeface="Times New Roman" pitchFamily="18" charset="0"/>
            </a:endParaRPr>
          </a:p>
        </p:txBody>
      </p:sp>
    </p:spTree>
    <p:extLst>
      <p:ext uri="{BB962C8B-B14F-4D97-AF65-F5344CB8AC3E}">
        <p14:creationId xmlns="" xmlns:p14="http://schemas.microsoft.com/office/powerpoint/2010/main" val="1650173026"/>
      </p:ext>
    </p:ext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28600"/>
            <a:ext cx="8229600" cy="1219200"/>
          </a:xfrm>
        </p:spPr>
        <p:txBody>
          <a:bodyPr>
            <a:normAutofit fontScale="90000"/>
          </a:bodyPr>
          <a:lstStyle/>
          <a:p>
            <a:pPr lvl="0"/>
            <a:r>
              <a:rPr lang="en-IN" sz="4000" b="1" u="sng" dirty="0">
                <a:latin typeface="Times New Roman" pitchFamily="18" charset="0"/>
                <a:cs typeface="Times New Roman" pitchFamily="18" charset="0"/>
              </a:rPr>
              <a:t>Delirium Due to </a:t>
            </a:r>
            <a:r>
              <a:rPr lang="en-IN" sz="4000" b="1" u="sng" dirty="0" smtClean="0">
                <a:latin typeface="Times New Roman" pitchFamily="18" charset="0"/>
                <a:cs typeface="Times New Roman" pitchFamily="18" charset="0"/>
              </a:rPr>
              <a:t>a General </a:t>
            </a:r>
            <a:br>
              <a:rPr lang="en-IN" sz="4000" b="1" u="sng" dirty="0" smtClean="0">
                <a:latin typeface="Times New Roman" pitchFamily="18" charset="0"/>
                <a:cs typeface="Times New Roman" pitchFamily="18" charset="0"/>
              </a:rPr>
            </a:br>
            <a:r>
              <a:rPr lang="en-IN" sz="4000" b="1" u="sng" dirty="0" smtClean="0">
                <a:latin typeface="Times New Roman" pitchFamily="18" charset="0"/>
                <a:cs typeface="Times New Roman" pitchFamily="18" charset="0"/>
              </a:rPr>
              <a:t>Medical </a:t>
            </a:r>
            <a:r>
              <a:rPr lang="en-IN" sz="4000" b="1" u="sng" dirty="0">
                <a:latin typeface="Times New Roman" pitchFamily="18" charset="0"/>
                <a:cs typeface="Times New Roman" pitchFamily="18" charset="0"/>
              </a:rPr>
              <a:t>Condition</a:t>
            </a:r>
            <a:endParaRPr lang="en-US" sz="4000" u="sng" dirty="0">
              <a:latin typeface="Times New Roman" pitchFamily="18" charset="0"/>
              <a:cs typeface="Times New Roman" pitchFamily="18" charset="0"/>
            </a:endParaRPr>
          </a:p>
        </p:txBody>
      </p:sp>
      <p:sp>
        <p:nvSpPr>
          <p:cNvPr id="5" name="Content Placeholder 4"/>
          <p:cNvSpPr>
            <a:spLocks noGrp="1"/>
          </p:cNvSpPr>
          <p:nvPr>
            <p:ph idx="1"/>
          </p:nvPr>
        </p:nvSpPr>
        <p:spPr>
          <a:xfrm>
            <a:off x="457200" y="1447800"/>
            <a:ext cx="8229600" cy="4693920"/>
          </a:xfrm>
        </p:spPr>
        <p:txBody>
          <a:bodyPr>
            <a:noAutofit/>
          </a:bodyPr>
          <a:lstStyle/>
          <a:p>
            <a:pPr marL="342900" indent="-342900" algn="just">
              <a:buFont typeface="Arial" pitchFamily="34" charset="0"/>
              <a:buChar char="•"/>
            </a:pPr>
            <a:r>
              <a:rPr lang="en-IN" sz="2400" dirty="0" smtClean="0">
                <a:latin typeface="Times New Roman" pitchFamily="18" charset="0"/>
                <a:cs typeface="Times New Roman" pitchFamily="18" charset="0"/>
              </a:rPr>
              <a:t>systemic infections</a:t>
            </a:r>
          </a:p>
          <a:p>
            <a:pPr marL="342900" indent="-342900" algn="just">
              <a:buFont typeface="Arial" pitchFamily="34" charset="0"/>
              <a:buChar char="•"/>
            </a:pPr>
            <a:r>
              <a:rPr lang="en-IN" sz="2400" dirty="0" smtClean="0">
                <a:latin typeface="Times New Roman" pitchFamily="18" charset="0"/>
                <a:cs typeface="Times New Roman" pitchFamily="18" charset="0"/>
              </a:rPr>
              <a:t>metabolic </a:t>
            </a:r>
            <a:r>
              <a:rPr lang="en-IN" sz="2400" dirty="0">
                <a:latin typeface="Times New Roman" pitchFamily="18" charset="0"/>
                <a:cs typeface="Times New Roman" pitchFamily="18" charset="0"/>
              </a:rPr>
              <a:t>disorders </a:t>
            </a:r>
            <a:endParaRPr lang="en-IN" sz="2400" dirty="0" smtClean="0">
              <a:latin typeface="Times New Roman" pitchFamily="18" charset="0"/>
              <a:cs typeface="Times New Roman" pitchFamily="18" charset="0"/>
            </a:endParaRPr>
          </a:p>
          <a:p>
            <a:pPr marL="342900" indent="-342900" algn="just">
              <a:buFont typeface="Arial" pitchFamily="34" charset="0"/>
              <a:buChar char="•"/>
            </a:pPr>
            <a:r>
              <a:rPr lang="en-IN" sz="2400" dirty="0" smtClean="0">
                <a:latin typeface="Times New Roman" pitchFamily="18" charset="0"/>
                <a:cs typeface="Times New Roman" pitchFamily="18" charset="0"/>
              </a:rPr>
              <a:t>fluid </a:t>
            </a:r>
            <a:r>
              <a:rPr lang="en-IN" sz="2400" dirty="0">
                <a:latin typeface="Times New Roman" pitchFamily="18" charset="0"/>
                <a:cs typeface="Times New Roman" pitchFamily="18" charset="0"/>
              </a:rPr>
              <a:t>or electrolyte </a:t>
            </a:r>
            <a:r>
              <a:rPr lang="en-IN" sz="2400" dirty="0" smtClean="0">
                <a:latin typeface="Times New Roman" pitchFamily="18" charset="0"/>
                <a:cs typeface="Times New Roman" pitchFamily="18" charset="0"/>
              </a:rPr>
              <a:t>imbalances</a:t>
            </a:r>
          </a:p>
          <a:p>
            <a:pPr marL="342900" indent="-342900" algn="just">
              <a:buFont typeface="Arial" pitchFamily="34" charset="0"/>
              <a:buChar char="•"/>
            </a:pPr>
            <a:r>
              <a:rPr lang="en-IN" sz="2400" dirty="0" smtClean="0">
                <a:latin typeface="Times New Roman" pitchFamily="18" charset="0"/>
                <a:cs typeface="Times New Roman" pitchFamily="18" charset="0"/>
              </a:rPr>
              <a:t>hepatic </a:t>
            </a:r>
            <a:r>
              <a:rPr lang="en-IN" sz="2400" dirty="0">
                <a:latin typeface="Times New Roman" pitchFamily="18" charset="0"/>
                <a:cs typeface="Times New Roman" pitchFamily="18" charset="0"/>
              </a:rPr>
              <a:t>or renal </a:t>
            </a:r>
            <a:r>
              <a:rPr lang="en-IN" sz="2400" dirty="0" smtClean="0">
                <a:latin typeface="Times New Roman" pitchFamily="18" charset="0"/>
                <a:cs typeface="Times New Roman" pitchFamily="18" charset="0"/>
              </a:rPr>
              <a:t>disease</a:t>
            </a:r>
          </a:p>
          <a:p>
            <a:pPr marL="342900" indent="-342900" algn="just">
              <a:buFont typeface="Arial" pitchFamily="34" charset="0"/>
              <a:buChar char="•"/>
            </a:pPr>
            <a:r>
              <a:rPr lang="en-IN" sz="2400" dirty="0" smtClean="0">
                <a:latin typeface="Times New Roman" pitchFamily="18" charset="0"/>
                <a:cs typeface="Times New Roman" pitchFamily="18" charset="0"/>
              </a:rPr>
              <a:t>thiamine deficiency </a:t>
            </a:r>
          </a:p>
          <a:p>
            <a:pPr marL="342900" indent="-342900" algn="just">
              <a:buFont typeface="Arial" pitchFamily="34" charset="0"/>
              <a:buChar char="•"/>
            </a:pPr>
            <a:r>
              <a:rPr lang="en-IN" sz="2400" dirty="0" smtClean="0">
                <a:latin typeface="Times New Roman" pitchFamily="18" charset="0"/>
                <a:cs typeface="Times New Roman" pitchFamily="18" charset="0"/>
              </a:rPr>
              <a:t>postoperative states</a:t>
            </a:r>
          </a:p>
          <a:p>
            <a:pPr marL="342900" indent="-342900" algn="just">
              <a:buFont typeface="Arial" pitchFamily="34" charset="0"/>
              <a:buChar char="•"/>
            </a:pPr>
            <a:r>
              <a:rPr lang="en-IN" sz="2400" dirty="0" smtClean="0">
                <a:latin typeface="Times New Roman" pitchFamily="18" charset="0"/>
                <a:cs typeface="Times New Roman" pitchFamily="18" charset="0"/>
              </a:rPr>
              <a:t>hypertensive encephalopathy</a:t>
            </a:r>
          </a:p>
          <a:p>
            <a:pPr marL="342900" indent="-342900" algn="just">
              <a:buFont typeface="Arial" pitchFamily="34" charset="0"/>
              <a:buChar char="•"/>
            </a:pPr>
            <a:r>
              <a:rPr lang="en-IN" sz="2400" dirty="0" smtClean="0">
                <a:latin typeface="Times New Roman" pitchFamily="18" charset="0"/>
                <a:cs typeface="Times New Roman" pitchFamily="18" charset="0"/>
              </a:rPr>
              <a:t> </a:t>
            </a:r>
            <a:r>
              <a:rPr lang="en-IN" sz="2400" dirty="0">
                <a:latin typeface="Times New Roman" pitchFamily="18" charset="0"/>
                <a:cs typeface="Times New Roman" pitchFamily="18" charset="0"/>
              </a:rPr>
              <a:t>postictal </a:t>
            </a:r>
            <a:r>
              <a:rPr lang="en-IN" sz="2400" dirty="0" smtClean="0">
                <a:latin typeface="Times New Roman" pitchFamily="18" charset="0"/>
                <a:cs typeface="Times New Roman" pitchFamily="18" charset="0"/>
              </a:rPr>
              <a:t>states</a:t>
            </a:r>
          </a:p>
          <a:p>
            <a:pPr marL="342900" indent="-342900" algn="just">
              <a:buFont typeface="Arial" pitchFamily="34" charset="0"/>
              <a:buChar char="•"/>
            </a:pPr>
            <a:r>
              <a:rPr lang="en-IN" sz="2400" dirty="0" smtClean="0">
                <a:latin typeface="Times New Roman" pitchFamily="18" charset="0"/>
                <a:cs typeface="Times New Roman" pitchFamily="18" charset="0"/>
              </a:rPr>
              <a:t>head trauma</a:t>
            </a:r>
            <a:endParaRPr lang="en-US" sz="2400" dirty="0">
              <a:latin typeface="Times New Roman" pitchFamily="18" charset="0"/>
              <a:cs typeface="Times New Roman" pitchFamily="18" charset="0"/>
            </a:endParaRPr>
          </a:p>
        </p:txBody>
      </p:sp>
      <p:pic>
        <p:nvPicPr>
          <p:cNvPr id="5122" name="Picture 2" descr="K:\New Folder\images\JHJHJHJHK.jpg"/>
          <p:cNvPicPr>
            <a:picLocks noChangeAspect="1" noChangeArrowheads="1"/>
          </p:cNvPicPr>
          <p:nvPr/>
        </p:nvPicPr>
        <p:blipFill>
          <a:blip r:embed="rId2" cstate="print"/>
          <a:srcRect/>
          <a:stretch>
            <a:fillRect/>
          </a:stretch>
        </p:blipFill>
        <p:spPr bwMode="auto">
          <a:xfrm>
            <a:off x="6172200" y="4267200"/>
            <a:ext cx="2971800" cy="2590800"/>
          </a:xfrm>
          <a:prstGeom prst="rect">
            <a:avLst/>
          </a:prstGeom>
          <a:noFill/>
        </p:spPr>
      </p:pic>
    </p:spTree>
    <p:extLst>
      <p:ext uri="{BB962C8B-B14F-4D97-AF65-F5344CB8AC3E}">
        <p14:creationId xmlns="" xmlns:p14="http://schemas.microsoft.com/office/powerpoint/2010/main" val="871131408"/>
      </p:ext>
    </p:ext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latin typeface="Times New Roman" pitchFamily="18" charset="0"/>
                <a:cs typeface="Times New Roman" pitchFamily="18" charset="0"/>
              </a:rPr>
              <a:t>Medical management</a:t>
            </a:r>
            <a:br>
              <a:rPr lang="en-US" b="1" dirty="0" smtClean="0">
                <a:latin typeface="Times New Roman" pitchFamily="18" charset="0"/>
                <a:cs typeface="Times New Roman" pitchFamily="18" charset="0"/>
              </a:rPr>
            </a:b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r>
              <a:rPr lang="en-US" sz="2800" dirty="0" err="1" smtClean="0">
                <a:latin typeface="Times New Roman" pitchFamily="18" charset="0"/>
                <a:cs typeface="Times New Roman" pitchFamily="18" charset="0"/>
              </a:rPr>
              <a:t>Tacrin</a:t>
            </a:r>
            <a:r>
              <a:rPr lang="en-US" sz="2800" dirty="0" smtClean="0">
                <a:latin typeface="Times New Roman" pitchFamily="18" charset="0"/>
                <a:cs typeface="Times New Roman" pitchFamily="18" charset="0"/>
              </a:rPr>
              <a:t> hydrochloride</a:t>
            </a:r>
          </a:p>
          <a:p>
            <a:r>
              <a:rPr lang="en-US" sz="2800" dirty="0" smtClean="0">
                <a:latin typeface="Times New Roman" pitchFamily="18" charset="0"/>
                <a:cs typeface="Times New Roman" pitchFamily="18" charset="0"/>
              </a:rPr>
              <a:t>Donepezil hydrochloride</a:t>
            </a:r>
          </a:p>
          <a:p>
            <a:r>
              <a:rPr lang="en-US" sz="2800" dirty="0" smtClean="0">
                <a:latin typeface="Times New Roman" pitchFamily="18" charset="0"/>
                <a:cs typeface="Times New Roman" pitchFamily="18" charset="0"/>
              </a:rPr>
              <a:t>Antipsychotics – </a:t>
            </a:r>
            <a:r>
              <a:rPr lang="en-US" sz="2800" dirty="0" err="1" smtClean="0">
                <a:latin typeface="Times New Roman" pitchFamily="18" charset="0"/>
                <a:cs typeface="Times New Roman" pitchFamily="18" charset="0"/>
              </a:rPr>
              <a:t>Risperidone</a:t>
            </a:r>
            <a:r>
              <a:rPr lang="en-US" sz="2800" dirty="0" smtClean="0">
                <a:latin typeface="Times New Roman" pitchFamily="18" charset="0"/>
                <a:cs typeface="Times New Roman" pitchFamily="18" charset="0"/>
              </a:rPr>
              <a:t> and Haloperidol</a:t>
            </a:r>
          </a:p>
          <a:p>
            <a:r>
              <a:rPr lang="en-US" sz="2800" dirty="0" smtClean="0">
                <a:latin typeface="Times New Roman" pitchFamily="18" charset="0"/>
                <a:cs typeface="Times New Roman" pitchFamily="18" charset="0"/>
              </a:rPr>
              <a:t>Benzodiazepines </a:t>
            </a:r>
          </a:p>
          <a:p>
            <a:r>
              <a:rPr lang="en-US" sz="2800" dirty="0" smtClean="0">
                <a:latin typeface="Times New Roman" pitchFamily="18" charset="0"/>
                <a:cs typeface="Times New Roman" pitchFamily="18" charset="0"/>
              </a:rPr>
              <a:t>Antidepressants</a:t>
            </a:r>
          </a:p>
          <a:p>
            <a:r>
              <a:rPr lang="en-US" sz="2800" dirty="0" smtClean="0">
                <a:latin typeface="Times New Roman" pitchFamily="18" charset="0"/>
                <a:cs typeface="Times New Roman" pitchFamily="18" charset="0"/>
              </a:rPr>
              <a:t>Anticonvulsants</a:t>
            </a:r>
          </a:p>
          <a:p>
            <a:endParaRPr lang="en-US" dirty="0" smtClean="0"/>
          </a:p>
          <a:p>
            <a:endParaRPr lang="en-US" dirty="0"/>
          </a:p>
        </p:txBody>
      </p:sp>
    </p:spTree>
    <p:extLst>
      <p:ext uri="{BB962C8B-B14F-4D97-AF65-F5344CB8AC3E}">
        <p14:creationId xmlns="" xmlns:p14="http://schemas.microsoft.com/office/powerpoint/2010/main" val="285918861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718"/>
            <a:ext cx="7391400" cy="914082"/>
          </a:xfrm>
        </p:spPr>
        <p:txBody>
          <a:bodyPr/>
          <a:lstStyle/>
          <a:p>
            <a:r>
              <a:rPr lang="en-US" b="1" dirty="0" smtClean="0">
                <a:latin typeface="Times New Roman" pitchFamily="18" charset="0"/>
                <a:cs typeface="Times New Roman" pitchFamily="18" charset="0"/>
              </a:rPr>
              <a:t>Nursing Diagnosis</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a:xfrm>
            <a:off x="457200" y="1447800"/>
            <a:ext cx="7620000" cy="4678363"/>
          </a:xfrm>
        </p:spPr>
        <p:txBody>
          <a:bodyPr/>
          <a:lstStyle/>
          <a:p>
            <a:pPr marL="342900" indent="-342900">
              <a:buFont typeface="Arial" pitchFamily="34" charset="0"/>
              <a:buChar char="•"/>
            </a:pPr>
            <a:r>
              <a:rPr lang="en-US" sz="3200" dirty="0" smtClean="0">
                <a:latin typeface="Times New Roman" pitchFamily="18" charset="0"/>
                <a:cs typeface="Times New Roman" pitchFamily="18" charset="0"/>
              </a:rPr>
              <a:t>Risk for trauma</a:t>
            </a:r>
          </a:p>
          <a:p>
            <a:pPr marL="342900" indent="-342900">
              <a:buFont typeface="Arial" pitchFamily="34" charset="0"/>
              <a:buChar char="•"/>
            </a:pPr>
            <a:r>
              <a:rPr lang="en-US" sz="3200" dirty="0" smtClean="0">
                <a:latin typeface="Times New Roman" pitchFamily="18" charset="0"/>
                <a:cs typeface="Times New Roman" pitchFamily="18" charset="0"/>
              </a:rPr>
              <a:t>Disturbed thought process</a:t>
            </a:r>
          </a:p>
          <a:p>
            <a:pPr marL="342900" indent="-342900">
              <a:buFont typeface="Arial" pitchFamily="34" charset="0"/>
              <a:buChar char="•"/>
            </a:pPr>
            <a:r>
              <a:rPr lang="en-US" sz="3200" dirty="0" smtClean="0">
                <a:latin typeface="Times New Roman" pitchFamily="18" charset="0"/>
                <a:cs typeface="Times New Roman" pitchFamily="18" charset="0"/>
              </a:rPr>
              <a:t>Disturbed sensory perception</a:t>
            </a:r>
          </a:p>
          <a:p>
            <a:pPr marL="342900" indent="-342900">
              <a:buFont typeface="Arial" pitchFamily="34" charset="0"/>
              <a:buChar char="•"/>
            </a:pPr>
            <a:r>
              <a:rPr lang="en-US" sz="3200" dirty="0" smtClean="0">
                <a:latin typeface="Times New Roman" pitchFamily="18" charset="0"/>
                <a:cs typeface="Times New Roman" pitchFamily="18" charset="0"/>
              </a:rPr>
              <a:t>Risk for other-directed violence</a:t>
            </a:r>
          </a:p>
          <a:p>
            <a:pPr marL="342900" indent="-342900">
              <a:buFont typeface="Arial" pitchFamily="34" charset="0"/>
              <a:buChar char="•"/>
            </a:pPr>
            <a:r>
              <a:rPr lang="en-US" sz="3200" dirty="0" smtClean="0">
                <a:latin typeface="Times New Roman" pitchFamily="18" charset="0"/>
                <a:cs typeface="Times New Roman" pitchFamily="18" charset="0"/>
              </a:rPr>
              <a:t>Impaired verbal communication</a:t>
            </a:r>
          </a:p>
          <a:p>
            <a:pPr marL="342900" indent="-342900">
              <a:buFont typeface="Arial" pitchFamily="34" charset="0"/>
              <a:buChar char="•"/>
            </a:pPr>
            <a:r>
              <a:rPr lang="en-US" sz="3200" dirty="0" smtClean="0">
                <a:latin typeface="Times New Roman" pitchFamily="18" charset="0"/>
                <a:cs typeface="Times New Roman" pitchFamily="18" charset="0"/>
              </a:rPr>
              <a:t>Self care deficit</a:t>
            </a:r>
          </a:p>
          <a:p>
            <a:pPr marL="342900" indent="-342900">
              <a:buFont typeface="Arial" pitchFamily="34" charset="0"/>
              <a:buChar char="•"/>
            </a:pPr>
            <a:r>
              <a:rPr lang="en-US" sz="3200" dirty="0" smtClean="0">
                <a:latin typeface="Times New Roman" pitchFamily="18" charset="0"/>
                <a:cs typeface="Times New Roman" pitchFamily="18" charset="0"/>
              </a:rPr>
              <a:t>Situational low self -esteem</a:t>
            </a:r>
          </a:p>
          <a:p>
            <a:pPr marL="342900" indent="-342900">
              <a:buFont typeface="Arial" pitchFamily="34" charset="0"/>
              <a:buChar char="•"/>
            </a:pPr>
            <a:endParaRPr lang="en-US" dirty="0">
              <a:latin typeface="Times New Roman" pitchFamily="18" charset="0"/>
              <a:cs typeface="Times New Roman" pitchFamily="18" charset="0"/>
            </a:endParaRPr>
          </a:p>
        </p:txBody>
      </p:sp>
    </p:spTree>
    <p:extLst>
      <p:ext uri="{BB962C8B-B14F-4D97-AF65-F5344CB8AC3E}">
        <p14:creationId xmlns="" xmlns:p14="http://schemas.microsoft.com/office/powerpoint/2010/main" val="101338379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gn="ctr"/>
            <a:r>
              <a:rPr lang="en-US" sz="8800" dirty="0" smtClean="0">
                <a:solidFill>
                  <a:schemeClr val="tx2"/>
                </a:solidFill>
                <a:latin typeface="Arial Rounded MT Bold" pitchFamily="34" charset="0"/>
              </a:rPr>
              <a:t>THANK YOU</a:t>
            </a:r>
            <a:endParaRPr lang="en-US" sz="8800" dirty="0">
              <a:solidFill>
                <a:schemeClr val="tx2"/>
              </a:solidFill>
              <a:latin typeface="Arial Rounded MT Bold" pitchFamily="34" charset="0"/>
            </a:endParaRPr>
          </a:p>
        </p:txBody>
      </p:sp>
    </p:spTree>
    <p:extLst>
      <p:ext uri="{BB962C8B-B14F-4D97-AF65-F5344CB8AC3E}">
        <p14:creationId xmlns="" xmlns:p14="http://schemas.microsoft.com/office/powerpoint/2010/main" val="17470412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81000" y="152400"/>
            <a:ext cx="8229600" cy="838200"/>
          </a:xfrm>
        </p:spPr>
        <p:txBody>
          <a:bodyPr>
            <a:noAutofit/>
          </a:bodyPr>
          <a:lstStyle/>
          <a:p>
            <a:r>
              <a:rPr lang="en-IN" b="1" u="sng" dirty="0">
                <a:latin typeface="Times New Roman" pitchFamily="18" charset="0"/>
                <a:cs typeface="Times New Roman" pitchFamily="18" charset="0"/>
              </a:rPr>
              <a:t>Substance-Induced Delirium</a:t>
            </a:r>
            <a:endParaRPr lang="en-US" u="sng" dirty="0">
              <a:latin typeface="Times New Roman" pitchFamily="18" charset="0"/>
              <a:cs typeface="Times New Roman" pitchFamily="18" charset="0"/>
            </a:endParaRPr>
          </a:p>
        </p:txBody>
      </p:sp>
      <p:sp>
        <p:nvSpPr>
          <p:cNvPr id="5" name="Content Placeholder 4"/>
          <p:cNvSpPr>
            <a:spLocks noGrp="1"/>
          </p:cNvSpPr>
          <p:nvPr>
            <p:ph sz="half" idx="1"/>
          </p:nvPr>
        </p:nvSpPr>
        <p:spPr>
          <a:xfrm>
            <a:off x="443552" y="914400"/>
            <a:ext cx="8395648" cy="5334000"/>
          </a:xfrm>
        </p:spPr>
        <p:txBody>
          <a:bodyPr>
            <a:noAutofit/>
          </a:bodyPr>
          <a:lstStyle/>
          <a:p>
            <a:r>
              <a:rPr lang="en-IN" dirty="0" smtClean="0">
                <a:latin typeface="Times New Roman" pitchFamily="18" charset="0"/>
                <a:cs typeface="Times New Roman" pitchFamily="18" charset="0"/>
              </a:rPr>
              <a:t>This disorder is characterized by the symptoms of delirium that are attributed to </a:t>
            </a:r>
            <a:r>
              <a:rPr lang="en-IN" dirty="0" smtClean="0">
                <a:solidFill>
                  <a:srgbClr val="FF0000"/>
                </a:solidFill>
                <a:latin typeface="Times New Roman" pitchFamily="18" charset="0"/>
                <a:cs typeface="Times New Roman" pitchFamily="18" charset="0"/>
              </a:rPr>
              <a:t>medication side effects or exposure to a toxin. </a:t>
            </a:r>
          </a:p>
          <a:p>
            <a:r>
              <a:rPr lang="en-IN" dirty="0" smtClean="0">
                <a:latin typeface="Times New Roman" pitchFamily="18" charset="0"/>
                <a:cs typeface="Times New Roman" pitchFamily="18" charset="0"/>
              </a:rPr>
              <a:t>anaesthetics, analgesics</a:t>
            </a:r>
            <a:r>
              <a:rPr lang="en-IN" dirty="0">
                <a:latin typeface="Times New Roman" pitchFamily="18" charset="0"/>
                <a:cs typeface="Times New Roman" pitchFamily="18" charset="0"/>
              </a:rPr>
              <a:t>, </a:t>
            </a:r>
            <a:r>
              <a:rPr lang="en-IN" dirty="0" err="1" smtClean="0">
                <a:latin typeface="Times New Roman" pitchFamily="18" charset="0"/>
                <a:cs typeface="Times New Roman" pitchFamily="18" charset="0"/>
              </a:rPr>
              <a:t>antiasthmatic</a:t>
            </a:r>
            <a:r>
              <a:rPr lang="en-IN" dirty="0" smtClean="0">
                <a:latin typeface="Times New Roman" pitchFamily="18" charset="0"/>
                <a:cs typeface="Times New Roman" pitchFamily="18" charset="0"/>
              </a:rPr>
              <a:t> </a:t>
            </a:r>
            <a:r>
              <a:rPr lang="en-IN" dirty="0">
                <a:latin typeface="Times New Roman" pitchFamily="18" charset="0"/>
                <a:cs typeface="Times New Roman" pitchFamily="18" charset="0"/>
              </a:rPr>
              <a:t>agents, </a:t>
            </a:r>
            <a:r>
              <a:rPr lang="en-IN" dirty="0" smtClean="0">
                <a:latin typeface="Times New Roman" pitchFamily="18" charset="0"/>
                <a:cs typeface="Times New Roman" pitchFamily="18" charset="0"/>
              </a:rPr>
              <a:t>anticonvulsants, antihypertensive and cardiovascular medications,</a:t>
            </a:r>
            <a:r>
              <a:rPr lang="en-IN" dirty="0">
                <a:latin typeface="Times New Roman" pitchFamily="18" charset="0"/>
                <a:cs typeface="Times New Roman" pitchFamily="18" charset="0"/>
              </a:rPr>
              <a:t> antimicrobials, </a:t>
            </a:r>
            <a:r>
              <a:rPr lang="en-IN" dirty="0" err="1">
                <a:latin typeface="Times New Roman" pitchFamily="18" charset="0"/>
                <a:cs typeface="Times New Roman" pitchFamily="18" charset="0"/>
              </a:rPr>
              <a:t>antiparkinsonian</a:t>
            </a:r>
            <a:r>
              <a:rPr lang="en-IN" dirty="0">
                <a:latin typeface="Times New Roman" pitchFamily="18" charset="0"/>
                <a:cs typeface="Times New Roman" pitchFamily="18" charset="0"/>
              </a:rPr>
              <a:t> </a:t>
            </a:r>
            <a:r>
              <a:rPr lang="en-IN" dirty="0" smtClean="0">
                <a:latin typeface="Times New Roman" pitchFamily="18" charset="0"/>
                <a:cs typeface="Times New Roman" pitchFamily="18" charset="0"/>
              </a:rPr>
              <a:t>drugs, corticosteroids, lithium</a:t>
            </a:r>
            <a:r>
              <a:rPr lang="en-IN" dirty="0">
                <a:latin typeface="Times New Roman" pitchFamily="18" charset="0"/>
                <a:cs typeface="Times New Roman" pitchFamily="18" charset="0"/>
              </a:rPr>
              <a:t>, </a:t>
            </a:r>
            <a:r>
              <a:rPr lang="en-IN" dirty="0" smtClean="0">
                <a:latin typeface="Times New Roman" pitchFamily="18" charset="0"/>
                <a:cs typeface="Times New Roman" pitchFamily="18" charset="0"/>
              </a:rPr>
              <a:t>muscle </a:t>
            </a:r>
            <a:r>
              <a:rPr lang="en-IN" dirty="0">
                <a:latin typeface="Times New Roman" pitchFamily="18" charset="0"/>
                <a:cs typeface="Times New Roman" pitchFamily="18" charset="0"/>
              </a:rPr>
              <a:t>relaxants, and </a:t>
            </a:r>
            <a:r>
              <a:rPr lang="en-IN" dirty="0" smtClean="0">
                <a:latin typeface="Times New Roman" pitchFamily="18" charset="0"/>
                <a:cs typeface="Times New Roman" pitchFamily="18" charset="0"/>
              </a:rPr>
              <a:t>psychotropic </a:t>
            </a:r>
            <a:r>
              <a:rPr lang="en-IN" dirty="0">
                <a:latin typeface="Times New Roman" pitchFamily="18" charset="0"/>
                <a:cs typeface="Times New Roman" pitchFamily="18" charset="0"/>
              </a:rPr>
              <a:t>medications with anticholinergic side effects. </a:t>
            </a:r>
          </a:p>
          <a:p>
            <a:r>
              <a:rPr lang="en-IN" dirty="0" smtClean="0">
                <a:latin typeface="Times New Roman" pitchFamily="18" charset="0"/>
                <a:cs typeface="Times New Roman" pitchFamily="18" charset="0"/>
              </a:rPr>
              <a:t>volatile </a:t>
            </a:r>
            <a:r>
              <a:rPr lang="en-IN" dirty="0">
                <a:latin typeface="Times New Roman" pitchFamily="18" charset="0"/>
                <a:cs typeface="Times New Roman" pitchFamily="18" charset="0"/>
              </a:rPr>
              <a:t>substances such as fuel or organic solvents.</a:t>
            </a:r>
            <a:endParaRPr lang="en-US" dirty="0">
              <a:latin typeface="Times New Roman" pitchFamily="18" charset="0"/>
              <a:cs typeface="Times New Roman" pitchFamily="18" charset="0"/>
            </a:endParaRPr>
          </a:p>
          <a:p>
            <a:endParaRPr lang="en-IN" dirty="0">
              <a:latin typeface="Times New Roman" pitchFamily="18" charset="0"/>
              <a:cs typeface="Times New Roman" pitchFamily="18" charset="0"/>
            </a:endParaRPr>
          </a:p>
        </p:txBody>
      </p:sp>
      <p:sp>
        <p:nvSpPr>
          <p:cNvPr id="2" name="Content Placeholder 1"/>
          <p:cNvSpPr>
            <a:spLocks noGrp="1"/>
          </p:cNvSpPr>
          <p:nvPr>
            <p:ph sz="half" idx="2"/>
          </p:nvPr>
        </p:nvSpPr>
        <p:spPr>
          <a:xfrm>
            <a:off x="4544705" y="866633"/>
            <a:ext cx="4222276" cy="5334000"/>
          </a:xfrm>
        </p:spPr>
        <p:txBody>
          <a:bodyPr>
            <a:noAutofit/>
          </a:bodyPr>
          <a:lstStyle/>
          <a:p>
            <a:endParaRPr lang="en-US" sz="2000" dirty="0"/>
          </a:p>
        </p:txBody>
      </p:sp>
    </p:spTree>
    <p:extLst>
      <p:ext uri="{BB962C8B-B14F-4D97-AF65-F5344CB8AC3E}">
        <p14:creationId xmlns="" xmlns:p14="http://schemas.microsoft.com/office/powerpoint/2010/main" val="871131408"/>
      </p:ext>
    </p:ext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04800" y="304801"/>
            <a:ext cx="7467600" cy="1320800"/>
          </a:xfrm>
        </p:spPr>
        <p:txBody>
          <a:bodyPr>
            <a:normAutofit/>
          </a:bodyPr>
          <a:lstStyle/>
          <a:p>
            <a:r>
              <a:rPr lang="en-IN" sz="4000" b="1" u="sng" dirty="0">
                <a:latin typeface="Times New Roman" pitchFamily="18" charset="0"/>
                <a:cs typeface="Times New Roman" pitchFamily="18" charset="0"/>
              </a:rPr>
              <a:t>Substance-Intoxication Delirium</a:t>
            </a:r>
            <a:endParaRPr lang="en-US" sz="4000" u="sng" dirty="0">
              <a:latin typeface="Times New Roman" pitchFamily="18" charset="0"/>
              <a:cs typeface="Times New Roman" pitchFamily="18" charset="0"/>
            </a:endParaRPr>
          </a:p>
        </p:txBody>
      </p:sp>
      <p:sp>
        <p:nvSpPr>
          <p:cNvPr id="5" name="Content Placeholder 4"/>
          <p:cNvSpPr>
            <a:spLocks noGrp="1"/>
          </p:cNvSpPr>
          <p:nvPr>
            <p:ph idx="1"/>
          </p:nvPr>
        </p:nvSpPr>
        <p:spPr>
          <a:xfrm>
            <a:off x="152400" y="1676400"/>
            <a:ext cx="8686800" cy="3513470"/>
          </a:xfrm>
        </p:spPr>
        <p:txBody>
          <a:bodyPr>
            <a:noAutofit/>
          </a:bodyPr>
          <a:lstStyle/>
          <a:p>
            <a:pPr algn="just"/>
            <a:r>
              <a:rPr lang="en-IN" sz="3200" dirty="0" smtClean="0">
                <a:latin typeface="Times New Roman" pitchFamily="18" charset="0"/>
                <a:cs typeface="Times New Roman" pitchFamily="18" charset="0"/>
              </a:rPr>
              <a:t>With </a:t>
            </a:r>
            <a:r>
              <a:rPr lang="en-IN" sz="3200" dirty="0">
                <a:latin typeface="Times New Roman" pitchFamily="18" charset="0"/>
                <a:cs typeface="Times New Roman" pitchFamily="18" charset="0"/>
              </a:rPr>
              <a:t>this disorder, the symptoms of delirium may </a:t>
            </a:r>
            <a:r>
              <a:rPr lang="en-IN" sz="3200" dirty="0">
                <a:solidFill>
                  <a:srgbClr val="FF0000"/>
                </a:solidFill>
                <a:latin typeface="Times New Roman" pitchFamily="18" charset="0"/>
                <a:cs typeface="Times New Roman" pitchFamily="18" charset="0"/>
              </a:rPr>
              <a:t>arise within minutes to hours after taking relatively high doses of certain drugs </a:t>
            </a:r>
            <a:r>
              <a:rPr lang="en-IN" sz="3200" dirty="0">
                <a:latin typeface="Times New Roman" pitchFamily="18" charset="0"/>
                <a:cs typeface="Times New Roman" pitchFamily="18" charset="0"/>
              </a:rPr>
              <a:t>such as </a:t>
            </a:r>
            <a:r>
              <a:rPr lang="en-IN" sz="3200" dirty="0">
                <a:solidFill>
                  <a:srgbClr val="0070C0"/>
                </a:solidFill>
                <a:latin typeface="Times New Roman" pitchFamily="18" charset="0"/>
                <a:cs typeface="Times New Roman" pitchFamily="18" charset="0"/>
              </a:rPr>
              <a:t>cannabis, cocaine, and hallucinogens. </a:t>
            </a:r>
            <a:r>
              <a:rPr lang="en-IN" sz="3200" dirty="0">
                <a:latin typeface="Times New Roman" pitchFamily="18" charset="0"/>
                <a:cs typeface="Times New Roman" pitchFamily="18" charset="0"/>
              </a:rPr>
              <a:t>It may take longer periods of sustained intoxication to produce delirium symptoms with alcohol, anxiolytics, or narcotics (APA, 2000).</a:t>
            </a:r>
            <a:endParaRPr lang="en-US" sz="3200" dirty="0">
              <a:latin typeface="Times New Roman" pitchFamily="18" charset="0"/>
              <a:cs typeface="Times New Roman" pitchFamily="18" charset="0"/>
            </a:endParaRPr>
          </a:p>
        </p:txBody>
      </p:sp>
    </p:spTree>
    <p:extLst>
      <p:ext uri="{BB962C8B-B14F-4D97-AF65-F5344CB8AC3E}">
        <p14:creationId xmlns="" xmlns:p14="http://schemas.microsoft.com/office/powerpoint/2010/main" val="871131408"/>
      </p:ext>
    </p:ext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04802" y="332586"/>
            <a:ext cx="8000999" cy="1320800"/>
          </a:xfrm>
        </p:spPr>
        <p:txBody>
          <a:bodyPr>
            <a:normAutofit/>
          </a:bodyPr>
          <a:lstStyle/>
          <a:p>
            <a:r>
              <a:rPr lang="en-IN" b="1" u="sng" dirty="0">
                <a:latin typeface="Times New Roman" pitchFamily="18" charset="0"/>
                <a:cs typeface="Times New Roman" pitchFamily="18" charset="0"/>
              </a:rPr>
              <a:t>Substance-Withdrawal Delirium</a:t>
            </a:r>
            <a:endParaRPr lang="en-US" u="sng" dirty="0">
              <a:latin typeface="Times New Roman" pitchFamily="18" charset="0"/>
              <a:cs typeface="Times New Roman" pitchFamily="18" charset="0"/>
            </a:endParaRPr>
          </a:p>
        </p:txBody>
      </p:sp>
      <p:sp>
        <p:nvSpPr>
          <p:cNvPr id="5" name="Content Placeholder 4"/>
          <p:cNvSpPr>
            <a:spLocks noGrp="1"/>
          </p:cNvSpPr>
          <p:nvPr>
            <p:ph idx="1"/>
          </p:nvPr>
        </p:nvSpPr>
        <p:spPr>
          <a:xfrm>
            <a:off x="76200" y="1752600"/>
            <a:ext cx="8915400" cy="4138749"/>
          </a:xfrm>
        </p:spPr>
        <p:txBody>
          <a:bodyPr>
            <a:noAutofit/>
          </a:bodyPr>
          <a:lstStyle/>
          <a:p>
            <a:pPr algn="just"/>
            <a:r>
              <a:rPr lang="en-IN" sz="3200" dirty="0" smtClean="0">
                <a:latin typeface="Times New Roman" pitchFamily="18" charset="0"/>
                <a:cs typeface="Times New Roman" pitchFamily="18" charset="0"/>
              </a:rPr>
              <a:t>Withdrawal </a:t>
            </a:r>
            <a:r>
              <a:rPr lang="en-IN" sz="3200" dirty="0">
                <a:latin typeface="Times New Roman" pitchFamily="18" charset="0"/>
                <a:cs typeface="Times New Roman" pitchFamily="18" charset="0"/>
              </a:rPr>
              <a:t>delirium symptoms develop </a:t>
            </a:r>
            <a:r>
              <a:rPr lang="en-IN" sz="3200" dirty="0">
                <a:solidFill>
                  <a:srgbClr val="FF0000"/>
                </a:solidFill>
                <a:latin typeface="Times New Roman" pitchFamily="18" charset="0"/>
                <a:cs typeface="Times New Roman" pitchFamily="18" charset="0"/>
              </a:rPr>
              <a:t>after reduction or termination of sustained, usually high-dose use of certain substances</a:t>
            </a:r>
            <a:r>
              <a:rPr lang="en-IN" sz="3200" dirty="0">
                <a:latin typeface="Times New Roman" pitchFamily="18" charset="0"/>
                <a:cs typeface="Times New Roman" pitchFamily="18" charset="0"/>
              </a:rPr>
              <a:t>, such as </a:t>
            </a:r>
            <a:r>
              <a:rPr lang="en-IN" sz="3200" dirty="0">
                <a:solidFill>
                  <a:srgbClr val="0070C0"/>
                </a:solidFill>
                <a:latin typeface="Times New Roman" pitchFamily="18" charset="0"/>
                <a:cs typeface="Times New Roman" pitchFamily="18" charset="0"/>
              </a:rPr>
              <a:t>alcohol, sedatives, hypnotics, or anxiolytics </a:t>
            </a:r>
            <a:r>
              <a:rPr lang="en-IN" sz="3200" dirty="0">
                <a:latin typeface="Times New Roman" pitchFamily="18" charset="0"/>
                <a:cs typeface="Times New Roman" pitchFamily="18" charset="0"/>
              </a:rPr>
              <a:t>(APA, 2000). </a:t>
            </a:r>
            <a:endParaRPr lang="en-IN" sz="3200" dirty="0" smtClean="0">
              <a:latin typeface="Times New Roman" pitchFamily="18" charset="0"/>
              <a:cs typeface="Times New Roman" pitchFamily="18" charset="0"/>
            </a:endParaRPr>
          </a:p>
          <a:p>
            <a:pPr algn="just"/>
            <a:r>
              <a:rPr lang="en-IN" sz="3200" dirty="0" smtClean="0">
                <a:latin typeface="Times New Roman" pitchFamily="18" charset="0"/>
                <a:cs typeface="Times New Roman" pitchFamily="18" charset="0"/>
              </a:rPr>
              <a:t>The </a:t>
            </a:r>
            <a:r>
              <a:rPr lang="en-IN" sz="3200" dirty="0">
                <a:latin typeface="Times New Roman" pitchFamily="18" charset="0"/>
                <a:cs typeface="Times New Roman" pitchFamily="18" charset="0"/>
              </a:rPr>
              <a:t>duration of the delirium is directly related to the half-life of the substance involved and may last from a few hours to 2 to 4 weeks.</a:t>
            </a:r>
            <a:endParaRPr lang="en-US" sz="3200" dirty="0">
              <a:latin typeface="Times New Roman" pitchFamily="18" charset="0"/>
              <a:cs typeface="Times New Roman" pitchFamily="18" charset="0"/>
            </a:endParaRPr>
          </a:p>
        </p:txBody>
      </p:sp>
    </p:spTree>
    <p:extLst>
      <p:ext uri="{BB962C8B-B14F-4D97-AF65-F5344CB8AC3E}">
        <p14:creationId xmlns="" xmlns:p14="http://schemas.microsoft.com/office/powerpoint/2010/main" val="871131408"/>
      </p:ext>
    </p:ext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52400" y="175554"/>
            <a:ext cx="7620000" cy="1320800"/>
          </a:xfrm>
        </p:spPr>
        <p:txBody>
          <a:bodyPr>
            <a:normAutofit/>
          </a:bodyPr>
          <a:lstStyle/>
          <a:p>
            <a:r>
              <a:rPr lang="en-IN" b="1" u="sng" dirty="0">
                <a:latin typeface="Times New Roman" pitchFamily="18" charset="0"/>
                <a:cs typeface="Times New Roman" pitchFamily="18" charset="0"/>
              </a:rPr>
              <a:t>Delirium Due to Multiple Etiologies</a:t>
            </a:r>
            <a:endParaRPr lang="en-US" u="sng" dirty="0">
              <a:latin typeface="Times New Roman" pitchFamily="18" charset="0"/>
              <a:cs typeface="Times New Roman" pitchFamily="18" charset="0"/>
            </a:endParaRPr>
          </a:p>
        </p:txBody>
      </p:sp>
      <p:sp>
        <p:nvSpPr>
          <p:cNvPr id="5" name="Content Placeholder 4"/>
          <p:cNvSpPr>
            <a:spLocks noGrp="1"/>
          </p:cNvSpPr>
          <p:nvPr>
            <p:ph idx="1"/>
          </p:nvPr>
        </p:nvSpPr>
        <p:spPr>
          <a:xfrm>
            <a:off x="23884" y="1524000"/>
            <a:ext cx="8763000" cy="5105400"/>
          </a:xfrm>
        </p:spPr>
        <p:txBody>
          <a:bodyPr>
            <a:noAutofit/>
          </a:bodyPr>
          <a:lstStyle/>
          <a:p>
            <a:pPr algn="just"/>
            <a:r>
              <a:rPr lang="en-IN" sz="3600" dirty="0" smtClean="0">
                <a:latin typeface="Times New Roman" pitchFamily="18" charset="0"/>
                <a:cs typeface="Times New Roman" pitchFamily="18" charset="0"/>
              </a:rPr>
              <a:t>This </a:t>
            </a:r>
            <a:r>
              <a:rPr lang="en-IN" sz="3600" dirty="0">
                <a:latin typeface="Times New Roman" pitchFamily="18" charset="0"/>
                <a:cs typeface="Times New Roman" pitchFamily="18" charset="0"/>
              </a:rPr>
              <a:t>diagnosis is used when the symptoms of </a:t>
            </a:r>
            <a:r>
              <a:rPr lang="en-IN" sz="3600" dirty="0">
                <a:solidFill>
                  <a:srgbClr val="0070C0"/>
                </a:solidFill>
                <a:latin typeface="Times New Roman" pitchFamily="18" charset="0"/>
                <a:cs typeface="Times New Roman" pitchFamily="18" charset="0"/>
              </a:rPr>
              <a:t>delirium are brought on by more than one cause</a:t>
            </a:r>
            <a:r>
              <a:rPr lang="en-IN" sz="3600" dirty="0">
                <a:latin typeface="Times New Roman" pitchFamily="18" charset="0"/>
                <a:cs typeface="Times New Roman" pitchFamily="18" charset="0"/>
              </a:rPr>
              <a:t>. </a:t>
            </a:r>
            <a:endParaRPr lang="en-IN" sz="3600" dirty="0" smtClean="0">
              <a:latin typeface="Times New Roman" pitchFamily="18" charset="0"/>
              <a:cs typeface="Times New Roman" pitchFamily="18" charset="0"/>
            </a:endParaRPr>
          </a:p>
          <a:p>
            <a:pPr algn="just"/>
            <a:r>
              <a:rPr lang="en-IN" sz="3600" dirty="0" smtClean="0">
                <a:latin typeface="Times New Roman" pitchFamily="18" charset="0"/>
                <a:cs typeface="Times New Roman" pitchFamily="18" charset="0"/>
              </a:rPr>
              <a:t>For </a:t>
            </a:r>
            <a:r>
              <a:rPr lang="en-IN" sz="3600" dirty="0">
                <a:latin typeface="Times New Roman" pitchFamily="18" charset="0"/>
                <a:cs typeface="Times New Roman" pitchFamily="18" charset="0"/>
              </a:rPr>
              <a:t>example, the delirium may be related to </a:t>
            </a:r>
            <a:r>
              <a:rPr lang="en-IN" sz="3600" dirty="0">
                <a:solidFill>
                  <a:srgbClr val="0070C0"/>
                </a:solidFill>
                <a:latin typeface="Times New Roman" pitchFamily="18" charset="0"/>
                <a:cs typeface="Times New Roman" pitchFamily="18" charset="0"/>
              </a:rPr>
              <a:t>more than one general medical condition</a:t>
            </a:r>
            <a:r>
              <a:rPr lang="en-IN" sz="3600" dirty="0">
                <a:latin typeface="Times New Roman" pitchFamily="18" charset="0"/>
                <a:cs typeface="Times New Roman" pitchFamily="18" charset="0"/>
              </a:rPr>
              <a:t> or it may be a result of the </a:t>
            </a:r>
            <a:r>
              <a:rPr lang="en-IN" sz="3600" dirty="0">
                <a:solidFill>
                  <a:srgbClr val="0070C0"/>
                </a:solidFill>
                <a:latin typeface="Times New Roman" pitchFamily="18" charset="0"/>
                <a:cs typeface="Times New Roman" pitchFamily="18" charset="0"/>
              </a:rPr>
              <a:t>combined effects of a general medical condition and substance use</a:t>
            </a:r>
            <a:r>
              <a:rPr lang="en-IN" sz="3600" dirty="0">
                <a:latin typeface="Times New Roman" pitchFamily="18" charset="0"/>
                <a:cs typeface="Times New Roman" pitchFamily="18" charset="0"/>
              </a:rPr>
              <a:t> (APA, 2000).</a:t>
            </a:r>
            <a:endParaRPr lang="en-US" sz="3600" dirty="0">
              <a:latin typeface="Times New Roman" pitchFamily="18" charset="0"/>
              <a:cs typeface="Times New Roman" pitchFamily="18" charset="0"/>
            </a:endParaRPr>
          </a:p>
        </p:txBody>
      </p:sp>
    </p:spTree>
    <p:extLst>
      <p:ext uri="{BB962C8B-B14F-4D97-AF65-F5344CB8AC3E}">
        <p14:creationId xmlns="" xmlns:p14="http://schemas.microsoft.com/office/powerpoint/2010/main" val="871131408"/>
      </p:ext>
    </p:ext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ssential">
  <a:themeElements>
    <a:clrScheme name="Essential">
      <a:dk1>
        <a:srgbClr val="000000"/>
      </a:dk1>
      <a:lt1>
        <a:srgbClr val="FFFFFF"/>
      </a:lt1>
      <a:dk2>
        <a:srgbClr val="D1282E"/>
      </a:dk2>
      <a:lt2>
        <a:srgbClr val="C8C8B1"/>
      </a:lt2>
      <a:accent1>
        <a:srgbClr val="7A7A7A"/>
      </a:accent1>
      <a:accent2>
        <a:srgbClr val="F5C201"/>
      </a:accent2>
      <a:accent3>
        <a:srgbClr val="526DB0"/>
      </a:accent3>
      <a:accent4>
        <a:srgbClr val="989AAC"/>
      </a:accent4>
      <a:accent5>
        <a:srgbClr val="DC5924"/>
      </a:accent5>
      <a:accent6>
        <a:srgbClr val="B4B392"/>
      </a:accent6>
      <a:hlink>
        <a:srgbClr val="CC9900"/>
      </a:hlink>
      <a:folHlink>
        <a:srgbClr val="969696"/>
      </a:folHlink>
    </a:clrScheme>
    <a:fontScheme name="Essential">
      <a:majorFont>
        <a:latin typeface="Arial Black"/>
        <a:ea typeface=""/>
        <a:cs typeface=""/>
        <a:font script="Jpan" typeface="ＭＳ Ｐゴシック"/>
        <a:font script="Hang" typeface="HY견고딕"/>
        <a:font script="Hans" typeface="微软雅黑"/>
        <a:font script="Hant" typeface="微軟正黑體"/>
        <a:font script="Arab" typeface="Tahoma"/>
        <a:font script="Hebr" typeface="Ta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sential">
      <a:fillStyleLst>
        <a:solidFill>
          <a:schemeClr val="phClr"/>
        </a:solidFill>
        <a:gradFill rotWithShape="1">
          <a:gsLst>
            <a:gs pos="0">
              <a:schemeClr val="phClr">
                <a:tint val="60000"/>
                <a:satMod val="250000"/>
              </a:schemeClr>
            </a:gs>
            <a:gs pos="35000">
              <a:schemeClr val="phClr">
                <a:tint val="47000"/>
                <a:satMod val="275000"/>
              </a:schemeClr>
            </a:gs>
            <a:gs pos="100000">
              <a:schemeClr val="phClr">
                <a:tint val="25000"/>
                <a:satMod val="300000"/>
              </a:schemeClr>
            </a:gs>
          </a:gsLst>
          <a:lin ang="16200000" scaled="1"/>
        </a:gradFill>
        <a:solidFill>
          <a:schemeClr val="phClr">
            <a:satMod val="110000"/>
          </a:schemeClr>
        </a:solidFill>
      </a:fillStyleLst>
      <a:lnStyleLst>
        <a:ln w="12700" cap="flat" cmpd="sng" algn="ctr">
          <a:solidFill>
            <a:schemeClr val="phClr">
              <a:shade val="95000"/>
              <a:satMod val="105000"/>
            </a:schemeClr>
          </a:solidFill>
          <a:prstDash val="solid"/>
        </a:ln>
        <a:ln w="28575" cap="flat" cmpd="sng" algn="ctr">
          <a:solidFill>
            <a:schemeClr val="phClr"/>
          </a:solidFill>
          <a:prstDash val="solid"/>
        </a:ln>
        <a:ln w="41275" cap="flat" cmpd="sng" algn="ctr">
          <a:solidFill>
            <a:schemeClr val="phClr"/>
          </a:solidFill>
          <a:prstDash val="solid"/>
        </a:ln>
      </a:lnStyleLst>
      <a:effectStyleLst>
        <a:effectStyle>
          <a:effectLst/>
        </a:effectStyle>
        <a:effectStyle>
          <a:effectLst>
            <a:outerShdw blurRad="39999" dist="23000" algn="bl" rotWithShape="0">
              <a:srgbClr val="000000">
                <a:alpha val="40000"/>
              </a:srgbClr>
            </a:outerShdw>
          </a:effectLst>
        </a:effectStyle>
        <a:effectStyle>
          <a:effectLst>
            <a:outerShdw blurRad="38100" dist="19050" algn="bl" rotWithShape="0">
              <a:srgbClr val="000000">
                <a:alpha val="60000"/>
              </a:srgbClr>
            </a:outerShdw>
          </a:effectLst>
          <a:scene3d>
            <a:camera prst="orthographicFront">
              <a:rot lat="0" lon="0" rev="0"/>
            </a:camera>
            <a:lightRig rig="balanced" dir="l"/>
          </a:scene3d>
          <a:sp3d prstMaterial="plastic">
            <a:bevelT w="38100" h="31750"/>
          </a:sp3d>
        </a:effectStyle>
      </a:effectStyleLst>
      <a:bgFillStyleLst>
        <a:solidFill>
          <a:schemeClr val="phClr"/>
        </a:solidFill>
        <a:blipFill rotWithShape="1">
          <a:blip xmlns:r="http://schemas.openxmlformats.org/officeDocument/2006/relationships" r:embed="rId1">
            <a:duotone>
              <a:schemeClr val="phClr">
                <a:tint val="96000"/>
              </a:schemeClr>
              <a:schemeClr val="phClr">
                <a:shade val="94000"/>
              </a:schemeClr>
            </a:duotone>
          </a:blip>
          <a:tile tx="0" ty="0" sx="100000" sy="100000" flip="none" algn="tl"/>
        </a:blipFill>
        <a:gradFill rotWithShape="1">
          <a:gsLst>
            <a:gs pos="0">
              <a:schemeClr val="phClr">
                <a:tint val="84000"/>
                <a:satMod val="110000"/>
              </a:schemeClr>
            </a:gs>
            <a:gs pos="44000">
              <a:schemeClr val="phClr">
                <a:tint val="93000"/>
                <a:satMod val="115000"/>
              </a:schemeClr>
            </a:gs>
            <a:gs pos="100000">
              <a:schemeClr val="phClr">
                <a:tint val="100000"/>
                <a:shade val="59000"/>
                <a:satMod val="120000"/>
              </a:schemeClr>
            </a:gs>
          </a:gsLst>
          <a:path path="circle">
            <a:fillToRect l="40000" t="60000" r="60000" b="4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Essential</Template>
  <TotalTime>983</TotalTime>
  <Words>2252</Words>
  <Application>Microsoft Office PowerPoint</Application>
  <PresentationFormat>On-screen Show (4:3)</PresentationFormat>
  <Paragraphs>222</Paragraphs>
  <Slides>52</Slides>
  <Notes>1</Notes>
  <HiddenSlides>0</HiddenSlides>
  <MMClips>0</MMClips>
  <ScaleCrop>false</ScaleCrop>
  <HeadingPairs>
    <vt:vector size="4" baseType="variant">
      <vt:variant>
        <vt:lpstr>Theme</vt:lpstr>
      </vt:variant>
      <vt:variant>
        <vt:i4>1</vt:i4>
      </vt:variant>
      <vt:variant>
        <vt:lpstr>Slide Titles</vt:lpstr>
      </vt:variant>
      <vt:variant>
        <vt:i4>52</vt:i4>
      </vt:variant>
    </vt:vector>
  </HeadingPairs>
  <TitlesOfParts>
    <vt:vector size="53" baseType="lpstr">
      <vt:lpstr>Essential</vt:lpstr>
      <vt:lpstr>DELIRIUM, DEMENTIA AND AMNESTIC DISORDER </vt:lpstr>
      <vt:lpstr>INTRODUCTION:</vt:lpstr>
      <vt:lpstr>DELIRIUM</vt:lpstr>
      <vt:lpstr>PREDISPOSING FACTORS:</vt:lpstr>
      <vt:lpstr>Delirium Due to a General  Medical Condition</vt:lpstr>
      <vt:lpstr>Substance-Induced Delirium</vt:lpstr>
      <vt:lpstr>Substance-Intoxication Delirium</vt:lpstr>
      <vt:lpstr>Substance-Withdrawal Delirium</vt:lpstr>
      <vt:lpstr>Delirium Due to Multiple Etiologies</vt:lpstr>
      <vt:lpstr>CLINICAL FINDINGS:</vt:lpstr>
      <vt:lpstr>MEDICAL TREATMENT MODALITIES</vt:lpstr>
      <vt:lpstr>CONT…</vt:lpstr>
      <vt:lpstr>AMNESTIC DISORDERS</vt:lpstr>
      <vt:lpstr>Definition: </vt:lpstr>
      <vt:lpstr>CLINICAL FINDINGS:</vt:lpstr>
      <vt:lpstr>Cont.…</vt:lpstr>
      <vt:lpstr>PREDISPOSING FACTORS</vt:lpstr>
      <vt:lpstr>  General   medical  conditions   that  may  be  associated with amnestic disorder include:</vt:lpstr>
      <vt:lpstr>SUBSTANCE-INDUCED PERSISTING AMNESTIC DISORDER</vt:lpstr>
      <vt:lpstr>DEMENTIA:</vt:lpstr>
      <vt:lpstr>DEFINITION:</vt:lpstr>
      <vt:lpstr>EPIDEMIOLOGY:</vt:lpstr>
      <vt:lpstr>CLASSIFICATION:</vt:lpstr>
      <vt:lpstr>CLINICAL FINDINGS</vt:lpstr>
      <vt:lpstr>Slide 25</vt:lpstr>
      <vt:lpstr>Stages of Dementia</vt:lpstr>
      <vt:lpstr>Slide 27</vt:lpstr>
      <vt:lpstr>PREDISPOSING FACTORS</vt:lpstr>
      <vt:lpstr>DEMENTIA OF THE ALZHEIMER’S TYPE</vt:lpstr>
      <vt:lpstr>Examination by CT scan and MRI</vt:lpstr>
      <vt:lpstr>Slide 31</vt:lpstr>
      <vt:lpstr>Etiology </vt:lpstr>
      <vt:lpstr>Acetylcholine alteration</vt:lpstr>
      <vt:lpstr>Plaques and tangles</vt:lpstr>
      <vt:lpstr>Head trauma</vt:lpstr>
      <vt:lpstr>Genetic factors</vt:lpstr>
      <vt:lpstr>VASCULAR DEMENTIA</vt:lpstr>
      <vt:lpstr>Clinical findings</vt:lpstr>
      <vt:lpstr>DEMENTIA DUE TO HIV</vt:lpstr>
      <vt:lpstr>Slide 40</vt:lpstr>
      <vt:lpstr>DEMENTIA DUE TO HEAD TRAUMA</vt:lpstr>
      <vt:lpstr>DEMENTIA DUE TO LEWY BODY DISEASE</vt:lpstr>
      <vt:lpstr>Slide 43</vt:lpstr>
      <vt:lpstr>DEMENTIA DUE TO PARKINSON’S DISEASE</vt:lpstr>
      <vt:lpstr>DEMENTIA DUE TO HUNTINGTON’S DISEASE</vt:lpstr>
      <vt:lpstr>DEMENTIA DUE TO PICK’S DISEASE</vt:lpstr>
      <vt:lpstr>DEMENTIA DUE TO CREUTZFELDT–JAKOB DISEASE</vt:lpstr>
      <vt:lpstr>DEMENTIA DUE TO OTHER  MEDICAL CONDITIONS:</vt:lpstr>
      <vt:lpstr> SUBSTANCE-INDUCED PERSISTING  DEMENTIA</vt:lpstr>
      <vt:lpstr>Medical management </vt:lpstr>
      <vt:lpstr>Nursing Diagnosis</vt:lpstr>
      <vt:lpstr>Slide 52</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Nilesh Kharadi</cp:lastModifiedBy>
  <cp:revision>187</cp:revision>
  <dcterms:created xsi:type="dcterms:W3CDTF">2006-08-16T00:00:00Z</dcterms:created>
  <dcterms:modified xsi:type="dcterms:W3CDTF">2017-05-11T15:08:42Z</dcterms:modified>
</cp:coreProperties>
</file>