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93" r:id="rId9"/>
    <p:sldId id="261" r:id="rId10"/>
    <p:sldId id="264" r:id="rId11"/>
    <p:sldId id="265" r:id="rId12"/>
    <p:sldId id="266" r:id="rId13"/>
    <p:sldId id="294" r:id="rId14"/>
    <p:sldId id="267" r:id="rId15"/>
    <p:sldId id="268" r:id="rId16"/>
    <p:sldId id="269" r:id="rId17"/>
    <p:sldId id="295" r:id="rId18"/>
    <p:sldId id="272" r:id="rId19"/>
    <p:sldId id="273" r:id="rId20"/>
    <p:sldId id="274" r:id="rId21"/>
    <p:sldId id="271" r:id="rId22"/>
    <p:sldId id="275" r:id="rId23"/>
    <p:sldId id="276" r:id="rId24"/>
    <p:sldId id="277" r:id="rId25"/>
    <p:sldId id="278" r:id="rId26"/>
    <p:sldId id="279" r:id="rId27"/>
    <p:sldId id="297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314" r:id="rId41"/>
    <p:sldId id="315" r:id="rId42"/>
    <p:sldId id="317" r:id="rId43"/>
    <p:sldId id="318" r:id="rId44"/>
    <p:sldId id="316" r:id="rId45"/>
    <p:sldId id="311" r:id="rId46"/>
    <p:sldId id="319" r:id="rId47"/>
    <p:sldId id="320" r:id="rId48"/>
    <p:sldId id="321" r:id="rId49"/>
    <p:sldId id="322" r:id="rId50"/>
    <p:sldId id="323" r:id="rId51"/>
    <p:sldId id="312" r:id="rId52"/>
    <p:sldId id="324" r:id="rId53"/>
    <p:sldId id="325" r:id="rId54"/>
    <p:sldId id="326" r:id="rId55"/>
    <p:sldId id="327" r:id="rId56"/>
    <p:sldId id="328" r:id="rId57"/>
    <p:sldId id="329" r:id="rId58"/>
    <p:sldId id="330" r:id="rId59"/>
    <p:sldId id="331" r:id="rId60"/>
    <p:sldId id="332" r:id="rId61"/>
    <p:sldId id="333" r:id="rId62"/>
    <p:sldId id="334" r:id="rId63"/>
    <p:sldId id="335" r:id="rId64"/>
    <p:sldId id="337" r:id="rId65"/>
    <p:sldId id="338" r:id="rId66"/>
    <p:sldId id="339" r:id="rId67"/>
    <p:sldId id="340" r:id="rId68"/>
    <p:sldId id="341" r:id="rId69"/>
    <p:sldId id="342" r:id="rId70"/>
    <p:sldId id="336" r:id="rId71"/>
    <p:sldId id="343" r:id="rId72"/>
    <p:sldId id="344" r:id="rId73"/>
    <p:sldId id="345" r:id="rId74"/>
    <p:sldId id="346" r:id="rId75"/>
    <p:sldId id="347" r:id="rId76"/>
    <p:sldId id="348" r:id="rId77"/>
    <p:sldId id="349" r:id="rId78"/>
    <p:sldId id="351" r:id="rId7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821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685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53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7343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6392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030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248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43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286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60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122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863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627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18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9342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03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79799-2E58-4240-9247-57D35C15E7FE}" type="datetimeFigureOut">
              <a:rPr lang="en-IN" smtClean="0"/>
              <a:pPr/>
              <a:t>30-06-2017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F40730-F35C-4173-85D9-C97D9E82C70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754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3600" dirty="0" smtClean="0"/>
              <a:t>Record and report and hospital management information system</a:t>
            </a:r>
            <a:endParaRPr lang="en-IN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smtClean="0"/>
              <a:t>Raval Sweety P.</a:t>
            </a:r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/>
              <a:t>Family records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The basic unit of service is the family.</a:t>
            </a:r>
          </a:p>
          <a:p>
            <a:pPr lvl="0"/>
            <a:r>
              <a:rPr lang="en-IN" sz="2400" dirty="0" smtClean="0"/>
              <a:t> All records relate to members of family, placed in a single family folder. </a:t>
            </a:r>
          </a:p>
          <a:p>
            <a:pPr lvl="0"/>
            <a:r>
              <a:rPr lang="en-IN" sz="2400" dirty="0" smtClean="0"/>
              <a:t>It is picture of the total services </a:t>
            </a:r>
          </a:p>
          <a:p>
            <a:pPr lvl="0"/>
            <a:r>
              <a:rPr lang="en-IN" sz="2400" dirty="0" smtClean="0"/>
              <a:t>It helps to give effective, economic service to the family as a whole.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Separate record forms may be needed for different types of service</a:t>
            </a:r>
          </a:p>
          <a:p>
            <a:pPr lvl="0">
              <a:buNone/>
            </a:pPr>
            <a:r>
              <a:rPr lang="en-IN" sz="2400" dirty="0" smtClean="0"/>
              <a:t>   such as TB, maternity etc. </a:t>
            </a:r>
          </a:p>
          <a:p>
            <a:pPr lvl="0"/>
            <a:r>
              <a:rPr lang="en-IN" sz="2400" dirty="0" smtClean="0"/>
              <a:t>Individual records of one family should be placed in a single family folder.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 smtClean="0"/>
              <a:t>Nursing Superintendent has to keep certain records readily available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Hospital -Philosophy, </a:t>
            </a:r>
          </a:p>
          <a:p>
            <a:pPr lvl="0"/>
            <a:r>
              <a:rPr lang="en-IN" sz="2400" dirty="0" smtClean="0"/>
              <a:t>              aims and objectives  </a:t>
            </a:r>
          </a:p>
          <a:p>
            <a:pPr lvl="0"/>
            <a:r>
              <a:rPr lang="en-IN" sz="2400" dirty="0" smtClean="0"/>
              <a:t>Policies of the hospital for recruitment/ selection and other area.</a:t>
            </a:r>
          </a:p>
          <a:p>
            <a:pPr lvl="0"/>
            <a:r>
              <a:rPr lang="en-IN" sz="2400" dirty="0" smtClean="0"/>
              <a:t>Total number of nurses on the roll.</a:t>
            </a:r>
          </a:p>
          <a:p>
            <a:pPr lvl="0"/>
            <a:r>
              <a:rPr lang="en-IN" sz="2400" dirty="0" smtClean="0"/>
              <a:t>The physical layout of various departments.</a:t>
            </a:r>
          </a:p>
          <a:p>
            <a:pPr lvl="0"/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IN" sz="3200" dirty="0" smtClean="0"/>
              <a:t>Confidential record of the nursing personnel.</a:t>
            </a:r>
          </a:p>
          <a:p>
            <a:pPr lvl="0"/>
            <a:r>
              <a:rPr lang="en-IN" sz="3200" dirty="0" smtClean="0"/>
              <a:t>Staff development records.</a:t>
            </a:r>
          </a:p>
          <a:p>
            <a:pPr lvl="0"/>
            <a:r>
              <a:rPr lang="en-IN" sz="3200" dirty="0" smtClean="0"/>
              <a:t>Any disciplinary action record.</a:t>
            </a:r>
          </a:p>
          <a:p>
            <a:r>
              <a:rPr lang="en-IN" sz="3200" dirty="0" smtClean="0"/>
              <a:t>Record of various committees and meeting, memorandum, notices etc</a:t>
            </a:r>
          </a:p>
          <a:p>
            <a:endParaRPr lang="en-IN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FILLING OF RECORDS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Different systems may be adopted depending on the purposes of the records and on the merits of a system. </a:t>
            </a:r>
          </a:p>
          <a:p>
            <a:pPr lvl="0"/>
            <a:r>
              <a:rPr lang="en-IN" sz="2400" b="1" dirty="0" smtClean="0"/>
              <a:t>The records can be arranged</a:t>
            </a:r>
          </a:p>
          <a:p>
            <a:pPr lvl="0"/>
            <a:r>
              <a:rPr lang="en-IN" sz="2400" dirty="0" smtClean="0"/>
              <a:t>Alphabetically</a:t>
            </a:r>
          </a:p>
          <a:p>
            <a:pPr lvl="0"/>
            <a:r>
              <a:rPr lang="en-IN" sz="2400" dirty="0" smtClean="0"/>
              <a:t>Numerically</a:t>
            </a:r>
          </a:p>
          <a:p>
            <a:pPr lvl="0"/>
            <a:r>
              <a:rPr lang="en-IN" sz="2400" dirty="0" smtClean="0"/>
              <a:t>Geographically and</a:t>
            </a:r>
          </a:p>
          <a:p>
            <a:pPr lvl="0"/>
            <a:r>
              <a:rPr lang="en-IN" sz="2400" dirty="0" smtClean="0"/>
              <a:t>With index cards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REGISTERS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2000" dirty="0" smtClean="0"/>
              <a:t>It provides indication of the total volume of service and type of cases seen. </a:t>
            </a:r>
          </a:p>
          <a:p>
            <a:pPr lvl="0"/>
            <a:r>
              <a:rPr lang="en-IN" sz="2000" dirty="0" smtClean="0"/>
              <a:t>Clerical assistance may be needed for this.</a:t>
            </a:r>
          </a:p>
          <a:p>
            <a:pPr lvl="0"/>
            <a:r>
              <a:rPr lang="en-IN" sz="2000" dirty="0" smtClean="0"/>
              <a:t>Registers can be of varied types such as   </a:t>
            </a:r>
          </a:p>
          <a:p>
            <a:pPr lvl="0"/>
            <a:r>
              <a:rPr lang="en-IN" sz="2000" dirty="0" smtClean="0"/>
              <a:t>      immunization register</a:t>
            </a:r>
          </a:p>
          <a:p>
            <a:pPr lvl="0"/>
            <a:r>
              <a:rPr lang="en-IN" sz="2000" dirty="0" smtClean="0"/>
              <a:t>      clinic attendance register</a:t>
            </a:r>
          </a:p>
          <a:p>
            <a:pPr lvl="0"/>
            <a:r>
              <a:rPr lang="en-IN" sz="2000" dirty="0" smtClean="0"/>
              <a:t>      family planning register</a:t>
            </a:r>
          </a:p>
          <a:p>
            <a:pPr lvl="0"/>
            <a:r>
              <a:rPr lang="en-IN" sz="2000" dirty="0" smtClean="0"/>
              <a:t>      birth register and death register.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REPORTS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</p:spPr>
        <p:txBody>
          <a:bodyPr>
            <a:normAutofit/>
          </a:bodyPr>
          <a:lstStyle/>
          <a:p>
            <a:pPr lvl="0"/>
            <a:r>
              <a:rPr lang="en-IN" sz="2400" dirty="0" smtClean="0"/>
              <a:t>Reports can be compiled </a:t>
            </a:r>
          </a:p>
          <a:p>
            <a:pPr lvl="0"/>
            <a:r>
              <a:rPr lang="en-IN" sz="2400" dirty="0" smtClean="0"/>
              <a:t>                             Daily</a:t>
            </a:r>
          </a:p>
          <a:p>
            <a:pPr lvl="0"/>
            <a:r>
              <a:rPr lang="en-IN" sz="2400" dirty="0" smtClean="0"/>
              <a:t>                             Weekly</a:t>
            </a:r>
          </a:p>
          <a:p>
            <a:pPr lvl="0"/>
            <a:r>
              <a:rPr lang="en-IN" sz="2400" dirty="0" smtClean="0"/>
              <a:t>                             Monthly</a:t>
            </a:r>
          </a:p>
          <a:p>
            <a:pPr lvl="0"/>
            <a:r>
              <a:rPr lang="en-IN" sz="2400" dirty="0" smtClean="0"/>
              <a:t>                             Quarterly and annually. </a:t>
            </a:r>
          </a:p>
          <a:p>
            <a:pPr lvl="0"/>
            <a:r>
              <a:rPr lang="en-IN" sz="2400" dirty="0" smtClean="0"/>
              <a:t>Report summarizes the services of the nurse and/ or the agency. </a:t>
            </a:r>
          </a:p>
          <a:p>
            <a:pPr lvl="0"/>
            <a:r>
              <a:rPr lang="en-IN" sz="2400" dirty="0" smtClean="0"/>
              <a:t>Reports may be in the form of an analysis of some aspect of a service.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800" dirty="0" smtClean="0"/>
              <a:t>These are based on records and registers and so it is relevant for the nurses to maintain the records regarding their daily case load, service load and activities. </a:t>
            </a:r>
          </a:p>
          <a:p>
            <a:pPr lvl="0"/>
            <a:r>
              <a:rPr lang="en-IN" sz="2800" dirty="0" smtClean="0"/>
              <a:t>Thus the data can be obtained continuously and for a long period.</a:t>
            </a:r>
          </a:p>
          <a:p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PURPOSES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To show the kind and quantity of service rendered over to a specific period.</a:t>
            </a:r>
          </a:p>
          <a:p>
            <a:pPr lvl="0"/>
            <a:r>
              <a:rPr lang="en-IN" sz="2400" dirty="0" smtClean="0"/>
              <a:t>To show the progress in reaching goals.</a:t>
            </a:r>
          </a:p>
          <a:p>
            <a:pPr lvl="0"/>
            <a:r>
              <a:rPr lang="en-IN" sz="2400" dirty="0" smtClean="0"/>
              <a:t>As an aid in studying health conditions.</a:t>
            </a:r>
          </a:p>
          <a:p>
            <a:pPr lvl="0"/>
            <a:r>
              <a:rPr lang="en-IN" sz="2400" dirty="0" smtClean="0"/>
              <a:t>As an aid in planning.</a:t>
            </a:r>
          </a:p>
          <a:p>
            <a:pPr lvl="0"/>
            <a:r>
              <a:rPr lang="en-IN" sz="2400" dirty="0" smtClean="0"/>
              <a:t>To interpret the services to the public and to other interested agencies.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3200" dirty="0" smtClean="0"/>
              <a:t>A narrative report every month which   present problems for administrative considerations.</a:t>
            </a:r>
          </a:p>
          <a:p>
            <a:pPr lvl="0"/>
            <a:r>
              <a:rPr lang="en-IN" sz="3200" dirty="0" smtClean="0"/>
              <a:t> It helps in community health practice in solving its health problems.</a:t>
            </a:r>
          </a:p>
          <a:p>
            <a:endParaRPr lang="en-IN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 smtClean="0"/>
              <a:t>Record and report are legal document.</a:t>
            </a:r>
          </a:p>
          <a:p>
            <a:r>
              <a:rPr lang="en-IN" sz="2800" dirty="0" smtClean="0"/>
              <a:t>Nurses have legal responsibility for accurately reporting and recording patient’s conditions, treatment and responses to care.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Change of shift reports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 lnSpcReduction="10000"/>
          </a:bodyPr>
          <a:lstStyle/>
          <a:p>
            <a:pPr lvl="0"/>
            <a:r>
              <a:rPr lang="en-IN" sz="2400" dirty="0" smtClean="0"/>
              <a:t>oldest report method &amp; it  is very important. </a:t>
            </a:r>
          </a:p>
          <a:p>
            <a:pPr lvl="0"/>
            <a:r>
              <a:rPr lang="en-IN" sz="2400" dirty="0" smtClean="0"/>
              <a:t>It transmitting the information about care of patient from one set of workers to another.</a:t>
            </a:r>
          </a:p>
          <a:p>
            <a:r>
              <a:rPr lang="en-IN" sz="2400" b="1" dirty="0" smtClean="0"/>
              <a:t>Reports provide </a:t>
            </a:r>
          </a:p>
          <a:p>
            <a:r>
              <a:rPr lang="en-IN" sz="2400" dirty="0" smtClean="0"/>
              <a:t>the staff an opportunity to learn salient points about patients </a:t>
            </a:r>
          </a:p>
          <a:p>
            <a:r>
              <a:rPr lang="en-IN" sz="2400" dirty="0" smtClean="0"/>
              <a:t>that have occurred during the hours of prior to their taking the responsibility of patient care.</a:t>
            </a:r>
          </a:p>
          <a:p>
            <a:pPr lvl="0"/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IN" sz="2400" dirty="0" smtClean="0"/>
              <a:t>There are many formats for such overall reporting. </a:t>
            </a:r>
          </a:p>
          <a:p>
            <a:pPr lvl="0"/>
            <a:r>
              <a:rPr lang="en-IN" sz="2400" dirty="0" smtClean="0"/>
              <a:t>Essential information such as discharge, 				transfers and admission, immediate pre and post operating patients, critical patients,</a:t>
            </a:r>
          </a:p>
          <a:p>
            <a:pPr lvl="0"/>
            <a:r>
              <a:rPr lang="en-IN" sz="2400" dirty="0" smtClean="0"/>
              <a:t>Those receiving important procedures such as B.T. those with complication factors such as bedsores/ isolation, neurotic states etc.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2400" dirty="0" smtClean="0"/>
              <a:t>Format also provides staffing information such as number of patients of each category, i.e. ICU. Acutely ill, </a:t>
            </a:r>
          </a:p>
          <a:p>
            <a:pPr lvl="0"/>
            <a:r>
              <a:rPr lang="en-IN" sz="2400" dirty="0" smtClean="0"/>
              <a:t> </a:t>
            </a:r>
            <a:r>
              <a:rPr lang="en-IN" sz="2400" dirty="0" smtClean="0"/>
              <a:t>Evening </a:t>
            </a:r>
            <a:r>
              <a:rPr lang="en-IN" sz="2400" dirty="0" smtClean="0"/>
              <a:t>and night shift</a:t>
            </a:r>
          </a:p>
          <a:p>
            <a:pPr lvl="0"/>
            <a:r>
              <a:rPr lang="en-IN" sz="2400" dirty="0" smtClean="0"/>
              <a:t> </a:t>
            </a:r>
            <a:r>
              <a:rPr lang="en-IN" sz="2400" dirty="0" smtClean="0"/>
              <a:t>Nursing </a:t>
            </a:r>
            <a:r>
              <a:rPr lang="en-IN" sz="2400" dirty="0" smtClean="0"/>
              <a:t>managers require the same    	       </a:t>
            </a:r>
            <a:r>
              <a:rPr lang="en-IN" sz="2400" dirty="0" smtClean="0"/>
              <a:t>  type </a:t>
            </a:r>
            <a:r>
              <a:rPr lang="en-IN" sz="2400" dirty="0" smtClean="0"/>
              <a:t>of information.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General periodic reports: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Though these general periodic reports are as common as change of shift, but they are often used.</a:t>
            </a:r>
          </a:p>
          <a:p>
            <a:pPr lvl="0"/>
            <a:r>
              <a:rPr lang="en-IN" sz="2400" dirty="0" smtClean="0"/>
              <a:t>E.g. The Nursing Superintendent is accountable to the hospital administrator. 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2400" dirty="0" smtClean="0"/>
              <a:t>Nursing service director accountable for take written report from departmental head.</a:t>
            </a:r>
          </a:p>
          <a:p>
            <a:pPr lvl="0"/>
            <a:r>
              <a:rPr lang="en-IN" sz="2400" dirty="0" smtClean="0"/>
              <a:t>Head nurse    -   from   -    staff nurse</a:t>
            </a:r>
          </a:p>
          <a:p>
            <a:pPr lvl="0"/>
            <a:r>
              <a:rPr lang="en-IN" sz="2400" dirty="0" smtClean="0"/>
              <a:t>These are specialised reports</a:t>
            </a:r>
          </a:p>
          <a:p>
            <a:pPr lvl="0"/>
            <a:r>
              <a:rPr lang="en-IN" sz="2400" dirty="0" smtClean="0"/>
              <a:t>Help in preparing these generalised reports such as </a:t>
            </a:r>
            <a:r>
              <a:rPr lang="en-IN" sz="2400" dirty="0" smtClean="0"/>
              <a:t>summary </a:t>
            </a:r>
            <a:r>
              <a:rPr lang="en-IN" sz="2400" dirty="0" smtClean="0"/>
              <a:t>of nursing hours,   </a:t>
            </a:r>
            <a:r>
              <a:rPr lang="en-IN" sz="2400" dirty="0" smtClean="0"/>
              <a:t>distribution </a:t>
            </a:r>
            <a:r>
              <a:rPr lang="en-IN" sz="2400" dirty="0" smtClean="0"/>
              <a:t>and kinds of works etc.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Hospital annual reports: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2400" dirty="0" smtClean="0"/>
              <a:t>A detailed report of the nursing services is included in the hospital annual report.</a:t>
            </a:r>
          </a:p>
          <a:p>
            <a:pPr lvl="0"/>
            <a:r>
              <a:rPr lang="en-IN" sz="2400" dirty="0" smtClean="0"/>
              <a:t>Regulatory or accrediting agency reports are equally important. </a:t>
            </a:r>
          </a:p>
          <a:p>
            <a:pPr lvl="0"/>
            <a:r>
              <a:rPr lang="en-IN" sz="2400" dirty="0" smtClean="0"/>
              <a:t>This body gives the report whether the hospital and nursing section is following  the minimum norms to give effective patient care.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Telephone report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/>
          <a:lstStyle/>
          <a:p>
            <a:pPr lvl="0"/>
            <a:r>
              <a:rPr lang="en-IN" sz="2400" dirty="0" smtClean="0"/>
              <a:t>Health professionals frequently report about a client by telephone.</a:t>
            </a:r>
          </a:p>
          <a:p>
            <a:pPr lvl="0"/>
            <a:r>
              <a:rPr lang="en-IN" sz="2400" dirty="0" smtClean="0"/>
              <a:t>Nurses inform physician about </a:t>
            </a:r>
          </a:p>
          <a:p>
            <a:pPr lvl="0"/>
            <a:r>
              <a:rPr lang="en-IN" sz="2400" dirty="0" smtClean="0"/>
              <a:t>a change in a client’s condition, </a:t>
            </a:r>
          </a:p>
          <a:p>
            <a:pPr lvl="0"/>
            <a:r>
              <a:rPr lang="en-IN" sz="2400" dirty="0" smtClean="0"/>
              <a:t>a nurse may report to a nurse on another unit about a transferred client.</a:t>
            </a:r>
          </a:p>
          <a:p>
            <a:pPr lvl="0"/>
            <a:r>
              <a:rPr lang="en-IN" sz="2400" dirty="0" smtClean="0"/>
              <a:t>Telephone report - physician -concise               	                                      accurate </a:t>
            </a:r>
          </a:p>
          <a:p>
            <a:pPr lvl="0"/>
            <a:r>
              <a:rPr lang="en-IN" sz="2400" dirty="0" smtClean="0"/>
              <a:t>begin with name and relationship to the client.</a:t>
            </a:r>
          </a:p>
          <a:p>
            <a:pPr lvl="0"/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800" dirty="0" smtClean="0"/>
              <a:t>The nurse receiving a telephone report should document </a:t>
            </a:r>
          </a:p>
          <a:p>
            <a:pPr lvl="0"/>
            <a:r>
              <a:rPr lang="en-IN" sz="2800" dirty="0" smtClean="0"/>
              <a:t>          date and time</a:t>
            </a:r>
          </a:p>
          <a:p>
            <a:pPr lvl="0"/>
            <a:r>
              <a:rPr lang="en-IN" sz="2800" dirty="0" smtClean="0"/>
              <a:t>the name of the person giving  information  the subject of the information received  designs the notation.</a:t>
            </a:r>
          </a:p>
          <a:p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000" dirty="0" smtClean="0"/>
              <a:t>If any doubt than it should be repeat to sender to ensure accuracy. </a:t>
            </a:r>
          </a:p>
          <a:p>
            <a:pPr lvl="0"/>
            <a:r>
              <a:rPr lang="en-IN" sz="2000" dirty="0" smtClean="0"/>
              <a:t>Telephone report usually include </a:t>
            </a:r>
          </a:p>
          <a:p>
            <a:pPr lvl="0"/>
            <a:r>
              <a:rPr lang="en-IN" sz="2000" dirty="0" smtClean="0"/>
              <a:t>the clients name and medical diagnosis, </a:t>
            </a:r>
          </a:p>
          <a:p>
            <a:pPr lvl="0"/>
            <a:r>
              <a:rPr lang="en-IN" sz="2000" dirty="0" smtClean="0"/>
              <a:t>        changes in nursing assessment</a:t>
            </a:r>
          </a:p>
          <a:p>
            <a:pPr lvl="0"/>
            <a:r>
              <a:rPr lang="en-IN" sz="2000" dirty="0" smtClean="0"/>
              <a:t>        vital signs </a:t>
            </a:r>
          </a:p>
          <a:p>
            <a:pPr lvl="0"/>
            <a:r>
              <a:rPr lang="en-IN" sz="2000" dirty="0" smtClean="0"/>
              <a:t>        significant laboratory data </a:t>
            </a:r>
          </a:p>
          <a:p>
            <a:pPr lvl="0"/>
            <a:r>
              <a:rPr lang="en-IN" sz="2000" dirty="0" smtClean="0"/>
              <a:t>        related nursing interventions.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2800" dirty="0" smtClean="0"/>
              <a:t>The nurse should have the client chart ready to give the physician any further information.</a:t>
            </a:r>
          </a:p>
          <a:p>
            <a:pPr lvl="0"/>
            <a:r>
              <a:rPr lang="en-IN" sz="2800" dirty="0" smtClean="0"/>
              <a:t>After reporting the nurse should</a:t>
            </a:r>
          </a:p>
          <a:p>
            <a:pPr lvl="0"/>
            <a:r>
              <a:rPr lang="en-IN" sz="2800" dirty="0" smtClean="0"/>
              <a:t>document the date, time and content of all.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 of record and report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Fact </a:t>
            </a:r>
          </a:p>
          <a:p>
            <a:r>
              <a:rPr lang="en-IN" sz="2800" dirty="0" smtClean="0"/>
              <a:t>Accuracy</a:t>
            </a:r>
          </a:p>
          <a:p>
            <a:r>
              <a:rPr lang="en-IN" sz="2800" dirty="0" smtClean="0"/>
              <a:t>Completeness</a:t>
            </a:r>
          </a:p>
          <a:p>
            <a:r>
              <a:rPr lang="en-IN" sz="2800" dirty="0" err="1" smtClean="0"/>
              <a:t>Currentness</a:t>
            </a:r>
            <a:endParaRPr lang="en-IN" sz="2800" dirty="0" smtClean="0"/>
          </a:p>
          <a:p>
            <a:r>
              <a:rPr lang="en-IN" sz="2800" dirty="0" smtClean="0"/>
              <a:t>Organization</a:t>
            </a:r>
          </a:p>
          <a:p>
            <a:r>
              <a:rPr lang="en-IN" sz="2800" dirty="0" smtClean="0"/>
              <a:t>Confidentiality</a:t>
            </a:r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Incident report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/>
          </a:bodyPr>
          <a:lstStyle/>
          <a:p>
            <a:pPr lvl="0"/>
            <a:r>
              <a:rPr lang="en-IN" sz="2400" dirty="0" smtClean="0"/>
              <a:t>It is an agency record of an accident or unusual occurrence.</a:t>
            </a:r>
          </a:p>
          <a:p>
            <a:pPr lvl="0"/>
            <a:r>
              <a:rPr lang="en-IN" sz="2400" dirty="0" smtClean="0"/>
              <a:t>It used to make report to prevent future incidents or accidents.</a:t>
            </a:r>
          </a:p>
          <a:p>
            <a:pPr lvl="0"/>
            <a:r>
              <a:rPr lang="en-IN" sz="2400" b="1" dirty="0" smtClean="0"/>
              <a:t>Nurse should include following things:</a:t>
            </a:r>
          </a:p>
          <a:p>
            <a:pPr lvl="0"/>
            <a:r>
              <a:rPr lang="en-IN" sz="2400" dirty="0" smtClean="0"/>
              <a:t>Identify the client by name, initials and hospital or identification number.</a:t>
            </a:r>
          </a:p>
          <a:p>
            <a:pPr lvl="0"/>
            <a:r>
              <a:rPr lang="en-IN" sz="2400" dirty="0" smtClean="0"/>
              <a:t>Give the date, time and place of incident.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Describe the facts of incident. Avoid any conclusion or blame.</a:t>
            </a:r>
          </a:p>
          <a:p>
            <a:pPr lvl="0"/>
            <a:r>
              <a:rPr lang="en-IN" sz="2400" dirty="0" smtClean="0"/>
              <a:t>In corporate the clients accounts of the incident. State the clients comments by using direct quotes.</a:t>
            </a:r>
          </a:p>
          <a:p>
            <a:pPr lvl="0"/>
            <a:r>
              <a:rPr lang="en-IN" sz="2400" dirty="0" smtClean="0"/>
              <a:t>Identify all witness to the incident.</a:t>
            </a:r>
          </a:p>
          <a:p>
            <a:pPr lvl="0"/>
            <a:r>
              <a:rPr lang="en-IN" sz="2400" dirty="0" smtClean="0"/>
              <a:t>Identify any equipment by number, and any medication by name and dosage.</a:t>
            </a:r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000" dirty="0" smtClean="0"/>
              <a:t>The report should be completed as soon as possible and filed according to agency policy.</a:t>
            </a:r>
          </a:p>
          <a:p>
            <a:pPr lvl="0"/>
            <a:r>
              <a:rPr lang="en-IN" sz="2000" b="1" dirty="0" smtClean="0"/>
              <a:t>Incident report are </a:t>
            </a:r>
          </a:p>
          <a:p>
            <a:pPr lvl="0"/>
            <a:r>
              <a:rPr lang="en-IN" sz="2000" dirty="0" smtClean="0"/>
              <a:t> reviewed by an agency risk management committee - which decides whether to investigate the incident further.</a:t>
            </a:r>
          </a:p>
          <a:p>
            <a:pPr lvl="0"/>
            <a:r>
              <a:rPr lang="en-IN" sz="2000" dirty="0" smtClean="0"/>
              <a:t>When an accident occurs </a:t>
            </a:r>
          </a:p>
          <a:p>
            <a:pPr lvl="0"/>
            <a:r>
              <a:rPr lang="en-IN" sz="2000" dirty="0" smtClean="0"/>
              <a:t>the nurse should first assess the client and   	                 intervene to prevent injury.</a:t>
            </a:r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800" dirty="0" smtClean="0"/>
              <a:t>If a client injured nurse must take steps to protect a client.</a:t>
            </a:r>
          </a:p>
          <a:p>
            <a:pPr lvl="0"/>
            <a:r>
              <a:rPr lang="en-IN" sz="2800" dirty="0" smtClean="0"/>
              <a:t>Most agencies have policies regarding accident to further prevent it.</a:t>
            </a:r>
          </a:p>
          <a:p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100" dirty="0" smtClean="0"/>
              <a:t>Factors to be kept in mind while reporting and recording: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2000" dirty="0" smtClean="0"/>
              <a:t>Accuracy of the records is very significant.</a:t>
            </a:r>
          </a:p>
          <a:p>
            <a:pPr lvl="0"/>
            <a:r>
              <a:rPr lang="en-IN" sz="2000" dirty="0" smtClean="0"/>
              <a:t>Accuracy of records and report is affected from honesty, precision and clarity.</a:t>
            </a:r>
          </a:p>
          <a:p>
            <a:pPr lvl="0"/>
            <a:r>
              <a:rPr lang="en-IN" sz="2000" dirty="0" smtClean="0"/>
              <a:t>Records and reports should have sufficient details but not too extensive to lose the actual point.</a:t>
            </a:r>
          </a:p>
          <a:p>
            <a:pPr lvl="0"/>
            <a:r>
              <a:rPr lang="en-IN" sz="2000" dirty="0" smtClean="0"/>
              <a:t>Objectivity of records is equally important. For e.g. Checking of certain facts and then writing the report will have more objectivity.</a:t>
            </a:r>
          </a:p>
          <a:p>
            <a:pPr lvl="0"/>
            <a:r>
              <a:rPr lang="en-IN" sz="2000" dirty="0" smtClean="0"/>
              <a:t>Timeliness and promptness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Maintaining the confidentiality</a:t>
            </a:r>
          </a:p>
          <a:p>
            <a:pPr lvl="0"/>
            <a:r>
              <a:rPr lang="en-IN" sz="2400" dirty="0" smtClean="0"/>
              <a:t>Availability of record should be to the patient only in consultation with the doctors. 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Legal protection for nurses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/>
          </a:bodyPr>
          <a:lstStyle/>
          <a:p>
            <a:pPr lvl="0"/>
            <a:r>
              <a:rPr lang="en-IN" sz="2000" dirty="0" smtClean="0"/>
              <a:t>Function within scope of education, job description and nurse practice act.</a:t>
            </a:r>
          </a:p>
          <a:p>
            <a:pPr lvl="0"/>
            <a:r>
              <a:rPr lang="en-IN" sz="2000" dirty="0" smtClean="0"/>
              <a:t>Follow the procedure and policies of the employing agency.</a:t>
            </a:r>
          </a:p>
          <a:p>
            <a:pPr lvl="0"/>
            <a:r>
              <a:rPr lang="en-IN" sz="2000" dirty="0" smtClean="0"/>
              <a:t>Build and maintain good report with clients.</a:t>
            </a:r>
          </a:p>
          <a:p>
            <a:pPr lvl="0"/>
            <a:r>
              <a:rPr lang="en-IN" sz="2000" dirty="0" smtClean="0"/>
              <a:t>Always check the identity of a client to make sure it is the right client.</a:t>
            </a:r>
          </a:p>
          <a:p>
            <a:pPr lvl="0"/>
            <a:r>
              <a:rPr lang="en-IN" sz="2000" dirty="0" smtClean="0"/>
              <a:t>Observe and monitor the client accurately. If any significant change then inform to the physician.</a:t>
            </a:r>
          </a:p>
          <a:p>
            <a:endParaRPr lang="en-IN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Promptly and document all assessment and care given.</a:t>
            </a:r>
          </a:p>
          <a:p>
            <a:pPr lvl="0"/>
            <a:r>
              <a:rPr lang="en-IN" sz="2400" dirty="0" smtClean="0"/>
              <a:t>Be alert when implementing nursing intervention and give each task your full attention and skill.</a:t>
            </a:r>
          </a:p>
          <a:p>
            <a:pPr lvl="0"/>
            <a:r>
              <a:rPr lang="en-IN" sz="2400" dirty="0" smtClean="0"/>
              <a:t>Perform procedure correctly and appropriately.</a:t>
            </a:r>
          </a:p>
          <a:p>
            <a:pPr lvl="0"/>
            <a:r>
              <a:rPr lang="en-IN" sz="2400" dirty="0" smtClean="0"/>
              <a:t>Make sure for correct medication and follow 10 R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When delegating nursing responsibilities make sure that person who is delegated a task understand what to do and that the person has the required knowledge and skill.</a:t>
            </a:r>
          </a:p>
          <a:p>
            <a:pPr lvl="0"/>
            <a:r>
              <a:rPr lang="en-IN" sz="2400" dirty="0" smtClean="0"/>
              <a:t>Protect client from injury.</a:t>
            </a:r>
          </a:p>
          <a:p>
            <a:pPr lvl="0"/>
            <a:r>
              <a:rPr lang="en-IN" sz="2400" dirty="0" smtClean="0"/>
              <a:t>Report all incident involving clients.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dirty="0" smtClean="0"/>
              <a:t>Always check any order that a client questions.</a:t>
            </a:r>
          </a:p>
          <a:p>
            <a:pPr lvl="0"/>
            <a:r>
              <a:rPr lang="en-IN" sz="2400" dirty="0" smtClean="0"/>
              <a:t>Know your own strength and weakness.</a:t>
            </a:r>
          </a:p>
          <a:p>
            <a:pPr lvl="0"/>
            <a:r>
              <a:rPr lang="en-IN" sz="2400" dirty="0" smtClean="0"/>
              <a:t>Ask for assistance and supervision</a:t>
            </a:r>
          </a:p>
          <a:p>
            <a:pPr lvl="0"/>
            <a:r>
              <a:rPr lang="en-IN" sz="2400" dirty="0" smtClean="0"/>
              <a:t> Maintain your clinical competence and update clinical knowledge and skill.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Record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 fontScale="92500"/>
          </a:bodyPr>
          <a:lstStyle/>
          <a:p>
            <a:pPr lvl="0"/>
            <a:r>
              <a:rPr lang="en-IN" sz="2800" dirty="0" smtClean="0"/>
              <a:t>It include various information documented by various health care professionals. </a:t>
            </a:r>
          </a:p>
          <a:p>
            <a:pPr lvl="0"/>
            <a:r>
              <a:rPr lang="en-IN" sz="2800" dirty="0" smtClean="0"/>
              <a:t>It contains client’s occupation, religion and marital status.</a:t>
            </a:r>
          </a:p>
          <a:p>
            <a:pPr lvl="0"/>
            <a:r>
              <a:rPr lang="en-IN" sz="2800" dirty="0" smtClean="0"/>
              <a:t>Repeated questions should be avoided.</a:t>
            </a:r>
          </a:p>
          <a:p>
            <a:pPr lvl="0"/>
            <a:r>
              <a:rPr lang="en-IN" sz="2800" dirty="0" smtClean="0"/>
              <a:t>It includes medical record</a:t>
            </a:r>
          </a:p>
          <a:p>
            <a:pPr lvl="0"/>
            <a:r>
              <a:rPr lang="en-IN" sz="2800" dirty="0" smtClean="0"/>
              <a:t>record of therapy and</a:t>
            </a:r>
          </a:p>
          <a:p>
            <a:pPr lvl="0"/>
            <a:r>
              <a:rPr lang="en-IN" sz="2800" dirty="0" smtClean="0"/>
              <a:t>laboratory records.</a:t>
            </a:r>
          </a:p>
          <a:p>
            <a:endParaRPr lang="en-IN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100" dirty="0" smtClean="0"/>
              <a:t>Hospital Management Information System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/>
          </a:bodyPr>
          <a:lstStyle/>
          <a:p>
            <a:r>
              <a:rPr lang="en-IN" sz="2000" b="1" dirty="0" smtClean="0"/>
              <a:t>Management</a:t>
            </a:r>
            <a:r>
              <a:rPr lang="en-IN" sz="2000" dirty="0" smtClean="0"/>
              <a:t> – It is the planning, implementation and control of the use of a set of resources to achieve objectives.</a:t>
            </a:r>
          </a:p>
          <a:p>
            <a:r>
              <a:rPr lang="en-IN" sz="2000" b="1" dirty="0" smtClean="0"/>
              <a:t>Information – </a:t>
            </a:r>
            <a:r>
              <a:rPr lang="en-IN" sz="2000" dirty="0" smtClean="0"/>
              <a:t>It is the data transmitted before or after processing</a:t>
            </a:r>
          </a:p>
          <a:p>
            <a:r>
              <a:rPr lang="en-IN" sz="2000" b="1" dirty="0" smtClean="0"/>
              <a:t>Health information – </a:t>
            </a:r>
            <a:r>
              <a:rPr lang="en-IN" sz="2000" dirty="0" smtClean="0"/>
              <a:t>It is any quantifiable &amp; non quantifiable information that  	                can be used by health decision – makers &amp; clinicians to 	                better understand disease process and healthcare issues 	                to prevent, diagnose or treat health problems.</a:t>
            </a:r>
          </a:p>
          <a:p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b="1" dirty="0" smtClean="0"/>
              <a:t>Health Information System –</a:t>
            </a:r>
            <a:r>
              <a:rPr lang="en-IN" sz="2000" dirty="0" smtClean="0"/>
              <a:t> It is system that uses computers, communication 	                               equipment and programs to collect, store, process, retrieve and communicate patient care and administrative information</a:t>
            </a:r>
          </a:p>
          <a:p>
            <a:r>
              <a:rPr lang="en-IN" sz="2000" dirty="0" smtClean="0"/>
              <a:t>A Health information system refers to interrelated component parts for acquiring and analyzing data and providing information for the management of a health program or system and for monitoring health activities. (WHO)</a:t>
            </a:r>
            <a:endParaRPr lang="en-IN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A wide variety of data is collected by number of agencies mainly government both at the central and state level through routine data collection and also periodic sample surveys.</a:t>
            </a:r>
          </a:p>
          <a:p>
            <a:r>
              <a:rPr lang="en-IN" sz="2400" dirty="0" smtClean="0"/>
              <a:t>In India, the health information exists at various levels, forms and systems.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Importance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/>
          </a:bodyPr>
          <a:lstStyle/>
          <a:p>
            <a:pPr lvl="0"/>
            <a:r>
              <a:rPr lang="en-IN" sz="2400" dirty="0" smtClean="0"/>
              <a:t>It is essential for strengthening the information management practices within primary health care sector </a:t>
            </a:r>
          </a:p>
          <a:p>
            <a:pPr lvl="0"/>
            <a:r>
              <a:rPr lang="en-IN" sz="2400" dirty="0" smtClean="0"/>
              <a:t>Aim to improve process concerning healthcare delivery for the rural community.</a:t>
            </a:r>
          </a:p>
          <a:p>
            <a:pPr lvl="0"/>
            <a:r>
              <a:rPr lang="en-IN" sz="2400" dirty="0" smtClean="0"/>
              <a:t>To develop capacity of the health staff to better deal with computers, </a:t>
            </a:r>
          </a:p>
          <a:p>
            <a:pPr lvl="0"/>
            <a:r>
              <a:rPr lang="en-IN" sz="2400" dirty="0" smtClean="0"/>
              <a:t>Development of this capacity will lead to better governance of the health sector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Need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556579"/>
          </a:xfrm>
        </p:spPr>
        <p:txBody>
          <a:bodyPr/>
          <a:lstStyle/>
          <a:p>
            <a:pPr lvl="0"/>
            <a:r>
              <a:rPr lang="en-IN" sz="2000" dirty="0" smtClean="0"/>
              <a:t>Increased complexity of organizations</a:t>
            </a:r>
          </a:p>
          <a:p>
            <a:pPr lvl="0"/>
            <a:r>
              <a:rPr lang="en-IN" sz="2000" dirty="0" smtClean="0"/>
              <a:t>Developmental of technological revolution</a:t>
            </a:r>
          </a:p>
          <a:p>
            <a:pPr lvl="0"/>
            <a:r>
              <a:rPr lang="en-IN" sz="2000" dirty="0" smtClean="0"/>
              <a:t>Emphasis on research and development</a:t>
            </a:r>
          </a:p>
          <a:p>
            <a:pPr lvl="0"/>
            <a:r>
              <a:rPr lang="en-IN" sz="2000" dirty="0" smtClean="0"/>
              <a:t>Diversification of functions and activities</a:t>
            </a:r>
          </a:p>
          <a:p>
            <a:pPr lvl="0"/>
            <a:r>
              <a:rPr lang="en-IN" sz="2000" dirty="0" smtClean="0"/>
              <a:t>Information explosion</a:t>
            </a:r>
          </a:p>
          <a:p>
            <a:pPr lvl="0"/>
            <a:r>
              <a:rPr lang="en-IN" sz="2000" dirty="0" smtClean="0"/>
              <a:t>Complex management issues</a:t>
            </a:r>
          </a:p>
          <a:p>
            <a:pPr lvl="0"/>
            <a:r>
              <a:rPr lang="en-IN" sz="2000" dirty="0" smtClean="0"/>
              <a:t>Development of computer, internet, E-commerce and E-governance</a:t>
            </a:r>
          </a:p>
          <a:p>
            <a:r>
              <a:rPr lang="en-IN" sz="2000" b="1" dirty="0" smtClean="0"/>
              <a:t>Evolution – It started around 70s in America</a:t>
            </a:r>
            <a:endParaRPr lang="en-IN" sz="2000" dirty="0" smtClean="0"/>
          </a:p>
          <a:p>
            <a:pPr marL="0" lvl="0" indent="0">
              <a:buNone/>
            </a:pPr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Objectives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556579"/>
          </a:xfrm>
        </p:spPr>
        <p:txBody>
          <a:bodyPr>
            <a:normAutofit/>
          </a:bodyPr>
          <a:lstStyle/>
          <a:p>
            <a:pPr lvl="0"/>
            <a:r>
              <a:rPr lang="en-IN" sz="2400" dirty="0" smtClean="0"/>
              <a:t>To enhance communication among employees</a:t>
            </a:r>
          </a:p>
          <a:p>
            <a:pPr lvl="0"/>
            <a:r>
              <a:rPr lang="en-IN" sz="2400" dirty="0" smtClean="0"/>
              <a:t>To provide a system for recording and aggregating information</a:t>
            </a:r>
          </a:p>
          <a:p>
            <a:pPr lvl="0"/>
            <a:r>
              <a:rPr lang="en-IN" sz="2400" dirty="0" smtClean="0"/>
              <a:t>To reduce the expenses related to employees manual activities</a:t>
            </a:r>
          </a:p>
          <a:p>
            <a:pPr lvl="0"/>
            <a:r>
              <a:rPr lang="en-IN" sz="2400" dirty="0" smtClean="0"/>
              <a:t>To support organization’s strategic goals and directions.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 smtClean="0"/>
              <a:t>Operating Elements of An information System</a:t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4196539"/>
          </a:xfrm>
        </p:spPr>
        <p:txBody>
          <a:bodyPr>
            <a:normAutofit/>
          </a:bodyPr>
          <a:lstStyle/>
          <a:p>
            <a:r>
              <a:rPr lang="en-IN" sz="2400" b="1" dirty="0" smtClean="0"/>
              <a:t>Hardware</a:t>
            </a:r>
            <a:endParaRPr lang="en-IN" sz="2400" dirty="0" smtClean="0"/>
          </a:p>
          <a:p>
            <a:r>
              <a:rPr lang="en-IN" sz="2400" dirty="0" smtClean="0"/>
              <a:t>The equipment and devices for inputting, outputting secondary storage, processing as well as communication in the system.</a:t>
            </a:r>
          </a:p>
          <a:p>
            <a:r>
              <a:rPr lang="en-IN" sz="2400" b="1" dirty="0" smtClean="0"/>
              <a:t>Software</a:t>
            </a:r>
            <a:endParaRPr lang="en-IN" sz="2400" dirty="0" smtClean="0"/>
          </a:p>
          <a:p>
            <a:r>
              <a:rPr lang="en-IN" sz="2400" dirty="0" smtClean="0"/>
              <a:t>It is the set of programs to facilitate the processing procedure. It includes system software, application software and model base.</a:t>
            </a:r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Autofit/>
          </a:bodyPr>
          <a:lstStyle/>
          <a:p>
            <a:r>
              <a:rPr lang="en-IN" sz="2000" b="1" dirty="0" smtClean="0"/>
              <a:t>Data Base</a:t>
            </a:r>
            <a:endParaRPr lang="en-IN" sz="2000" dirty="0" smtClean="0"/>
          </a:p>
          <a:p>
            <a:r>
              <a:rPr lang="en-IN" sz="2000" dirty="0" smtClean="0"/>
              <a:t>It is usually stored in the form of files and database on the physical storage media.</a:t>
            </a:r>
          </a:p>
          <a:p>
            <a:r>
              <a:rPr lang="en-IN" sz="2000" b="1" dirty="0" smtClean="0"/>
              <a:t>Procedures</a:t>
            </a:r>
            <a:endParaRPr lang="en-IN" sz="2000" dirty="0" smtClean="0"/>
          </a:p>
          <a:p>
            <a:r>
              <a:rPr lang="en-IN" sz="2000" dirty="0" smtClean="0"/>
              <a:t>The operating procedures documented in the form of physical manuals, user manuals and system manuals.</a:t>
            </a:r>
          </a:p>
          <a:p>
            <a:r>
              <a:rPr lang="en-IN" sz="2000" b="1" dirty="0" smtClean="0"/>
              <a:t>Operating Personnel</a:t>
            </a:r>
            <a:endParaRPr lang="en-IN" sz="2000" dirty="0" smtClean="0"/>
          </a:p>
          <a:p>
            <a:r>
              <a:rPr lang="en-IN" sz="2000" dirty="0" smtClean="0"/>
              <a:t>The manpower operating these information system such as managers, system analysts, data administrators, programmers, data entry and computer operators.</a:t>
            </a:r>
          </a:p>
          <a:p>
            <a:endParaRPr lang="en-IN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100" dirty="0" smtClean="0"/>
              <a:t>Essentials of good information system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Accuracy and Timeliness</a:t>
            </a:r>
          </a:p>
          <a:p>
            <a:r>
              <a:rPr lang="en-IN" sz="2800" dirty="0" smtClean="0"/>
              <a:t>Qualitative Adequacy</a:t>
            </a:r>
          </a:p>
          <a:p>
            <a:r>
              <a:rPr lang="en-IN" sz="2800" dirty="0" smtClean="0"/>
              <a:t>Designing the tool according to the needs</a:t>
            </a:r>
          </a:p>
          <a:p>
            <a:r>
              <a:rPr lang="en-IN" sz="2800" dirty="0" smtClean="0"/>
              <a:t>Cyclical Flow</a:t>
            </a:r>
          </a:p>
          <a:p>
            <a:r>
              <a:rPr lang="en-IN" sz="2800" dirty="0" smtClean="0"/>
              <a:t>Economical Value</a:t>
            </a:r>
          </a:p>
          <a:p>
            <a:r>
              <a:rPr lang="en-IN" sz="2800" dirty="0" smtClean="0"/>
              <a:t>Recipient’s Point of View</a:t>
            </a:r>
          </a:p>
          <a:p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b="1" dirty="0" smtClean="0"/>
              <a:t>Managerial View</a:t>
            </a:r>
            <a:endParaRPr lang="en-IN" sz="2400" dirty="0" smtClean="0"/>
          </a:p>
          <a:p>
            <a:pPr lvl="0"/>
            <a:r>
              <a:rPr lang="en-IN" sz="2400" dirty="0" smtClean="0"/>
              <a:t>It must be informative in the sense of decreasing the amount of uncertainty.</a:t>
            </a:r>
          </a:p>
          <a:p>
            <a:pPr lvl="0"/>
            <a:r>
              <a:rPr lang="en-IN" sz="2400" dirty="0" smtClean="0"/>
              <a:t>It must demand action. The collected information is worthwhile if and only if it indicates action relevant for the achievement of certain goal.</a:t>
            </a:r>
          </a:p>
          <a:p>
            <a:pPr lvl="0"/>
            <a:r>
              <a:rPr lang="en-IN" sz="2400" dirty="0" smtClean="0"/>
              <a:t>It must motivate an appropriate action. Unsatisfactory results must be prevented by its use.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Purposes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/>
          </a:bodyPr>
          <a:lstStyle/>
          <a:p>
            <a:r>
              <a:rPr lang="en-IN" sz="2400" dirty="0" smtClean="0"/>
              <a:t>Communication</a:t>
            </a:r>
          </a:p>
          <a:p>
            <a:r>
              <a:rPr lang="en-IN" sz="2400" dirty="0" smtClean="0"/>
              <a:t>Planning client care </a:t>
            </a:r>
          </a:p>
          <a:p>
            <a:r>
              <a:rPr lang="en-IN" sz="2400" dirty="0" smtClean="0"/>
              <a:t>Auditing health agencies </a:t>
            </a:r>
          </a:p>
          <a:p>
            <a:r>
              <a:rPr lang="en-IN" sz="2400" dirty="0" smtClean="0"/>
              <a:t>Research</a:t>
            </a:r>
          </a:p>
          <a:p>
            <a:r>
              <a:rPr lang="en-IN" sz="2400" dirty="0" smtClean="0"/>
              <a:t>Education </a:t>
            </a:r>
          </a:p>
          <a:p>
            <a:r>
              <a:rPr lang="en-IN" sz="2400" dirty="0" smtClean="0"/>
              <a:t>Reimbursement </a:t>
            </a:r>
          </a:p>
          <a:p>
            <a:r>
              <a:rPr lang="en-IN" sz="2400" dirty="0" smtClean="0"/>
              <a:t>Legal documentation</a:t>
            </a:r>
          </a:p>
          <a:p>
            <a:r>
              <a:rPr lang="en-IN" sz="2400" dirty="0" smtClean="0"/>
              <a:t>Health care analysis </a:t>
            </a:r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 of HMIs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 fontScale="92500" lnSpcReduction="10000"/>
          </a:bodyPr>
          <a:lstStyle/>
          <a:p>
            <a:r>
              <a:rPr lang="en-IN" sz="2400" dirty="0" smtClean="0"/>
              <a:t>An integrated System</a:t>
            </a:r>
          </a:p>
          <a:p>
            <a:r>
              <a:rPr lang="en-IN" sz="2400" dirty="0" smtClean="0"/>
              <a:t>A patient –oriented System</a:t>
            </a:r>
          </a:p>
          <a:p>
            <a:r>
              <a:rPr lang="en-IN" sz="2400" dirty="0" smtClean="0"/>
              <a:t>A customizable System</a:t>
            </a:r>
          </a:p>
          <a:p>
            <a:r>
              <a:rPr lang="en-IN" sz="2400" dirty="0" smtClean="0"/>
              <a:t>A future –oriented System</a:t>
            </a:r>
          </a:p>
          <a:p>
            <a:r>
              <a:rPr lang="en-IN" sz="2400" dirty="0" smtClean="0"/>
              <a:t>Comprehensive but modular and Implemented Phases</a:t>
            </a:r>
          </a:p>
          <a:p>
            <a:r>
              <a:rPr lang="en-IN" sz="2400" dirty="0" smtClean="0"/>
              <a:t>Reliable</a:t>
            </a:r>
          </a:p>
          <a:p>
            <a:r>
              <a:rPr lang="en-IN" sz="2400" dirty="0" smtClean="0"/>
              <a:t>user-friendly</a:t>
            </a:r>
          </a:p>
          <a:p>
            <a:r>
              <a:rPr lang="en-IN" sz="2400" dirty="0" smtClean="0"/>
              <a:t>Scalable</a:t>
            </a:r>
          </a:p>
          <a:p>
            <a:r>
              <a:rPr lang="en-IN" sz="2400" dirty="0" smtClean="0"/>
              <a:t>cost-effective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Functions of HMIs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/>
              <a:t>Patient Registration</a:t>
            </a:r>
            <a:endParaRPr lang="en-IN" sz="2400" dirty="0" smtClean="0"/>
          </a:p>
          <a:p>
            <a:pPr lvl="0"/>
            <a:r>
              <a:rPr lang="en-IN" sz="2400" dirty="0" smtClean="0"/>
              <a:t>Provides access to all patient registration procedures- normal, revisits, and emergency </a:t>
            </a:r>
          </a:p>
          <a:p>
            <a:pPr lvl="0"/>
            <a:r>
              <a:rPr lang="en-IN" sz="2400" dirty="0" smtClean="0"/>
              <a:t>Unique MRD number for each patient</a:t>
            </a:r>
          </a:p>
          <a:p>
            <a:pPr lvl="0"/>
            <a:r>
              <a:rPr lang="en-IN" sz="2400" dirty="0" smtClean="0"/>
              <a:t>OP visit scheduling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000" b="1" dirty="0" smtClean="0"/>
              <a:t>Admissions</a:t>
            </a:r>
            <a:endParaRPr lang="en-IN" sz="2000" dirty="0" smtClean="0"/>
          </a:p>
          <a:p>
            <a:pPr lvl="0"/>
            <a:r>
              <a:rPr lang="en-IN" sz="2000" dirty="0" smtClean="0"/>
              <a:t>Includes scheduled and emergency admissions</a:t>
            </a:r>
          </a:p>
          <a:p>
            <a:pPr lvl="0"/>
            <a:r>
              <a:rPr lang="en-IN" sz="2000" dirty="0" smtClean="0"/>
              <a:t>Allows patient to enter and update admissions and demographic data into the system</a:t>
            </a:r>
          </a:p>
          <a:p>
            <a:pPr lvl="0"/>
            <a:r>
              <a:rPr lang="en-IN" sz="2000" dirty="0" smtClean="0"/>
              <a:t>Bed allocation</a:t>
            </a:r>
          </a:p>
          <a:p>
            <a:pPr lvl="0"/>
            <a:r>
              <a:rPr lang="en-IN" sz="2000" dirty="0" smtClean="0"/>
              <a:t>Revisit scheduling</a:t>
            </a:r>
          </a:p>
          <a:p>
            <a:pPr lvl="0"/>
            <a:r>
              <a:rPr lang="en-IN" sz="2000" dirty="0" smtClean="0"/>
              <a:t>Allows viewing of admission stay information for a patient.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/>
              <a:t>Transfers</a:t>
            </a:r>
            <a:endParaRPr lang="en-IN" sz="2400" dirty="0" smtClean="0"/>
          </a:p>
          <a:p>
            <a:pPr lvl="0"/>
            <a:r>
              <a:rPr lang="en-IN" sz="2400" dirty="0" smtClean="0"/>
              <a:t>Ability to transfer patients between beds, wards and nursing stations</a:t>
            </a:r>
          </a:p>
          <a:p>
            <a:pPr lvl="0"/>
            <a:r>
              <a:rPr lang="en-IN" sz="2400" dirty="0" smtClean="0"/>
              <a:t>Transfer of consulting physicians to a patient</a:t>
            </a:r>
          </a:p>
          <a:p>
            <a:pPr lvl="0"/>
            <a:r>
              <a:rPr lang="en-IN" sz="2400" dirty="0" smtClean="0"/>
              <a:t>Discharge of patient and discharge summary edition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b="1" dirty="0" smtClean="0"/>
              <a:t>Outpatient</a:t>
            </a:r>
            <a:endParaRPr lang="en-IN" sz="2400" dirty="0" smtClean="0"/>
          </a:p>
          <a:p>
            <a:pPr lvl="0"/>
            <a:r>
              <a:rPr lang="en-IN" sz="2400" dirty="0" smtClean="0"/>
              <a:t>Viewing scheduled patients for the day</a:t>
            </a:r>
          </a:p>
          <a:p>
            <a:pPr lvl="0"/>
            <a:r>
              <a:rPr lang="en-IN" sz="2400" dirty="0" smtClean="0"/>
              <a:t>Recording results of patients consultation</a:t>
            </a:r>
          </a:p>
          <a:p>
            <a:pPr lvl="0"/>
            <a:r>
              <a:rPr lang="en-IN" sz="2400" dirty="0" smtClean="0"/>
              <a:t>Order communication – pharmacy and nursing</a:t>
            </a:r>
          </a:p>
          <a:p>
            <a:pPr lvl="0"/>
            <a:r>
              <a:rPr lang="en-IN" sz="2400" dirty="0" smtClean="0"/>
              <a:t>Special alerts to consultants</a:t>
            </a:r>
          </a:p>
          <a:p>
            <a:pPr lvl="0"/>
            <a:r>
              <a:rPr lang="en-IN" sz="2400" dirty="0" smtClean="0"/>
              <a:t>Admissions orders with IP plans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/>
          </a:bodyPr>
          <a:lstStyle/>
          <a:p>
            <a:r>
              <a:rPr lang="en-IN" b="1" dirty="0" smtClean="0"/>
              <a:t>Inpatient</a:t>
            </a:r>
            <a:endParaRPr lang="en-IN" dirty="0" smtClean="0"/>
          </a:p>
          <a:p>
            <a:pPr lvl="0"/>
            <a:r>
              <a:rPr lang="en-IN" dirty="0" smtClean="0"/>
              <a:t>Viewing inpatient with location</a:t>
            </a:r>
          </a:p>
          <a:p>
            <a:pPr lvl="0"/>
            <a:r>
              <a:rPr lang="en-IN" dirty="0" smtClean="0"/>
              <a:t>Recording results of patient consultation</a:t>
            </a:r>
          </a:p>
          <a:p>
            <a:pPr lvl="0"/>
            <a:r>
              <a:rPr lang="en-IN" dirty="0" smtClean="0"/>
              <a:t>Order communication- pharmacy and nursing</a:t>
            </a:r>
          </a:p>
          <a:p>
            <a:pPr lvl="0"/>
            <a:r>
              <a:rPr lang="en-IN" dirty="0" smtClean="0"/>
              <a:t>Special alerts to consults</a:t>
            </a:r>
          </a:p>
          <a:p>
            <a:pPr lvl="0"/>
            <a:r>
              <a:rPr lang="en-IN" dirty="0" smtClean="0"/>
              <a:t>Procedures notes</a:t>
            </a:r>
          </a:p>
          <a:p>
            <a:pPr lvl="0"/>
            <a:r>
              <a:rPr lang="en-IN" dirty="0" smtClean="0"/>
              <a:t>Recording diagnosis using ICD codes</a:t>
            </a:r>
          </a:p>
          <a:p>
            <a:pPr lvl="0"/>
            <a:r>
              <a:rPr lang="en-IN" dirty="0" smtClean="0"/>
              <a:t>Browsing medical history from MRD</a:t>
            </a:r>
          </a:p>
          <a:p>
            <a:pPr lvl="0"/>
            <a:r>
              <a:rPr lang="en-IN" dirty="0" smtClean="0"/>
              <a:t>Viewing inpatient progress</a:t>
            </a:r>
          </a:p>
          <a:p>
            <a:pPr lvl="0"/>
            <a:r>
              <a:rPr lang="en-IN" dirty="0" smtClean="0"/>
              <a:t>Preparing discharge summaries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b="1" dirty="0" smtClean="0"/>
              <a:t>Nursing-Inpatient care</a:t>
            </a:r>
            <a:endParaRPr lang="en-IN" sz="2400" dirty="0" smtClean="0"/>
          </a:p>
          <a:p>
            <a:pPr lvl="0"/>
            <a:r>
              <a:rPr lang="en-IN" sz="2400" dirty="0" smtClean="0"/>
              <a:t>Accessing all the patients as a particular nursing station</a:t>
            </a:r>
          </a:p>
          <a:p>
            <a:pPr lvl="0"/>
            <a:r>
              <a:rPr lang="en-IN" sz="2400" dirty="0" smtClean="0"/>
              <a:t>Recording and monitoring patient progress</a:t>
            </a:r>
          </a:p>
          <a:p>
            <a:pPr lvl="0"/>
            <a:r>
              <a:rPr lang="en-IN" sz="2400" dirty="0" smtClean="0"/>
              <a:t>Graphical representation of temperature, pulse and respiration charts</a:t>
            </a:r>
          </a:p>
          <a:p>
            <a:pPr lvl="0"/>
            <a:r>
              <a:rPr lang="en-IN" sz="2400" dirty="0" smtClean="0"/>
              <a:t>Drug administration and recording</a:t>
            </a:r>
          </a:p>
          <a:p>
            <a:pPr lvl="0"/>
            <a:r>
              <a:rPr lang="en-IN" sz="2400" dirty="0" smtClean="0"/>
              <a:t>Viewing and processing doctor’s orders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800" dirty="0" smtClean="0"/>
              <a:t>Viewing archived record</a:t>
            </a:r>
          </a:p>
          <a:p>
            <a:pPr lvl="0"/>
            <a:r>
              <a:rPr lang="en-IN" sz="2800" dirty="0" smtClean="0"/>
              <a:t>Intake and output recording</a:t>
            </a:r>
          </a:p>
          <a:p>
            <a:pPr lvl="0"/>
            <a:r>
              <a:rPr lang="en-IN" sz="2800" dirty="0" smtClean="0"/>
              <a:t>Bed transfer</a:t>
            </a:r>
          </a:p>
          <a:p>
            <a:pPr lvl="0"/>
            <a:r>
              <a:rPr lang="en-IN" sz="2800" dirty="0" smtClean="0"/>
              <a:t>Nursing sub-store management</a:t>
            </a:r>
          </a:p>
          <a:p>
            <a:pPr lvl="0"/>
            <a:r>
              <a:rPr lang="en-IN" sz="2800" dirty="0" smtClean="0"/>
              <a:t>Nursing care plan’s implementation</a:t>
            </a:r>
          </a:p>
          <a:p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/>
              <a:t>Critical care </a:t>
            </a:r>
            <a:endParaRPr lang="en-IN" sz="2400" dirty="0" smtClean="0"/>
          </a:p>
          <a:p>
            <a:pPr lvl="0"/>
            <a:r>
              <a:rPr lang="en-IN" sz="2400" dirty="0" smtClean="0"/>
              <a:t>Accessing all the patient at a particular critical/intensive care unit</a:t>
            </a:r>
          </a:p>
          <a:p>
            <a:pPr lvl="0"/>
            <a:r>
              <a:rPr lang="en-IN" sz="2400" dirty="0" smtClean="0"/>
              <a:t>Viewing and processing doctor’s order</a:t>
            </a:r>
          </a:p>
          <a:p>
            <a:pPr lvl="0"/>
            <a:r>
              <a:rPr lang="en-IN" sz="2400" dirty="0" smtClean="0"/>
              <a:t>Drug administration and recording</a:t>
            </a:r>
          </a:p>
          <a:p>
            <a:pPr lvl="0"/>
            <a:r>
              <a:rPr lang="en-IN" sz="2400" dirty="0" smtClean="0"/>
              <a:t>Intake and output recording</a:t>
            </a:r>
          </a:p>
          <a:p>
            <a:pPr lvl="0"/>
            <a:r>
              <a:rPr lang="en-IN" sz="2400" dirty="0" smtClean="0"/>
              <a:t>Bed transfer</a:t>
            </a:r>
          </a:p>
          <a:p>
            <a:pPr lvl="0"/>
            <a:r>
              <a:rPr lang="en-IN" sz="2400" dirty="0" smtClean="0"/>
              <a:t>Unit sub-store management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/>
              <a:t>Security</a:t>
            </a:r>
            <a:endParaRPr lang="en-IN" sz="2800" dirty="0" smtClean="0"/>
          </a:p>
          <a:p>
            <a:pPr lvl="0"/>
            <a:r>
              <a:rPr lang="en-IN" sz="2800" dirty="0" smtClean="0"/>
              <a:t>Multiple level security system</a:t>
            </a:r>
          </a:p>
          <a:p>
            <a:pPr lvl="0"/>
            <a:r>
              <a:rPr lang="en-IN" sz="2800" dirty="0" smtClean="0"/>
              <a:t>Assigning and denying privileges</a:t>
            </a:r>
          </a:p>
          <a:p>
            <a:pPr lvl="0"/>
            <a:r>
              <a:rPr lang="en-IN" sz="2800" dirty="0" smtClean="0"/>
              <a:t>Viewing log of all events taking place on the network</a:t>
            </a:r>
          </a:p>
          <a:p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Types of Documentation System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/>
          </a:bodyPr>
          <a:lstStyle/>
          <a:p>
            <a:r>
              <a:rPr lang="en-IN" sz="2000" b="1" dirty="0" smtClean="0"/>
              <a:t>Patient’s clinical records</a:t>
            </a:r>
            <a:r>
              <a:rPr lang="en-IN" sz="2000" dirty="0" smtClean="0"/>
              <a:t> </a:t>
            </a:r>
          </a:p>
          <a:p>
            <a:pPr lvl="0"/>
            <a:r>
              <a:rPr lang="en-IN" sz="2000" dirty="0" smtClean="0"/>
              <a:t>The patients clinical chart is the record which the nursing sister or assistant nursing is most concerned. The common patient records are:</a:t>
            </a:r>
          </a:p>
          <a:p>
            <a:pPr lvl="0"/>
            <a:r>
              <a:rPr lang="en-IN" sz="2000" dirty="0" smtClean="0"/>
              <a:t>Admission history</a:t>
            </a:r>
          </a:p>
          <a:p>
            <a:pPr lvl="0"/>
            <a:r>
              <a:rPr lang="en-IN" sz="2000" dirty="0" smtClean="0"/>
              <a:t>Vital signs chart.</a:t>
            </a:r>
          </a:p>
          <a:p>
            <a:pPr lvl="0"/>
            <a:r>
              <a:rPr lang="en-IN" sz="2000" dirty="0" smtClean="0"/>
              <a:t>Treatment/ medication sheet</a:t>
            </a:r>
          </a:p>
          <a:p>
            <a:pPr lvl="0"/>
            <a:r>
              <a:rPr lang="en-IN" sz="2000" dirty="0" smtClean="0"/>
              <a:t>Intake/output chart.</a:t>
            </a:r>
          </a:p>
          <a:p>
            <a:pPr lvl="0"/>
            <a:r>
              <a:rPr lang="en-IN" sz="2000" dirty="0" smtClean="0"/>
              <a:t>Nursing care plan and progress report of the patient 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b="1" dirty="0" smtClean="0"/>
              <a:t>Operation Theatre</a:t>
            </a:r>
            <a:endParaRPr lang="en-IN" sz="2400" dirty="0" smtClean="0"/>
          </a:p>
          <a:p>
            <a:pPr lvl="0"/>
            <a:r>
              <a:rPr lang="en-IN" sz="2400" dirty="0" smtClean="0"/>
              <a:t>Viewing status of procedure order</a:t>
            </a:r>
          </a:p>
          <a:p>
            <a:pPr lvl="0"/>
            <a:r>
              <a:rPr lang="en-IN" sz="2400" dirty="0" smtClean="0"/>
              <a:t>Recording </a:t>
            </a:r>
            <a:r>
              <a:rPr lang="en-IN" sz="2400" dirty="0" err="1" smtClean="0"/>
              <a:t>prepost</a:t>
            </a:r>
            <a:r>
              <a:rPr lang="en-IN" sz="2400" dirty="0" smtClean="0"/>
              <a:t> operation details</a:t>
            </a:r>
          </a:p>
          <a:p>
            <a:pPr lvl="0"/>
            <a:r>
              <a:rPr lang="en-IN" sz="2400" dirty="0" smtClean="0"/>
              <a:t>Recording of material and pharmacy items issued to the patient during procedure</a:t>
            </a:r>
          </a:p>
          <a:p>
            <a:pPr lvl="0"/>
            <a:r>
              <a:rPr lang="en-IN" sz="2400" dirty="0" smtClean="0"/>
              <a:t>Inventory management/ OT </a:t>
            </a:r>
            <a:r>
              <a:rPr lang="en-IN" sz="2400" dirty="0" err="1" smtClean="0"/>
              <a:t>substores</a:t>
            </a:r>
            <a:endParaRPr lang="en-IN" sz="2400" dirty="0" smtClean="0"/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Autofit/>
          </a:bodyPr>
          <a:lstStyle/>
          <a:p>
            <a:r>
              <a:rPr lang="en-IN" sz="2000" b="1" dirty="0" smtClean="0"/>
              <a:t>Blood Bank</a:t>
            </a:r>
            <a:endParaRPr lang="en-IN" sz="2000" dirty="0" smtClean="0"/>
          </a:p>
          <a:p>
            <a:pPr lvl="0"/>
            <a:r>
              <a:rPr lang="en-IN" sz="2000" dirty="0" smtClean="0"/>
              <a:t>Donor registration</a:t>
            </a:r>
          </a:p>
          <a:p>
            <a:pPr lvl="0"/>
            <a:r>
              <a:rPr lang="en-IN" sz="2000" dirty="0" smtClean="0"/>
              <a:t>Outside procurements</a:t>
            </a:r>
          </a:p>
          <a:p>
            <a:pPr lvl="0"/>
            <a:r>
              <a:rPr lang="en-IN" sz="2000" dirty="0" smtClean="0"/>
              <a:t>Blood inventory management</a:t>
            </a:r>
          </a:p>
          <a:p>
            <a:pPr lvl="0"/>
            <a:r>
              <a:rPr lang="en-IN" sz="2000" dirty="0" smtClean="0"/>
              <a:t>Transfusion orders processing</a:t>
            </a:r>
          </a:p>
          <a:p>
            <a:pPr lvl="0"/>
            <a:r>
              <a:rPr lang="en-IN" sz="2000" dirty="0" smtClean="0"/>
              <a:t>Tracking orders processing</a:t>
            </a:r>
          </a:p>
          <a:p>
            <a:pPr lvl="0"/>
            <a:r>
              <a:rPr lang="en-IN" sz="2000" dirty="0" smtClean="0"/>
              <a:t>Donor data management</a:t>
            </a:r>
          </a:p>
          <a:p>
            <a:pPr lvl="0"/>
            <a:r>
              <a:rPr lang="en-IN" sz="2000" dirty="0" smtClean="0"/>
              <a:t>Donor acceptance and rejection</a:t>
            </a:r>
          </a:p>
          <a:p>
            <a:pPr lvl="0"/>
            <a:r>
              <a:rPr lang="en-IN" sz="2000" dirty="0" smtClean="0"/>
              <a:t>Testing, typing and cross-matching of blood units</a:t>
            </a:r>
          </a:p>
          <a:p>
            <a:r>
              <a:rPr lang="en-IN" sz="2000" dirty="0" smtClean="0"/>
              <a:t>Blood bank material sub-store management</a:t>
            </a:r>
            <a:endParaRPr lang="en-IN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000" b="1" dirty="0" smtClean="0"/>
              <a:t>Laboratory Information System </a:t>
            </a:r>
            <a:endParaRPr lang="en-IN" sz="2000" dirty="0" smtClean="0"/>
          </a:p>
          <a:p>
            <a:pPr lvl="0"/>
            <a:r>
              <a:rPr lang="en-IN" sz="2000" dirty="0" smtClean="0"/>
              <a:t>Sample collection list generation</a:t>
            </a:r>
          </a:p>
          <a:p>
            <a:pPr lvl="0"/>
            <a:r>
              <a:rPr lang="en-IN" sz="2000" dirty="0" smtClean="0"/>
              <a:t>The system generates a unique sample and ID for each sample</a:t>
            </a:r>
          </a:p>
          <a:p>
            <a:pPr lvl="0"/>
            <a:r>
              <a:rPr lang="en-IN" sz="2000" dirty="0" smtClean="0"/>
              <a:t>Sample receiving</a:t>
            </a:r>
          </a:p>
          <a:p>
            <a:pPr lvl="0"/>
            <a:r>
              <a:rPr lang="en-IN" sz="2000" dirty="0" smtClean="0"/>
              <a:t>Reporting results</a:t>
            </a:r>
          </a:p>
          <a:p>
            <a:pPr lvl="0"/>
            <a:r>
              <a:rPr lang="en-IN" sz="2000" dirty="0" smtClean="0"/>
              <a:t>Results validation</a:t>
            </a:r>
          </a:p>
          <a:p>
            <a:pPr lvl="0"/>
            <a:r>
              <a:rPr lang="en-IN" sz="2000" dirty="0" smtClean="0"/>
              <a:t>Stock management</a:t>
            </a:r>
          </a:p>
          <a:p>
            <a:pPr lvl="0"/>
            <a:r>
              <a:rPr lang="en-IN" sz="2000" dirty="0" smtClean="0"/>
              <a:t>Raising indents to the main store</a:t>
            </a:r>
          </a:p>
          <a:p>
            <a:pPr lvl="0"/>
            <a:r>
              <a:rPr lang="en-IN" sz="2000" dirty="0" smtClean="0"/>
              <a:t>Stock transfers to other sub stores and main stores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000" b="1" dirty="0" smtClean="0"/>
              <a:t>Drug Information System</a:t>
            </a:r>
            <a:endParaRPr lang="en-IN" sz="2000" dirty="0" smtClean="0"/>
          </a:p>
          <a:p>
            <a:pPr lvl="0"/>
            <a:r>
              <a:rPr lang="en-IN" sz="2000" dirty="0" smtClean="0"/>
              <a:t>Provides information about therapeutic class, subclass, drug category of the current listening, generic and brand names</a:t>
            </a:r>
          </a:p>
          <a:p>
            <a:pPr lvl="0"/>
            <a:r>
              <a:rPr lang="en-IN" sz="2000" dirty="0" smtClean="0"/>
              <a:t>Provides contraindications, indications and dosages and drug action, etc.</a:t>
            </a:r>
          </a:p>
          <a:p>
            <a:pPr lvl="0"/>
            <a:r>
              <a:rPr lang="en-IN" sz="2000" dirty="0" smtClean="0"/>
              <a:t>Contains combinations of two or more generic names</a:t>
            </a:r>
          </a:p>
          <a:p>
            <a:pPr lvl="0"/>
            <a:r>
              <a:rPr lang="en-IN" sz="2000" dirty="0" smtClean="0"/>
              <a:t>Contains information about the actions of the medication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/>
              <a:t>Diet</a:t>
            </a:r>
            <a:endParaRPr lang="en-IN" sz="2400" dirty="0" smtClean="0"/>
          </a:p>
          <a:p>
            <a:pPr lvl="0"/>
            <a:r>
              <a:rPr lang="en-IN" sz="2400" dirty="0" smtClean="0"/>
              <a:t>Nutrition assessment of the patient</a:t>
            </a:r>
          </a:p>
          <a:p>
            <a:pPr lvl="0"/>
            <a:r>
              <a:rPr lang="en-IN" sz="2400" dirty="0" smtClean="0"/>
              <a:t>Complete food planning for the patient</a:t>
            </a:r>
          </a:p>
          <a:p>
            <a:pPr lvl="0"/>
            <a:r>
              <a:rPr lang="en-IN" sz="2400" dirty="0" smtClean="0"/>
              <a:t>Placing meal orders</a:t>
            </a:r>
          </a:p>
          <a:p>
            <a:pPr lvl="0"/>
            <a:r>
              <a:rPr lang="en-IN" sz="2400" dirty="0" smtClean="0"/>
              <a:t>On demand meal orders</a:t>
            </a:r>
          </a:p>
          <a:p>
            <a:pPr lvl="0"/>
            <a:r>
              <a:rPr lang="en-IN" sz="2400" dirty="0" smtClean="0"/>
              <a:t>Automatic reporting of new patients</a:t>
            </a:r>
          </a:p>
          <a:p>
            <a:pPr lvl="0"/>
            <a:r>
              <a:rPr lang="en-IN" sz="2400" dirty="0" smtClean="0"/>
              <a:t>Notifications of incomplete menu plans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 lnSpcReduction="10000"/>
          </a:bodyPr>
          <a:lstStyle/>
          <a:p>
            <a:r>
              <a:rPr lang="en-IN" sz="2400" b="1" dirty="0" smtClean="0"/>
              <a:t>Billing and Cash Counter</a:t>
            </a:r>
            <a:endParaRPr lang="en-IN" sz="2400" dirty="0" smtClean="0"/>
          </a:p>
          <a:p>
            <a:pPr lvl="0"/>
            <a:r>
              <a:rPr lang="en-IN" sz="2400" dirty="0" smtClean="0"/>
              <a:t>Automatic billing with manual overrides</a:t>
            </a:r>
          </a:p>
          <a:p>
            <a:pPr lvl="0"/>
            <a:r>
              <a:rPr lang="en-IN" sz="2400" dirty="0" smtClean="0"/>
              <a:t>Discounting</a:t>
            </a:r>
          </a:p>
          <a:p>
            <a:pPr lvl="0"/>
            <a:r>
              <a:rPr lang="en-IN" sz="2400" dirty="0" smtClean="0"/>
              <a:t>inpatient bill monitoring</a:t>
            </a:r>
          </a:p>
          <a:p>
            <a:pPr lvl="0"/>
            <a:r>
              <a:rPr lang="en-IN" sz="2400" dirty="0" smtClean="0"/>
              <a:t>Clearance of admit orders after advance payments</a:t>
            </a:r>
          </a:p>
          <a:p>
            <a:pPr lvl="0"/>
            <a:r>
              <a:rPr lang="en-IN" sz="2400" dirty="0" smtClean="0"/>
              <a:t>Viewing of receipts</a:t>
            </a:r>
          </a:p>
          <a:p>
            <a:pPr lvl="0"/>
            <a:r>
              <a:rPr lang="en-IN" sz="2400" dirty="0" smtClean="0"/>
              <a:t>Bill printing and reprinting</a:t>
            </a:r>
          </a:p>
          <a:p>
            <a:pPr lvl="0"/>
            <a:r>
              <a:rPr lang="en-IN" sz="2400" dirty="0" smtClean="0"/>
              <a:t>Cash collection reports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b="1" dirty="0" smtClean="0"/>
              <a:t>Medical records</a:t>
            </a:r>
            <a:endParaRPr lang="en-IN" sz="2000" dirty="0" smtClean="0"/>
          </a:p>
          <a:p>
            <a:r>
              <a:rPr lang="en-IN" sz="2000" dirty="0" smtClean="0"/>
              <a:t>Authorized personnel can have access to all current and historical data.</a:t>
            </a:r>
          </a:p>
          <a:p>
            <a:r>
              <a:rPr lang="en-IN" sz="2000" dirty="0" smtClean="0"/>
              <a:t>Records can be sorted and sequenced in a variety of ways. </a:t>
            </a:r>
          </a:p>
          <a:p>
            <a:r>
              <a:rPr lang="en-IN" sz="2000" dirty="0" smtClean="0"/>
              <a:t>They can be generated on a daily, </a:t>
            </a:r>
          </a:p>
          <a:p>
            <a:r>
              <a:rPr lang="en-IN" sz="2000" dirty="0" smtClean="0"/>
              <a:t>                                        monthly,   	       	                                 </a:t>
            </a:r>
            <a:r>
              <a:rPr lang="en-IN" sz="2000" dirty="0" smtClean="0"/>
              <a:t>         						     quarterly</a:t>
            </a:r>
            <a:r>
              <a:rPr lang="en-IN" sz="2000" dirty="0" smtClean="0"/>
              <a:t>,</a:t>
            </a:r>
          </a:p>
          <a:p>
            <a:pPr>
              <a:buNone/>
            </a:pPr>
            <a:r>
              <a:rPr lang="en-IN" sz="2000" dirty="0" smtClean="0"/>
              <a:t>                                         semi-annual       	                                </a:t>
            </a:r>
            <a:r>
              <a:rPr lang="en-IN" sz="2000" dirty="0" smtClean="0"/>
              <a:t>	                                  annual </a:t>
            </a:r>
            <a:r>
              <a:rPr lang="en-IN" sz="2000" dirty="0" smtClean="0"/>
              <a:t>basis</a:t>
            </a:r>
            <a:endParaRPr lang="en-IN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b="1" dirty="0" smtClean="0"/>
              <a:t>Human resources</a:t>
            </a:r>
            <a:endParaRPr lang="en-IN" sz="2400" dirty="0" smtClean="0"/>
          </a:p>
          <a:p>
            <a:r>
              <a:rPr lang="en-IN" sz="2400" dirty="0" smtClean="0"/>
              <a:t>Information can be used for managing and utilizing personnel more productively and cost effectively. Total enquiry access to employee’s data.</a:t>
            </a:r>
          </a:p>
          <a:p>
            <a:r>
              <a:rPr lang="en-IN" sz="2400" dirty="0" smtClean="0"/>
              <a:t>Helps to plan career developmental and professional growth of employees, to see skills and proficiency levels of employees, levels of formal education, degrees, study leave programs, in service training etc.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/>
              <a:t>Executive Information System</a:t>
            </a:r>
            <a:endParaRPr lang="en-IN" sz="2800" dirty="0" smtClean="0"/>
          </a:p>
          <a:p>
            <a:r>
              <a:rPr lang="en-IN" sz="2800" dirty="0" smtClean="0"/>
              <a:t>HMIs can enable the hospital administer and senior management team of a hospital to utilize the information captured in HMIs for effective monitoring and control and planning of resources.</a:t>
            </a:r>
          </a:p>
          <a:p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800" dirty="0" smtClean="0"/>
              <a:t>Some Advanced Computer Applications</a:t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4196539"/>
          </a:xfrm>
        </p:spPr>
        <p:txBody>
          <a:bodyPr>
            <a:normAutofit/>
          </a:bodyPr>
          <a:lstStyle/>
          <a:p>
            <a:r>
              <a:rPr lang="en-IN" sz="2000" b="1" dirty="0" smtClean="0"/>
              <a:t>In the area of diagnostic imaging</a:t>
            </a:r>
          </a:p>
          <a:p>
            <a:r>
              <a:rPr lang="en-IN" sz="2000" dirty="0" smtClean="0"/>
              <a:t>Medical information system such as Picture archival and communication system. </a:t>
            </a:r>
          </a:p>
          <a:p>
            <a:r>
              <a:rPr lang="en-IN" sz="2000" dirty="0" smtClean="0"/>
              <a:t>The PACs system is designed to capture radiological images or any other patient information, archive them, assist in their retrieval and distribute them over long distance- all without paperwork within the hospital system, thus saving costs on film and other imaging materials. It also has the advantage of images and records being available anywhere, anytime.</a:t>
            </a:r>
          </a:p>
          <a:p>
            <a:endParaRPr lang="en-IN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Nursing administrative records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/>
          </a:bodyPr>
          <a:lstStyle/>
          <a:p>
            <a:pPr lvl="0"/>
            <a:r>
              <a:rPr lang="en-IN" sz="2800" dirty="0" smtClean="0"/>
              <a:t>These records can be maintained at the unit level ad submitted to the Nursing Superintendent.</a:t>
            </a:r>
          </a:p>
          <a:p>
            <a:pPr lvl="0"/>
            <a:r>
              <a:rPr lang="en-IN" sz="2800" b="1" dirty="0" smtClean="0"/>
              <a:t>The records can be:</a:t>
            </a:r>
          </a:p>
          <a:p>
            <a:pPr lvl="0"/>
            <a:r>
              <a:rPr lang="en-IN" sz="2800" dirty="0" smtClean="0"/>
              <a:t>Number of nurses on roll in the unit and rotation plan duty roster.</a:t>
            </a:r>
          </a:p>
          <a:p>
            <a:pPr lvl="0"/>
            <a:r>
              <a:rPr lang="en-IN" sz="2800" dirty="0" smtClean="0"/>
              <a:t>Stock register of the unit for medicine, equipments and supplies.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 smtClean="0"/>
              <a:t>Bedside computer </a:t>
            </a:r>
            <a:r>
              <a:rPr lang="en-IN" sz="2400" b="1" dirty="0" smtClean="0"/>
              <a:t>system</a:t>
            </a:r>
          </a:p>
          <a:p>
            <a:r>
              <a:rPr lang="en-IN" sz="2400" dirty="0" smtClean="0"/>
              <a:t>The </a:t>
            </a:r>
            <a:r>
              <a:rPr lang="en-IN" sz="2400" dirty="0" smtClean="0"/>
              <a:t>bedside computer system for nursing documentations is a revolutionary concept in nursing care. It allows nurses to record assessments of patients and nursing interventions at the bedside where care of patients takers place</a:t>
            </a:r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Advantage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IN" sz="2400" dirty="0" smtClean="0"/>
          </a:p>
          <a:p>
            <a:pPr lvl="0"/>
            <a:r>
              <a:rPr lang="en-IN" sz="2400" dirty="0" smtClean="0"/>
              <a:t>One time data capture is sufficient. This makes repeat entries and duplication of information redundant and saves effort, time and expense. It reduces the possibility of human error.</a:t>
            </a:r>
          </a:p>
          <a:p>
            <a:pPr lvl="0"/>
            <a:r>
              <a:rPr lang="en-IN" sz="2400" dirty="0" smtClean="0"/>
              <a:t>Since the system is event-driven, it can function independently and notify other departments needing the information automatically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IN" sz="2800" dirty="0" smtClean="0"/>
              <a:t>An information resource is accurate and up-to-date. One common database makes a powerful information resource available to the entire hospital.</a:t>
            </a:r>
          </a:p>
          <a:p>
            <a:pPr lvl="0"/>
            <a:r>
              <a:rPr lang="en-IN" sz="2800" dirty="0" smtClean="0"/>
              <a:t>Existing applications, forming islands of computerizations of departments, can be integrated into an unified system </a:t>
            </a:r>
          </a:p>
          <a:p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400" b="1" dirty="0" smtClean="0"/>
              <a:t>Data mining for research: </a:t>
            </a:r>
            <a:r>
              <a:rPr lang="en-IN" sz="2400" dirty="0" smtClean="0"/>
              <a:t>Various useful reports can be drawn from the common database facilitating efficient and informed management action</a:t>
            </a:r>
          </a:p>
          <a:p>
            <a:pPr lvl="0"/>
            <a:r>
              <a:rPr lang="en-IN" sz="2400" dirty="0" smtClean="0"/>
              <a:t>Decision</a:t>
            </a:r>
            <a:r>
              <a:rPr lang="en-IN" sz="2400" b="1" dirty="0" smtClean="0"/>
              <a:t>-</a:t>
            </a:r>
            <a:r>
              <a:rPr lang="en-IN" sz="2400" dirty="0" smtClean="0"/>
              <a:t>making</a:t>
            </a:r>
          </a:p>
          <a:p>
            <a:pPr lvl="0"/>
            <a:r>
              <a:rPr lang="en-IN" sz="2400" dirty="0" smtClean="0"/>
              <a:t>Utilization of resources</a:t>
            </a:r>
          </a:p>
          <a:p>
            <a:pPr lvl="0"/>
            <a:r>
              <a:rPr lang="en-IN" sz="2400" dirty="0" smtClean="0"/>
              <a:t>Enhances communication</a:t>
            </a:r>
          </a:p>
          <a:p>
            <a:pPr lvl="0"/>
            <a:r>
              <a:rPr lang="en-IN" sz="2400" dirty="0" smtClean="0"/>
              <a:t>Strategic planning</a:t>
            </a:r>
          </a:p>
          <a:p>
            <a:endParaRPr lang="en-IN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IN" sz="2000" dirty="0" smtClean="0"/>
              <a:t>Quality assurance</a:t>
            </a:r>
          </a:p>
          <a:p>
            <a:pPr lvl="0"/>
            <a:r>
              <a:rPr lang="en-IN" sz="2000" dirty="0" smtClean="0"/>
              <a:t>Reduces waiting time</a:t>
            </a:r>
          </a:p>
          <a:p>
            <a:pPr lvl="0"/>
            <a:r>
              <a:rPr lang="en-IN" sz="2000" dirty="0" smtClean="0"/>
              <a:t>Medical audit/ nursing audit</a:t>
            </a:r>
          </a:p>
          <a:p>
            <a:pPr lvl="0"/>
            <a:r>
              <a:rPr lang="en-IN" sz="2000" dirty="0" smtClean="0"/>
              <a:t>Reduces the cost</a:t>
            </a:r>
          </a:p>
          <a:p>
            <a:pPr lvl="0"/>
            <a:r>
              <a:rPr lang="en-IN" sz="2000" dirty="0" smtClean="0"/>
              <a:t>Shortens the stay</a:t>
            </a:r>
          </a:p>
          <a:p>
            <a:pPr lvl="0"/>
            <a:r>
              <a:rPr lang="en-IN" sz="2000" dirty="0" smtClean="0"/>
              <a:t>Continuity of patient care</a:t>
            </a:r>
          </a:p>
          <a:p>
            <a:pPr lvl="0"/>
            <a:r>
              <a:rPr lang="en-IN" sz="2000" dirty="0" smtClean="0"/>
              <a:t>Effective referral system</a:t>
            </a:r>
          </a:p>
          <a:p>
            <a:r>
              <a:rPr lang="en-IN" sz="2000" dirty="0" smtClean="0"/>
              <a:t>Timely available information develops a high-degree of confidence between top executive and the members of the management</a:t>
            </a:r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000" dirty="0" smtClean="0"/>
              <a:t>The management need not resort to frequent meetings to </a:t>
            </a:r>
            <a:r>
              <a:rPr lang="en-IN" sz="2000" dirty="0" err="1" smtClean="0"/>
              <a:t>sortout</a:t>
            </a:r>
            <a:r>
              <a:rPr lang="en-IN" sz="2000" dirty="0" smtClean="0"/>
              <a:t> various issues</a:t>
            </a:r>
          </a:p>
          <a:p>
            <a:pPr lvl="0"/>
            <a:r>
              <a:rPr lang="en-IN" sz="2000" dirty="0" smtClean="0"/>
              <a:t>The executive time can be saved and devoted to critical issues</a:t>
            </a:r>
          </a:p>
          <a:p>
            <a:pPr lvl="0"/>
            <a:r>
              <a:rPr lang="en-IN" sz="2000" dirty="0" smtClean="0"/>
              <a:t>It helps in reviewing actual performance and enables taking corrective actions</a:t>
            </a:r>
          </a:p>
          <a:p>
            <a:pPr lvl="0"/>
            <a:r>
              <a:rPr lang="en-IN" sz="2000" dirty="0" smtClean="0"/>
              <a:t>It helps in reviewing strength and weakness of an organization. Knowledge of which is most essential in formulating future plans and strategies.</a:t>
            </a:r>
          </a:p>
          <a:p>
            <a:endParaRPr lang="en-IN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Pitfalls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977" y="1700808"/>
            <a:ext cx="6347714" cy="3880773"/>
          </a:xfrm>
        </p:spPr>
        <p:txBody>
          <a:bodyPr/>
          <a:lstStyle/>
          <a:p>
            <a:pPr lvl="0"/>
            <a:r>
              <a:rPr lang="en-IN" sz="2000" dirty="0" smtClean="0"/>
              <a:t>Absence of management system to build reliable information system</a:t>
            </a:r>
          </a:p>
          <a:p>
            <a:pPr lvl="0"/>
            <a:r>
              <a:rPr lang="en-IN" sz="2000" dirty="0" smtClean="0"/>
              <a:t>No clear definition of purpose</a:t>
            </a:r>
          </a:p>
          <a:p>
            <a:pPr lvl="0"/>
            <a:r>
              <a:rPr lang="en-IN" sz="2000" dirty="0" smtClean="0"/>
              <a:t>No objectives for the organizations’</a:t>
            </a:r>
          </a:p>
          <a:p>
            <a:pPr lvl="0"/>
            <a:r>
              <a:rPr lang="en-IN" sz="2000" dirty="0" smtClean="0"/>
              <a:t>Absence of management participant</a:t>
            </a:r>
          </a:p>
          <a:p>
            <a:pPr lvl="0"/>
            <a:r>
              <a:rPr lang="en-IN" sz="2000" dirty="0" smtClean="0"/>
              <a:t>Over-reliance on the consultation or manufacturer</a:t>
            </a:r>
          </a:p>
          <a:p>
            <a:pPr lvl="0"/>
            <a:r>
              <a:rPr lang="en-IN" sz="2000" dirty="0" smtClean="0"/>
              <a:t>Communication gap</a:t>
            </a:r>
          </a:p>
          <a:p>
            <a:pPr lvl="0"/>
            <a:r>
              <a:rPr lang="en-IN" sz="2000" dirty="0" smtClean="0"/>
              <a:t>Performance of key people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Disadvantages of HMIs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3200" dirty="0" smtClean="0"/>
              <a:t>Complexities</a:t>
            </a:r>
          </a:p>
          <a:p>
            <a:r>
              <a:rPr lang="en-IN" sz="3200" dirty="0" smtClean="0"/>
              <a:t>Duplication of Effort</a:t>
            </a:r>
          </a:p>
          <a:p>
            <a:r>
              <a:rPr lang="en-IN" sz="3200" dirty="0" smtClean="0"/>
              <a:t>Variations in Field Processing</a:t>
            </a:r>
          </a:p>
          <a:p>
            <a:r>
              <a:rPr lang="en-IN" sz="3200" dirty="0" smtClean="0"/>
              <a:t>Inaccessibility of Data</a:t>
            </a:r>
          </a:p>
          <a:p>
            <a:r>
              <a:rPr lang="en-IN" sz="3200" dirty="0" smtClean="0"/>
              <a:t>Time Lapse</a:t>
            </a:r>
          </a:p>
          <a:p>
            <a:r>
              <a:rPr lang="en-IN" sz="3200" dirty="0" smtClean="0"/>
              <a:t>Inaccurate Sources Data</a:t>
            </a:r>
          </a:p>
          <a:p>
            <a:r>
              <a:rPr lang="en-IN" sz="3200" dirty="0" smtClean="0"/>
              <a:t>Limited Information Support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482" name="Picture 2" descr="C:\Users\Nilesh Kharadi\AppData\Local\Microsoft\Windows\INetCache\IE\DIU3EROJ\images_(30)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1988840"/>
            <a:ext cx="5904655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800" dirty="0" smtClean="0"/>
              <a:t>Annual confidential reports of the staff nurses.</a:t>
            </a:r>
          </a:p>
          <a:p>
            <a:pPr lvl="0"/>
            <a:r>
              <a:rPr lang="en-IN" sz="2800" dirty="0" smtClean="0"/>
              <a:t>Record of staff development programme including orientation and in-service education programme.</a:t>
            </a:r>
          </a:p>
          <a:p>
            <a:pPr lvl="0"/>
            <a:r>
              <a:rPr lang="en-IN" sz="2800" dirty="0" smtClean="0"/>
              <a:t>Records of performance of staff members.</a:t>
            </a:r>
          </a:p>
          <a:p>
            <a:endParaRPr lang="en-IN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100" dirty="0" smtClean="0"/>
              <a:t>Cumulative or continuing records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556579"/>
          </a:xfrm>
        </p:spPr>
        <p:txBody>
          <a:bodyPr/>
          <a:lstStyle/>
          <a:p>
            <a:pPr lvl="0"/>
            <a:r>
              <a:rPr lang="en-IN" sz="2400" dirty="0" smtClean="0"/>
              <a:t>It time saving, economical. </a:t>
            </a:r>
          </a:p>
          <a:p>
            <a:pPr lvl="0"/>
            <a:r>
              <a:rPr lang="en-IN" sz="2400" dirty="0" smtClean="0"/>
              <a:t>To review - total history of an individual      	           evaluate the progress of a long  period. </a:t>
            </a:r>
          </a:p>
          <a:p>
            <a:pPr lvl="0"/>
            <a:r>
              <a:rPr lang="en-IN" sz="2400" dirty="0" smtClean="0"/>
              <a:t>(e.g.) child’s record should provide space for newborn, infant and preschool data.</a:t>
            </a:r>
          </a:p>
          <a:p>
            <a:pPr lvl="0"/>
            <a:r>
              <a:rPr lang="en-IN" sz="2400" dirty="0" smtClean="0"/>
              <a:t>The system of using one record for home and clinic services in which home visits are recorded in </a:t>
            </a:r>
            <a:r>
              <a:rPr lang="en-IN" sz="2400" b="1" dirty="0" smtClean="0"/>
              <a:t>blue</a:t>
            </a:r>
            <a:r>
              <a:rPr lang="en-IN" sz="2400" dirty="0" smtClean="0"/>
              <a:t> and clinic visit in </a:t>
            </a:r>
            <a:r>
              <a:rPr lang="en-IN" sz="2400" b="1" dirty="0" smtClean="0"/>
              <a:t>red ink </a:t>
            </a:r>
            <a:r>
              <a:rPr lang="en-IN" sz="2400" dirty="0" smtClean="0"/>
              <a:t>helps coordinate the services and saves the time</a:t>
            </a:r>
            <a:r>
              <a:rPr lang="en-IN" sz="2000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472</TotalTime>
  <Words>2932</Words>
  <Application>Microsoft Office PowerPoint</Application>
  <PresentationFormat>On-screen Show (4:3)</PresentationFormat>
  <Paragraphs>396</Paragraphs>
  <Slides>78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2" baseType="lpstr">
      <vt:lpstr>Arial</vt:lpstr>
      <vt:lpstr>Trebuchet MS</vt:lpstr>
      <vt:lpstr>Wingdings 3</vt:lpstr>
      <vt:lpstr>Facet</vt:lpstr>
      <vt:lpstr>Record and report and hospital management information system</vt:lpstr>
      <vt:lpstr>PowerPoint Presentation</vt:lpstr>
      <vt:lpstr>Characteristics of record and report</vt:lpstr>
      <vt:lpstr>Record</vt:lpstr>
      <vt:lpstr> Purposes </vt:lpstr>
      <vt:lpstr>Types of Documentation System </vt:lpstr>
      <vt:lpstr>Nursing administrative records </vt:lpstr>
      <vt:lpstr>PowerPoint Presentation</vt:lpstr>
      <vt:lpstr>Cumulative or continuing records </vt:lpstr>
      <vt:lpstr>Family records </vt:lpstr>
      <vt:lpstr>PowerPoint Presentation</vt:lpstr>
      <vt:lpstr>Nursing Superintendent has to keep certain records readily available</vt:lpstr>
      <vt:lpstr>PowerPoint Presentation</vt:lpstr>
      <vt:lpstr>FILLING OF RECORDS </vt:lpstr>
      <vt:lpstr>REGISTERS </vt:lpstr>
      <vt:lpstr>REPORTS </vt:lpstr>
      <vt:lpstr>PowerPoint Presentation</vt:lpstr>
      <vt:lpstr>PURPOSES </vt:lpstr>
      <vt:lpstr>PowerPoint Presentation</vt:lpstr>
      <vt:lpstr>Change of shift reports</vt:lpstr>
      <vt:lpstr>PowerPoint Presentation</vt:lpstr>
      <vt:lpstr>PowerPoint Presentation</vt:lpstr>
      <vt:lpstr>General periodic reports: </vt:lpstr>
      <vt:lpstr>PowerPoint Presentation</vt:lpstr>
      <vt:lpstr>Hospital annual reports: </vt:lpstr>
      <vt:lpstr>Telephone report </vt:lpstr>
      <vt:lpstr>PowerPoint Presentation</vt:lpstr>
      <vt:lpstr>PowerPoint Presentation</vt:lpstr>
      <vt:lpstr>PowerPoint Presentation</vt:lpstr>
      <vt:lpstr>Incident report </vt:lpstr>
      <vt:lpstr>PowerPoint Presentation</vt:lpstr>
      <vt:lpstr>PowerPoint Presentation</vt:lpstr>
      <vt:lpstr>PowerPoint Presentation</vt:lpstr>
      <vt:lpstr>Factors to be kept in mind while reporting and recording: </vt:lpstr>
      <vt:lpstr>PowerPoint Presentation</vt:lpstr>
      <vt:lpstr>Legal protection for nurses </vt:lpstr>
      <vt:lpstr>PowerPoint Presentation</vt:lpstr>
      <vt:lpstr>PowerPoint Presentation</vt:lpstr>
      <vt:lpstr>PowerPoint Presentation</vt:lpstr>
      <vt:lpstr>Hospital Management Information System </vt:lpstr>
      <vt:lpstr>PowerPoint Presentation</vt:lpstr>
      <vt:lpstr>PowerPoint Presentation</vt:lpstr>
      <vt:lpstr>Importance </vt:lpstr>
      <vt:lpstr>Need </vt:lpstr>
      <vt:lpstr>Objectives </vt:lpstr>
      <vt:lpstr>Operating Elements of An information System </vt:lpstr>
      <vt:lpstr>PowerPoint Presentation</vt:lpstr>
      <vt:lpstr>Essentials of good information system </vt:lpstr>
      <vt:lpstr>PowerPoint Presentation</vt:lpstr>
      <vt:lpstr>Characteristics of HMIs  </vt:lpstr>
      <vt:lpstr>Functions of HMIs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Advanced Computer Applications </vt:lpstr>
      <vt:lpstr>PowerPoint Presentation</vt:lpstr>
      <vt:lpstr>Advantage</vt:lpstr>
      <vt:lpstr>PowerPoint Presentation</vt:lpstr>
      <vt:lpstr>PowerPoint Presentation</vt:lpstr>
      <vt:lpstr>PowerPoint Presentation</vt:lpstr>
      <vt:lpstr>PowerPoint Presentation</vt:lpstr>
      <vt:lpstr>Pitfalls </vt:lpstr>
      <vt:lpstr>Disadvantages of HMIs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Nilesh Kharadi</dc:creator>
  <cp:lastModifiedBy>Baby</cp:lastModifiedBy>
  <cp:revision>479</cp:revision>
  <dcterms:created xsi:type="dcterms:W3CDTF">2017-06-05T03:21:50Z</dcterms:created>
  <dcterms:modified xsi:type="dcterms:W3CDTF">2017-06-30T07:08:48Z</dcterms:modified>
</cp:coreProperties>
</file>