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327" r:id="rId10"/>
    <p:sldId id="326" r:id="rId11"/>
    <p:sldId id="328" r:id="rId12"/>
    <p:sldId id="308" r:id="rId13"/>
    <p:sldId id="309" r:id="rId14"/>
    <p:sldId id="264" r:id="rId15"/>
    <p:sldId id="312" r:id="rId16"/>
    <p:sldId id="313" r:id="rId17"/>
    <p:sldId id="311" r:id="rId18"/>
    <p:sldId id="314" r:id="rId19"/>
    <p:sldId id="315" r:id="rId20"/>
    <p:sldId id="316" r:id="rId21"/>
    <p:sldId id="318" r:id="rId22"/>
    <p:sldId id="265" r:id="rId23"/>
    <p:sldId id="319" r:id="rId24"/>
    <p:sldId id="266" r:id="rId25"/>
    <p:sldId id="267" r:id="rId26"/>
    <p:sldId id="320" r:id="rId27"/>
    <p:sldId id="268" r:id="rId28"/>
    <p:sldId id="269" r:id="rId29"/>
    <p:sldId id="270" r:id="rId30"/>
    <p:sldId id="271" r:id="rId31"/>
    <p:sldId id="329" r:id="rId32"/>
    <p:sldId id="330" r:id="rId33"/>
    <p:sldId id="321" r:id="rId34"/>
    <p:sldId id="331" r:id="rId35"/>
    <p:sldId id="272" r:id="rId36"/>
    <p:sldId id="322" r:id="rId37"/>
    <p:sldId id="273" r:id="rId38"/>
    <p:sldId id="275" r:id="rId39"/>
    <p:sldId id="323" r:id="rId40"/>
    <p:sldId id="276" r:id="rId41"/>
    <p:sldId id="277" r:id="rId42"/>
    <p:sldId id="278" r:id="rId43"/>
    <p:sldId id="279" r:id="rId44"/>
    <p:sldId id="324" r:id="rId45"/>
    <p:sldId id="274" r:id="rId46"/>
    <p:sldId id="280" r:id="rId47"/>
    <p:sldId id="281" r:id="rId48"/>
    <p:sldId id="282" r:id="rId49"/>
    <p:sldId id="283" r:id="rId50"/>
    <p:sldId id="284" r:id="rId51"/>
    <p:sldId id="325" r:id="rId52"/>
    <p:sldId id="285" r:id="rId53"/>
    <p:sldId id="286" r:id="rId54"/>
    <p:sldId id="287" r:id="rId55"/>
    <p:sldId id="288" r:id="rId56"/>
    <p:sldId id="289" r:id="rId57"/>
    <p:sldId id="290" r:id="rId58"/>
    <p:sldId id="291" r:id="rId59"/>
    <p:sldId id="293" r:id="rId60"/>
    <p:sldId id="294" r:id="rId61"/>
    <p:sldId id="292" r:id="rId62"/>
    <p:sldId id="333" r:id="rId63"/>
    <p:sldId id="335" r:id="rId64"/>
    <p:sldId id="295" r:id="rId65"/>
    <p:sldId id="296" r:id="rId66"/>
    <p:sldId id="297" r:id="rId67"/>
    <p:sldId id="336" r:id="rId68"/>
    <p:sldId id="298" r:id="rId69"/>
    <p:sldId id="305" r:id="rId70"/>
    <p:sldId id="299" r:id="rId71"/>
    <p:sldId id="337" r:id="rId72"/>
    <p:sldId id="301" r:id="rId73"/>
    <p:sldId id="302" r:id="rId74"/>
    <p:sldId id="303" r:id="rId75"/>
    <p:sldId id="304" r:id="rId76"/>
    <p:sldId id="300" r:id="rId77"/>
    <p:sldId id="306" r:id="rId78"/>
    <p:sldId id="307" r:id="rId79"/>
    <p:sldId id="338" r:id="rId8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F891D54-1498-416B-90B6-2C491786BA8C}" type="datetimeFigureOut">
              <a:rPr lang="en-IN" smtClean="0"/>
              <a:pPr/>
              <a:t>28/06/2017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1240A65-C417-43CF-852D-194C8351CD0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891D54-1498-416B-90B6-2C491786BA8C}" type="datetimeFigureOut">
              <a:rPr lang="en-IN" smtClean="0"/>
              <a:pPr/>
              <a:t>28/06/2017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240A65-C417-43CF-852D-194C8351CD0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F891D54-1498-416B-90B6-2C491786BA8C}" type="datetimeFigureOut">
              <a:rPr lang="en-IN" smtClean="0"/>
              <a:pPr/>
              <a:t>28/06/2017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1240A65-C417-43CF-852D-194C8351CD0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891D54-1498-416B-90B6-2C491786BA8C}" type="datetimeFigureOut">
              <a:rPr lang="en-IN" smtClean="0"/>
              <a:pPr/>
              <a:t>28/06/2017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240A65-C417-43CF-852D-194C8351CD0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F891D54-1498-416B-90B6-2C491786BA8C}" type="datetimeFigureOut">
              <a:rPr lang="en-IN" smtClean="0"/>
              <a:pPr/>
              <a:t>28/06/2017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1240A65-C417-43CF-852D-194C8351CD0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891D54-1498-416B-90B6-2C491786BA8C}" type="datetimeFigureOut">
              <a:rPr lang="en-IN" smtClean="0"/>
              <a:pPr/>
              <a:t>28/06/2017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240A65-C417-43CF-852D-194C8351CD0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891D54-1498-416B-90B6-2C491786BA8C}" type="datetimeFigureOut">
              <a:rPr lang="en-IN" smtClean="0"/>
              <a:pPr/>
              <a:t>28/06/2017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240A65-C417-43CF-852D-194C8351CD0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891D54-1498-416B-90B6-2C491786BA8C}" type="datetimeFigureOut">
              <a:rPr lang="en-IN" smtClean="0"/>
              <a:pPr/>
              <a:t>28/06/2017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240A65-C417-43CF-852D-194C8351CD0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F891D54-1498-416B-90B6-2C491786BA8C}" type="datetimeFigureOut">
              <a:rPr lang="en-IN" smtClean="0"/>
              <a:pPr/>
              <a:t>28/06/2017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240A65-C417-43CF-852D-194C8351CD0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891D54-1498-416B-90B6-2C491786BA8C}" type="datetimeFigureOut">
              <a:rPr lang="en-IN" smtClean="0"/>
              <a:pPr/>
              <a:t>28/06/2017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240A65-C417-43CF-852D-194C8351CD0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891D54-1498-416B-90B6-2C491786BA8C}" type="datetimeFigureOut">
              <a:rPr lang="en-IN" smtClean="0"/>
              <a:pPr/>
              <a:t>28/06/2017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240A65-C417-43CF-852D-194C8351CD0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F891D54-1498-416B-90B6-2C491786BA8C}" type="datetimeFigureOut">
              <a:rPr lang="en-IN" smtClean="0"/>
              <a:pPr/>
              <a:t>28/06/2017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1240A65-C417-43CF-852D-194C8351CD0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Schizophrenia –treatment modalities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err="1" smtClean="0"/>
              <a:t>Raval</a:t>
            </a:r>
            <a:r>
              <a:rPr lang="en-IN" dirty="0" smtClean="0"/>
              <a:t> </a:t>
            </a:r>
            <a:r>
              <a:rPr lang="en-IN" dirty="0" err="1" smtClean="0"/>
              <a:t>Sweety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 descr="C:\Users\Nilesh Kharadi\AppData\Local\Microsoft\Windows\INetCache\IE\DIU3EROJ\images_(19)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6840759" cy="4680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IN" dirty="0" err="1" smtClean="0"/>
              <a:t>agranulocytosis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pic>
        <p:nvPicPr>
          <p:cNvPr id="3074" name="Picture 2" descr="C:\Users\Nilesh Kharadi\AppData\Local\Microsoft\Windows\INetCache\IE\T5OIBBOT\images_(21)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16832"/>
            <a:ext cx="7524328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IN" dirty="0" smtClean="0"/>
              <a:t>                     </a:t>
            </a:r>
            <a:r>
              <a:rPr lang="en-IN" sz="3200" b="1" dirty="0" smtClean="0"/>
              <a:t>cardiac arrhythmia</a:t>
            </a:r>
          </a:p>
          <a:p>
            <a:pPr>
              <a:buNone/>
            </a:pPr>
            <a:endParaRPr lang="en-IN" dirty="0"/>
          </a:p>
        </p:txBody>
      </p:sp>
      <p:pic>
        <p:nvPicPr>
          <p:cNvPr id="3074" name="Picture 2" descr="C:\Users\Nilesh Kharadi\AppData\Local\Microsoft\Windows\INetCache\IE\84340MEI\images_(9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348880"/>
            <a:ext cx="5760639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IN" dirty="0" smtClean="0"/>
              <a:t>               </a:t>
            </a:r>
            <a:endParaRPr lang="en-IN" dirty="0"/>
          </a:p>
        </p:txBody>
      </p:sp>
      <p:pic>
        <p:nvPicPr>
          <p:cNvPr id="4098" name="Picture 2" descr="C:\Users\Nilesh Kharadi\AppData\Local\Microsoft\Windows\INetCache\IE\IUYSQCZ3\images_(10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484784"/>
            <a:ext cx="6336704" cy="4752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Autonomic side effect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Dry mouth</a:t>
            </a:r>
          </a:p>
          <a:p>
            <a:endParaRPr lang="en-IN" dirty="0"/>
          </a:p>
        </p:txBody>
      </p:sp>
      <p:pic>
        <p:nvPicPr>
          <p:cNvPr id="5122" name="Picture 2" descr="C:\Users\Nilesh Kharadi\AppData\Local\Microsoft\Windows\INetCache\IE\T5OIBBOT\images_(11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62312" y="1556792"/>
            <a:ext cx="4766072" cy="4536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err="1" smtClean="0"/>
              <a:t>Mydriasis</a:t>
            </a:r>
            <a:endParaRPr lang="en-IN" dirty="0" smtClean="0"/>
          </a:p>
          <a:p>
            <a:endParaRPr lang="en-IN" dirty="0"/>
          </a:p>
        </p:txBody>
      </p:sp>
      <p:pic>
        <p:nvPicPr>
          <p:cNvPr id="7170" name="Picture 2" descr="C:\Users\Nilesh Kharadi\AppData\Local\Microsoft\Windows\INetCache\IE\DIU3EROJ\images_(13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04864"/>
            <a:ext cx="7128792" cy="38884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Urinary retention</a:t>
            </a:r>
          </a:p>
          <a:p>
            <a:endParaRPr lang="en-IN" dirty="0"/>
          </a:p>
        </p:txBody>
      </p:sp>
      <p:pic>
        <p:nvPicPr>
          <p:cNvPr id="8194" name="Picture 2" descr="C:\Users\Nilesh Kharadi\AppData\Local\Microsoft\Windows\INetCache\IE\T5OIBBOT\download_(5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276872"/>
            <a:ext cx="6552728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err="1" smtClean="0"/>
              <a:t>cycloplegia</a:t>
            </a:r>
            <a:endParaRPr lang="en-IN" dirty="0" smtClean="0"/>
          </a:p>
          <a:p>
            <a:endParaRPr lang="en-IN" dirty="0"/>
          </a:p>
        </p:txBody>
      </p:sp>
      <p:pic>
        <p:nvPicPr>
          <p:cNvPr id="6146" name="Picture 2" descr="C:\Users\Nilesh Kharadi\AppData\Local\Microsoft\Windows\INetCache\IE\84340MEI\images_(12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62237"/>
            <a:ext cx="7272807" cy="37910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Orthostatic hypotension</a:t>
            </a:r>
          </a:p>
          <a:p>
            <a:endParaRPr lang="en-IN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348880"/>
            <a:ext cx="6912768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Weight gain</a:t>
            </a:r>
          </a:p>
          <a:p>
            <a:endParaRPr lang="en-IN" dirty="0"/>
          </a:p>
        </p:txBody>
      </p:sp>
      <p:pic>
        <p:nvPicPr>
          <p:cNvPr id="10244" name="Picture 4" descr="C:\Users\Nilesh Kharadi\AppData\Local\Microsoft\Windows\INetCache\IE\DIU3EROJ\download_(6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276872"/>
            <a:ext cx="6336704" cy="38164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 It is a psychotic</a:t>
            </a:r>
          </a:p>
          <a:p>
            <a:pPr>
              <a:buNone/>
            </a:pPr>
            <a:r>
              <a:rPr lang="en-IN" dirty="0" smtClean="0"/>
              <a:t>   condition                                             characterized                                       by disturbance in                                        thinking, emotions,                                           volitions in  the                                             presence of clear                                    consciousness which                                              usually leads to                                               social withdrawal.</a:t>
            </a:r>
          </a:p>
          <a:p>
            <a:endParaRPr lang="en-IN" dirty="0"/>
          </a:p>
        </p:txBody>
      </p:sp>
      <p:pic>
        <p:nvPicPr>
          <p:cNvPr id="1026" name="Picture 2" descr="C:\Users\Nilesh Kharadi\AppData\Local\Microsoft\Windows\INetCache\IE\DIU3EROJ\download_(4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1844824"/>
            <a:ext cx="4104456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Dermatological effects</a:t>
            </a:r>
          </a:p>
          <a:p>
            <a:endParaRPr lang="en-IN" dirty="0"/>
          </a:p>
        </p:txBody>
      </p:sp>
      <p:pic>
        <p:nvPicPr>
          <p:cNvPr id="11266" name="Picture 2" descr="C:\Users\Nilesh Kharadi\AppData\Local\Microsoft\Windows\INetCache\IE\T5OIBBOT\images_(15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76872"/>
            <a:ext cx="6984776" cy="37444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Impotence and impaired ejaculation</a:t>
            </a:r>
          </a:p>
          <a:p>
            <a:r>
              <a:rPr lang="en-IN" dirty="0" smtClean="0"/>
              <a:t>Constipation</a:t>
            </a:r>
          </a:p>
          <a:p>
            <a:pPr lvl="0"/>
            <a:r>
              <a:rPr lang="en-IN" dirty="0" smtClean="0"/>
              <a:t>Lactation</a:t>
            </a:r>
          </a:p>
          <a:p>
            <a:endParaRPr lang="en-IN" dirty="0" smtClean="0"/>
          </a:p>
          <a:p>
            <a:pPr lvl="0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dirty="0" smtClean="0"/>
              <a:t>Adverse Effect of antipsychotic drugs</a:t>
            </a:r>
            <a:br>
              <a:rPr lang="en-IN" sz="2800" dirty="0" smtClean="0"/>
            </a:b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Extra pyramidal symptoms : </a:t>
            </a:r>
          </a:p>
          <a:p>
            <a:r>
              <a:rPr lang="en-IN" dirty="0" smtClean="0"/>
              <a:t>These are serious                                      neurologic symptoms                                           and major side                                                effects of                                              antipsychotic drugs.</a:t>
            </a:r>
          </a:p>
          <a:p>
            <a:r>
              <a:rPr lang="en-IN" dirty="0" smtClean="0"/>
              <a:t>Blockade of D2 receptors                                       </a:t>
            </a:r>
            <a:r>
              <a:rPr lang="en-IN" b="1" dirty="0" smtClean="0"/>
              <a:t> </a:t>
            </a:r>
            <a:r>
              <a:rPr lang="en-IN" dirty="0" smtClean="0"/>
              <a:t>in the midbrain region                                     of the brainstem is                                 responsible for development of EPS.</a:t>
            </a:r>
          </a:p>
          <a:p>
            <a:endParaRPr lang="en-IN" dirty="0"/>
          </a:p>
        </p:txBody>
      </p:sp>
      <p:pic>
        <p:nvPicPr>
          <p:cNvPr id="12290" name="Picture 2" descr="C:\Users\Nilesh Kharadi\AppData\Local\Microsoft\Windows\INetCache\IE\T5OIBBOT\images_(16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132856"/>
            <a:ext cx="3096344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Conventional antipsychotics drugs cause a greater incidence of EPS than do atypical antipsychotic drugs</a:t>
            </a:r>
          </a:p>
          <a:p>
            <a:endParaRPr lang="en-IN" dirty="0"/>
          </a:p>
        </p:txBody>
      </p:sp>
      <p:pic>
        <p:nvPicPr>
          <p:cNvPr id="13314" name="Picture 2" descr="C:\Users\Nilesh Kharadi\AppData\Local\Microsoft\Windows\INetCache\IE\84340MEI\images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996952"/>
            <a:ext cx="6912768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err="1" smtClean="0"/>
              <a:t>Neuroleptic</a:t>
            </a:r>
            <a:r>
              <a:rPr lang="en-IN" b="1" dirty="0" smtClean="0"/>
              <a:t> –induced parkinsonism</a:t>
            </a:r>
            <a:r>
              <a:rPr lang="en-IN" dirty="0" smtClean="0"/>
              <a:t> : Symptoms include </a:t>
            </a:r>
          </a:p>
          <a:p>
            <a:pPr>
              <a:buNone/>
            </a:pPr>
            <a:r>
              <a:rPr lang="en-IN" dirty="0" smtClean="0"/>
              <a:t>   rigidity,                                       </a:t>
            </a:r>
          </a:p>
          <a:p>
            <a:pPr>
              <a:buNone/>
            </a:pPr>
            <a:r>
              <a:rPr lang="en-IN" dirty="0" smtClean="0"/>
              <a:t>   tremors,                                  </a:t>
            </a:r>
            <a:r>
              <a:rPr lang="en-IN" dirty="0" err="1" smtClean="0"/>
              <a:t>bradykinesia</a:t>
            </a:r>
            <a:r>
              <a:rPr lang="en-IN" dirty="0" smtClean="0"/>
              <a:t>,                                                   stooped posture,                                         drooling, </a:t>
            </a:r>
            <a:r>
              <a:rPr lang="en-IN" dirty="0" err="1" smtClean="0"/>
              <a:t>akinesia</a:t>
            </a:r>
            <a:r>
              <a:rPr lang="en-IN" dirty="0" smtClean="0"/>
              <a:t>,                                            ataxia etc.</a:t>
            </a:r>
          </a:p>
          <a:p>
            <a:r>
              <a:rPr lang="en-IN" dirty="0" smtClean="0"/>
              <a:t>The disorder can be                                         treated with                                       </a:t>
            </a:r>
            <a:r>
              <a:rPr lang="en-IN" dirty="0" err="1" smtClean="0"/>
              <a:t>anticholinergic</a:t>
            </a:r>
            <a:r>
              <a:rPr lang="en-IN" dirty="0" smtClean="0"/>
              <a:t> agents</a:t>
            </a:r>
            <a:r>
              <a:rPr lang="en-IN" b="1" dirty="0" smtClean="0"/>
              <a:t>.</a:t>
            </a:r>
            <a:endParaRPr lang="en-IN" dirty="0" smtClean="0"/>
          </a:p>
          <a:p>
            <a:endParaRPr lang="en-IN" dirty="0"/>
          </a:p>
        </p:txBody>
      </p:sp>
      <p:pic>
        <p:nvPicPr>
          <p:cNvPr id="14338" name="Picture 2" descr="C:\Users\Nilesh Kharadi\AppData\Local\Microsoft\Windows\INetCache\IE\IUYSQCZ3\download_(7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276872"/>
            <a:ext cx="2952328" cy="34563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Acute </a:t>
            </a:r>
            <a:r>
              <a:rPr lang="en-IN" b="1" dirty="0" err="1" smtClean="0"/>
              <a:t>dystonia</a:t>
            </a:r>
            <a:r>
              <a:rPr lang="en-IN" dirty="0" smtClean="0"/>
              <a:t> :  </a:t>
            </a:r>
          </a:p>
          <a:p>
            <a:r>
              <a:rPr lang="en-IN" dirty="0" smtClean="0"/>
              <a:t>It leads to involuntary                                 movement. </a:t>
            </a:r>
          </a:p>
          <a:p>
            <a:r>
              <a:rPr lang="en-IN" dirty="0" err="1" smtClean="0"/>
              <a:t>Dystonia</a:t>
            </a:r>
            <a:r>
              <a:rPr lang="en-IN" dirty="0" smtClean="0"/>
              <a:t> can                                                         involve the neck, jaw,                                      tongue and the                                       entire body. </a:t>
            </a:r>
          </a:p>
          <a:p>
            <a:r>
              <a:rPr lang="en-IN" dirty="0" smtClean="0"/>
              <a:t>There is also involvement of eyes leading to upward lateral movement of the eyes known as </a:t>
            </a:r>
            <a:r>
              <a:rPr lang="en-IN" dirty="0" err="1" smtClean="0"/>
              <a:t>oculogyric</a:t>
            </a:r>
            <a:r>
              <a:rPr lang="en-IN" dirty="0" smtClean="0"/>
              <a:t> crisis.</a:t>
            </a:r>
          </a:p>
        </p:txBody>
      </p:sp>
      <p:pic>
        <p:nvPicPr>
          <p:cNvPr id="1026" name="Picture 2" descr="C:\Users\Nilesh Kharadi\AppData\Local\Microsoft\Windows\INetCache\IE\T5OIBBOT\download_(8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772816"/>
            <a:ext cx="3888432" cy="28087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 </a:t>
            </a:r>
            <a:r>
              <a:rPr lang="en-IN" sz="3600" dirty="0" err="1" smtClean="0"/>
              <a:t>Dystonia</a:t>
            </a:r>
            <a:r>
              <a:rPr lang="en-IN" sz="3600" dirty="0" smtClean="0"/>
              <a:t> can be prevented by</a:t>
            </a:r>
          </a:p>
          <a:p>
            <a:r>
              <a:rPr lang="en-IN" dirty="0" smtClean="0"/>
              <a:t> </a:t>
            </a:r>
            <a:r>
              <a:rPr lang="en-IN" dirty="0" err="1" smtClean="0"/>
              <a:t>anticholinergics</a:t>
            </a:r>
            <a:endParaRPr lang="en-IN" dirty="0" smtClean="0"/>
          </a:p>
          <a:p>
            <a:r>
              <a:rPr lang="en-IN" dirty="0" smtClean="0"/>
              <a:t> antihistamines </a:t>
            </a:r>
          </a:p>
          <a:p>
            <a:r>
              <a:rPr lang="en-IN" dirty="0" smtClean="0"/>
              <a:t> dopamine agonists </a:t>
            </a:r>
          </a:p>
          <a:p>
            <a:r>
              <a:rPr lang="en-IN" dirty="0" smtClean="0"/>
              <a:t> beta-adrenergic antagonists </a:t>
            </a:r>
          </a:p>
          <a:p>
            <a:r>
              <a:rPr lang="en-IN" dirty="0" smtClean="0"/>
              <a:t> benzodiazepine etc.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err="1" smtClean="0"/>
              <a:t>Akathisia</a:t>
            </a:r>
            <a:r>
              <a:rPr lang="en-IN" b="1" dirty="0" smtClean="0"/>
              <a:t>: </a:t>
            </a:r>
          </a:p>
          <a:p>
            <a:r>
              <a:rPr lang="en-IN" sz="2800" dirty="0" smtClean="0"/>
              <a:t>It is a subjective                                            feeling of muscular                                         discomfort that can                                                  cause patients to be                                     agitated, restless and                                          feel generally </a:t>
            </a:r>
            <a:r>
              <a:rPr lang="en-IN" sz="2800" dirty="0" err="1" smtClean="0"/>
              <a:t>dysphoric</a:t>
            </a:r>
            <a:r>
              <a:rPr lang="en-IN" sz="2800" dirty="0" smtClean="0"/>
              <a:t>. </a:t>
            </a:r>
          </a:p>
          <a:p>
            <a:pPr>
              <a:buNone/>
            </a:pPr>
            <a:r>
              <a:rPr lang="en-IN" sz="2800" dirty="0" smtClean="0"/>
              <a:t>   It can be treated with </a:t>
            </a:r>
            <a:r>
              <a:rPr lang="en-IN" sz="2800" dirty="0" err="1" smtClean="0"/>
              <a:t>propranol</a:t>
            </a:r>
            <a:r>
              <a:rPr lang="en-IN" sz="2800" dirty="0" smtClean="0"/>
              <a:t>, benzodiazepine and </a:t>
            </a:r>
            <a:r>
              <a:rPr lang="en-IN" sz="2800" dirty="0" err="1" smtClean="0"/>
              <a:t>clonidine</a:t>
            </a:r>
            <a:r>
              <a:rPr lang="en-IN" sz="2800" dirty="0" smtClean="0"/>
              <a:t>.</a:t>
            </a:r>
          </a:p>
          <a:p>
            <a:endParaRPr lang="en-IN" dirty="0"/>
          </a:p>
        </p:txBody>
      </p:sp>
      <p:pic>
        <p:nvPicPr>
          <p:cNvPr id="2050" name="Picture 2" descr="C:\Users\Nilesh Kharadi\AppData\Local\Microsoft\Windows\INetCache\IE\DIU3EROJ\images_(17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844824"/>
            <a:ext cx="3096344" cy="26795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err="1" smtClean="0"/>
              <a:t>Tardive</a:t>
            </a:r>
            <a:r>
              <a:rPr lang="en-IN" b="1" dirty="0" smtClean="0"/>
              <a:t> </a:t>
            </a:r>
            <a:r>
              <a:rPr lang="en-IN" b="1" dirty="0" err="1" smtClean="0"/>
              <a:t>dyskinesia</a:t>
            </a:r>
            <a:r>
              <a:rPr lang="en-IN" b="1" dirty="0" smtClean="0"/>
              <a:t>: </a:t>
            </a:r>
          </a:p>
          <a:p>
            <a:r>
              <a:rPr lang="en-IN" dirty="0" smtClean="0"/>
              <a:t>It is a delayed                                            adverse effect                                                    of antipsychotics. </a:t>
            </a:r>
          </a:p>
          <a:p>
            <a:r>
              <a:rPr lang="en-IN" dirty="0" smtClean="0"/>
              <a:t>It consists abnormal,                                        </a:t>
            </a:r>
            <a:r>
              <a:rPr lang="en-IN" dirty="0" err="1" smtClean="0"/>
              <a:t>irreregular</a:t>
            </a:r>
            <a:r>
              <a:rPr lang="en-IN" dirty="0" smtClean="0"/>
              <a:t> </a:t>
            </a:r>
            <a:r>
              <a:rPr lang="en-IN" dirty="0" err="1" smtClean="0"/>
              <a:t>choreoathoid</a:t>
            </a:r>
            <a:r>
              <a:rPr lang="en-IN" dirty="0" smtClean="0"/>
              <a:t>                               </a:t>
            </a:r>
          </a:p>
          <a:p>
            <a:r>
              <a:rPr lang="en-IN" dirty="0" smtClean="0"/>
              <a:t>movements of the                                         muscles of the head, limbs and trunk. </a:t>
            </a:r>
          </a:p>
          <a:p>
            <a:r>
              <a:rPr lang="en-IN" dirty="0" smtClean="0"/>
              <a:t>It is characterized by chewing, sucking, grimacing and </a:t>
            </a:r>
            <a:r>
              <a:rPr lang="en-IN" dirty="0" err="1" smtClean="0"/>
              <a:t>perioral</a:t>
            </a:r>
            <a:r>
              <a:rPr lang="en-IN" dirty="0" smtClean="0"/>
              <a:t> movements.</a:t>
            </a:r>
          </a:p>
          <a:p>
            <a:endParaRPr lang="en-IN" dirty="0"/>
          </a:p>
        </p:txBody>
      </p:sp>
      <p:pic>
        <p:nvPicPr>
          <p:cNvPr id="3074" name="Picture 2" descr="C:\Users\Nilesh Kharadi\AppData\Local\Microsoft\Windows\INetCache\IE\DIU3EROJ\download_(9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772817"/>
            <a:ext cx="3240360" cy="26642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 err="1" smtClean="0"/>
              <a:t>Neuroleptic</a:t>
            </a:r>
            <a:r>
              <a:rPr lang="en-IN" b="1" dirty="0" smtClean="0"/>
              <a:t> malignant syndrome :                       </a:t>
            </a:r>
            <a:r>
              <a:rPr lang="en-IN" sz="3200" dirty="0" smtClean="0"/>
              <a:t>This is a rare but                                                 serious disorder                                 which                                           includes </a:t>
            </a:r>
          </a:p>
          <a:p>
            <a:r>
              <a:rPr lang="en-IN" sz="3200" dirty="0" smtClean="0"/>
              <a:t>severe motor</a:t>
            </a:r>
          </a:p>
          <a:p>
            <a:r>
              <a:rPr lang="en-IN" sz="3200" dirty="0" smtClean="0"/>
              <a:t>mental and autonomic side effects. </a:t>
            </a:r>
          </a:p>
          <a:p>
            <a:r>
              <a:rPr lang="en-IN" sz="3200" dirty="0" err="1" smtClean="0"/>
              <a:t>Creatinine</a:t>
            </a:r>
            <a:r>
              <a:rPr lang="en-IN" sz="3200" dirty="0" smtClean="0"/>
              <a:t> level may be                               increased &amp; WBC also increased.                         </a:t>
            </a:r>
          </a:p>
          <a:p>
            <a:endParaRPr lang="en-IN" dirty="0"/>
          </a:p>
        </p:txBody>
      </p:sp>
      <p:pic>
        <p:nvPicPr>
          <p:cNvPr id="4098" name="Picture 2" descr="C:\Users\Nilesh Kharadi\AppData\Local\Microsoft\Windows\INetCache\IE\T5OIBBOT\download_(10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2204864"/>
            <a:ext cx="3528392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Treatment Modalities :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Pharmacotherapy: </a:t>
            </a:r>
            <a:endParaRPr lang="en-IN" dirty="0" smtClean="0"/>
          </a:p>
          <a:p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9553" y="1124739"/>
          <a:ext cx="7488831" cy="5184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77"/>
                <a:gridCol w="2496277"/>
                <a:gridCol w="2496277"/>
              </a:tblGrid>
              <a:tr h="471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latin typeface="Calibri"/>
                          <a:ea typeface="Calibri"/>
                          <a:cs typeface="Times New Roman"/>
                        </a:rPr>
                        <a:t>                  Category </a:t>
                      </a:r>
                      <a:endParaRPr lang="en-IN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latin typeface="Calibri"/>
                          <a:ea typeface="Calibri"/>
                          <a:cs typeface="Times New Roman"/>
                        </a:rPr>
                        <a:t>                 Trade Name</a:t>
                      </a:r>
                      <a:endParaRPr lang="en-IN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latin typeface="Calibri"/>
                          <a:ea typeface="Calibri"/>
                          <a:cs typeface="Times New Roman"/>
                        </a:rPr>
                        <a:t>               Daily Dosage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1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latin typeface="Calibri"/>
                          <a:ea typeface="Calibri"/>
                          <a:cs typeface="Times New Roman"/>
                        </a:rPr>
                        <a:t>Typical antipsychotic agent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Chlorpromazine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40-400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1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Fluphenazine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2.5-10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1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Haloperidol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1-100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1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Loxapine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20-250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1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Perphenazine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12-64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1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Pimozide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1-10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1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Prochloperazine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15-150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1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Thioridazine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150-800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1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 err="1">
                          <a:latin typeface="Calibri"/>
                          <a:ea typeface="Calibri"/>
                          <a:cs typeface="Times New Roman"/>
                        </a:rPr>
                        <a:t>Thiothixene</a:t>
                      </a:r>
                      <a:endParaRPr lang="en-IN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6-30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1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Trifluoperazine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latin typeface="Calibri"/>
                          <a:ea typeface="Calibri"/>
                          <a:cs typeface="Times New Roman"/>
                        </a:rPr>
                        <a:t>4-40</a:t>
                      </a:r>
                      <a:endParaRPr lang="en-IN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600" b="1" dirty="0" smtClean="0"/>
              <a:t>Other features may include </a:t>
            </a:r>
          </a:p>
          <a:p>
            <a:r>
              <a:rPr lang="en-IN" dirty="0" smtClean="0"/>
              <a:t>pneumonia,</a:t>
            </a:r>
          </a:p>
          <a:p>
            <a:r>
              <a:rPr lang="en-IN" dirty="0" smtClean="0"/>
              <a:t> </a:t>
            </a:r>
            <a:r>
              <a:rPr lang="en-IN" dirty="0" err="1" smtClean="0"/>
              <a:t>thromboembolism</a:t>
            </a:r>
            <a:r>
              <a:rPr lang="en-IN" dirty="0" smtClean="0"/>
              <a:t>,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renal failure</a:t>
            </a:r>
            <a:endParaRPr lang="en-IN" dirty="0"/>
          </a:p>
        </p:txBody>
      </p:sp>
      <p:pic>
        <p:nvPicPr>
          <p:cNvPr id="4098" name="Picture 2" descr="C:\Users\Nilesh Kharadi\AppData\Local\Microsoft\Windows\INetCache\IE\IUYSQCZ3\images_(22)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844824"/>
            <a:ext cx="6624736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cardiovascular collapse </a:t>
            </a:r>
            <a:br>
              <a:rPr lang="en-IN" dirty="0" smtClean="0"/>
            </a:br>
            <a:endParaRPr lang="en-IN" dirty="0"/>
          </a:p>
        </p:txBody>
      </p:sp>
      <p:pic>
        <p:nvPicPr>
          <p:cNvPr id="5122" name="Picture 2" descr="C:\Users\Nilesh Kharadi\AppData\Local\Microsoft\Windows\INetCache\IE\84340MEI\download_(12)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12776"/>
            <a:ext cx="6840760" cy="48965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800" dirty="0" smtClean="0"/>
              <a:t>Stiffness</a:t>
            </a:r>
          </a:p>
          <a:p>
            <a:r>
              <a:rPr lang="en-IN" sz="2800" dirty="0" err="1" smtClean="0"/>
              <a:t>akinetic</a:t>
            </a:r>
            <a:r>
              <a:rPr lang="en-IN" sz="2800" dirty="0" smtClean="0"/>
              <a:t> </a:t>
            </a:r>
            <a:r>
              <a:rPr lang="en-IN" sz="2800" dirty="0" err="1" smtClean="0"/>
              <a:t>mutism</a:t>
            </a:r>
            <a:endParaRPr lang="en-IN" sz="2800" dirty="0" smtClean="0"/>
          </a:p>
          <a:p>
            <a:r>
              <a:rPr lang="en-IN" sz="2800" dirty="0" smtClean="0"/>
              <a:t> stupor or impaired                                 consciousness.</a:t>
            </a:r>
          </a:p>
          <a:p>
            <a:r>
              <a:rPr lang="en-IN" sz="2800" dirty="0" err="1" smtClean="0"/>
              <a:t>Hyperpraxia</a:t>
            </a:r>
            <a:r>
              <a:rPr lang="en-IN" sz="2800" dirty="0" smtClean="0"/>
              <a:t>                                                includes                                                          unstable blood                                      pressure </a:t>
            </a:r>
          </a:p>
          <a:p>
            <a:endParaRPr lang="en-IN" dirty="0" smtClean="0"/>
          </a:p>
          <a:p>
            <a:endParaRPr lang="en-IN" dirty="0"/>
          </a:p>
        </p:txBody>
      </p:sp>
      <p:pic>
        <p:nvPicPr>
          <p:cNvPr id="6146" name="Picture 2" descr="C:\Users\Nilesh Kharadi\AppData\Local\Microsoft\Windows\INetCache\IE\DIU3EROJ\images_(23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1844824"/>
            <a:ext cx="3600400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Tachycardia, </a:t>
            </a:r>
          </a:p>
          <a:p>
            <a:r>
              <a:rPr lang="en-IN" dirty="0" smtClean="0"/>
              <a:t>Excessive                                                    sweating, </a:t>
            </a:r>
          </a:p>
          <a:p>
            <a:r>
              <a:rPr lang="en-IN" dirty="0" smtClean="0"/>
              <a:t>Salivation </a:t>
            </a:r>
          </a:p>
          <a:p>
            <a:r>
              <a:rPr lang="en-IN" dirty="0" smtClean="0"/>
              <a:t>Urinary                                                incontinence.</a:t>
            </a:r>
          </a:p>
          <a:p>
            <a:endParaRPr lang="en-IN" dirty="0"/>
          </a:p>
        </p:txBody>
      </p:sp>
      <p:pic>
        <p:nvPicPr>
          <p:cNvPr id="7170" name="Picture 2" descr="C:\Users\Nilesh Kharadi\AppData\Local\Microsoft\Windows\INetCache\IE\T5OIBBOT\images_(24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988840"/>
            <a:ext cx="4536504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 Psychological Treatment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Individual Psychotherapy</a:t>
            </a:r>
            <a:endParaRPr lang="en-IN" dirty="0" smtClean="0"/>
          </a:p>
          <a:p>
            <a:r>
              <a:rPr lang="en-IN" dirty="0" smtClean="0"/>
              <a:t>These include</a:t>
            </a:r>
          </a:p>
          <a:p>
            <a:r>
              <a:rPr lang="en-IN" dirty="0" smtClean="0"/>
              <a:t> Problem solving</a:t>
            </a:r>
          </a:p>
          <a:p>
            <a:r>
              <a:rPr lang="en-IN" dirty="0" smtClean="0"/>
              <a:t>Reality testing</a:t>
            </a:r>
          </a:p>
          <a:p>
            <a:r>
              <a:rPr lang="en-IN" dirty="0" err="1" smtClean="0"/>
              <a:t>Psychoeducation</a:t>
            </a:r>
            <a:endParaRPr lang="en-IN" dirty="0" smtClean="0"/>
          </a:p>
          <a:p>
            <a:r>
              <a:rPr lang="en-IN" dirty="0" smtClean="0"/>
              <a:t>Supportive and </a:t>
            </a:r>
          </a:p>
          <a:p>
            <a:r>
              <a:rPr lang="en-IN" sz="2400" dirty="0" smtClean="0"/>
              <a:t>cognitive-</a:t>
            </a:r>
            <a:r>
              <a:rPr lang="en-IN" sz="2400" dirty="0" err="1" smtClean="0"/>
              <a:t>behavioral</a:t>
            </a:r>
            <a:r>
              <a:rPr lang="en-IN" sz="2400" dirty="0" smtClean="0"/>
              <a:t> </a:t>
            </a:r>
            <a:r>
              <a:rPr lang="en-IN" dirty="0" smtClean="0"/>
              <a:t>                                   techniques</a:t>
            </a:r>
          </a:p>
          <a:p>
            <a:endParaRPr lang="en-IN" dirty="0" smtClean="0"/>
          </a:p>
          <a:p>
            <a:endParaRPr lang="en-IN" dirty="0"/>
          </a:p>
        </p:txBody>
      </p:sp>
      <p:pic>
        <p:nvPicPr>
          <p:cNvPr id="5122" name="Picture 2" descr="C:\Users\Nilesh Kharadi\AppData\Local\Microsoft\Windows\INetCache\IE\T5OIBBOT\images_(3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2204864"/>
            <a:ext cx="4248472" cy="3528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Successful intervention may be achieved with honesty</a:t>
            </a:r>
          </a:p>
          <a:p>
            <a:pPr lvl="0"/>
            <a:r>
              <a:rPr lang="en-IN" dirty="0" smtClean="0"/>
              <a:t>simple directness</a:t>
            </a:r>
          </a:p>
          <a:p>
            <a:pPr lvl="0"/>
            <a:r>
              <a:rPr lang="en-IN" dirty="0" smtClean="0"/>
              <a:t>respects client’s privacy and human dignity.</a:t>
            </a:r>
          </a:p>
          <a:p>
            <a:pPr lvl="0"/>
            <a:r>
              <a:rPr lang="en-IN" dirty="0" smtClean="0"/>
              <a:t>Exaggerated warmth and professions of friendship are likely to be met with confusion and suspicion.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en-IN" dirty="0" smtClean="0"/>
          </a:p>
          <a:p>
            <a:r>
              <a:rPr lang="en-IN" sz="3200" dirty="0" smtClean="0"/>
              <a:t>Therapeutic interpersonal relationship </a:t>
            </a:r>
          </a:p>
          <a:p>
            <a:r>
              <a:rPr lang="en-IN" sz="3200" dirty="0" smtClean="0"/>
              <a:t>has been established - reality orientation is maintained.</a:t>
            </a:r>
          </a:p>
          <a:p>
            <a:r>
              <a:rPr lang="en-IN" sz="3200" dirty="0" smtClean="0"/>
              <a:t>Education is provided to help the client identify sources of real or perceived danger and ways of reacting appropriately. </a:t>
            </a:r>
            <a:endParaRPr lang="en-IN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Group therapy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 It is effective, particularly                                       with outpatients and                                                when combined with                                        drug treatment. </a:t>
            </a:r>
          </a:p>
          <a:p>
            <a:pPr lvl="0"/>
            <a:r>
              <a:rPr lang="en-IN" dirty="0" smtClean="0"/>
              <a:t> It focuses on                                                    real-life plans,                                                             problems, and                                              relationships. </a:t>
            </a:r>
          </a:p>
          <a:p>
            <a:pPr lvl="0"/>
            <a:r>
              <a:rPr lang="en-IN" dirty="0" smtClean="0"/>
              <a:t>It is effective in </a:t>
            </a:r>
          </a:p>
          <a:p>
            <a:pPr lvl="0"/>
            <a:r>
              <a:rPr lang="en-IN" dirty="0" smtClean="0"/>
              <a:t>reducing social isolation </a:t>
            </a:r>
          </a:p>
          <a:p>
            <a:endParaRPr lang="en-IN" dirty="0"/>
          </a:p>
        </p:txBody>
      </p:sp>
      <p:pic>
        <p:nvPicPr>
          <p:cNvPr id="6146" name="Picture 2" descr="C:\Users\Nilesh Kharadi\AppData\Local\Microsoft\Windows\INetCache\IE\DIU3EROJ\images_(4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204864"/>
            <a:ext cx="3024336" cy="40324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sz="3200" dirty="0" smtClean="0"/>
              <a:t>Increasing the sense of cohesiveness </a:t>
            </a:r>
          </a:p>
          <a:p>
            <a:pPr lvl="0"/>
            <a:r>
              <a:rPr lang="en-IN" sz="3200" dirty="0" smtClean="0"/>
              <a:t>improving reality testing for patients with schizophrenia.</a:t>
            </a:r>
          </a:p>
          <a:p>
            <a:pPr lvl="0"/>
            <a:r>
              <a:rPr lang="en-IN" sz="3200" dirty="0" smtClean="0"/>
              <a:t>Group therapy in inpatient settings is less productive. </a:t>
            </a:r>
          </a:p>
          <a:p>
            <a:pPr>
              <a:buNone/>
            </a:pPr>
            <a:endParaRPr lang="en-IN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1556792"/>
          <a:ext cx="7848873" cy="4896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291"/>
                <a:gridCol w="2616291"/>
                <a:gridCol w="2616291"/>
              </a:tblGrid>
              <a:tr h="489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latin typeface="Calibri"/>
                          <a:ea typeface="Calibri"/>
                          <a:cs typeface="Times New Roman"/>
                        </a:rPr>
                        <a:t>Atypical antipsychotic agent</a:t>
                      </a:r>
                      <a:endParaRPr lang="en-IN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Aripiprazole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10-30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9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Asenapine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10-20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9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Clozapine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300-900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9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Iloperidone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12-24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9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Lurasidone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40-80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9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Olanzapine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5-20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9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Paliperidone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6-12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9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 err="1">
                          <a:latin typeface="Calibri"/>
                          <a:ea typeface="Calibri"/>
                          <a:cs typeface="Times New Roman"/>
                        </a:rPr>
                        <a:t>Quetiapine</a:t>
                      </a:r>
                      <a:endParaRPr lang="en-IN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300-400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9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 err="1">
                          <a:latin typeface="Calibri"/>
                          <a:ea typeface="Calibri"/>
                          <a:cs typeface="Times New Roman"/>
                        </a:rPr>
                        <a:t>Risperidone</a:t>
                      </a:r>
                      <a:endParaRPr lang="en-IN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4-8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9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Calibri"/>
                          <a:ea typeface="Calibri"/>
                          <a:cs typeface="Times New Roman"/>
                        </a:rPr>
                        <a:t>Ziprasidone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latin typeface="Calibri"/>
                          <a:ea typeface="Calibri"/>
                          <a:cs typeface="Times New Roman"/>
                        </a:rPr>
                        <a:t>40-160</a:t>
                      </a:r>
                      <a:endParaRPr lang="en-IN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IN" sz="3200" dirty="0" smtClean="0"/>
              <a:t>Inpatient treatment                                              usually occurs when                           </a:t>
            </a:r>
            <a:r>
              <a:rPr lang="en-IN" sz="3200" dirty="0" err="1" smtClean="0"/>
              <a:t>symptomatology</a:t>
            </a:r>
            <a:r>
              <a:rPr lang="en-IN" sz="3200" dirty="0" smtClean="0"/>
              <a:t> and                                     social disorganization                                            are at their most                           intense. </a:t>
            </a:r>
          </a:p>
          <a:p>
            <a:pPr lvl="0"/>
            <a:r>
              <a:rPr lang="en-IN" sz="3200" dirty="0" smtClean="0"/>
              <a:t> It has been most                                               useful over the                                            long-term course                                               of the illness. </a:t>
            </a:r>
          </a:p>
          <a:p>
            <a:endParaRPr lang="en-IN" dirty="0"/>
          </a:p>
        </p:txBody>
      </p:sp>
      <p:pic>
        <p:nvPicPr>
          <p:cNvPr id="7170" name="Picture 2" descr="C:\Users\Nilesh Kharadi\AppData\Local\Microsoft\Windows\INetCache\IE\IUYSQCZ3\images_(5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916832"/>
            <a:ext cx="3240360" cy="4536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Behaviour Therapy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3200" dirty="0" smtClean="0"/>
              <a:t>Behaviour modification has a history of qualified success in</a:t>
            </a:r>
          </a:p>
          <a:p>
            <a:r>
              <a:rPr lang="en-IN" sz="3200" dirty="0" smtClean="0"/>
              <a:t> Reducing                                                     the frequency of                                          bizarre, disturbing,                                             and deviant                                 behaviours                                        and increasing                                        appropriate behaviours.</a:t>
            </a:r>
          </a:p>
          <a:p>
            <a:endParaRPr lang="en-IN" dirty="0"/>
          </a:p>
        </p:txBody>
      </p:sp>
      <p:pic>
        <p:nvPicPr>
          <p:cNvPr id="8194" name="Picture 2" descr="C:\Users\Nilesh Kharadi\AppData\Local\Microsoft\Windows\INetCache\IE\DIU3EROJ\download_(13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708920"/>
            <a:ext cx="3312368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2800" dirty="0" smtClean="0"/>
              <a:t>It includes :</a:t>
            </a:r>
          </a:p>
          <a:p>
            <a:r>
              <a:rPr lang="en-IN" sz="2800" dirty="0" smtClean="0"/>
              <a:t>Clearly defining                                            goals                                          and how they will be                                         measured.</a:t>
            </a:r>
          </a:p>
          <a:p>
            <a:r>
              <a:rPr lang="en-IN" sz="2800" dirty="0" smtClean="0"/>
              <a:t>Attaching </a:t>
            </a:r>
          </a:p>
          <a:p>
            <a:r>
              <a:rPr lang="en-IN" sz="2800" dirty="0" smtClean="0"/>
              <a:t>positive,                                       negative</a:t>
            </a:r>
          </a:p>
          <a:p>
            <a:r>
              <a:rPr lang="en-IN" sz="2800" dirty="0" smtClean="0"/>
              <a:t>Aversive reinforcements to adaptive                                   and maladaptive behaviour.</a:t>
            </a:r>
          </a:p>
          <a:p>
            <a:pPr lvl="0">
              <a:buNone/>
            </a:pPr>
            <a:r>
              <a:rPr lang="en-IN" sz="2800" dirty="0" smtClean="0"/>
              <a:t> </a:t>
            </a:r>
          </a:p>
          <a:p>
            <a:endParaRPr lang="en-IN" dirty="0"/>
          </a:p>
        </p:txBody>
      </p:sp>
      <p:pic>
        <p:nvPicPr>
          <p:cNvPr id="9218" name="Picture 2" descr="C:\Users\Nilesh Kharadi\AppData\Local\Microsoft\Windows\INetCache\IE\84340MEI\images_(25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1844824"/>
            <a:ext cx="4176464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dirty="0" smtClean="0"/>
              <a:t>Using simple, concrete instructions </a:t>
            </a:r>
          </a:p>
          <a:p>
            <a:r>
              <a:rPr lang="en-IN" sz="3200" dirty="0" smtClean="0"/>
              <a:t>prompts to elicit the desired behaviour.</a:t>
            </a:r>
          </a:p>
          <a:p>
            <a:pPr lvl="0"/>
            <a:r>
              <a:rPr lang="en-IN" sz="3200" dirty="0" smtClean="0"/>
              <a:t>Behaviour therapy                                                can be a powerful treatment tool                                     for helping clients                                                 change undesirable behaviours.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3200" dirty="0" smtClean="0"/>
              <a:t>In the treatment setting</a:t>
            </a:r>
          </a:p>
          <a:p>
            <a:r>
              <a:rPr lang="en-IN" sz="3200" dirty="0" smtClean="0"/>
              <a:t>The healthcare provider can use praise and other positive reinforcements to help the client with schizophrenia reduce the frequency of maladaptive or deviant behaviours.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Social Skills Training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3200" dirty="0" smtClean="0"/>
              <a:t>Social dysfunction                                       is a hallmark of                           schizophrenia</a:t>
            </a:r>
          </a:p>
          <a:p>
            <a:pPr lvl="0"/>
            <a:r>
              <a:rPr lang="en-IN" sz="3200" dirty="0" smtClean="0"/>
              <a:t> It leads to                                enhancement of                              social skills in                                clients.</a:t>
            </a:r>
          </a:p>
          <a:p>
            <a:r>
              <a:rPr lang="en-IN" sz="3200" dirty="0" smtClean="0"/>
              <a:t>The educational                            procedure in social skills training focuses on role-play. </a:t>
            </a:r>
          </a:p>
          <a:p>
            <a:endParaRPr lang="en-IN" dirty="0"/>
          </a:p>
        </p:txBody>
      </p:sp>
      <p:pic>
        <p:nvPicPr>
          <p:cNvPr id="10242" name="Picture 2" descr="C:\Users\Nilesh Kharadi\AppData\Local\Microsoft\Windows\INetCache\IE\IUYSQCZ3\download_(14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844824"/>
            <a:ext cx="3600400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 smtClean="0"/>
              <a:t>A series of                                             brief scenarios                                      are selected. </a:t>
            </a:r>
          </a:p>
          <a:p>
            <a:pPr lvl="0"/>
            <a:r>
              <a:rPr lang="en-IN" sz="2800" dirty="0" smtClean="0"/>
              <a:t>typical of situations clients experience in their daily lives   graduated in terms of level of difficulty. </a:t>
            </a:r>
          </a:p>
          <a:p>
            <a:pPr lvl="0"/>
            <a:r>
              <a:rPr lang="en-IN" sz="2800" dirty="0" smtClean="0"/>
              <a:t>Immediate feedback is provided regarding the client’s presentation.</a:t>
            </a:r>
          </a:p>
          <a:p>
            <a:r>
              <a:rPr lang="en-IN" sz="2800" dirty="0" smtClean="0"/>
              <a:t>Progress is geared toward the client’s needs and limitations.  </a:t>
            </a:r>
          </a:p>
          <a:p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sz="2800" dirty="0" smtClean="0"/>
              <a:t>The focus is on                                         small units of                                         </a:t>
            </a:r>
            <a:r>
              <a:rPr lang="en-IN" sz="2800" dirty="0" err="1" smtClean="0"/>
              <a:t>behavior</a:t>
            </a:r>
            <a:r>
              <a:rPr lang="en-IN" sz="2800" dirty="0" smtClean="0"/>
              <a:t>,                                    and the training                                                                                           proceeds very                                           gradually.</a:t>
            </a:r>
          </a:p>
          <a:p>
            <a:r>
              <a:rPr lang="en-IN" sz="2800" dirty="0" smtClean="0"/>
              <a:t> Highly threatening                                      issues                                                       are avoided and                                                  emphasis</a:t>
            </a:r>
          </a:p>
          <a:p>
            <a:pPr>
              <a:buNone/>
            </a:pPr>
            <a:r>
              <a:rPr lang="en-IN" sz="2800" dirty="0" smtClean="0"/>
              <a:t>   is placed on functional skills that are relevant to activities of daily living.</a:t>
            </a:r>
          </a:p>
          <a:p>
            <a:endParaRPr lang="en-IN" dirty="0"/>
          </a:p>
        </p:txBody>
      </p:sp>
      <p:pic>
        <p:nvPicPr>
          <p:cNvPr id="11266" name="Picture 2" descr="C:\Users\Nilesh Kharadi\AppData\Local\Microsoft\Windows\INetCache\IE\T5OIBBOT\images_(26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1628800"/>
            <a:ext cx="3672408" cy="33123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Social Treatment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 </a:t>
            </a:r>
            <a:r>
              <a:rPr lang="en-IN" sz="2800" b="1" dirty="0" smtClean="0"/>
              <a:t>Milieu Therapy</a:t>
            </a:r>
            <a:r>
              <a:rPr lang="en-IN" sz="2800" dirty="0" smtClean="0"/>
              <a:t> </a:t>
            </a:r>
          </a:p>
          <a:p>
            <a:r>
              <a:rPr lang="en-IN" sz="2800" dirty="0" smtClean="0"/>
              <a:t>Most milieu therapy programs emphasize</a:t>
            </a:r>
          </a:p>
          <a:p>
            <a:r>
              <a:rPr lang="en-IN" sz="2800" dirty="0" smtClean="0"/>
              <a:t>group and social                                      interaction </a:t>
            </a:r>
          </a:p>
          <a:p>
            <a:r>
              <a:rPr lang="en-IN" sz="2800" dirty="0" smtClean="0"/>
              <a:t>rules and                                               expectations                                           are mediated by                                               peer pressure for                                   normalization of                                 adaptation</a:t>
            </a:r>
          </a:p>
        </p:txBody>
      </p:sp>
      <p:pic>
        <p:nvPicPr>
          <p:cNvPr id="8194" name="Picture 2" descr="C:\Users\Nilesh Kharadi\AppData\Local\Microsoft\Windows\INetCache\IE\DIU3EROJ\images_(7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2780928"/>
            <a:ext cx="4176464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800" dirty="0" smtClean="0"/>
              <a:t>Milieu therapy includes </a:t>
            </a:r>
          </a:p>
          <a:p>
            <a:r>
              <a:rPr lang="en-IN" sz="2800" dirty="0" smtClean="0"/>
              <a:t>a patient’s rights                                                             to goals and to                                           have freedom of                                           movement and informal                               relationship with staff</a:t>
            </a:r>
          </a:p>
          <a:p>
            <a:r>
              <a:rPr lang="en-IN" sz="2800" dirty="0" smtClean="0"/>
              <a:t>It also emphasizes                              interdisciplinary participation                                    and goal-oriented, clear communication. </a:t>
            </a:r>
          </a:p>
          <a:p>
            <a:endParaRPr lang="en-IN" dirty="0" smtClean="0"/>
          </a:p>
          <a:p>
            <a:endParaRPr lang="en-IN" dirty="0"/>
          </a:p>
        </p:txBody>
      </p:sp>
      <p:pic>
        <p:nvPicPr>
          <p:cNvPr id="9218" name="Picture 2" descr="C:\Users\Nilesh Kharadi\AppData\Local\Microsoft\Windows\INetCache\IE\DIU3EROJ\images_(6)[2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700808"/>
            <a:ext cx="3456384" cy="316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    Mechanism of action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 smtClean="0"/>
              <a:t>Antipsychotic drugs                           block D2 receptors in                           the </a:t>
            </a:r>
            <a:r>
              <a:rPr lang="en-IN" sz="2800" b="1" dirty="0" err="1" smtClean="0"/>
              <a:t>mesolimbic</a:t>
            </a:r>
            <a:r>
              <a:rPr lang="en-IN" sz="2800" dirty="0" smtClean="0"/>
              <a:t> and </a:t>
            </a:r>
            <a:r>
              <a:rPr lang="en-IN" sz="2800" b="1" dirty="0" err="1" smtClean="0"/>
              <a:t>mesofronta</a:t>
            </a:r>
            <a:r>
              <a:rPr lang="en-IN" sz="2800" dirty="0" err="1" smtClean="0"/>
              <a:t>l</a:t>
            </a:r>
            <a:r>
              <a:rPr lang="en-IN" sz="2800" dirty="0" smtClean="0"/>
              <a:t> systems                                concerned with emotional reactions.</a:t>
            </a:r>
          </a:p>
          <a:p>
            <a:r>
              <a:rPr lang="en-IN" sz="2800" b="1" dirty="0" smtClean="0"/>
              <a:t>Typical antipsychotics</a:t>
            </a:r>
            <a:r>
              <a:rPr lang="en-IN" sz="2800" dirty="0" smtClean="0"/>
              <a:t> work by blocking postsynaptic dopamine receptors in the basal ganglia, hypothalamus, limbic system, brainstem, and medulla.</a:t>
            </a:r>
          </a:p>
          <a:p>
            <a:pPr>
              <a:buNone/>
            </a:pPr>
            <a:r>
              <a:rPr lang="en-IN" sz="2800" dirty="0" smtClean="0"/>
              <a:t> 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 smtClean="0"/>
              <a:t>Individuals with                                     schizophrenia who                                                 are treated with milieu                                       therapy alone require                                       longer hospital stays than                                         do those treated                                      with drugs and psychosocial                                 therapy.                                                                   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Limitation of                                                       high staff-to-client ratio, in addition to the longer admission, limit the use of milieu therapy</a:t>
            </a:r>
          </a:p>
          <a:p>
            <a:pPr lvl="0"/>
            <a:r>
              <a:rPr lang="en-IN" dirty="0" smtClean="0"/>
              <a:t>The milieu environment can be successfully employed in </a:t>
            </a:r>
          </a:p>
          <a:p>
            <a:pPr lvl="0"/>
            <a:r>
              <a:rPr lang="en-IN" dirty="0" smtClean="0"/>
              <a:t>outpatient settings, however, such as day and partial hospitalization programs.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Family Therapy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If the families appear to cope well, then </a:t>
            </a:r>
          </a:p>
          <a:p>
            <a:pPr lvl="0"/>
            <a:r>
              <a:rPr lang="en-IN" dirty="0" smtClean="0"/>
              <a:t>It is a notable impact                                               on the mental health                                   status of relatives                                   when a family member                                         has the illness.</a:t>
            </a:r>
          </a:p>
          <a:p>
            <a:pPr lvl="0"/>
            <a:r>
              <a:rPr lang="en-IN" dirty="0" smtClean="0"/>
              <a:t>The importance of the                                     expanded role of family                                           in the aftercare of                                           relatives with schizophrenia has been recognized.</a:t>
            </a:r>
            <a:endParaRPr lang="en-IN" dirty="0"/>
          </a:p>
        </p:txBody>
      </p:sp>
      <p:pic>
        <p:nvPicPr>
          <p:cNvPr id="10242" name="Picture 2" descr="C:\Users\Nilesh Kharadi\AppData\Local\Microsoft\Windows\INetCache\IE\DIU3EROJ\download_(11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204864"/>
            <a:ext cx="3240360" cy="3024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Thereby stimulating interest in family intervention programs </a:t>
            </a:r>
          </a:p>
          <a:p>
            <a:r>
              <a:rPr lang="en-IN" dirty="0" smtClean="0"/>
              <a:t>Designed to support the family system, prevent or delay relapse, and help to maintain the client in the community.</a:t>
            </a:r>
          </a:p>
          <a:p>
            <a:pPr lvl="0"/>
            <a:r>
              <a:rPr lang="en-IN" dirty="0" smtClean="0"/>
              <a:t>These </a:t>
            </a:r>
            <a:r>
              <a:rPr lang="en-IN" dirty="0" err="1" smtClean="0"/>
              <a:t>psychoeducational</a:t>
            </a:r>
            <a:r>
              <a:rPr lang="en-IN" dirty="0" smtClean="0"/>
              <a:t> programs treat the family as a resource rather than a stressor, with the focus on concrete problem solving and specific helping </a:t>
            </a:r>
            <a:r>
              <a:rPr lang="en-IN" dirty="0" err="1" smtClean="0"/>
              <a:t>behaviors</a:t>
            </a:r>
            <a:r>
              <a:rPr lang="en-IN" dirty="0" smtClean="0"/>
              <a:t> for coping with stress.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IN" dirty="0" smtClean="0"/>
              <a:t>Family therapy typically                                 consists of a brief                                          program of family                                                education about                                      schizophrenia</a:t>
            </a:r>
          </a:p>
          <a:p>
            <a:pPr lvl="0"/>
            <a:r>
              <a:rPr lang="en-IN" sz="2800" dirty="0" smtClean="0"/>
              <a:t>a more extended                                          program of family                                    contact designed to                                         reduce overt manifestations of conflict and to alter patterns of family communication and problem solving.</a:t>
            </a:r>
            <a:r>
              <a:rPr lang="en-IN" dirty="0" smtClean="0"/>
              <a:t>	</a:t>
            </a:r>
          </a:p>
          <a:p>
            <a:pPr>
              <a:buNone/>
            </a:pPr>
            <a:r>
              <a:rPr lang="en-IN" dirty="0" smtClean="0"/>
              <a:t>      </a:t>
            </a:r>
          </a:p>
          <a:p>
            <a:pPr>
              <a:buNone/>
            </a:pPr>
            <a:endParaRPr lang="en-IN" dirty="0"/>
          </a:p>
        </p:txBody>
      </p:sp>
      <p:pic>
        <p:nvPicPr>
          <p:cNvPr id="11266" name="Picture 2" descr="C:\Users\Nilesh Kharadi\AppData\Local\Microsoft\Windows\INetCache\IE\84340MEI\images_(18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988840"/>
            <a:ext cx="3672408" cy="2520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Assertive Community Treatment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Assertive Community                                   Treatment (ACT) is a program of case management</a:t>
            </a:r>
          </a:p>
          <a:p>
            <a:r>
              <a:rPr lang="en-IN" dirty="0" smtClean="0"/>
              <a:t>Team approach in providing comprehensive, community-based psychiatric treatment, rehabilitation</a:t>
            </a:r>
          </a:p>
          <a:p>
            <a:r>
              <a:rPr lang="en-IN" dirty="0" smtClean="0"/>
              <a:t>Support to persons with serious and persistent mental illness such as schizophrenia.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Assertive programs                                              of treatment are                                      individually tailored                                          for each client and                                         include the</a:t>
            </a:r>
          </a:p>
          <a:p>
            <a:r>
              <a:rPr lang="en-IN" dirty="0" smtClean="0"/>
              <a:t>Teaching of basic                                   living skills</a:t>
            </a:r>
          </a:p>
          <a:p>
            <a:r>
              <a:rPr lang="en-IN" dirty="0" smtClean="0"/>
              <a:t>Helping clients work with                                  community agencies</a:t>
            </a:r>
          </a:p>
          <a:p>
            <a:r>
              <a:rPr lang="en-IN" dirty="0" smtClean="0"/>
              <a:t> assisting clients in developing a social support network</a:t>
            </a:r>
            <a:endParaRPr lang="en-IN" dirty="0"/>
          </a:p>
        </p:txBody>
      </p:sp>
      <p:pic>
        <p:nvPicPr>
          <p:cNvPr id="4" name="Picture 3" descr="D:\DOWNLOAD PICTURES\images (8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772817"/>
            <a:ext cx="3816424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There is emphasis on vocational expectations, and supported work settings (i.e., sheltered workshops) are an important part of it.</a:t>
            </a:r>
          </a:p>
          <a:p>
            <a:r>
              <a:rPr lang="en-IN" dirty="0" smtClean="0"/>
              <a:t>Other services include substance abuse treatment, </a:t>
            </a:r>
            <a:r>
              <a:rPr lang="en-IN" dirty="0" err="1" smtClean="0"/>
              <a:t>psychoeducational</a:t>
            </a:r>
            <a:r>
              <a:rPr lang="en-IN" dirty="0" smtClean="0"/>
              <a:t> programs, family support and education, mobile crisis intervention, and attention to healthcare needs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Responsibilities are shared by </a:t>
            </a:r>
          </a:p>
          <a:p>
            <a:r>
              <a:rPr lang="en-IN" dirty="0" smtClean="0"/>
              <a:t>multiple team members, including psychiatrists, nurses, social workers, vocational rehabilitation therapists, and substance abuse </a:t>
            </a:r>
            <a:r>
              <a:rPr lang="en-IN" dirty="0" err="1" smtClean="0"/>
              <a:t>counselors</a:t>
            </a:r>
            <a:r>
              <a:rPr lang="en-IN" dirty="0" smtClean="0"/>
              <a:t>.</a:t>
            </a:r>
          </a:p>
          <a:p>
            <a:r>
              <a:rPr lang="en-IN" dirty="0" smtClean="0"/>
              <a:t> Services are provided in the person’s home; within the </a:t>
            </a:r>
            <a:r>
              <a:rPr lang="en-IN" dirty="0" err="1" smtClean="0"/>
              <a:t>neighborhood</a:t>
            </a:r>
            <a:r>
              <a:rPr lang="en-IN" dirty="0" smtClean="0"/>
              <a:t>; and in local restaurants, parks, stores, or wherever assistance by the client is required.</a:t>
            </a:r>
          </a:p>
          <a:p>
            <a:r>
              <a:rPr lang="en-IN" dirty="0" smtClean="0"/>
              <a:t> These services are available to the client 24 hours a day, 365 days a year.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The National Alliance for the Mentally Ill (NAMI; 2007) lists the primary goals of ACT as follows:</a:t>
            </a:r>
          </a:p>
          <a:p>
            <a:r>
              <a:rPr lang="en-IN" dirty="0" smtClean="0"/>
              <a:t>To meet basic needs and enhance quality of life </a:t>
            </a:r>
          </a:p>
          <a:p>
            <a:r>
              <a:rPr lang="en-IN" dirty="0" smtClean="0"/>
              <a:t>To improve functioning in adult social and employment roles              </a:t>
            </a:r>
          </a:p>
          <a:p>
            <a:r>
              <a:rPr lang="en-IN" dirty="0" smtClean="0"/>
              <a:t>To enhance an individual’s ability to live independently in his or her own community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Atypical antipsychotic</a:t>
            </a:r>
            <a:r>
              <a:rPr lang="en-IN" dirty="0" smtClean="0"/>
              <a:t> are weaker dopamine receptor antagonists than the conventional antipsychotics </a:t>
            </a:r>
          </a:p>
          <a:p>
            <a:r>
              <a:rPr lang="en-IN" dirty="0" smtClean="0"/>
              <a:t>but are more potent antagonists of the serotonin receptors. </a:t>
            </a:r>
          </a:p>
          <a:p>
            <a:r>
              <a:rPr lang="en-IN" dirty="0" smtClean="0"/>
              <a:t>They also exhibit antagonism </a:t>
            </a:r>
          </a:p>
          <a:p>
            <a:pPr>
              <a:buNone/>
            </a:pPr>
            <a:r>
              <a:rPr lang="en-IN" b="1" dirty="0" smtClean="0"/>
              <a:t>                        for</a:t>
            </a:r>
            <a:r>
              <a:rPr lang="en-IN" dirty="0" smtClean="0"/>
              <a:t> </a:t>
            </a:r>
          </a:p>
          <a:p>
            <a:r>
              <a:rPr lang="en-IN" dirty="0" smtClean="0"/>
              <a:t>cholinergic , histamine and adrenergic receptors.</a:t>
            </a:r>
          </a:p>
          <a:p>
            <a:pPr>
              <a:buNone/>
            </a:pPr>
            <a:r>
              <a:rPr lang="en-IN" dirty="0" smtClean="0"/>
              <a:t> 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To lessen the family’s burden of providing care                                                </a:t>
            </a:r>
          </a:p>
          <a:p>
            <a:r>
              <a:rPr lang="en-IN" dirty="0" smtClean="0"/>
              <a:t>To lessen or eliminate the debilitating symptoms of mental illness                     </a:t>
            </a:r>
          </a:p>
          <a:p>
            <a:r>
              <a:rPr lang="en-IN" dirty="0" smtClean="0"/>
              <a:t>To minimize or prevent recurrent acute episodes of the illness</a:t>
            </a:r>
          </a:p>
          <a:p>
            <a:r>
              <a:rPr lang="en-IN" dirty="0" smtClean="0"/>
              <a:t>It has been shown to reduce the number of hospitalizations and decrease costs of care for these clients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  Nursing Management / Roll of Nurse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Nurse’s Responsibility for a patient receiving antipsychotics</a:t>
            </a:r>
            <a:endParaRPr lang="en-IN" dirty="0" smtClean="0"/>
          </a:p>
          <a:p>
            <a:pPr lvl="0"/>
            <a:r>
              <a:rPr lang="en-IN" sz="2800" b="1" dirty="0" smtClean="0"/>
              <a:t>To relieve dryness of mouth </a:t>
            </a:r>
          </a:p>
          <a:p>
            <a:pPr lvl="0"/>
            <a:r>
              <a:rPr lang="en-IN" sz="3200" dirty="0" smtClean="0"/>
              <a:t>Take sips                                                   of water                                      frequently</a:t>
            </a:r>
          </a:p>
          <a:p>
            <a:endParaRPr lang="en-IN" dirty="0"/>
          </a:p>
        </p:txBody>
      </p:sp>
      <p:pic>
        <p:nvPicPr>
          <p:cNvPr id="12290" name="Picture 2" descr="C:\Users\Nilesh Kharadi\AppData\Local\Microsoft\Windows\INetCache\IE\IUYSQCZ3\download_(15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3" y="3068960"/>
            <a:ext cx="4824536" cy="28083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800" dirty="0" smtClean="0"/>
              <a:t>High fibre diet</a:t>
            </a:r>
          </a:p>
          <a:p>
            <a:r>
              <a:rPr lang="en-IN" sz="2800" dirty="0" smtClean="0"/>
              <a:t>increased fluid                                                              intake and                                                             laxatives if                                                              needed, help to                                                                reduce                                                          constipation</a:t>
            </a:r>
            <a:endParaRPr lang="en-IN" sz="2400" dirty="0" smtClean="0"/>
          </a:p>
          <a:p>
            <a:r>
              <a:rPr lang="en-IN" sz="2800" dirty="0" smtClean="0"/>
              <a:t>Applying                                                          glycerine                                                          on lips</a:t>
            </a:r>
            <a:endParaRPr lang="en-IN" sz="2800" dirty="0"/>
          </a:p>
        </p:txBody>
      </p:sp>
      <p:pic>
        <p:nvPicPr>
          <p:cNvPr id="14338" name="Picture 2" descr="C:\Users\Nilesh Kharadi\AppData\Local\Microsoft\Windows\INetCache\IE\DIU3EROJ\download_(17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1844824"/>
            <a:ext cx="4320480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dirty="0" smtClean="0"/>
              <a:t>Frequent mouth wash   Use of chewing gum</a:t>
            </a:r>
            <a:endParaRPr lang="en-IN" sz="2400" dirty="0"/>
          </a:p>
        </p:txBody>
      </p:sp>
      <p:pic>
        <p:nvPicPr>
          <p:cNvPr id="13314" name="Picture 2" descr="C:\Users\Nilesh Kharadi\AppData\Local\Microsoft\Windows\INetCache\IE\84340MEI\download_(16)[1]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3" y="2204864"/>
            <a:ext cx="3312368" cy="3816424"/>
          </a:xfrm>
          <a:prstGeom prst="rect">
            <a:avLst/>
          </a:prstGeom>
          <a:noFill/>
        </p:spPr>
      </p:pic>
      <p:pic>
        <p:nvPicPr>
          <p:cNvPr id="13315" name="Picture 3" descr="C:\Users\Nilesh Kharadi\AppData\Local\Microsoft\Windows\INetCache\IE\DIU3EROJ\images_(27)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10086" y="1772816"/>
            <a:ext cx="3230265" cy="4248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Advise the patient                                                    to get up from the                                                bed or chair very                                                slowly. </a:t>
            </a:r>
          </a:p>
          <a:p>
            <a:pPr lvl="0"/>
            <a:r>
              <a:rPr lang="en-IN" dirty="0" smtClean="0"/>
              <a:t>Patient should sit                                                        on the edge of the                                                 bed for one full                                               minute dangling his                                          feet, before standing up.</a:t>
            </a:r>
          </a:p>
          <a:p>
            <a:pPr lvl="0"/>
            <a:r>
              <a:rPr lang="en-IN" dirty="0" smtClean="0"/>
              <a:t>Check BP before and after medication given. </a:t>
            </a:r>
          </a:p>
          <a:p>
            <a:endParaRPr lang="en-IN" dirty="0"/>
          </a:p>
        </p:txBody>
      </p:sp>
      <p:pic>
        <p:nvPicPr>
          <p:cNvPr id="15362" name="Picture 2" descr="C:\Users\Nilesh Kharadi\AppData\Local\Microsoft\Windows\INetCache\IE\T5OIBBOT\images_(28)[2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1844824"/>
            <a:ext cx="3744416" cy="3024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Important measure to prevent falls </a:t>
            </a:r>
          </a:p>
          <a:p>
            <a:pPr lvl="0"/>
            <a:r>
              <a:rPr lang="en-IN" dirty="0" smtClean="0"/>
              <a:t>other complications resulting from orthostatic hypotension.</a:t>
            </a:r>
          </a:p>
          <a:p>
            <a:r>
              <a:rPr lang="en-IN" dirty="0" smtClean="0"/>
              <a:t>Change of drug - side-effects are severe. </a:t>
            </a:r>
          </a:p>
          <a:p>
            <a:r>
              <a:rPr lang="en-IN" dirty="0" smtClean="0"/>
              <a:t>Administer </a:t>
            </a:r>
            <a:r>
              <a:rPr lang="en-IN" dirty="0" err="1" smtClean="0"/>
              <a:t>antiparkinsonian</a:t>
            </a:r>
            <a:r>
              <a:rPr lang="en-IN" dirty="0" smtClean="0"/>
              <a:t> drugs as prescribed</a:t>
            </a:r>
          </a:p>
          <a:p>
            <a:pPr lvl="0"/>
            <a:r>
              <a:rPr lang="en-IN" dirty="0" smtClean="0"/>
              <a:t>Observe the patients regularly for abnormal movements.</a:t>
            </a:r>
          </a:p>
          <a:p>
            <a:pPr lvl="0"/>
            <a:r>
              <a:rPr lang="en-IN" dirty="0" smtClean="0"/>
              <a:t>Take all seizure precautions.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dirty="0" smtClean="0"/>
              <a:t>Patient should be                                             warned about driving                                                      a car or operating                                      machinery when first                                     treated with                                       antipsychotics</a:t>
            </a:r>
          </a:p>
          <a:p>
            <a:pPr lvl="0"/>
            <a:r>
              <a:rPr lang="en-IN" dirty="0" smtClean="0"/>
              <a:t>Giving the entire                                            dose at bedtime                                             usually eliminates                                                 any problem from sedation.</a:t>
            </a:r>
          </a:p>
          <a:p>
            <a:endParaRPr lang="en-IN" dirty="0"/>
          </a:p>
        </p:txBody>
      </p:sp>
      <p:pic>
        <p:nvPicPr>
          <p:cNvPr id="19458" name="Picture 2" descr="C:\Users\Nilesh Kharadi\AppData\Local\Microsoft\Windows\INetCache\IE\T5OIBBOT\download_(20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1772816"/>
            <a:ext cx="3672408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Advise the patient                                                    to use sunscreen                                              measures.</a:t>
            </a:r>
          </a:p>
          <a:p>
            <a:pPr lvl="0"/>
            <a:r>
              <a:rPr lang="en-IN" dirty="0" smtClean="0"/>
              <a:t>Teach the importance                                              of drug compliance                                                      side-effects of drugs                                           and reporting if too                                         severe, regular                                                      follow-ups. </a:t>
            </a:r>
          </a:p>
          <a:p>
            <a:endParaRPr lang="en-IN" dirty="0"/>
          </a:p>
        </p:txBody>
      </p:sp>
      <p:pic>
        <p:nvPicPr>
          <p:cNvPr id="16386" name="Picture 2" descr="C:\Users\Nilesh Kharadi\AppData\Local\Microsoft\Windows\INetCache\IE\84340MEI\download_(18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772816"/>
            <a:ext cx="3672408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dirty="0" smtClean="0"/>
              <a:t>Monitor TC,DC, Stop the drug if the WBC count drops to less than 3000/mm3 of blood. The patient should also be told to report if sore throat or fever develop, which might indicate infection.</a:t>
            </a:r>
          </a:p>
          <a:p>
            <a:pPr lvl="0"/>
            <a:r>
              <a:rPr lang="en-IN" dirty="0" smtClean="0"/>
              <a:t>Seizure precaution should also be taken as </a:t>
            </a:r>
            <a:r>
              <a:rPr lang="en-IN" dirty="0" err="1" smtClean="0"/>
              <a:t>clozapine</a:t>
            </a:r>
            <a:r>
              <a:rPr lang="en-IN" dirty="0" smtClean="0"/>
              <a:t> reduces seizures threshold. The dose should be regulated carefully 	</a:t>
            </a:r>
          </a:p>
          <a:p>
            <a:endParaRPr lang="en-IN" dirty="0" smtClean="0"/>
          </a:p>
          <a:p>
            <a:pPr lvl="0"/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Give reassurance and reduce unfounded fears and anxieties.</a:t>
            </a:r>
          </a:p>
          <a:p>
            <a:r>
              <a:rPr lang="en-IN" dirty="0" smtClean="0"/>
              <a:t>A patient receiving </a:t>
            </a:r>
            <a:r>
              <a:rPr lang="en-IN" dirty="0" err="1" smtClean="0"/>
              <a:t>clozapine</a:t>
            </a:r>
            <a:r>
              <a:rPr lang="en-IN" dirty="0" smtClean="0"/>
              <a:t> is at risk for developing </a:t>
            </a:r>
            <a:r>
              <a:rPr lang="en-IN" dirty="0" err="1" smtClean="0"/>
              <a:t>agranulocytosis</a:t>
            </a:r>
            <a:r>
              <a:rPr lang="en-IN" dirty="0" smtClean="0"/>
              <a:t>.</a:t>
            </a:r>
          </a:p>
          <a:p>
            <a:r>
              <a:rPr lang="en-IN" dirty="0" smtClean="0"/>
              <a:t>The patient may also be put on anticonvulsants such as </a:t>
            </a:r>
            <a:r>
              <a:rPr lang="en-IN" dirty="0" err="1" smtClean="0"/>
              <a:t>eptoin</a:t>
            </a:r>
            <a:r>
              <a:rPr lang="en-IN" dirty="0" smtClean="0"/>
              <a:t>. </a:t>
            </a:r>
          </a:p>
          <a:p>
            <a:pPr lvl="0"/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 Pharmacokinetics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Antipsychotic when                                administered orally                                               are absorbed                                                    variably from                                                            the gastrointestinal                                            tract,                                                               with uneven blood levels. </a:t>
            </a:r>
          </a:p>
          <a:p>
            <a:r>
              <a:rPr lang="en-IN" dirty="0" smtClean="0"/>
              <a:t>They are metabolized                                                in the liver, and                                             excreted through kidneys.</a:t>
            </a:r>
          </a:p>
          <a:p>
            <a:endParaRPr lang="en-IN" dirty="0"/>
          </a:p>
        </p:txBody>
      </p:sp>
      <p:pic>
        <p:nvPicPr>
          <p:cNvPr id="2050" name="Picture 2" descr="C:\Users\Nilesh Kharadi\AppData\Local\Microsoft\Windows\INetCache\IE\IUYSQCZ3\download_(1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772816"/>
            <a:ext cx="2952328" cy="3960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 NURSING PRIORITIES  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It includes :</a:t>
            </a:r>
            <a:endParaRPr lang="en-IN" dirty="0" smtClean="0"/>
          </a:p>
          <a:p>
            <a:r>
              <a:rPr lang="en-IN" dirty="0" smtClean="0"/>
              <a:t>1. Promote appropriate                                     interaction                                                   (reality orientation)                                          between client                                                  and environment. </a:t>
            </a:r>
          </a:p>
          <a:p>
            <a:r>
              <a:rPr lang="en-IN" dirty="0" smtClean="0"/>
              <a:t>2. Enhance                                                           physiologic stability                                          /health maintenance                                        medication compliance. </a:t>
            </a:r>
          </a:p>
          <a:p>
            <a:pPr>
              <a:buNone/>
            </a:pPr>
            <a:r>
              <a:rPr lang="en-IN" dirty="0" smtClean="0"/>
              <a:t> </a:t>
            </a:r>
          </a:p>
          <a:p>
            <a:endParaRPr lang="en-IN" dirty="0"/>
          </a:p>
        </p:txBody>
      </p:sp>
      <p:pic>
        <p:nvPicPr>
          <p:cNvPr id="17410" name="Picture 2" descr="C:\Users\Nilesh Kharadi\AppData\Local\Microsoft\Windows\INetCache\IE\DIU3EROJ\download_(19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844824"/>
            <a:ext cx="3024336" cy="38884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3. Provide protection                                                ensure safety needs.                           (</a:t>
            </a:r>
            <a:r>
              <a:rPr lang="en-IN" dirty="0" err="1" smtClean="0"/>
              <a:t>Anosonasia</a:t>
            </a:r>
            <a:r>
              <a:rPr lang="en-IN" dirty="0" smtClean="0"/>
              <a:t>                                                         (lack of insight) is a                                           persistent,                                                    negative symptom.) </a:t>
            </a:r>
          </a:p>
          <a:p>
            <a:r>
              <a:rPr lang="en-IN" dirty="0" smtClean="0"/>
              <a:t>4. Encourage family/                                   significant other to                                         become involved in                                      activities to promote                           independent, satisfying lives.</a:t>
            </a:r>
            <a:endParaRPr lang="en-IN" dirty="0"/>
          </a:p>
        </p:txBody>
      </p:sp>
      <p:pic>
        <p:nvPicPr>
          <p:cNvPr id="18434" name="Picture 2" descr="C:\Users\Nilesh Kharadi\AppData\Local\Microsoft\Windows\INetCache\IE\84340MEI\images_(29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844824"/>
            <a:ext cx="3384376" cy="3744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Nursing diagnosis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Disturbed thought process, related to inability to trust, panic anxiety, possible hereditary or biochemical factors evidenced by delusional thinking, extreme suspiciousness of others.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Ineffective health maintenance related to inability to trust, extreme suspiciousness evidenced by poor diet intake, inadequate food and fluid intake, difficulty in falling asleep.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Self-care deficit related to withdrawal, regression, panic anxiety, cognitive impairment, inability to trust, evidenced by difficulty in carrying out tasks associated with hygiene, dressing, grooming, eating, sleeping and toileting.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Potential for violence, self-directed or at others related to command hallucinations evidenced by physical violence, destruction of objects in the environment or self-destructive behaviour.</a:t>
            </a:r>
          </a:p>
          <a:p>
            <a:r>
              <a:rPr lang="en-IN" dirty="0" smtClean="0"/>
              <a:t>Risk for self-inflicted or life-threatening injury related to command hallucinations evidenced by suicidal ideas, plans or </a:t>
            </a:r>
            <a:r>
              <a:rPr lang="en-IN" dirty="0" err="1" smtClean="0"/>
              <a:t>attemps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Disturbed sensory-perception related to panic anxiety, possible hereditary or biochemical factors evidenced by inappropriate responses, disordered thought sequencing, poor concentration, disorientation, withdrawn behaviour.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Social isolation related to inability to trust, panic anxiety, delusional thinking, evidenced by </a:t>
            </a:r>
            <a:r>
              <a:rPr lang="en-IN" dirty="0" err="1" smtClean="0"/>
              <a:t>withdrawl,sad</a:t>
            </a:r>
            <a:r>
              <a:rPr lang="en-IN" dirty="0" smtClean="0"/>
              <a:t>, dull affect, preoccupation with own thoughts, expression of feelings of rejection of aloneness imposed by others.</a:t>
            </a:r>
          </a:p>
          <a:p>
            <a:r>
              <a:rPr lang="en-IN" dirty="0" smtClean="0"/>
              <a:t>Impaired verbal communication related to panic anxiety, disordered, unrealistic thinking, evidenced by loosening of associations, echolalia, verbalizations that reflect concrete thinking and poor eye contact.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Ineffective family coping related to highly ambivalent family relationship, impaired family communication, evidenced by neglectful care of patient, extreme denial or prolonged over-concerned regarding his illness.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482" name="Picture 2" descr="C:\Users\Nilesh Kharadi\AppData\Local\Microsoft\Windows\INetCache\IE\DIU3EROJ\images_(30)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5" y="1988840"/>
            <a:ext cx="5904655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>
                <a:solidFill>
                  <a:srgbClr val="0070C0"/>
                </a:solidFill>
              </a:rPr>
              <a:t>              </a:t>
            </a:r>
          </a:p>
          <a:p>
            <a:endParaRPr lang="en-IN" dirty="0" smtClean="0">
              <a:solidFill>
                <a:srgbClr val="0070C0"/>
              </a:solidFill>
            </a:endParaRPr>
          </a:p>
          <a:p>
            <a:endParaRPr lang="en-IN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IN" dirty="0" smtClean="0">
                <a:solidFill>
                  <a:srgbClr val="0070C0"/>
                </a:solidFill>
              </a:rPr>
              <a:t>          </a:t>
            </a:r>
            <a:r>
              <a:rPr lang="en-IN" sz="6000" dirty="0" smtClean="0">
                <a:solidFill>
                  <a:srgbClr val="0070C0"/>
                </a:solidFill>
              </a:rPr>
              <a:t>CONTRAINDICATION</a:t>
            </a:r>
            <a:endParaRPr lang="en-IN" sz="6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Severely depressed patient</a:t>
            </a:r>
            <a:endParaRPr lang="en-IN" dirty="0"/>
          </a:p>
        </p:txBody>
      </p:sp>
      <p:pic>
        <p:nvPicPr>
          <p:cNvPr id="2050" name="Picture 2" descr="C:\Users\Nilesh Kharadi\AppData\Local\Microsoft\Windows\INetCache\IE\DIU3EROJ\images_(20)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16832"/>
            <a:ext cx="6984776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848</TotalTime>
  <Words>2090</Words>
  <Application>Microsoft Office PowerPoint</Application>
  <PresentationFormat>On-screen Show (4:3)</PresentationFormat>
  <Paragraphs>266</Paragraphs>
  <Slides>79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0" baseType="lpstr">
      <vt:lpstr>Opulent</vt:lpstr>
      <vt:lpstr>Schizophrenia –treatment modalities</vt:lpstr>
      <vt:lpstr>Slide 2</vt:lpstr>
      <vt:lpstr>Treatment Modalities : </vt:lpstr>
      <vt:lpstr>Slide 4</vt:lpstr>
      <vt:lpstr>    Mechanism of action </vt:lpstr>
      <vt:lpstr>Slide 6</vt:lpstr>
      <vt:lpstr> Pharmacokinetics </vt:lpstr>
      <vt:lpstr>Slide 8</vt:lpstr>
      <vt:lpstr>Severely depressed patient</vt:lpstr>
      <vt:lpstr>Slide 10</vt:lpstr>
      <vt:lpstr>agranulocytosis </vt:lpstr>
      <vt:lpstr>Slide 12</vt:lpstr>
      <vt:lpstr>Slide 13</vt:lpstr>
      <vt:lpstr>Autonomic side effect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Adverse Effect of antipsychotic drugs 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renal failure</vt:lpstr>
      <vt:lpstr>cardiovascular collapse  </vt:lpstr>
      <vt:lpstr>Slide 33</vt:lpstr>
      <vt:lpstr>Slide 34</vt:lpstr>
      <vt:lpstr>  Psychological Treatment </vt:lpstr>
      <vt:lpstr>Slide 36</vt:lpstr>
      <vt:lpstr>Slide 37</vt:lpstr>
      <vt:lpstr> Group therapy </vt:lpstr>
      <vt:lpstr>Slide 39</vt:lpstr>
      <vt:lpstr>Slide 40</vt:lpstr>
      <vt:lpstr>Behaviour Therapy</vt:lpstr>
      <vt:lpstr>Slide 42</vt:lpstr>
      <vt:lpstr>Slide 43</vt:lpstr>
      <vt:lpstr>Slide 44</vt:lpstr>
      <vt:lpstr>Social Skills Training</vt:lpstr>
      <vt:lpstr>Slide 46</vt:lpstr>
      <vt:lpstr>Slide 47</vt:lpstr>
      <vt:lpstr>Social Treatment</vt:lpstr>
      <vt:lpstr>Slide 49</vt:lpstr>
      <vt:lpstr>Slide 50</vt:lpstr>
      <vt:lpstr>Slide 51</vt:lpstr>
      <vt:lpstr>Family Therapy</vt:lpstr>
      <vt:lpstr>Slide 53</vt:lpstr>
      <vt:lpstr>Slide 54</vt:lpstr>
      <vt:lpstr>Assertive Community Treatment</vt:lpstr>
      <vt:lpstr>Slide 56</vt:lpstr>
      <vt:lpstr>Slide 57</vt:lpstr>
      <vt:lpstr>Slide 58</vt:lpstr>
      <vt:lpstr>Slide 59</vt:lpstr>
      <vt:lpstr>Slide 60</vt:lpstr>
      <vt:lpstr>   Nursing Management / Roll of Nurse</vt:lpstr>
      <vt:lpstr>Slide 62</vt:lpstr>
      <vt:lpstr>Frequent mouth wash   Use of chewing gum</vt:lpstr>
      <vt:lpstr>Slide 64</vt:lpstr>
      <vt:lpstr>Slide 65</vt:lpstr>
      <vt:lpstr>Slide 66</vt:lpstr>
      <vt:lpstr>Slide 67</vt:lpstr>
      <vt:lpstr>Slide 68</vt:lpstr>
      <vt:lpstr>Slide 69</vt:lpstr>
      <vt:lpstr> NURSING PRIORITIES   </vt:lpstr>
      <vt:lpstr>Slide 71</vt:lpstr>
      <vt:lpstr>Nursing diagnosis</vt:lpstr>
      <vt:lpstr>Slide 73</vt:lpstr>
      <vt:lpstr>Slide 74</vt:lpstr>
      <vt:lpstr>Slide 75</vt:lpstr>
      <vt:lpstr>Slide 76</vt:lpstr>
      <vt:lpstr>Slide 77</vt:lpstr>
      <vt:lpstr>Slide 78</vt:lpstr>
      <vt:lpstr>Slide 79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Nilesh Kharadi</dc:creator>
  <cp:lastModifiedBy>Nilesh Kharadi</cp:lastModifiedBy>
  <cp:revision>508</cp:revision>
  <dcterms:created xsi:type="dcterms:W3CDTF">2017-05-12T10:48:31Z</dcterms:created>
  <dcterms:modified xsi:type="dcterms:W3CDTF">2017-06-28T03:10:08Z</dcterms:modified>
</cp:coreProperties>
</file>