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2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AA8F32A-135F-4076-A280-1AFC04BBC1DA}" type="datetimeFigureOut">
              <a:rPr lang="en-US" smtClean="0"/>
              <a:pPr/>
              <a:t>7/30/2021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A9CF528-017C-4624-A3F5-710A8F0057D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A8F32A-135F-4076-A280-1AFC04BBC1DA}"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CF528-017C-4624-A3F5-710A8F0057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A8F32A-135F-4076-A280-1AFC04BBC1DA}" type="datetimeFigureOut">
              <a:rPr lang="en-US" smtClean="0"/>
              <a:pPr/>
              <a:t>7/30/2021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9CF528-017C-4624-A3F5-710A8F0057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AA8F32A-135F-4076-A280-1AFC04BBC1DA}" type="datetimeFigureOut">
              <a:rPr lang="en-US" smtClean="0"/>
              <a:pPr/>
              <a:t>7/30/2021</a:t>
            </a:fld>
            <a:endParaRPr lang="en-US"/>
          </a:p>
        </p:txBody>
      </p:sp>
      <p:sp>
        <p:nvSpPr>
          <p:cNvPr id="9" name="Slide Number Placeholder 8"/>
          <p:cNvSpPr>
            <a:spLocks noGrp="1"/>
          </p:cNvSpPr>
          <p:nvPr>
            <p:ph type="sldNum" sz="quarter" idx="15"/>
          </p:nvPr>
        </p:nvSpPr>
        <p:spPr/>
        <p:txBody>
          <a:bodyPr rtlCol="0"/>
          <a:lstStyle/>
          <a:p>
            <a:fld id="{7A9CF528-017C-4624-A3F5-710A8F0057D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AA8F32A-135F-4076-A280-1AFC04BBC1DA}" type="datetimeFigureOut">
              <a:rPr lang="en-US" smtClean="0"/>
              <a:pPr/>
              <a:t>7/30/2021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A9CF528-017C-4624-A3F5-710A8F0057D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AA8F32A-135F-4076-A280-1AFC04BBC1DA}" type="datetimeFigureOut">
              <a:rPr lang="en-US" smtClean="0"/>
              <a:pPr/>
              <a:t>7/30/2021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9CF528-017C-4624-A3F5-710A8F0057D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AA8F32A-135F-4076-A280-1AFC04BBC1DA}" type="datetimeFigureOut">
              <a:rPr lang="en-US" smtClean="0"/>
              <a:pPr/>
              <a:t>7/30/2021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9CF528-017C-4624-A3F5-710A8F0057D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AA8F32A-135F-4076-A280-1AFC04BBC1DA}" type="datetimeFigureOut">
              <a:rPr lang="en-US" smtClean="0"/>
              <a:pPr/>
              <a:t>7/30/2021</a:t>
            </a:fld>
            <a:endParaRPr lang="en-US"/>
          </a:p>
        </p:txBody>
      </p:sp>
      <p:sp>
        <p:nvSpPr>
          <p:cNvPr id="7" name="Slide Number Placeholder 6"/>
          <p:cNvSpPr>
            <a:spLocks noGrp="1"/>
          </p:cNvSpPr>
          <p:nvPr>
            <p:ph type="sldNum" sz="quarter" idx="11"/>
          </p:nvPr>
        </p:nvSpPr>
        <p:spPr/>
        <p:txBody>
          <a:bodyPr rtlCol="0"/>
          <a:lstStyle/>
          <a:p>
            <a:fld id="{7A9CF528-017C-4624-A3F5-710A8F0057D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8F32A-135F-4076-A280-1AFC04BBC1DA}" type="datetimeFigureOut">
              <a:rPr lang="en-US" smtClean="0"/>
              <a:pPr/>
              <a:t>7/30/2021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9CF528-017C-4624-A3F5-710A8F0057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AA8F32A-135F-4076-A280-1AFC04BBC1DA}" type="datetimeFigureOut">
              <a:rPr lang="en-US" smtClean="0"/>
              <a:pPr/>
              <a:t>7/30/2021</a:t>
            </a:fld>
            <a:endParaRPr lang="en-US"/>
          </a:p>
        </p:txBody>
      </p:sp>
      <p:sp>
        <p:nvSpPr>
          <p:cNvPr id="22" name="Slide Number Placeholder 21"/>
          <p:cNvSpPr>
            <a:spLocks noGrp="1"/>
          </p:cNvSpPr>
          <p:nvPr>
            <p:ph type="sldNum" sz="quarter" idx="15"/>
          </p:nvPr>
        </p:nvSpPr>
        <p:spPr/>
        <p:txBody>
          <a:bodyPr rtlCol="0"/>
          <a:lstStyle/>
          <a:p>
            <a:fld id="{7A9CF528-017C-4624-A3F5-710A8F0057D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AA8F32A-135F-4076-A280-1AFC04BBC1DA}" type="datetimeFigureOut">
              <a:rPr lang="en-US" smtClean="0"/>
              <a:pPr/>
              <a:t>7/30/2021</a:t>
            </a:fld>
            <a:endParaRPr lang="en-US"/>
          </a:p>
        </p:txBody>
      </p:sp>
      <p:sp>
        <p:nvSpPr>
          <p:cNvPr id="18" name="Slide Number Placeholder 17"/>
          <p:cNvSpPr>
            <a:spLocks noGrp="1"/>
          </p:cNvSpPr>
          <p:nvPr>
            <p:ph type="sldNum" sz="quarter" idx="11"/>
          </p:nvPr>
        </p:nvSpPr>
        <p:spPr/>
        <p:txBody>
          <a:bodyPr rtlCol="0"/>
          <a:lstStyle/>
          <a:p>
            <a:fld id="{7A9CF528-017C-4624-A3F5-710A8F0057D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AA8F32A-135F-4076-A280-1AFC04BBC1DA}" type="datetimeFigureOut">
              <a:rPr lang="en-US" smtClean="0"/>
              <a:pPr/>
              <a:t>7/30/2021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A9CF528-017C-4624-A3F5-710A8F0057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ealthyplace.com/eating-disorders/anorexia-nervosa/what-is-anorexia-nervosa-basic-information-about-anorexi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457200"/>
            <a:ext cx="6172200" cy="2362200"/>
          </a:xfrm>
        </p:spPr>
        <p:txBody>
          <a:bodyPr/>
          <a:lstStyle/>
          <a:p>
            <a:r>
              <a:rPr lang="en-US" dirty="0" smtClean="0"/>
              <a:t>Eating Disorders</a:t>
            </a:r>
            <a:endParaRPr lang="en-US" dirty="0"/>
          </a:p>
        </p:txBody>
      </p:sp>
      <p:sp>
        <p:nvSpPr>
          <p:cNvPr id="3" name="Subtitle 2"/>
          <p:cNvSpPr>
            <a:spLocks noGrp="1"/>
          </p:cNvSpPr>
          <p:nvPr>
            <p:ph type="subTitle" idx="1"/>
          </p:nvPr>
        </p:nvSpPr>
        <p:spPr/>
        <p:txBody>
          <a:bodyPr/>
          <a:lstStyle/>
          <a:p>
            <a:r>
              <a:rPr lang="en-US" dirty="0" smtClean="0"/>
              <a:t>                   BY- BELA PATEL</a:t>
            </a:r>
          </a:p>
          <a:p>
            <a:r>
              <a:rPr lang="en-US" dirty="0"/>
              <a:t> </a:t>
            </a:r>
            <a:r>
              <a:rPr lang="en-US" dirty="0" smtClean="0"/>
              <a:t>                          CLINICAL INSTRUCTOR</a:t>
            </a:r>
          </a:p>
          <a:p>
            <a:r>
              <a:rPr lang="en-US" dirty="0" smtClean="0"/>
              <a:t>                           SUMANDEEP NURSING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Individual psychological factors:</a:t>
            </a:r>
          </a:p>
          <a:p>
            <a:pPr lvl="1"/>
            <a:r>
              <a:rPr lang="en-US" dirty="0" smtClean="0"/>
              <a:t>Disturbance in the body image.</a:t>
            </a:r>
          </a:p>
          <a:p>
            <a:pPr lvl="1"/>
            <a:r>
              <a:rPr lang="en-US" dirty="0" smtClean="0"/>
              <a:t>Low self-esteem</a:t>
            </a:r>
          </a:p>
          <a:p>
            <a:pPr lvl="1"/>
            <a:r>
              <a:rPr lang="en-US" dirty="0" smtClean="0"/>
              <a:t>Perfectionism.</a:t>
            </a:r>
          </a:p>
          <a:p>
            <a:r>
              <a:rPr lang="en-US" dirty="0" smtClean="0"/>
              <a:t> Cause with in the family:</a:t>
            </a:r>
          </a:p>
          <a:p>
            <a:pPr lvl="1"/>
            <a:r>
              <a:rPr lang="en-US" dirty="0" smtClean="0"/>
              <a:t> Disturbance in the family relationship</a:t>
            </a:r>
          </a:p>
          <a:p>
            <a:pPr lvl="1"/>
            <a:r>
              <a:rPr lang="en-US" dirty="0" smtClean="0"/>
              <a:t>Over-protection.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sz="quarter" idx="1"/>
          </p:nvPr>
        </p:nvSpPr>
        <p:spPr/>
        <p:txBody>
          <a:bodyPr>
            <a:normAutofit/>
          </a:bodyPr>
          <a:lstStyle/>
          <a:p>
            <a:r>
              <a:rPr lang="en-US" dirty="0" smtClean="0"/>
              <a:t>Intense fear of become obese.</a:t>
            </a:r>
          </a:p>
          <a:p>
            <a:r>
              <a:rPr lang="en-US" dirty="0" smtClean="0"/>
              <a:t>Body wt is 15% below the standard Weight.</a:t>
            </a:r>
          </a:p>
          <a:p>
            <a:r>
              <a:rPr lang="en-US" dirty="0" smtClean="0"/>
              <a:t>Body image disturbances ( The person unable to perceive the body image accurately)</a:t>
            </a:r>
          </a:p>
          <a:p>
            <a:r>
              <a:rPr lang="en-US" dirty="0" smtClean="0"/>
              <a:t>Patient eat little and set their calories themselves.</a:t>
            </a:r>
          </a:p>
          <a:p>
            <a:r>
              <a:rPr lang="en-US" dirty="0" smtClean="0"/>
              <a:t>Signs related to starvation (Cold, constipation, low blood pressure, hypothermia amenorrhea)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Vomiting and abuse of laxatives may leads to electrolyte imbalance and hypokalemia.</a:t>
            </a:r>
          </a:p>
          <a:p>
            <a:r>
              <a:rPr lang="en-US" dirty="0" smtClean="0"/>
              <a:t>Hormonal abnormality.</a:t>
            </a:r>
          </a:p>
          <a:p>
            <a:r>
              <a:rPr lang="en-US" dirty="0" smtClean="0"/>
              <a:t>Psychological findings (Preoccupation with body size and description of themselves as fat.)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 </a:t>
            </a:r>
            <a:endParaRPr lang="en-US" dirty="0"/>
          </a:p>
        </p:txBody>
      </p:sp>
      <p:sp>
        <p:nvSpPr>
          <p:cNvPr id="3" name="Content Placeholder 2"/>
          <p:cNvSpPr>
            <a:spLocks noGrp="1"/>
          </p:cNvSpPr>
          <p:nvPr>
            <p:ph sz="quarter" idx="1"/>
          </p:nvPr>
        </p:nvSpPr>
        <p:spPr/>
        <p:txBody>
          <a:bodyPr>
            <a:normAutofit/>
          </a:bodyPr>
          <a:lstStyle/>
          <a:p>
            <a:r>
              <a:rPr lang="en-US" dirty="0" smtClean="0"/>
              <a:t>Malnutrition .</a:t>
            </a:r>
          </a:p>
          <a:p>
            <a:r>
              <a:rPr lang="en-US" dirty="0" smtClean="0"/>
              <a:t>Dehydration and electrolyte imbalance.</a:t>
            </a:r>
          </a:p>
          <a:p>
            <a:r>
              <a:rPr lang="en-US" dirty="0" smtClean="0"/>
              <a:t>Increased chance of infection.</a:t>
            </a:r>
          </a:p>
          <a:p>
            <a:r>
              <a:rPr lang="en-US" dirty="0" err="1" smtClean="0"/>
              <a:t>Hypoalbuminemia</a:t>
            </a:r>
            <a:r>
              <a:rPr lang="en-US" dirty="0" smtClean="0"/>
              <a:t>.</a:t>
            </a:r>
          </a:p>
          <a:p>
            <a:r>
              <a:rPr lang="en-US" dirty="0" smtClean="0"/>
              <a:t>Chronic inflammatory bowel disease.</a:t>
            </a:r>
          </a:p>
          <a:p>
            <a:r>
              <a:rPr lang="en-US" dirty="0" smtClean="0"/>
              <a:t>Esophageal erosion and ulcer.</a:t>
            </a:r>
          </a:p>
          <a:p>
            <a:r>
              <a:rPr lang="en-US" dirty="0" smtClean="0"/>
              <a:t>Amenorrhea.</a:t>
            </a:r>
          </a:p>
          <a:p>
            <a:r>
              <a:rPr lang="en-US" dirty="0" smtClean="0"/>
              <a:t>Cardiovascular complication.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evaluation</a:t>
            </a:r>
            <a:endParaRPr lang="en-US" dirty="0"/>
          </a:p>
        </p:txBody>
      </p:sp>
      <p:sp>
        <p:nvSpPr>
          <p:cNvPr id="3" name="Content Placeholder 2"/>
          <p:cNvSpPr>
            <a:spLocks noGrp="1"/>
          </p:cNvSpPr>
          <p:nvPr>
            <p:ph sz="quarter" idx="1"/>
          </p:nvPr>
        </p:nvSpPr>
        <p:spPr/>
        <p:txBody>
          <a:bodyPr/>
          <a:lstStyle/>
          <a:p>
            <a:r>
              <a:rPr lang="en-US" dirty="0" smtClean="0"/>
              <a:t>Physical examination</a:t>
            </a:r>
          </a:p>
          <a:p>
            <a:r>
              <a:rPr lang="en-US" dirty="0" smtClean="0"/>
              <a:t>CBC (Hemoglobin levels, platelet count, Cholesterol level, protein, calcium, sodium and potassium.</a:t>
            </a:r>
          </a:p>
          <a:p>
            <a:r>
              <a:rPr lang="en-US" dirty="0" smtClean="0"/>
              <a:t>ECG</a:t>
            </a:r>
          </a:p>
          <a:p>
            <a:r>
              <a:rPr lang="en-US" dirty="0" smtClean="0"/>
              <a:t>Rule out substance abuse and anxiety disorder.</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TREATMENT</a:t>
            </a:r>
            <a:endParaRPr lang="en-US" dirty="0"/>
          </a:p>
        </p:txBody>
      </p:sp>
      <p:sp>
        <p:nvSpPr>
          <p:cNvPr id="3" name="Content Placeholder 2"/>
          <p:cNvSpPr>
            <a:spLocks noGrp="1"/>
          </p:cNvSpPr>
          <p:nvPr>
            <p:ph sz="quarter" idx="1"/>
          </p:nvPr>
        </p:nvSpPr>
        <p:spPr/>
        <p:txBody>
          <a:bodyPr/>
          <a:lstStyle/>
          <a:p>
            <a:r>
              <a:rPr lang="en-US" dirty="0" smtClean="0"/>
              <a:t>The treatment is in two phases which merge into each other.          </a:t>
            </a:r>
          </a:p>
          <a:p>
            <a:pPr lvl="0"/>
            <a:r>
              <a:rPr lang="en-US" dirty="0" smtClean="0"/>
              <a:t>short term treatment to ensure weight gain and correct nutritional deficiencies if any .</a:t>
            </a:r>
          </a:p>
          <a:p>
            <a:pPr lvl="0"/>
            <a:r>
              <a:rPr lang="en-US" dirty="0" smtClean="0"/>
              <a:t>long term treatment aimed at maintaining the near normal weight achieved in short term treatment and preventing relapses.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8229600" cy="5287963"/>
          </a:xfrm>
        </p:spPr>
        <p:txBody>
          <a:bodyPr>
            <a:normAutofit/>
          </a:bodyPr>
          <a:lstStyle/>
          <a:p>
            <a:r>
              <a:rPr lang="en-US" b="1" dirty="0" smtClean="0"/>
              <a:t>DRUGS</a:t>
            </a:r>
            <a:endParaRPr lang="en-US" dirty="0" smtClean="0"/>
          </a:p>
          <a:p>
            <a:pPr lvl="1"/>
            <a:r>
              <a:rPr lang="en-US" dirty="0" err="1" smtClean="0"/>
              <a:t>Neuroleptic</a:t>
            </a:r>
            <a:r>
              <a:rPr lang="en-US" dirty="0" smtClean="0"/>
              <a:t> </a:t>
            </a:r>
          </a:p>
          <a:p>
            <a:pPr lvl="1"/>
            <a:r>
              <a:rPr lang="en-US" dirty="0" smtClean="0"/>
              <a:t>Appetite stimulants</a:t>
            </a:r>
          </a:p>
          <a:p>
            <a:pPr lvl="1"/>
            <a:r>
              <a:rPr lang="en-US" dirty="0" smtClean="0"/>
              <a:t>Antidepressant </a:t>
            </a:r>
          </a:p>
          <a:p>
            <a:r>
              <a:rPr lang="en-US" b="1" dirty="0" smtClean="0"/>
              <a:t>BEHAVOIUR THERAPY</a:t>
            </a:r>
            <a:endParaRPr lang="en-US" sz="2400" dirty="0" smtClean="0"/>
          </a:p>
          <a:p>
            <a:pPr>
              <a:buNone/>
            </a:pPr>
            <a:r>
              <a:rPr lang="en-US" dirty="0" smtClean="0"/>
              <a:t>		This is based on providing positive reinforcements contingent on weight gain by the patient. The gain in weight should not exceed 1.5 kg-2 kg in a fortnight . occasionally forceful </a:t>
            </a:r>
            <a:r>
              <a:rPr lang="en-US" dirty="0" err="1" smtClean="0"/>
              <a:t>ryle’s</a:t>
            </a:r>
            <a:r>
              <a:rPr lang="en-US" dirty="0" smtClean="0"/>
              <a:t> tube feeling may be needed initially in resistant patients.</a:t>
            </a:r>
          </a:p>
          <a:p>
            <a:r>
              <a:rPr lang="en-US" b="1" dirty="0" smtClean="0"/>
              <a:t>INDIVIDUAL PSYCHOTHERAPY</a:t>
            </a:r>
            <a:endParaRPr lang="en-US" sz="2400" dirty="0" smtClean="0"/>
          </a:p>
          <a:p>
            <a:pPr>
              <a:buNone/>
            </a:pPr>
            <a:r>
              <a:rPr lang="en-US" dirty="0" smtClean="0"/>
              <a:t>		It is often successful.</a:t>
            </a:r>
          </a:p>
          <a:p>
            <a:pPr lvl="1"/>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90600"/>
            <a:ext cx="8229600" cy="5135563"/>
          </a:xfrm>
        </p:spPr>
        <p:txBody>
          <a:bodyPr/>
          <a:lstStyle/>
          <a:p>
            <a:r>
              <a:rPr lang="en-US" b="1" dirty="0" smtClean="0"/>
              <a:t>GROUP THERAPY AND FAMILY THERAPY</a:t>
            </a:r>
            <a:endParaRPr lang="en-US" dirty="0" smtClean="0"/>
          </a:p>
          <a:p>
            <a:pPr>
              <a:buNone/>
            </a:pPr>
            <a:r>
              <a:rPr lang="en-US" dirty="0" smtClean="0"/>
              <a:t>		 These methods are used to educate the patient and her family about anorexia nervosa and its treatment.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sz="quarter" idx="1"/>
          </p:nvPr>
        </p:nvSpPr>
        <p:spPr/>
        <p:txBody>
          <a:bodyPr/>
          <a:lstStyle/>
          <a:p>
            <a:r>
              <a:rPr lang="en-US" dirty="0" smtClean="0"/>
              <a:t>Maintain I/O chart.</a:t>
            </a:r>
          </a:p>
          <a:p>
            <a:r>
              <a:rPr lang="en-US" dirty="0" smtClean="0"/>
              <a:t>Monitor status of skin and mucous membranes. </a:t>
            </a:r>
          </a:p>
          <a:p>
            <a:r>
              <a:rPr lang="en-US" dirty="0" smtClean="0"/>
              <a:t>Encourage the patient to ventilate the feelings.</a:t>
            </a:r>
          </a:p>
          <a:p>
            <a:r>
              <a:rPr lang="en-US" dirty="0" smtClean="0"/>
              <a:t>Encourage the family participation.</a:t>
            </a:r>
          </a:p>
          <a:p>
            <a:r>
              <a:rPr lang="en-US" dirty="0" smtClean="0"/>
              <a:t>Avoid discussing food and weight.</a:t>
            </a:r>
          </a:p>
          <a:p>
            <a:r>
              <a:rPr lang="en-US" dirty="0" smtClean="0"/>
              <a:t>Hospitalization.</a:t>
            </a:r>
          </a:p>
          <a:p>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229600" cy="5211763"/>
          </a:xfrm>
        </p:spPr>
        <p:txBody>
          <a:bodyPr/>
          <a:lstStyle/>
          <a:p>
            <a:r>
              <a:rPr lang="en-US" dirty="0" smtClean="0"/>
              <a:t>Eating must be supervised by the nurse.</a:t>
            </a:r>
          </a:p>
          <a:p>
            <a:r>
              <a:rPr lang="en-US" dirty="0" smtClean="0"/>
              <a:t>Advise for early treatment.</a:t>
            </a:r>
          </a:p>
          <a:p>
            <a:r>
              <a:rPr lang="en-US" dirty="0" smtClean="0"/>
              <a:t>Monitor the weight and serum electrolyte level regularly.</a:t>
            </a:r>
          </a:p>
          <a:p>
            <a:r>
              <a:rPr lang="en-US" dirty="0" smtClean="0"/>
              <a:t>Control vomiting by making bathroom in accessible for 2 hours after food.</a:t>
            </a:r>
          </a:p>
          <a:p>
            <a:r>
              <a:rPr lang="en-US" dirty="0" err="1" smtClean="0"/>
              <a:t>Gavage</a:t>
            </a:r>
            <a:r>
              <a:rPr lang="en-US" dirty="0" smtClean="0"/>
              <a:t> feeding.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lstStyle/>
          <a:p>
            <a:r>
              <a:rPr lang="en-US" dirty="0" smtClean="0">
                <a:solidFill>
                  <a:srgbClr val="000000"/>
                </a:solidFill>
              </a:rPr>
              <a:t>Eating disorders are complex conditions that arise from a combination of long-standing behavioral, emotional, psychological, interpersonal, and social factors.</a:t>
            </a:r>
            <a:endParaRPr lang="en-US" sz="1600" dirty="0" smtClean="0">
              <a:solidFill>
                <a:srgbClr val="000000"/>
              </a:solidFill>
            </a:endParaRP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Bulimia nervosa</a:t>
            </a:r>
            <a:endParaRPr lang="en-US" dirty="0"/>
          </a:p>
        </p:txBody>
      </p:sp>
      <p:sp>
        <p:nvSpPr>
          <p:cNvPr id="3" name="Content Placeholder 2"/>
          <p:cNvSpPr>
            <a:spLocks noGrp="1"/>
          </p:cNvSpPr>
          <p:nvPr>
            <p:ph sz="quarter" idx="1"/>
          </p:nvPr>
        </p:nvSpPr>
        <p:spPr/>
        <p:txBody>
          <a:bodyPr/>
          <a:lstStyle/>
          <a:p>
            <a:r>
              <a:rPr lang="en-US" dirty="0" smtClean="0"/>
              <a:t>Bulimia nervosa is characterized by episodes of Binge-eating followed by feeling of guilt and depressed.</a:t>
            </a:r>
          </a:p>
          <a:p>
            <a:r>
              <a:rPr lang="en-US" dirty="0" smtClean="0"/>
              <a:t>Frequent binging (Consuming abnormally large portion of food within the specific period)</a:t>
            </a:r>
          </a:p>
          <a:p>
            <a:r>
              <a:rPr lang="en-US" dirty="0" smtClean="0"/>
              <a:t>Involving recurrent use of compensatory measures to (Such as self induced vomiting, Diuretics or laxative use, dieting,  and fasting).</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etiology</a:t>
            </a:r>
            <a:endParaRPr lang="en-US" dirty="0"/>
          </a:p>
        </p:txBody>
      </p:sp>
      <p:sp>
        <p:nvSpPr>
          <p:cNvPr id="3" name="Content Placeholder 2"/>
          <p:cNvSpPr>
            <a:spLocks noGrp="1"/>
          </p:cNvSpPr>
          <p:nvPr>
            <p:ph sz="quarter" idx="1"/>
          </p:nvPr>
        </p:nvSpPr>
        <p:spPr/>
        <p:txBody>
          <a:bodyPr/>
          <a:lstStyle/>
          <a:p>
            <a:r>
              <a:rPr lang="en-US" dirty="0" smtClean="0"/>
              <a:t>Common in first degree of biological relatives.</a:t>
            </a:r>
          </a:p>
          <a:p>
            <a:r>
              <a:rPr lang="en-US" dirty="0" smtClean="0"/>
              <a:t>Altered Serotonin level.</a:t>
            </a:r>
          </a:p>
          <a:p>
            <a:r>
              <a:rPr lang="en-US" dirty="0" smtClean="0"/>
              <a:t>Society emphasis on appearance and thinness.</a:t>
            </a:r>
          </a:p>
          <a:p>
            <a:r>
              <a:rPr lang="en-US" dirty="0" smtClean="0"/>
              <a:t>Family disturbances or conflict.</a:t>
            </a:r>
          </a:p>
          <a:p>
            <a:r>
              <a:rPr lang="en-US" dirty="0" smtClean="0"/>
              <a:t>Sexual abuse</a:t>
            </a:r>
          </a:p>
          <a:p>
            <a:r>
              <a:rPr lang="en-US" dirty="0" smtClean="0"/>
              <a:t>Learned maladaptive behavior.</a:t>
            </a:r>
          </a:p>
          <a:p>
            <a:r>
              <a:rPr lang="en-US" dirty="0" smtClean="0"/>
              <a:t>Struggle for control and self identity.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Clinical manifestation </a:t>
            </a:r>
            <a:endParaRPr lang="en-US" dirty="0"/>
          </a:p>
        </p:txBody>
      </p:sp>
      <p:sp>
        <p:nvSpPr>
          <p:cNvPr id="3" name="Content Placeholder 2"/>
          <p:cNvSpPr>
            <a:spLocks noGrp="1"/>
          </p:cNvSpPr>
          <p:nvPr>
            <p:ph sz="quarter" idx="1"/>
          </p:nvPr>
        </p:nvSpPr>
        <p:spPr/>
        <p:txBody>
          <a:bodyPr/>
          <a:lstStyle/>
          <a:p>
            <a:r>
              <a:rPr lang="en-US" dirty="0" smtClean="0"/>
              <a:t>Persistent sore throat, heart burn.</a:t>
            </a:r>
          </a:p>
          <a:p>
            <a:r>
              <a:rPr lang="en-US" dirty="0" smtClean="0"/>
              <a:t>Callused or scarring on back of hands and knuckles.</a:t>
            </a:r>
          </a:p>
          <a:p>
            <a:r>
              <a:rPr lang="en-US" dirty="0" smtClean="0"/>
              <a:t>Tooth staining or discoloration and loss of dental enamel.</a:t>
            </a:r>
          </a:p>
          <a:p>
            <a:r>
              <a:rPr lang="en-US" dirty="0" smtClean="0"/>
              <a:t>History of eating amount of food larger than the regular food.</a:t>
            </a:r>
          </a:p>
          <a:p>
            <a:r>
              <a:rPr lang="en-US" dirty="0" smtClean="0"/>
              <a:t>During Binge-eating episodes, sense of lack of control.</a:t>
            </a:r>
          </a:p>
          <a:p>
            <a:r>
              <a:rPr lang="en-US" dirty="0" smtClean="0"/>
              <a:t>Thin, normal and slightly overweight.</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924800" cy="5788152"/>
          </a:xfrm>
        </p:spPr>
        <p:txBody>
          <a:bodyPr/>
          <a:lstStyle/>
          <a:p>
            <a:r>
              <a:rPr lang="en-US" dirty="0" smtClean="0"/>
              <a:t>Abdominal  and </a:t>
            </a:r>
            <a:r>
              <a:rPr lang="en-US" dirty="0" err="1" smtClean="0"/>
              <a:t>epigastric</a:t>
            </a:r>
            <a:r>
              <a:rPr lang="en-US" dirty="0" smtClean="0"/>
              <a:t> pain</a:t>
            </a:r>
          </a:p>
          <a:p>
            <a:r>
              <a:rPr lang="en-US" dirty="0" smtClean="0"/>
              <a:t>Amenorrhea</a:t>
            </a:r>
          </a:p>
          <a:p>
            <a:r>
              <a:rPr lang="en-US" dirty="0" smtClean="0"/>
              <a:t>Fluid and electrolyte imbalance.</a:t>
            </a:r>
          </a:p>
          <a:p>
            <a:r>
              <a:rPr lang="en-US" dirty="0" smtClean="0"/>
              <a:t>Perfectionism</a:t>
            </a:r>
          </a:p>
          <a:p>
            <a:r>
              <a:rPr lang="en-US" dirty="0" smtClean="0"/>
              <a:t>Distorted body image.</a:t>
            </a:r>
          </a:p>
          <a:p>
            <a:r>
              <a:rPr lang="en-US" dirty="0" smtClean="0"/>
              <a:t>Exaggerated sense of guilt.</a:t>
            </a:r>
          </a:p>
          <a:p>
            <a:r>
              <a:rPr lang="en-US" dirty="0" smtClean="0"/>
              <a:t>Feeling of alienation.</a:t>
            </a:r>
          </a:p>
          <a:p>
            <a:r>
              <a:rPr lang="en-US" dirty="0" smtClean="0"/>
              <a:t>Poor impulse control.</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complication</a:t>
            </a:r>
            <a:endParaRPr lang="en-US" dirty="0"/>
          </a:p>
        </p:txBody>
      </p:sp>
      <p:sp>
        <p:nvSpPr>
          <p:cNvPr id="3" name="Content Placeholder 2"/>
          <p:cNvSpPr>
            <a:spLocks noGrp="1"/>
          </p:cNvSpPr>
          <p:nvPr>
            <p:ph sz="quarter" idx="1"/>
          </p:nvPr>
        </p:nvSpPr>
        <p:spPr/>
        <p:txBody>
          <a:bodyPr/>
          <a:lstStyle/>
          <a:p>
            <a:r>
              <a:rPr lang="en-US" dirty="0" smtClean="0"/>
              <a:t>Gastric rupture during the period of binge eating.</a:t>
            </a:r>
          </a:p>
          <a:p>
            <a:r>
              <a:rPr lang="en-US" dirty="0" smtClean="0"/>
              <a:t>Dental caries, erosion of tooth enamel and gum infection.</a:t>
            </a:r>
          </a:p>
          <a:p>
            <a:r>
              <a:rPr lang="en-US" dirty="0" smtClean="0"/>
              <a:t>Dehydration and electrolyte imbalance.</a:t>
            </a:r>
          </a:p>
          <a:p>
            <a:r>
              <a:rPr lang="en-US" dirty="0" smtClean="0"/>
              <a:t>Irregular bowel movements and constipation from laxative use.</a:t>
            </a:r>
          </a:p>
          <a:p>
            <a:r>
              <a:rPr lang="en-US" dirty="0" smtClean="0"/>
              <a:t>Increased risk of suicide and psychoactive substances.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diagnosis</a:t>
            </a:r>
            <a:endParaRPr lang="en-US" dirty="0"/>
          </a:p>
        </p:txBody>
      </p:sp>
      <p:sp>
        <p:nvSpPr>
          <p:cNvPr id="3" name="Content Placeholder 2"/>
          <p:cNvSpPr>
            <a:spLocks noGrp="1"/>
          </p:cNvSpPr>
          <p:nvPr>
            <p:ph sz="quarter" idx="1"/>
          </p:nvPr>
        </p:nvSpPr>
        <p:spPr/>
        <p:txBody>
          <a:bodyPr/>
          <a:lstStyle/>
          <a:p>
            <a:r>
              <a:rPr lang="en-US" dirty="0" smtClean="0"/>
              <a:t>Rule out the upper gastrointestinal disorder</a:t>
            </a:r>
          </a:p>
          <a:p>
            <a:r>
              <a:rPr lang="en-US" dirty="0" smtClean="0"/>
              <a:t>Depression inventory</a:t>
            </a:r>
          </a:p>
          <a:p>
            <a:r>
              <a:rPr lang="en-US" dirty="0" smtClean="0"/>
              <a:t>History</a:t>
            </a:r>
          </a:p>
          <a:p>
            <a:r>
              <a:rPr lang="en-US" dirty="0" smtClean="0"/>
              <a:t>Serum electrolytes and ECG</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treatment</a:t>
            </a:r>
            <a:endParaRPr lang="en-US" dirty="0"/>
          </a:p>
        </p:txBody>
      </p:sp>
      <p:sp>
        <p:nvSpPr>
          <p:cNvPr id="3" name="Content Placeholder 2"/>
          <p:cNvSpPr>
            <a:spLocks noGrp="1"/>
          </p:cNvSpPr>
          <p:nvPr>
            <p:ph sz="quarter" idx="1"/>
          </p:nvPr>
        </p:nvSpPr>
        <p:spPr/>
        <p:txBody>
          <a:bodyPr/>
          <a:lstStyle/>
          <a:p>
            <a:r>
              <a:rPr lang="en-US" dirty="0" smtClean="0"/>
              <a:t>Psychotherapy</a:t>
            </a:r>
          </a:p>
          <a:p>
            <a:r>
              <a:rPr lang="en-US" dirty="0" smtClean="0"/>
              <a:t>TCAs and SSRIs</a:t>
            </a:r>
          </a:p>
          <a:p>
            <a:r>
              <a:rPr lang="en-US" dirty="0" smtClean="0"/>
              <a:t>Self help group</a:t>
            </a:r>
          </a:p>
          <a:p>
            <a:r>
              <a:rPr lang="en-US" dirty="0" smtClean="0"/>
              <a:t>And hospitalization.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Binge Eating Disorder</a:t>
            </a:r>
            <a:endParaRPr lang="en-US" dirty="0"/>
          </a:p>
        </p:txBody>
      </p:sp>
      <p:sp>
        <p:nvSpPr>
          <p:cNvPr id="3" name="Content Placeholder 2"/>
          <p:cNvSpPr>
            <a:spLocks noGrp="1"/>
          </p:cNvSpPr>
          <p:nvPr>
            <p:ph sz="quarter" idx="1"/>
          </p:nvPr>
        </p:nvSpPr>
        <p:spPr/>
        <p:txBody>
          <a:bodyPr/>
          <a:lstStyle/>
          <a:p>
            <a:pPr>
              <a:lnSpc>
                <a:spcPct val="90000"/>
              </a:lnSpc>
            </a:pPr>
            <a:r>
              <a:rPr lang="en-US" dirty="0" smtClean="0">
                <a:solidFill>
                  <a:srgbClr val="000000"/>
                </a:solidFill>
              </a:rPr>
              <a:t>Characterized primarily by periods of uncontrolled, impulsive, or continuous eating beyond the point of feeling comfortably full. </a:t>
            </a:r>
          </a:p>
          <a:p>
            <a:pPr>
              <a:lnSpc>
                <a:spcPct val="90000"/>
              </a:lnSpc>
            </a:pPr>
            <a:r>
              <a:rPr lang="en-US" dirty="0" smtClean="0">
                <a:solidFill>
                  <a:srgbClr val="000000"/>
                </a:solidFill>
              </a:rPr>
              <a:t>While there is no purging, repetitive diets and often feelings of shame. </a:t>
            </a:r>
          </a:p>
          <a:p>
            <a:pPr>
              <a:lnSpc>
                <a:spcPct val="90000"/>
              </a:lnSpc>
            </a:pPr>
            <a:r>
              <a:rPr lang="en-US" dirty="0" smtClean="0">
                <a:solidFill>
                  <a:srgbClr val="000000"/>
                </a:solidFill>
              </a:rPr>
              <a:t>People who overeat compulsively may struggle with anxiety, depression, and loneliness, which can contribute to their unhealthy episodes of binge eating. </a:t>
            </a:r>
          </a:p>
          <a:p>
            <a:pPr>
              <a:lnSpc>
                <a:spcPct val="90000"/>
              </a:lnSpc>
            </a:pPr>
            <a:r>
              <a:rPr lang="en-US" dirty="0" smtClean="0">
                <a:solidFill>
                  <a:srgbClr val="000000"/>
                </a:solidFill>
              </a:rPr>
              <a:t>Body weight may vary from normal to mild, moderate, or severe obesity</a:t>
            </a:r>
            <a:r>
              <a:rPr lang="en-US" sz="1600" dirty="0" smtClean="0">
                <a:solidFill>
                  <a:srgbClr val="000000"/>
                </a:solidFill>
                <a:latin typeface="Times New Roman" charset="0"/>
              </a:rPr>
              <a:t>. </a:t>
            </a:r>
          </a:p>
          <a:p>
            <a:endParaRPr lang="en-US" dirty="0"/>
          </a:p>
        </p:txBody>
      </p:sp>
      <p:pic>
        <p:nvPicPr>
          <p:cNvPr id="4" name="Picture 5"/>
          <p:cNvPicPr>
            <a:picLocks noChangeAspect="1" noChangeArrowheads="1"/>
          </p:cNvPicPr>
          <p:nvPr/>
        </p:nvPicPr>
        <p:blipFill>
          <a:blip r:embed="rId2"/>
          <a:srcRect/>
          <a:stretch>
            <a:fillRect/>
          </a:stretch>
        </p:blipFill>
        <p:spPr>
          <a:xfrm>
            <a:off x="7162800" y="4078288"/>
            <a:ext cx="1926066" cy="277971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The following are the nursing diagnosis is encountered in the care of patients with eating disorders.</a:t>
            </a:r>
          </a:p>
          <a:p>
            <a:r>
              <a:rPr lang="en-US" dirty="0" smtClean="0"/>
              <a:t>Imbalanced nutrition less than body requirements related to excessive intake of calories as evidenced by being 40% above idea body weight sleep apnea and difficulty with mobility.</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5788152"/>
          </a:xfrm>
        </p:spPr>
        <p:txBody>
          <a:bodyPr>
            <a:normAutofit lnSpcReduction="10000"/>
          </a:bodyPr>
          <a:lstStyle/>
          <a:p>
            <a:r>
              <a:rPr lang="en-US" dirty="0" smtClean="0"/>
              <a:t>Body image disturbance related to fear of weight  gain as evidence by verbalization of being fat while actually being 30% below ideal body weight  </a:t>
            </a:r>
          </a:p>
          <a:p>
            <a:r>
              <a:rPr lang="en-US" dirty="0" smtClean="0"/>
              <a:t>Fluid volume deficit related to purging as evidenced by weakness ,hypokalemia and hypotension .  </a:t>
            </a:r>
          </a:p>
          <a:p>
            <a:r>
              <a:rPr lang="en-US" dirty="0" smtClean="0"/>
              <a:t>Anxiety related to fear of weight gain as evidenced by rituals associated with food preparation and eating .</a:t>
            </a:r>
          </a:p>
          <a:p>
            <a:r>
              <a:rPr lang="en-US" dirty="0" smtClean="0"/>
              <a:t>Ineffective individual coping related to rumination , fear of intensity of feelings , guilt .</a:t>
            </a:r>
          </a:p>
          <a:p>
            <a:r>
              <a:rPr lang="en-US" dirty="0" smtClean="0"/>
              <a:t>Powerlessness related to </a:t>
            </a:r>
            <a:r>
              <a:rPr lang="en-US" dirty="0" err="1" smtClean="0"/>
              <a:t>percieved</a:t>
            </a:r>
            <a:r>
              <a:rPr lang="en-US" dirty="0" smtClean="0"/>
              <a:t> lack of control over eating behaviors as evidenced by inability to stop binge eating and avoidance of food related setting .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they?</a:t>
            </a:r>
            <a:endParaRPr lang="en-US" dirty="0"/>
          </a:p>
        </p:txBody>
      </p:sp>
      <p:sp>
        <p:nvSpPr>
          <p:cNvPr id="3" name="Content Placeholder 2"/>
          <p:cNvSpPr>
            <a:spLocks noGrp="1"/>
          </p:cNvSpPr>
          <p:nvPr>
            <p:ph sz="quarter" idx="1"/>
          </p:nvPr>
        </p:nvSpPr>
        <p:spPr/>
        <p:txBody>
          <a:bodyPr>
            <a:normAutofit/>
          </a:bodyPr>
          <a:lstStyle/>
          <a:p>
            <a:r>
              <a:rPr lang="en-US" dirty="0" smtClean="0">
                <a:solidFill>
                  <a:srgbClr val="000000"/>
                </a:solidFill>
              </a:rPr>
              <a:t>People with eating disorders often use food and the </a:t>
            </a:r>
            <a:r>
              <a:rPr lang="en-US" b="1" dirty="0" smtClean="0">
                <a:solidFill>
                  <a:srgbClr val="000000"/>
                </a:solidFill>
              </a:rPr>
              <a:t>control of food</a:t>
            </a:r>
            <a:r>
              <a:rPr lang="en-US" dirty="0" smtClean="0">
                <a:solidFill>
                  <a:srgbClr val="000000"/>
                </a:solidFill>
              </a:rPr>
              <a:t> in an attempt to compensate for feelings and emotions that may otherwise seem over-whelming. </a:t>
            </a:r>
          </a:p>
          <a:p>
            <a:r>
              <a:rPr lang="en-US" dirty="0" smtClean="0">
                <a:solidFill>
                  <a:srgbClr val="000000"/>
                </a:solidFill>
              </a:rPr>
              <a:t>For some, dieting, bingeing, and purging may begin as a way to cope with painful emotions and to feel in control of one’s life, but ultimately, these behaviors will damage a person’s physical and emotional health, self-esteem, and sense of competence and control.</a:t>
            </a:r>
            <a:endParaRPr lang="en-US" sz="1600" dirty="0" smtClean="0">
              <a:solidFill>
                <a:srgbClr val="000000"/>
              </a:solidFill>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Self esteem disturbance related to feelings of low self worth as evidence by verbalization of sole standard of success being related to physical attraction . </a:t>
            </a:r>
          </a:p>
          <a:p>
            <a:r>
              <a:rPr lang="en-US" dirty="0" smtClean="0"/>
              <a:t>Risk for self – mutilation related to feelings of inadequacy as evidenced by injuries caused by excessive exercise .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36553" y="2967335"/>
            <a:ext cx="4807727" cy="923330"/>
          </a:xfrm>
          <a:prstGeom prst="rect">
            <a:avLst/>
          </a:prstGeom>
          <a:noFill/>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Disorders</a:t>
            </a:r>
            <a:endParaRPr lang="en-US" dirty="0"/>
          </a:p>
        </p:txBody>
      </p:sp>
      <p:sp>
        <p:nvSpPr>
          <p:cNvPr id="3" name="Content Placeholder 2"/>
          <p:cNvSpPr>
            <a:spLocks noGrp="1"/>
          </p:cNvSpPr>
          <p:nvPr>
            <p:ph sz="quarter" idx="1"/>
          </p:nvPr>
        </p:nvSpPr>
        <p:spPr/>
        <p:txBody>
          <a:bodyPr/>
          <a:lstStyle/>
          <a:p>
            <a:r>
              <a:rPr lang="en-US" dirty="0" smtClean="0"/>
              <a:t>Anorexia Nervosa</a:t>
            </a:r>
          </a:p>
          <a:p>
            <a:r>
              <a:rPr lang="en-US" dirty="0" smtClean="0"/>
              <a:t>Bulimia</a:t>
            </a:r>
          </a:p>
          <a:p>
            <a:r>
              <a:rPr lang="en-US" dirty="0" smtClean="0"/>
              <a:t>Binge Eating Disorder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Anorexia Nervosa</a:t>
            </a:r>
            <a:br>
              <a:rPr lang="en-US" dirty="0" smtClean="0"/>
            </a:br>
            <a:endParaRPr lang="en-US" dirty="0"/>
          </a:p>
        </p:txBody>
      </p:sp>
      <p:sp>
        <p:nvSpPr>
          <p:cNvPr id="3" name="Content Placeholder 2"/>
          <p:cNvSpPr>
            <a:spLocks noGrp="1"/>
          </p:cNvSpPr>
          <p:nvPr>
            <p:ph sz="quarter" idx="1"/>
          </p:nvPr>
        </p:nvSpPr>
        <p:spPr/>
        <p:txBody>
          <a:bodyPr/>
          <a:lstStyle/>
          <a:p>
            <a:r>
              <a:rPr lang="en-US" dirty="0" smtClean="0"/>
              <a:t>Women suffering from anorexia nervosa have an irrational fear of becoming obese, a preoccupation or with their weight and food, a distorted body-image, persistently starve themselves and deny their appetites.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srcRect/>
          <a:stretch>
            <a:fillRect/>
          </a:stretch>
        </p:blipFill>
        <p:spPr bwMode="auto">
          <a:xfrm>
            <a:off x="1828800" y="304800"/>
            <a:ext cx="5867400" cy="632460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914400"/>
            <a:ext cx="8229600" cy="5211763"/>
          </a:xfrm>
        </p:spPr>
        <p:txBody>
          <a:bodyPr/>
          <a:lstStyle/>
          <a:p>
            <a:r>
              <a:rPr lang="en-US" dirty="0" smtClean="0">
                <a:hlinkClick r:id="rId2" tooltip="What is Anorexia Nervosa? Basic Information About Anorexia"/>
              </a:rPr>
              <a:t>Anorexia Nervosa</a:t>
            </a:r>
            <a:r>
              <a:rPr lang="en-US" dirty="0" smtClean="0"/>
              <a:t>: Those with anorexia nervosa (often just referred to as </a:t>
            </a:r>
            <a:r>
              <a:rPr lang="en-US" i="1" dirty="0" smtClean="0"/>
              <a:t>anorexia</a:t>
            </a:r>
            <a:r>
              <a:rPr lang="en-US" dirty="0" smtClean="0"/>
              <a:t>) have a distorted body image causing them to see themselves as overweight even when they're dangerously thin. They refuse to eat, exercise compulsively, and develop unusual eating habits such as refusing to eat in front of others; they lose large amounts of weight and may even starve to death.</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a:t>
            </a:r>
            <a:endParaRPr lang="en-US" dirty="0"/>
          </a:p>
        </p:txBody>
      </p:sp>
      <p:sp>
        <p:nvSpPr>
          <p:cNvPr id="3" name="Content Placeholder 2"/>
          <p:cNvSpPr>
            <a:spLocks noGrp="1"/>
          </p:cNvSpPr>
          <p:nvPr>
            <p:ph sz="quarter" idx="1"/>
          </p:nvPr>
        </p:nvSpPr>
        <p:spPr/>
        <p:txBody>
          <a:bodyPr/>
          <a:lstStyle/>
          <a:p>
            <a:r>
              <a:rPr lang="en-US" dirty="0" smtClean="0"/>
              <a:t>Anorexia nervosa is characterized by highly specific behavior and psychological symptoms and significant somatic signs.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a:t>
            </a:r>
            <a:endParaRPr lang="en-US" dirty="0"/>
          </a:p>
        </p:txBody>
      </p:sp>
      <p:sp>
        <p:nvSpPr>
          <p:cNvPr id="3" name="Content Placeholder 2"/>
          <p:cNvSpPr>
            <a:spLocks noGrp="1"/>
          </p:cNvSpPr>
          <p:nvPr>
            <p:ph sz="quarter" idx="1"/>
          </p:nvPr>
        </p:nvSpPr>
        <p:spPr/>
        <p:txBody>
          <a:bodyPr/>
          <a:lstStyle/>
          <a:p>
            <a:r>
              <a:rPr lang="en-US" dirty="0" smtClean="0"/>
              <a:t>Genetic:</a:t>
            </a:r>
          </a:p>
          <a:p>
            <a:pPr lvl="1"/>
            <a:r>
              <a:rPr lang="en-US" dirty="0" smtClean="0"/>
              <a:t>Among female siblings of patients established anorexia nervosa 6-10% people. </a:t>
            </a:r>
          </a:p>
          <a:p>
            <a:r>
              <a:rPr lang="en-US" dirty="0" smtClean="0"/>
              <a:t>Disturbance in the hypothalamic function</a:t>
            </a:r>
          </a:p>
          <a:p>
            <a:r>
              <a:rPr lang="en-US" dirty="0" smtClean="0"/>
              <a:t>Social factors:</a:t>
            </a:r>
          </a:p>
          <a:p>
            <a:pPr lvl="1"/>
            <a:r>
              <a:rPr lang="en-US" dirty="0" smtClean="0"/>
              <a:t>High in the female students and in the occupational groups, influence of mass media and beauty contests.</a:t>
            </a:r>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331</TotalTime>
  <Words>1061</Words>
  <Application>Microsoft Office PowerPoint</Application>
  <PresentationFormat>On-screen Show (4:3)</PresentationFormat>
  <Paragraphs>139</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Eating Disorders</vt:lpstr>
      <vt:lpstr>INTRODUCTION</vt:lpstr>
      <vt:lpstr>What are they?</vt:lpstr>
      <vt:lpstr>Disorders</vt:lpstr>
      <vt:lpstr>Anorexia Nervosa </vt:lpstr>
      <vt:lpstr>PowerPoint Presentation</vt:lpstr>
      <vt:lpstr>PowerPoint Presentation</vt:lpstr>
      <vt:lpstr>Definition </vt:lpstr>
      <vt:lpstr>Etiology </vt:lpstr>
      <vt:lpstr>PowerPoint Presentation</vt:lpstr>
      <vt:lpstr>Clinical manifestations</vt:lpstr>
      <vt:lpstr>PowerPoint Presentation</vt:lpstr>
      <vt:lpstr>Complication </vt:lpstr>
      <vt:lpstr>Diagnostic evaluation</vt:lpstr>
      <vt:lpstr>TREATMENT</vt:lpstr>
      <vt:lpstr>PowerPoint Presentation</vt:lpstr>
      <vt:lpstr>PowerPoint Presentation</vt:lpstr>
      <vt:lpstr>Nursing interventions</vt:lpstr>
      <vt:lpstr>PowerPoint Presentation</vt:lpstr>
      <vt:lpstr>Bulimia nervosa</vt:lpstr>
      <vt:lpstr>etiology</vt:lpstr>
      <vt:lpstr>Clinical manifestation </vt:lpstr>
      <vt:lpstr>PowerPoint Presentation</vt:lpstr>
      <vt:lpstr>complication</vt:lpstr>
      <vt:lpstr>diagnosis</vt:lpstr>
      <vt:lpstr>treatment</vt:lpstr>
      <vt:lpstr>Binge Eating Disorder</vt:lpstr>
      <vt:lpstr>NURSING DIAGNOSIS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Eating Disorders</dc:title>
  <dc:creator>SURESH</dc:creator>
  <cp:lastModifiedBy>Bela</cp:lastModifiedBy>
  <cp:revision>52</cp:revision>
  <dcterms:created xsi:type="dcterms:W3CDTF">2012-02-01T04:52:57Z</dcterms:created>
  <dcterms:modified xsi:type="dcterms:W3CDTF">2021-07-30T07:08:25Z</dcterms:modified>
</cp:coreProperties>
</file>