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2" r:id="rId2"/>
    <p:sldId id="284" r:id="rId3"/>
    <p:sldId id="256" r:id="rId4"/>
    <p:sldId id="289" r:id="rId5"/>
    <p:sldId id="285" r:id="rId6"/>
    <p:sldId id="290" r:id="rId7"/>
    <p:sldId id="291" r:id="rId8"/>
    <p:sldId id="292" r:id="rId9"/>
    <p:sldId id="293" r:id="rId10"/>
    <p:sldId id="295" r:id="rId11"/>
    <p:sldId id="296" r:id="rId12"/>
    <p:sldId id="297" r:id="rId13"/>
    <p:sldId id="298" r:id="rId14"/>
    <p:sldId id="299" r:id="rId15"/>
    <p:sldId id="300" r:id="rId16"/>
    <p:sldId id="301" r:id="rId17"/>
    <p:sldId id="302" r:id="rId18"/>
    <p:sldId id="304" r:id="rId19"/>
    <p:sldId id="305" r:id="rId20"/>
    <p:sldId id="306" r:id="rId21"/>
    <p:sldId id="337" r:id="rId22"/>
    <p:sldId id="338" r:id="rId23"/>
    <p:sldId id="307" r:id="rId24"/>
    <p:sldId id="308" r:id="rId25"/>
    <p:sldId id="309" r:id="rId26"/>
    <p:sldId id="339" r:id="rId27"/>
    <p:sldId id="310" r:id="rId28"/>
    <p:sldId id="311" r:id="rId29"/>
    <p:sldId id="313" r:id="rId30"/>
    <p:sldId id="314" r:id="rId31"/>
    <p:sldId id="320" r:id="rId32"/>
    <p:sldId id="315" r:id="rId33"/>
    <p:sldId id="318" r:id="rId34"/>
    <p:sldId id="316" r:id="rId35"/>
    <p:sldId id="317" r:id="rId36"/>
    <p:sldId id="340" r:id="rId37"/>
    <p:sldId id="319" r:id="rId38"/>
    <p:sldId id="321" r:id="rId39"/>
    <p:sldId id="322" r:id="rId40"/>
    <p:sldId id="324" r:id="rId41"/>
    <p:sldId id="257" r:id="rId42"/>
    <p:sldId id="341" r:id="rId43"/>
    <p:sldId id="333" r:id="rId44"/>
    <p:sldId id="326" r:id="rId45"/>
    <p:sldId id="327" r:id="rId46"/>
    <p:sldId id="328" r:id="rId47"/>
    <p:sldId id="329" r:id="rId48"/>
    <p:sldId id="330" r:id="rId49"/>
    <p:sldId id="331" r:id="rId50"/>
    <p:sldId id="332" r:id="rId51"/>
    <p:sldId id="269" r:id="rId52"/>
    <p:sldId id="270" r:id="rId53"/>
    <p:sldId id="335" r:id="rId54"/>
    <p:sldId id="271" r:id="rId55"/>
    <p:sldId id="272" r:id="rId56"/>
    <p:sldId id="336" r:id="rId57"/>
    <p:sldId id="283" r:id="rId58"/>
    <p:sldId id="287"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434" autoAdjust="0"/>
  </p:normalViewPr>
  <p:slideViewPr>
    <p:cSldViewPr>
      <p:cViewPr varScale="1">
        <p:scale>
          <a:sx n="81" d="100"/>
          <a:sy n="81" d="100"/>
        </p:scale>
        <p:origin x="-102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7/30/2021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in/imgres?imgurl=http://media.ebaumsworld.com/picture/Kitryn/MENTALRETARDATION.png&amp;imgrefurl=http://www.ebaumsworld.com/pictures/view/245740/&amp;usg=__uuIqMQEzTHoZ3yBZBqLMnSEmDWU=&amp;h=520&amp;w=650&amp;sz=196&amp;hl=en&amp;start=5&amp;itbs=1&amp;tbnid=-_uQx6ZZyYEF5M:&amp;tbnh=110&amp;tbnw=137&amp;prev=/images?q=mental+retardation&amp;hl=en&amp;safe=active&amp;gbv=2&amp;tbs=isch:1"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373562"/>
          </a:xfrm>
        </p:spPr>
        <p:txBody>
          <a:bodyPr>
            <a:normAutofit/>
          </a:bodyPr>
          <a:lstStyle/>
          <a:p>
            <a:r>
              <a:rPr lang="en-IN" dirty="0" smtClean="0"/>
              <a:t>MANAGEMENT OF MENTAL SUB-NORMALITY/MENTALLY  </a:t>
            </a:r>
            <a:r>
              <a:rPr lang="en-IN" dirty="0" smtClean="0"/>
              <a:t>CHALLENGED</a:t>
            </a:r>
            <a:br>
              <a:rPr lang="en-IN" dirty="0" smtClean="0"/>
            </a:br>
            <a:r>
              <a:rPr lang="en-IN" dirty="0"/>
              <a:t/>
            </a:r>
            <a:br>
              <a:rPr lang="en-IN" dirty="0"/>
            </a:br>
            <a:r>
              <a:rPr lang="en-IN" sz="2400" dirty="0" smtClean="0"/>
              <a:t>BY –BELA PATEL</a:t>
            </a:r>
            <a:br>
              <a:rPr lang="en-IN" sz="2400" dirty="0" smtClean="0"/>
            </a:br>
            <a:r>
              <a:rPr lang="en-IN" sz="2400" smtClean="0"/>
              <a:t>CLINICAL INSTUCTOR</a:t>
            </a:r>
            <a:br>
              <a:rPr lang="en-IN" sz="2400" smtClean="0"/>
            </a:br>
            <a:r>
              <a:rPr lang="en-IN" sz="2400" smtClean="0"/>
              <a:t>SUMANDEEP NURSING COLLEGE</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b="1" dirty="0" smtClean="0"/>
              <a:t>3.Cranial </a:t>
            </a:r>
            <a:r>
              <a:rPr lang="en-US" b="1" dirty="0"/>
              <a:t>malformation</a:t>
            </a:r>
          </a:p>
          <a:p>
            <a:pPr lvl="0"/>
            <a:r>
              <a:rPr lang="en-US" dirty="0"/>
              <a:t>Hydrocephaly</a:t>
            </a:r>
          </a:p>
          <a:p>
            <a:pPr lvl="0"/>
            <a:r>
              <a:rPr lang="en-US" dirty="0"/>
              <a:t>Microcephaly</a:t>
            </a:r>
          </a:p>
        </p:txBody>
      </p:sp>
    </p:spTree>
    <p:extLst>
      <p:ext uri="{BB962C8B-B14F-4D97-AF65-F5344CB8AC3E}">
        <p14:creationId xmlns:p14="http://schemas.microsoft.com/office/powerpoint/2010/main" val="14987301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b="1" dirty="0" smtClean="0"/>
              <a:t>   4.Gross </a:t>
            </a:r>
            <a:r>
              <a:rPr lang="en-US" b="1" dirty="0"/>
              <a:t>diseases of brain</a:t>
            </a:r>
          </a:p>
          <a:p>
            <a:pPr lvl="0"/>
            <a:r>
              <a:rPr lang="en-US" dirty="0"/>
              <a:t>Tuberous scleroses</a:t>
            </a:r>
          </a:p>
          <a:p>
            <a:pPr lvl="0"/>
            <a:r>
              <a:rPr lang="en-US" dirty="0"/>
              <a:t>Neurofibromatosis</a:t>
            </a:r>
          </a:p>
          <a:p>
            <a:pPr lvl="0"/>
            <a:r>
              <a:rPr lang="en-US" dirty="0"/>
              <a:t>Epilepsy</a:t>
            </a:r>
          </a:p>
        </p:txBody>
      </p:sp>
    </p:spTree>
    <p:extLst>
      <p:ext uri="{BB962C8B-B14F-4D97-AF65-F5344CB8AC3E}">
        <p14:creationId xmlns:p14="http://schemas.microsoft.com/office/powerpoint/2010/main" val="7976707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000" b="1" dirty="0" smtClean="0"/>
              <a:t>2.Prenatal </a:t>
            </a:r>
            <a:r>
              <a:rPr lang="en-US" sz="4000" b="1" dirty="0"/>
              <a:t>factors</a:t>
            </a:r>
            <a:endParaRPr lang="en-US" sz="4000" dirty="0"/>
          </a:p>
        </p:txBody>
      </p:sp>
      <p:sp>
        <p:nvSpPr>
          <p:cNvPr id="3" name="Content Placeholder 2"/>
          <p:cNvSpPr>
            <a:spLocks noGrp="1"/>
          </p:cNvSpPr>
          <p:nvPr>
            <p:ph idx="1"/>
          </p:nvPr>
        </p:nvSpPr>
        <p:spPr/>
        <p:txBody>
          <a:bodyPr/>
          <a:lstStyle/>
          <a:p>
            <a:pPr marL="0" lvl="0" indent="0">
              <a:buNone/>
            </a:pPr>
            <a:r>
              <a:rPr lang="en-US" b="1" dirty="0" smtClean="0"/>
              <a:t>1.Infections</a:t>
            </a:r>
            <a:endParaRPr lang="en-US" b="1" dirty="0"/>
          </a:p>
          <a:p>
            <a:pPr lvl="0"/>
            <a:r>
              <a:rPr lang="en-US" dirty="0"/>
              <a:t>Rubella</a:t>
            </a:r>
          </a:p>
          <a:p>
            <a:pPr lvl="0"/>
            <a:r>
              <a:rPr lang="en-US" dirty="0"/>
              <a:t>Cytomegalovirus</a:t>
            </a:r>
          </a:p>
          <a:p>
            <a:pPr lvl="0"/>
            <a:r>
              <a:rPr lang="en-US" dirty="0"/>
              <a:t>Syphilis</a:t>
            </a:r>
          </a:p>
          <a:p>
            <a:pPr lvl="0"/>
            <a:r>
              <a:rPr lang="en-US" dirty="0"/>
              <a:t>Toxoplasmosis</a:t>
            </a:r>
          </a:p>
        </p:txBody>
      </p:sp>
    </p:spTree>
    <p:extLst>
      <p:ext uri="{BB962C8B-B14F-4D97-AF65-F5344CB8AC3E}">
        <p14:creationId xmlns:p14="http://schemas.microsoft.com/office/powerpoint/2010/main" val="41822976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b="1" dirty="0" smtClean="0"/>
              <a:t>2.Endocrine </a:t>
            </a:r>
            <a:r>
              <a:rPr lang="en-US" b="1" dirty="0"/>
              <a:t>disorders</a:t>
            </a:r>
          </a:p>
          <a:p>
            <a:pPr lvl="0"/>
            <a:r>
              <a:rPr lang="en-US" dirty="0"/>
              <a:t>Hypothyroidism</a:t>
            </a:r>
          </a:p>
          <a:p>
            <a:pPr lvl="0"/>
            <a:r>
              <a:rPr lang="en-US" dirty="0" smtClean="0"/>
              <a:t>Hypo parathyroidism</a:t>
            </a:r>
            <a:endParaRPr lang="en-US" dirty="0"/>
          </a:p>
          <a:p>
            <a:pPr lvl="0"/>
            <a:r>
              <a:rPr lang="en-US" dirty="0"/>
              <a:t>Diabetes mellitus</a:t>
            </a:r>
          </a:p>
        </p:txBody>
      </p:sp>
    </p:spTree>
    <p:extLst>
      <p:ext uri="{BB962C8B-B14F-4D97-AF65-F5344CB8AC3E}">
        <p14:creationId xmlns:p14="http://schemas.microsoft.com/office/powerpoint/2010/main" val="2182524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b="1" dirty="0" smtClean="0"/>
              <a:t>3.Physical </a:t>
            </a:r>
            <a:r>
              <a:rPr lang="en-US" b="1" dirty="0"/>
              <a:t>damage and </a:t>
            </a:r>
            <a:r>
              <a:rPr lang="en-US" b="1" dirty="0" smtClean="0"/>
              <a:t>disorders</a:t>
            </a:r>
          </a:p>
          <a:p>
            <a:pPr lvl="0"/>
            <a:r>
              <a:rPr lang="en-US" dirty="0"/>
              <a:t>Injury</a:t>
            </a:r>
          </a:p>
          <a:p>
            <a:pPr lvl="0"/>
            <a:r>
              <a:rPr lang="en-US" dirty="0"/>
              <a:t>Hypoxia</a:t>
            </a:r>
          </a:p>
          <a:p>
            <a:pPr lvl="0"/>
            <a:r>
              <a:rPr lang="en-US" dirty="0"/>
              <a:t>Radiation</a:t>
            </a:r>
          </a:p>
          <a:p>
            <a:pPr lvl="0"/>
            <a:r>
              <a:rPr lang="en-US" dirty="0"/>
              <a:t>Hypertension</a:t>
            </a:r>
          </a:p>
          <a:p>
            <a:pPr lvl="0"/>
            <a:r>
              <a:rPr lang="en-US" dirty="0"/>
              <a:t>Anemia</a:t>
            </a:r>
          </a:p>
          <a:p>
            <a:pPr lvl="0"/>
            <a:r>
              <a:rPr lang="en-US" dirty="0"/>
              <a:t>Emphysema</a:t>
            </a:r>
          </a:p>
          <a:p>
            <a:pPr lvl="0"/>
            <a:endParaRPr lang="en-US" dirty="0"/>
          </a:p>
        </p:txBody>
      </p:sp>
    </p:spTree>
    <p:extLst>
      <p:ext uri="{BB962C8B-B14F-4D97-AF65-F5344CB8AC3E}">
        <p14:creationId xmlns:p14="http://schemas.microsoft.com/office/powerpoint/2010/main" val="38950424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b="1" dirty="0" smtClean="0"/>
              <a:t>4.Intoxication </a:t>
            </a:r>
            <a:endParaRPr lang="en-US" b="1" dirty="0"/>
          </a:p>
          <a:p>
            <a:pPr lvl="0"/>
            <a:r>
              <a:rPr lang="en-US" dirty="0"/>
              <a:t>Lead</a:t>
            </a:r>
          </a:p>
          <a:p>
            <a:pPr lvl="0"/>
            <a:r>
              <a:rPr lang="en-US" dirty="0"/>
              <a:t>Certain drugs</a:t>
            </a:r>
          </a:p>
          <a:p>
            <a:pPr lvl="0"/>
            <a:r>
              <a:rPr lang="en-US" dirty="0"/>
              <a:t>Substance abuse</a:t>
            </a:r>
          </a:p>
        </p:txBody>
      </p:sp>
    </p:spTree>
    <p:extLst>
      <p:ext uri="{BB962C8B-B14F-4D97-AF65-F5344CB8AC3E}">
        <p14:creationId xmlns:p14="http://schemas.microsoft.com/office/powerpoint/2010/main" val="31685662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b="1" dirty="0" smtClean="0"/>
              <a:t>5.Placental </a:t>
            </a:r>
            <a:r>
              <a:rPr lang="en-US" b="1" dirty="0"/>
              <a:t>dysfunction </a:t>
            </a:r>
          </a:p>
          <a:p>
            <a:pPr lvl="0"/>
            <a:r>
              <a:rPr lang="en-US" dirty="0"/>
              <a:t>Toxemia of pregnancy</a:t>
            </a:r>
          </a:p>
          <a:p>
            <a:pPr lvl="0"/>
            <a:r>
              <a:rPr lang="en-US" dirty="0"/>
              <a:t>Placenta </a:t>
            </a:r>
            <a:r>
              <a:rPr lang="en-US" dirty="0" smtClean="0"/>
              <a:t>Previa</a:t>
            </a:r>
            <a:endParaRPr lang="en-US" dirty="0"/>
          </a:p>
          <a:p>
            <a:pPr lvl="0"/>
            <a:r>
              <a:rPr lang="en-US" dirty="0"/>
              <a:t>Cord prolapse</a:t>
            </a:r>
          </a:p>
          <a:p>
            <a:r>
              <a:rPr lang="en-US" dirty="0"/>
              <a:t>Nutritional </a:t>
            </a:r>
            <a:r>
              <a:rPr lang="en-US" dirty="0" smtClean="0"/>
              <a:t>growth </a:t>
            </a:r>
            <a:r>
              <a:rPr lang="en-US" dirty="0"/>
              <a:t>retardation</a:t>
            </a:r>
          </a:p>
        </p:txBody>
      </p:sp>
    </p:spTree>
    <p:extLst>
      <p:ext uri="{BB962C8B-B14F-4D97-AF65-F5344CB8AC3E}">
        <p14:creationId xmlns:p14="http://schemas.microsoft.com/office/powerpoint/2010/main" val="31906460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000" b="1" dirty="0" smtClean="0"/>
              <a:t>3.Perinatal </a:t>
            </a:r>
            <a:r>
              <a:rPr lang="en-US" sz="4000" b="1" dirty="0"/>
              <a:t>factors</a:t>
            </a:r>
            <a:endParaRPr lang="en-US" sz="4000" dirty="0"/>
          </a:p>
        </p:txBody>
      </p:sp>
      <p:sp>
        <p:nvSpPr>
          <p:cNvPr id="3" name="Content Placeholder 2"/>
          <p:cNvSpPr>
            <a:spLocks noGrp="1"/>
          </p:cNvSpPr>
          <p:nvPr>
            <p:ph idx="1"/>
          </p:nvPr>
        </p:nvSpPr>
        <p:spPr/>
        <p:txBody>
          <a:bodyPr>
            <a:normAutofit/>
          </a:bodyPr>
          <a:lstStyle/>
          <a:p>
            <a:pPr lvl="0"/>
            <a:r>
              <a:rPr lang="en-US" dirty="0" smtClean="0"/>
              <a:t>Birth </a:t>
            </a:r>
            <a:r>
              <a:rPr lang="en-US" dirty="0"/>
              <a:t>asphyxia</a:t>
            </a:r>
          </a:p>
          <a:p>
            <a:pPr lvl="0"/>
            <a:r>
              <a:rPr lang="en-US" dirty="0"/>
              <a:t>Viral or other infections</a:t>
            </a:r>
          </a:p>
          <a:p>
            <a:pPr lvl="0"/>
            <a:r>
              <a:rPr lang="en-US" dirty="0"/>
              <a:t>Prolonged or difficult birth</a:t>
            </a:r>
          </a:p>
          <a:p>
            <a:pPr lvl="0"/>
            <a:r>
              <a:rPr lang="en-US" dirty="0"/>
              <a:t>Prematurity</a:t>
            </a:r>
          </a:p>
          <a:p>
            <a:pPr lvl="0"/>
            <a:r>
              <a:rPr lang="en-US" dirty="0"/>
              <a:t>Kernicterus</a:t>
            </a:r>
          </a:p>
          <a:p>
            <a:pPr lvl="0"/>
            <a:r>
              <a:rPr lang="en-US" dirty="0"/>
              <a:t>Instrumental delivery ( resulting in head </a:t>
            </a:r>
            <a:r>
              <a:rPr lang="en-US" dirty="0" smtClean="0"/>
              <a:t>injury)</a:t>
            </a:r>
            <a:endParaRPr lang="en-US" dirty="0"/>
          </a:p>
        </p:txBody>
      </p:sp>
    </p:spTree>
    <p:extLst>
      <p:ext uri="{BB962C8B-B14F-4D97-AF65-F5344CB8AC3E}">
        <p14:creationId xmlns:p14="http://schemas.microsoft.com/office/powerpoint/2010/main" val="4462105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4.Postnatal </a:t>
            </a:r>
            <a:r>
              <a:rPr lang="en-US" sz="3600" b="1" dirty="0"/>
              <a:t>factors/ </a:t>
            </a:r>
            <a:r>
              <a:rPr lang="en-US" sz="3600" b="1" dirty="0" smtClean="0"/>
              <a:t>General </a:t>
            </a:r>
            <a:r>
              <a:rPr lang="en-US" sz="3600" b="1" dirty="0"/>
              <a:t>medical conditions acquired in infancy and child hood</a:t>
            </a:r>
            <a:endParaRPr lang="en-US" dirty="0"/>
          </a:p>
        </p:txBody>
      </p:sp>
      <p:sp>
        <p:nvSpPr>
          <p:cNvPr id="3" name="Content Placeholder 2"/>
          <p:cNvSpPr>
            <a:spLocks noGrp="1"/>
          </p:cNvSpPr>
          <p:nvPr>
            <p:ph sz="half" idx="1"/>
          </p:nvPr>
        </p:nvSpPr>
        <p:spPr/>
        <p:txBody>
          <a:bodyPr/>
          <a:lstStyle/>
          <a:p>
            <a:pPr marL="0" lvl="0" indent="0">
              <a:buNone/>
            </a:pPr>
            <a:r>
              <a:rPr lang="en-US" b="1" dirty="0"/>
              <a:t>Infections </a:t>
            </a:r>
          </a:p>
          <a:p>
            <a:pPr lvl="0"/>
            <a:r>
              <a:rPr lang="en-US" dirty="0"/>
              <a:t>Encephalitis</a:t>
            </a:r>
          </a:p>
          <a:p>
            <a:pPr lvl="0"/>
            <a:r>
              <a:rPr lang="en-US" dirty="0"/>
              <a:t>Measles</a:t>
            </a:r>
          </a:p>
          <a:p>
            <a:pPr lvl="0"/>
            <a:r>
              <a:rPr lang="en-US" dirty="0"/>
              <a:t>Meningitis</a:t>
            </a:r>
          </a:p>
          <a:p>
            <a:pPr lvl="0"/>
            <a:r>
              <a:rPr lang="en-US" dirty="0"/>
              <a:t>Septicemia</a:t>
            </a:r>
          </a:p>
        </p:txBody>
      </p:sp>
      <p:sp>
        <p:nvSpPr>
          <p:cNvPr id="4" name="Content Placeholder 3"/>
          <p:cNvSpPr>
            <a:spLocks noGrp="1"/>
          </p:cNvSpPr>
          <p:nvPr>
            <p:ph sz="half" idx="2"/>
          </p:nvPr>
        </p:nvSpPr>
        <p:spPr/>
        <p:txBody>
          <a:bodyPr/>
          <a:lstStyle/>
          <a:p>
            <a:pPr marL="0" lvl="0" indent="0">
              <a:buNone/>
            </a:pPr>
            <a:r>
              <a:rPr lang="en-US" b="1" dirty="0"/>
              <a:t>Accidents/ physical trauma</a:t>
            </a:r>
          </a:p>
          <a:p>
            <a:pPr lvl="0"/>
            <a:r>
              <a:rPr lang="en-US" dirty="0"/>
              <a:t>Head injury</a:t>
            </a:r>
          </a:p>
          <a:p>
            <a:pPr lvl="0"/>
            <a:r>
              <a:rPr lang="en-US" dirty="0"/>
              <a:t>Hyperpyrexia</a:t>
            </a:r>
          </a:p>
          <a:p>
            <a:pPr marL="0" lvl="0" indent="0">
              <a:buNone/>
            </a:pPr>
            <a:r>
              <a:rPr lang="en-US" b="1" dirty="0" smtClean="0"/>
              <a:t>Poisoning</a:t>
            </a:r>
            <a:endParaRPr lang="en-US" b="1" dirty="0"/>
          </a:p>
          <a:p>
            <a:pPr lvl="0"/>
            <a:r>
              <a:rPr lang="en-US" dirty="0"/>
              <a:t>Lead</a:t>
            </a:r>
          </a:p>
          <a:p>
            <a:pPr lvl="0"/>
            <a:r>
              <a:rPr lang="en-US" dirty="0"/>
              <a:t>Medications</a:t>
            </a:r>
          </a:p>
          <a:p>
            <a:pPr lvl="0"/>
            <a:r>
              <a:rPr lang="en-US" dirty="0"/>
              <a:t>Insecticide </a:t>
            </a:r>
          </a:p>
        </p:txBody>
      </p:sp>
    </p:spTree>
    <p:extLst>
      <p:ext uri="{BB962C8B-B14F-4D97-AF65-F5344CB8AC3E}">
        <p14:creationId xmlns:p14="http://schemas.microsoft.com/office/powerpoint/2010/main" val="9105847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1338" y="113381"/>
            <a:ext cx="4040188" cy="1421423"/>
          </a:xfrm>
        </p:spPr>
        <p:txBody>
          <a:bodyPr>
            <a:normAutofit fontScale="92500" lnSpcReduction="10000"/>
          </a:bodyPr>
          <a:lstStyle/>
          <a:p>
            <a:pPr lvl="0"/>
            <a:endParaRPr lang="en-US" sz="2800" dirty="0" smtClean="0"/>
          </a:p>
          <a:p>
            <a:pPr lvl="0"/>
            <a:r>
              <a:rPr lang="en-US" sz="3200" dirty="0" smtClean="0"/>
              <a:t>5.Environmental </a:t>
            </a:r>
            <a:r>
              <a:rPr lang="en-US" sz="3200" dirty="0"/>
              <a:t>and socio- cultural factors</a:t>
            </a:r>
          </a:p>
        </p:txBody>
      </p:sp>
      <p:sp>
        <p:nvSpPr>
          <p:cNvPr id="4" name="Content Placeholder 3"/>
          <p:cNvSpPr>
            <a:spLocks noGrp="1"/>
          </p:cNvSpPr>
          <p:nvPr>
            <p:ph sz="half" idx="2"/>
          </p:nvPr>
        </p:nvSpPr>
        <p:spPr>
          <a:xfrm>
            <a:off x="451338" y="2286000"/>
            <a:ext cx="4040188" cy="4144963"/>
          </a:xfrm>
        </p:spPr>
        <p:txBody>
          <a:bodyPr>
            <a:normAutofit/>
          </a:bodyPr>
          <a:lstStyle/>
          <a:p>
            <a:pPr lvl="0"/>
            <a:r>
              <a:rPr lang="en-US" sz="2800" dirty="0"/>
              <a:t>Cultural deprivation</a:t>
            </a:r>
          </a:p>
          <a:p>
            <a:pPr lvl="0"/>
            <a:r>
              <a:rPr lang="en-US" sz="2800" dirty="0"/>
              <a:t>Low socio- economic status</a:t>
            </a:r>
          </a:p>
          <a:p>
            <a:pPr lvl="0"/>
            <a:r>
              <a:rPr lang="en-US" sz="2800" dirty="0"/>
              <a:t>Inadequate caretakers</a:t>
            </a:r>
          </a:p>
          <a:p>
            <a:r>
              <a:rPr lang="en-US" sz="2800" dirty="0"/>
              <a:t>Child abuse</a:t>
            </a:r>
          </a:p>
        </p:txBody>
      </p:sp>
      <p:sp>
        <p:nvSpPr>
          <p:cNvPr id="5" name="Text Placeholder 4"/>
          <p:cNvSpPr>
            <a:spLocks noGrp="1"/>
          </p:cNvSpPr>
          <p:nvPr>
            <p:ph type="body" sz="quarter" idx="3"/>
          </p:nvPr>
        </p:nvSpPr>
        <p:spPr>
          <a:xfrm>
            <a:off x="4572000" y="260625"/>
            <a:ext cx="4194175" cy="958575"/>
          </a:xfrm>
        </p:spPr>
        <p:txBody>
          <a:bodyPr>
            <a:noAutofit/>
          </a:bodyPr>
          <a:lstStyle/>
          <a:p>
            <a:pPr lvl="0"/>
            <a:r>
              <a:rPr lang="en-US" sz="3200" dirty="0" smtClean="0"/>
              <a:t>6.Psychiatric </a:t>
            </a:r>
            <a:r>
              <a:rPr lang="en-US" sz="3200" dirty="0"/>
              <a:t>conditions </a:t>
            </a:r>
          </a:p>
        </p:txBody>
      </p:sp>
      <p:sp>
        <p:nvSpPr>
          <p:cNvPr id="6" name="Content Placeholder 5"/>
          <p:cNvSpPr>
            <a:spLocks noGrp="1"/>
          </p:cNvSpPr>
          <p:nvPr>
            <p:ph sz="quarter" idx="4"/>
          </p:nvPr>
        </p:nvSpPr>
        <p:spPr>
          <a:xfrm>
            <a:off x="4724400" y="2285999"/>
            <a:ext cx="4041775" cy="4139101"/>
          </a:xfrm>
        </p:spPr>
        <p:txBody>
          <a:bodyPr>
            <a:normAutofit/>
          </a:bodyPr>
          <a:lstStyle/>
          <a:p>
            <a:pPr lvl="0"/>
            <a:r>
              <a:rPr lang="en-US" sz="2800" dirty="0"/>
              <a:t>Autistic disorder</a:t>
            </a:r>
          </a:p>
          <a:p>
            <a:pPr lvl="0"/>
            <a:r>
              <a:rPr lang="en-US" sz="2800" dirty="0"/>
              <a:t>Rett’s syndrome</a:t>
            </a:r>
          </a:p>
          <a:p>
            <a:pPr lvl="0"/>
            <a:r>
              <a:rPr lang="en-US" sz="2800" dirty="0"/>
              <a:t>Childhood onset schizophrenia</a:t>
            </a:r>
          </a:p>
          <a:p>
            <a:pPr lvl="0"/>
            <a:r>
              <a:rPr lang="en-US" sz="2800" dirty="0"/>
              <a:t>Asperger’s syndrome</a:t>
            </a:r>
          </a:p>
        </p:txBody>
      </p:sp>
    </p:spTree>
    <p:extLst>
      <p:ext uri="{BB962C8B-B14F-4D97-AF65-F5344CB8AC3E}">
        <p14:creationId xmlns:p14="http://schemas.microsoft.com/office/powerpoint/2010/main" val="32059709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219200"/>
          </a:xfrm>
        </p:spPr>
        <p:txBody>
          <a:bodyPr>
            <a:normAutofit/>
          </a:bodyPr>
          <a:lstStyle/>
          <a:p>
            <a:r>
              <a:rPr lang="en-US" sz="6000" b="1" i="1" dirty="0" smtClean="0">
                <a:solidFill>
                  <a:schemeClr val="tx2"/>
                </a:solidFill>
              </a:rPr>
              <a:t>MENTAL RETARDATION</a:t>
            </a:r>
            <a:endParaRPr lang="en-US" sz="6000" b="1" i="1" dirty="0">
              <a:solidFill>
                <a:schemeClr val="tx2"/>
              </a:solidFill>
            </a:endParaRPr>
          </a:p>
        </p:txBody>
      </p:sp>
      <p:pic>
        <p:nvPicPr>
          <p:cNvPr id="4" name="ipf-_uQx6ZZyYEF5M:" descr="http://t0.gstatic.com/images?q=tbn:-_uQx6ZZyYEF5M:http://media.ebaumsworld.com/picture/Kitryn/MENTALRETARDATION.png">
            <a:hlinkClick r:id="rId2"/>
          </p:cNvPr>
          <p:cNvPicPr/>
          <p:nvPr/>
        </p:nvPicPr>
        <p:blipFill>
          <a:blip r:embed="rId3"/>
          <a:srcRect/>
          <a:stretch>
            <a:fillRect/>
          </a:stretch>
        </p:blipFill>
        <p:spPr bwMode="auto">
          <a:xfrm>
            <a:off x="381000" y="2514599"/>
            <a:ext cx="4495800" cy="3992563"/>
          </a:xfrm>
          <a:prstGeom prst="rect">
            <a:avLst/>
          </a:prstGeom>
          <a:noFill/>
          <a:ln w="9525">
            <a:noFill/>
            <a:miter lim="800000"/>
            <a:headEnd/>
            <a:tailEnd/>
          </a:ln>
        </p:spPr>
      </p:pic>
      <p:sp>
        <p:nvSpPr>
          <p:cNvPr id="5" name="Content Placeholder 4"/>
          <p:cNvSpPr>
            <a:spLocks noGrp="1"/>
          </p:cNvSpPr>
          <p:nvPr>
            <p:ph idx="1"/>
          </p:nvPr>
        </p:nvSpPr>
        <p:spPr>
          <a:xfrm>
            <a:off x="457200" y="2209800"/>
            <a:ext cx="8229600" cy="3916363"/>
          </a:xfrm>
        </p:spPr>
        <p:txBody>
          <a:bodyPr/>
          <a:lstStyle/>
          <a:p>
            <a:endParaRPr lang="en-US" dirty="0"/>
          </a:p>
        </p:txBody>
      </p:sp>
    </p:spTree>
    <p:extLst>
      <p:ext uri="{BB962C8B-B14F-4D97-AF65-F5344CB8AC3E}">
        <p14:creationId xmlns:p14="http://schemas.microsoft.com/office/powerpoint/2010/main" val="29864368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87899354"/>
              </p:ext>
            </p:extLst>
          </p:nvPr>
        </p:nvGraphicFramePr>
        <p:xfrm>
          <a:off x="381000" y="228602"/>
          <a:ext cx="8382000" cy="6427339"/>
        </p:xfrm>
        <a:graphic>
          <a:graphicData uri="http://schemas.openxmlformats.org/drawingml/2006/table">
            <a:tbl>
              <a:tblPr firstRow="1" firstCol="1" bandRow="1">
                <a:tableStyleId>{5C22544A-7EE6-4342-B048-85BDC9FD1C3A}</a:tableStyleId>
              </a:tblPr>
              <a:tblGrid>
                <a:gridCol w="4190547"/>
                <a:gridCol w="4191453"/>
              </a:tblGrid>
              <a:tr h="1569737">
                <a:tc gridSpan="2">
                  <a:txBody>
                    <a:bodyPr/>
                    <a:lstStyle/>
                    <a:p>
                      <a:pPr marL="0" marR="0" algn="ctr">
                        <a:lnSpc>
                          <a:spcPct val="115000"/>
                        </a:lnSpc>
                        <a:spcBef>
                          <a:spcPts val="0"/>
                        </a:spcBef>
                        <a:spcAft>
                          <a:spcPts val="0"/>
                        </a:spcAft>
                      </a:pPr>
                      <a:r>
                        <a:rPr lang="en-US" sz="2800" dirty="0">
                          <a:effectLst/>
                        </a:rPr>
                        <a:t>Classification of mental retardation based on IQ (Intelligence Quotient)</a:t>
                      </a:r>
                      <a:endParaRPr lang="en-US" sz="24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nchor="ctr"/>
                </a:tc>
                <a:tc hMerge="1">
                  <a:txBody>
                    <a:bodyPr/>
                    <a:lstStyle/>
                    <a:p>
                      <a:endParaRPr lang="en-US"/>
                    </a:p>
                  </a:txBody>
                  <a:tcPr/>
                </a:tc>
              </a:tr>
              <a:tr h="1240007">
                <a:tc>
                  <a:txBody>
                    <a:bodyPr/>
                    <a:lstStyle/>
                    <a:p>
                      <a:pPr marL="0" marR="0" algn="ctr">
                        <a:lnSpc>
                          <a:spcPct val="115000"/>
                        </a:lnSpc>
                        <a:spcBef>
                          <a:spcPts val="0"/>
                        </a:spcBef>
                        <a:spcAft>
                          <a:spcPts val="0"/>
                        </a:spcAft>
                      </a:pPr>
                      <a:r>
                        <a:rPr lang="en-US" sz="2800" dirty="0">
                          <a:effectLst/>
                        </a:rPr>
                        <a:t>Type</a:t>
                      </a:r>
                      <a:endParaRPr lang="en-US" sz="24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nchor="ctr"/>
                </a:tc>
                <a:tc>
                  <a:txBody>
                    <a:bodyPr/>
                    <a:lstStyle/>
                    <a:p>
                      <a:pPr marL="0" marR="0" algn="ctr">
                        <a:lnSpc>
                          <a:spcPct val="115000"/>
                        </a:lnSpc>
                        <a:spcBef>
                          <a:spcPts val="0"/>
                        </a:spcBef>
                        <a:spcAft>
                          <a:spcPts val="0"/>
                        </a:spcAft>
                      </a:pPr>
                      <a:r>
                        <a:rPr lang="en-US" sz="2800" dirty="0">
                          <a:effectLst/>
                        </a:rPr>
                        <a:t>IQ</a:t>
                      </a:r>
                      <a:endParaRPr lang="en-US" sz="24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nchor="ctr"/>
                </a:tc>
              </a:tr>
              <a:tr h="878713">
                <a:tc>
                  <a:txBody>
                    <a:bodyPr/>
                    <a:lstStyle/>
                    <a:p>
                      <a:pPr marL="0" marR="0" algn="ctr">
                        <a:lnSpc>
                          <a:spcPct val="115000"/>
                        </a:lnSpc>
                        <a:spcBef>
                          <a:spcPts val="0"/>
                        </a:spcBef>
                        <a:spcAft>
                          <a:spcPts val="0"/>
                        </a:spcAft>
                      </a:pPr>
                      <a:r>
                        <a:rPr lang="en-US" sz="2800">
                          <a:effectLst/>
                        </a:rPr>
                        <a:t>Mild (educable)</a:t>
                      </a:r>
                      <a:endParaRPr lang="en-US" sz="24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marL="0" marR="0" algn="ctr">
                        <a:lnSpc>
                          <a:spcPct val="115000"/>
                        </a:lnSpc>
                        <a:spcBef>
                          <a:spcPts val="0"/>
                        </a:spcBef>
                        <a:spcAft>
                          <a:spcPts val="0"/>
                        </a:spcAft>
                      </a:pPr>
                      <a:r>
                        <a:rPr lang="en-US" sz="2800" dirty="0">
                          <a:effectLst/>
                        </a:rPr>
                        <a:t>50- 70</a:t>
                      </a:r>
                      <a:endParaRPr lang="en-US" sz="24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r>
              <a:tr h="878713">
                <a:tc>
                  <a:txBody>
                    <a:bodyPr/>
                    <a:lstStyle/>
                    <a:p>
                      <a:pPr marL="0" marR="0" algn="ctr">
                        <a:lnSpc>
                          <a:spcPct val="115000"/>
                        </a:lnSpc>
                        <a:spcBef>
                          <a:spcPts val="0"/>
                        </a:spcBef>
                        <a:spcAft>
                          <a:spcPts val="0"/>
                        </a:spcAft>
                      </a:pPr>
                      <a:r>
                        <a:rPr lang="en-US" sz="2800" dirty="0">
                          <a:effectLst/>
                        </a:rPr>
                        <a:t>Moderate (trainable)</a:t>
                      </a:r>
                      <a:endParaRPr lang="en-US" sz="24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marL="0" marR="0" algn="ctr">
                        <a:lnSpc>
                          <a:spcPct val="115000"/>
                        </a:lnSpc>
                        <a:spcBef>
                          <a:spcPts val="0"/>
                        </a:spcBef>
                        <a:spcAft>
                          <a:spcPts val="0"/>
                        </a:spcAft>
                      </a:pPr>
                      <a:r>
                        <a:rPr lang="en-US" sz="2800" dirty="0">
                          <a:effectLst/>
                        </a:rPr>
                        <a:t>35- 50</a:t>
                      </a:r>
                      <a:endParaRPr lang="en-US" sz="24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r>
              <a:tr h="878713">
                <a:tc>
                  <a:txBody>
                    <a:bodyPr/>
                    <a:lstStyle/>
                    <a:p>
                      <a:pPr marL="0" marR="0" algn="ctr">
                        <a:lnSpc>
                          <a:spcPct val="115000"/>
                        </a:lnSpc>
                        <a:spcBef>
                          <a:spcPts val="0"/>
                        </a:spcBef>
                        <a:spcAft>
                          <a:spcPts val="0"/>
                        </a:spcAft>
                      </a:pPr>
                      <a:r>
                        <a:rPr lang="en-US" sz="2800">
                          <a:effectLst/>
                        </a:rPr>
                        <a:t>Severe (dependent retarded)</a:t>
                      </a:r>
                      <a:endParaRPr lang="en-US" sz="240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marL="0" marR="0" algn="ctr">
                        <a:lnSpc>
                          <a:spcPct val="115000"/>
                        </a:lnSpc>
                        <a:spcBef>
                          <a:spcPts val="0"/>
                        </a:spcBef>
                        <a:spcAft>
                          <a:spcPts val="0"/>
                        </a:spcAft>
                      </a:pPr>
                      <a:r>
                        <a:rPr lang="en-US" sz="2800" dirty="0">
                          <a:effectLst/>
                        </a:rPr>
                        <a:t>20- 35</a:t>
                      </a:r>
                      <a:endParaRPr lang="en-US" sz="24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r>
              <a:tr h="878713">
                <a:tc>
                  <a:txBody>
                    <a:bodyPr/>
                    <a:lstStyle/>
                    <a:p>
                      <a:pPr marL="0" marR="0" algn="ctr">
                        <a:lnSpc>
                          <a:spcPct val="115000"/>
                        </a:lnSpc>
                        <a:spcBef>
                          <a:spcPts val="0"/>
                        </a:spcBef>
                        <a:spcAft>
                          <a:spcPts val="0"/>
                        </a:spcAft>
                      </a:pPr>
                      <a:r>
                        <a:rPr lang="en-US" sz="2800" dirty="0">
                          <a:effectLst/>
                        </a:rPr>
                        <a:t>Profound (life support)</a:t>
                      </a:r>
                      <a:endParaRPr lang="en-US" sz="24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c>
                  <a:txBody>
                    <a:bodyPr/>
                    <a:lstStyle/>
                    <a:p>
                      <a:pPr marL="0" marR="0" algn="ctr">
                        <a:lnSpc>
                          <a:spcPct val="115000"/>
                        </a:lnSpc>
                        <a:spcBef>
                          <a:spcPts val="0"/>
                        </a:spcBef>
                        <a:spcAft>
                          <a:spcPts val="0"/>
                        </a:spcAft>
                      </a:pPr>
                      <a:r>
                        <a:rPr lang="en-US" sz="2800" dirty="0">
                          <a:effectLst/>
                        </a:rPr>
                        <a:t>&lt; 20</a:t>
                      </a:r>
                      <a:endParaRPr lang="en-US" sz="24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0" marB="0"/>
                </a:tc>
              </a:tr>
            </a:tbl>
          </a:graphicData>
        </a:graphic>
      </p:graphicFrame>
    </p:spTree>
    <p:extLst>
      <p:ext uri="{BB962C8B-B14F-4D97-AF65-F5344CB8AC3E}">
        <p14:creationId xmlns:p14="http://schemas.microsoft.com/office/powerpoint/2010/main" val="14869754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a:t>Signs and symptoms</a:t>
            </a:r>
            <a:endParaRPr lang="en-US" dirty="0"/>
          </a:p>
        </p:txBody>
      </p:sp>
      <p:sp>
        <p:nvSpPr>
          <p:cNvPr id="3" name="Content Placeholder 2"/>
          <p:cNvSpPr>
            <a:spLocks noGrp="1"/>
          </p:cNvSpPr>
          <p:nvPr>
            <p:ph idx="1"/>
          </p:nvPr>
        </p:nvSpPr>
        <p:spPr>
          <a:xfrm>
            <a:off x="457200" y="1295400"/>
            <a:ext cx="8229600" cy="5334000"/>
          </a:xfrm>
        </p:spPr>
        <p:txBody>
          <a:bodyPr>
            <a:normAutofit/>
          </a:bodyPr>
          <a:lstStyle/>
          <a:p>
            <a:pPr lvl="0"/>
            <a:r>
              <a:rPr lang="en-US" dirty="0" smtClean="0"/>
              <a:t>Failure </a:t>
            </a:r>
            <a:r>
              <a:rPr lang="en-US" dirty="0"/>
              <a:t>to achieve developmental milestones.</a:t>
            </a:r>
          </a:p>
          <a:p>
            <a:pPr lvl="0"/>
            <a:r>
              <a:rPr lang="en-US" dirty="0"/>
              <a:t>Deficiencies in cognitive functioning such as inability to follow commands or directions.</a:t>
            </a:r>
          </a:p>
          <a:p>
            <a:pPr lvl="0"/>
            <a:r>
              <a:rPr lang="en-US" dirty="0"/>
              <a:t>Reduced ability to learn or to meet academic demands.</a:t>
            </a:r>
          </a:p>
          <a:p>
            <a:pPr lvl="0"/>
            <a:r>
              <a:rPr lang="en-US" dirty="0"/>
              <a:t>Expressive or receptive language problems.</a:t>
            </a:r>
          </a:p>
          <a:p>
            <a:pPr lvl="0"/>
            <a:r>
              <a:rPr lang="en-US" dirty="0"/>
              <a:t>Psychomotor skill </a:t>
            </a:r>
            <a:r>
              <a:rPr lang="en-US" dirty="0" smtClean="0"/>
              <a:t>deficits</a:t>
            </a:r>
            <a:endParaRPr lang="en-US" dirty="0"/>
          </a:p>
        </p:txBody>
      </p:sp>
    </p:spTree>
    <p:extLst>
      <p:ext uri="{BB962C8B-B14F-4D97-AF65-F5344CB8AC3E}">
        <p14:creationId xmlns:p14="http://schemas.microsoft.com/office/powerpoint/2010/main" val="938306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Difficulty performing self-care activities</a:t>
            </a:r>
          </a:p>
          <a:p>
            <a:pPr lvl="0"/>
            <a:r>
              <a:rPr lang="en-US" dirty="0"/>
              <a:t>Neurologic impairments</a:t>
            </a:r>
          </a:p>
          <a:p>
            <a:pPr lvl="0"/>
            <a:r>
              <a:rPr lang="en-US" dirty="0"/>
              <a:t>Medical problems such as seizures</a:t>
            </a:r>
          </a:p>
          <a:p>
            <a:pPr lvl="0"/>
            <a:r>
              <a:rPr lang="en-US" dirty="0"/>
              <a:t>Low self-esteem, depression and labile moods</a:t>
            </a:r>
          </a:p>
          <a:p>
            <a:pPr lvl="0"/>
            <a:r>
              <a:rPr lang="en-US" dirty="0"/>
              <a:t>Irritability when frustrated or upset</a:t>
            </a:r>
          </a:p>
          <a:p>
            <a:pPr lvl="0"/>
            <a:r>
              <a:rPr lang="en-US" dirty="0"/>
              <a:t>Acting- out behavior</a:t>
            </a:r>
          </a:p>
          <a:p>
            <a:pPr lvl="0"/>
            <a:r>
              <a:rPr lang="en-US" dirty="0"/>
              <a:t>Lack of curiosity</a:t>
            </a:r>
          </a:p>
        </p:txBody>
      </p:sp>
    </p:spTree>
    <p:extLst>
      <p:ext uri="{BB962C8B-B14F-4D97-AF65-F5344CB8AC3E}">
        <p14:creationId xmlns:p14="http://schemas.microsoft.com/office/powerpoint/2010/main" val="39358815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t>Diagnosis</a:t>
            </a:r>
            <a:r>
              <a:rPr lang="en-US" b="1" dirty="0"/>
              <a:t> </a:t>
            </a:r>
            <a:endParaRPr lang="en-US" dirty="0"/>
          </a:p>
        </p:txBody>
      </p:sp>
      <p:sp>
        <p:nvSpPr>
          <p:cNvPr id="3" name="Content Placeholder 2"/>
          <p:cNvSpPr>
            <a:spLocks noGrp="1"/>
          </p:cNvSpPr>
          <p:nvPr>
            <p:ph idx="1"/>
          </p:nvPr>
        </p:nvSpPr>
        <p:spPr>
          <a:xfrm>
            <a:off x="457200" y="1600200"/>
            <a:ext cx="8229600" cy="3429001"/>
          </a:xfrm>
        </p:spPr>
        <p:txBody>
          <a:bodyPr>
            <a:normAutofit/>
          </a:bodyPr>
          <a:lstStyle/>
          <a:p>
            <a:pPr lvl="0"/>
            <a:r>
              <a:rPr lang="en-US" sz="3600" dirty="0"/>
              <a:t>History </a:t>
            </a:r>
            <a:r>
              <a:rPr lang="en-US" sz="3600" dirty="0" smtClean="0"/>
              <a:t>collection</a:t>
            </a:r>
            <a:endParaRPr lang="en-US" sz="3600" dirty="0"/>
          </a:p>
          <a:p>
            <a:pPr lvl="0"/>
            <a:r>
              <a:rPr lang="en-US" sz="3600" dirty="0"/>
              <a:t>Physical </a:t>
            </a:r>
            <a:r>
              <a:rPr lang="en-US" sz="3600" dirty="0" smtClean="0"/>
              <a:t>examination</a:t>
            </a:r>
          </a:p>
          <a:p>
            <a:pPr lvl="0"/>
            <a:r>
              <a:rPr lang="en-US" sz="3600" dirty="0" smtClean="0"/>
              <a:t>Neurological </a:t>
            </a:r>
            <a:r>
              <a:rPr lang="en-US" sz="3600" dirty="0"/>
              <a:t>examination </a:t>
            </a:r>
          </a:p>
          <a:p>
            <a:pPr lvl="0"/>
            <a:r>
              <a:rPr lang="en-US" sz="3600" dirty="0"/>
              <a:t>Assessing milestones development.</a:t>
            </a:r>
          </a:p>
        </p:txBody>
      </p:sp>
    </p:spTree>
    <p:extLst>
      <p:ext uri="{BB962C8B-B14F-4D97-AF65-F5344CB8AC3E}">
        <p14:creationId xmlns:p14="http://schemas.microsoft.com/office/powerpoint/2010/main" val="13723531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lvl="0"/>
            <a:r>
              <a:rPr lang="en-US" sz="4000" b="1" dirty="0"/>
              <a:t>Investigations</a:t>
            </a:r>
          </a:p>
        </p:txBody>
      </p:sp>
      <p:sp>
        <p:nvSpPr>
          <p:cNvPr id="3" name="Content Placeholder 2"/>
          <p:cNvSpPr>
            <a:spLocks noGrp="1"/>
          </p:cNvSpPr>
          <p:nvPr>
            <p:ph idx="1"/>
          </p:nvPr>
        </p:nvSpPr>
        <p:spPr>
          <a:xfrm>
            <a:off x="457200" y="990600"/>
            <a:ext cx="8229600" cy="5257800"/>
          </a:xfrm>
        </p:spPr>
        <p:txBody>
          <a:bodyPr>
            <a:noAutofit/>
          </a:bodyPr>
          <a:lstStyle/>
          <a:p>
            <a:pPr lvl="0"/>
            <a:r>
              <a:rPr lang="en-US" sz="2800" dirty="0"/>
              <a:t>Urine and blood </a:t>
            </a:r>
            <a:r>
              <a:rPr lang="en-US" sz="2800" dirty="0" smtClean="0"/>
              <a:t>examination</a:t>
            </a:r>
            <a:endParaRPr lang="en-US" sz="2800" dirty="0"/>
          </a:p>
          <a:p>
            <a:pPr lvl="0"/>
            <a:r>
              <a:rPr lang="en-US" sz="2800" dirty="0" smtClean="0"/>
              <a:t>Chromosomal studies</a:t>
            </a:r>
          </a:p>
          <a:p>
            <a:pPr lvl="0"/>
            <a:r>
              <a:rPr lang="en-US" sz="2800" dirty="0" smtClean="0"/>
              <a:t>Endocrinal</a:t>
            </a:r>
          </a:p>
          <a:p>
            <a:pPr lvl="0"/>
            <a:r>
              <a:rPr lang="en-US" sz="2800" dirty="0" smtClean="0"/>
              <a:t>Liver </a:t>
            </a:r>
            <a:r>
              <a:rPr lang="en-US" sz="2800" dirty="0"/>
              <a:t>function test and </a:t>
            </a:r>
            <a:r>
              <a:rPr lang="en-US" sz="2800" dirty="0" smtClean="0"/>
              <a:t>biopsy</a:t>
            </a:r>
            <a:endParaRPr lang="en-US" sz="2800" dirty="0"/>
          </a:p>
          <a:p>
            <a:pPr lvl="0"/>
            <a:r>
              <a:rPr lang="en-US" sz="2800" dirty="0" smtClean="0"/>
              <a:t>EEG</a:t>
            </a:r>
          </a:p>
          <a:p>
            <a:pPr lvl="0"/>
            <a:r>
              <a:rPr lang="en-US" sz="2800" dirty="0" smtClean="0"/>
              <a:t>CT </a:t>
            </a:r>
            <a:r>
              <a:rPr lang="en-US" sz="2800" dirty="0"/>
              <a:t>scan or MRI </a:t>
            </a:r>
            <a:r>
              <a:rPr lang="en-US" sz="2800" dirty="0" smtClean="0"/>
              <a:t>brain</a:t>
            </a:r>
          </a:p>
          <a:p>
            <a:pPr lvl="0"/>
            <a:r>
              <a:rPr lang="en-US" sz="2800" b="1" dirty="0" smtClean="0"/>
              <a:t>Psychological tests</a:t>
            </a:r>
          </a:p>
          <a:p>
            <a:pPr lvl="0"/>
            <a:r>
              <a:rPr lang="en-US" sz="2800" dirty="0" smtClean="0"/>
              <a:t>Stanford </a:t>
            </a:r>
            <a:r>
              <a:rPr lang="en-US" sz="2800" dirty="0"/>
              <a:t>Binet Intelligence Scale </a:t>
            </a:r>
            <a:endParaRPr lang="en-US" sz="2800" dirty="0" smtClean="0"/>
          </a:p>
          <a:p>
            <a:pPr lvl="0"/>
            <a:r>
              <a:rPr lang="en-US" sz="2800" dirty="0" smtClean="0"/>
              <a:t>Wechsler Intelligence </a:t>
            </a:r>
            <a:r>
              <a:rPr lang="en-US" sz="2800" dirty="0"/>
              <a:t>Scale for </a:t>
            </a:r>
            <a:r>
              <a:rPr lang="en-US" sz="2800" dirty="0" smtClean="0"/>
              <a:t>children for </a:t>
            </a:r>
            <a:r>
              <a:rPr lang="en-US" sz="2800" dirty="0"/>
              <a:t>categorizing the child’s level of disability.</a:t>
            </a:r>
          </a:p>
        </p:txBody>
      </p:sp>
    </p:spTree>
    <p:extLst>
      <p:ext uri="{BB962C8B-B14F-4D97-AF65-F5344CB8AC3E}">
        <p14:creationId xmlns:p14="http://schemas.microsoft.com/office/powerpoint/2010/main" val="26980800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p:txBody>
          <a:bodyPr/>
          <a:lstStyle/>
          <a:p>
            <a:pPr marL="0" indent="0" algn="just" eaLnBrk="0" fontAlgn="base" hangingPunct="0">
              <a:spcBef>
                <a:spcPct val="0"/>
              </a:spcBef>
              <a:spcAft>
                <a:spcPct val="0"/>
              </a:spcAft>
              <a:buNone/>
            </a:pPr>
            <a:r>
              <a:rPr lang="en-US" dirty="0"/>
              <a:t>Through psychological testing the mental age of the child is estimated. </a:t>
            </a:r>
            <a:endParaRPr lang="en-US" dirty="0" smtClean="0"/>
          </a:p>
          <a:p>
            <a:pPr marL="0" indent="0" algn="just" eaLnBrk="0" fontAlgn="base" hangingPunct="0">
              <a:spcBef>
                <a:spcPct val="0"/>
              </a:spcBef>
              <a:spcAft>
                <a:spcPct val="0"/>
              </a:spcAft>
              <a:buNone/>
            </a:pPr>
            <a:endParaRPr lang="en-US" dirty="0" smtClean="0"/>
          </a:p>
          <a:p>
            <a:pPr marL="0" indent="0" algn="just" eaLnBrk="0" fontAlgn="base" hangingPunct="0">
              <a:spcBef>
                <a:spcPct val="0"/>
              </a:spcBef>
              <a:spcAft>
                <a:spcPct val="0"/>
              </a:spcAft>
              <a:buNone/>
            </a:pPr>
            <a:r>
              <a:rPr lang="en-US" dirty="0" smtClean="0"/>
              <a:t>The </a:t>
            </a:r>
            <a:r>
              <a:rPr lang="en-US" dirty="0"/>
              <a:t>intelligence Quotient is then determined using the formula:-</a:t>
            </a:r>
          </a:p>
          <a:p>
            <a:pPr marL="0" lvl="0" indent="0" algn="just" eaLnBrk="0" fontAlgn="base" hangingPunct="0">
              <a:spcBef>
                <a:spcPct val="0"/>
              </a:spcBef>
              <a:spcAft>
                <a:spcPct val="0"/>
              </a:spcAft>
              <a:buNone/>
            </a:pPr>
            <a:endParaRPr lang="en-US" dirty="0" smtClean="0">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eaLnBrk="0" fontAlgn="base" hangingPunct="0">
              <a:spcBef>
                <a:spcPct val="0"/>
              </a:spcBef>
              <a:spcAft>
                <a:spcPct val="0"/>
              </a:spcAft>
              <a:buNone/>
            </a:pPr>
            <a:r>
              <a:rPr lang="en-US" dirty="0" smtClean="0">
                <a:latin typeface="Times New Roman" panose="02020603050405020304" pitchFamily="18" charset="0"/>
                <a:ea typeface="Calibri" panose="020F0502020204030204" pitchFamily="34" charset="0"/>
                <a:cs typeface="Times New Roman" panose="02020603050405020304" pitchFamily="18" charset="0"/>
              </a:rPr>
              <a:t> </a:t>
            </a:r>
            <a:r>
              <a:rPr lang="en-US" b="1" u="sng" dirty="0">
                <a:latin typeface="+mj-lt"/>
                <a:ea typeface="Calibri" panose="020F0502020204030204" pitchFamily="34" charset="0"/>
                <a:cs typeface="Times New Roman" panose="02020603050405020304" pitchFamily="18" charset="0"/>
              </a:rPr>
              <a:t>Mental age (MA)</a:t>
            </a:r>
            <a:r>
              <a:rPr lang="en-US" b="1" i="1" u="sng" dirty="0">
                <a:latin typeface="+mj-lt"/>
                <a:ea typeface="Calibri" panose="020F0502020204030204" pitchFamily="34" charset="0"/>
                <a:cs typeface="Times New Roman" panose="02020603050405020304" pitchFamily="18" charset="0"/>
              </a:rPr>
              <a:t>  </a:t>
            </a:r>
            <a:r>
              <a:rPr lang="en-US" b="1" i="1" dirty="0">
                <a:latin typeface="+mj-lt"/>
                <a:ea typeface="Calibri" panose="020F0502020204030204" pitchFamily="34" charset="0"/>
                <a:cs typeface="Times New Roman" panose="02020603050405020304" pitchFamily="18" charset="0"/>
              </a:rPr>
              <a:t>  </a:t>
            </a:r>
            <a:r>
              <a:rPr lang="en-US" b="1" i="1" dirty="0" smtClean="0">
                <a:latin typeface="+mj-lt"/>
                <a:ea typeface="Calibri" panose="020F0502020204030204" pitchFamily="34" charset="0"/>
                <a:cs typeface="Times New Roman" panose="02020603050405020304" pitchFamily="18" charset="0"/>
              </a:rPr>
              <a:t> × 100</a:t>
            </a:r>
            <a:endParaRPr lang="en-US" sz="1600" b="1" dirty="0">
              <a:latin typeface="+mj-lt"/>
            </a:endParaRPr>
          </a:p>
          <a:p>
            <a:pPr marL="0" lvl="0" indent="0" algn="just" eaLnBrk="0" fontAlgn="base" hangingPunct="0">
              <a:spcBef>
                <a:spcPct val="0"/>
              </a:spcBef>
              <a:spcAft>
                <a:spcPct val="0"/>
              </a:spcAft>
              <a:buNone/>
            </a:pPr>
            <a:r>
              <a:rPr lang="en-US" b="1" dirty="0">
                <a:latin typeface="+mj-lt"/>
                <a:ea typeface="Calibri" panose="020F0502020204030204" pitchFamily="34" charset="0"/>
                <a:cs typeface="Times New Roman" panose="02020603050405020304" pitchFamily="18" charset="0"/>
              </a:rPr>
              <a:t>Chronological age (CA)</a:t>
            </a:r>
            <a:endParaRPr lang="en-US" b="1" dirty="0">
              <a:latin typeface="+mj-lt"/>
            </a:endParaRPr>
          </a:p>
        </p:txBody>
      </p:sp>
      <p:cxnSp>
        <p:nvCxnSpPr>
          <p:cNvPr id="6" name="AutoShape 2"/>
          <p:cNvCxnSpPr>
            <a:cxnSpLocks noChangeShapeType="1"/>
          </p:cNvCxnSpPr>
          <p:nvPr/>
        </p:nvCxnSpPr>
        <p:spPr bwMode="auto">
          <a:xfrm>
            <a:off x="1571625" y="8152765"/>
            <a:ext cx="1419225" cy="63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2715637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b="1" dirty="0" smtClean="0"/>
              <a:t>MANAGEMENT</a:t>
            </a:r>
            <a:r>
              <a:rPr lang="en-US" dirty="0" smtClean="0"/>
              <a:t/>
            </a:r>
            <a:br>
              <a:rPr lang="en-US" dirty="0" smtClean="0"/>
            </a:br>
            <a:endParaRPr lang="en-US" dirty="0"/>
          </a:p>
        </p:txBody>
      </p:sp>
      <p:sp>
        <p:nvSpPr>
          <p:cNvPr id="3" name="Content Placeholder 2"/>
          <p:cNvSpPr>
            <a:spLocks noGrp="1"/>
          </p:cNvSpPr>
          <p:nvPr>
            <p:ph idx="1"/>
          </p:nvPr>
        </p:nvSpPr>
        <p:spPr>
          <a:xfrm>
            <a:off x="457200" y="1524000"/>
            <a:ext cx="8229600" cy="4602163"/>
          </a:xfrm>
        </p:spPr>
        <p:txBody>
          <a:bodyPr>
            <a:normAutofit/>
          </a:bodyPr>
          <a:lstStyle/>
          <a:p>
            <a:r>
              <a:rPr lang="en-US" sz="3600" dirty="0" smtClean="0"/>
              <a:t>No satisfactory treatment is available till today.</a:t>
            </a:r>
          </a:p>
          <a:p>
            <a:r>
              <a:rPr lang="en-US" sz="3600" dirty="0" smtClean="0"/>
              <a:t>No drugs are available to increase the level of intelligence.</a:t>
            </a:r>
          </a:p>
          <a:p>
            <a:r>
              <a:rPr lang="en-US" sz="3600" dirty="0" smtClean="0"/>
              <a:t>Mostly M.R are benefited only to a limited extent.</a:t>
            </a:r>
            <a:endParaRPr lang="en-US" sz="3600" dirty="0"/>
          </a:p>
        </p:txBody>
      </p:sp>
    </p:spTree>
    <p:extLst>
      <p:ext uri="{BB962C8B-B14F-4D97-AF65-F5344CB8AC3E}">
        <p14:creationId xmlns:p14="http://schemas.microsoft.com/office/powerpoint/2010/main" val="16693182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991"/>
            <a:ext cx="8229600" cy="1143000"/>
          </a:xfrm>
        </p:spPr>
        <p:txBody>
          <a:bodyPr>
            <a:normAutofit fontScale="90000"/>
          </a:bodyPr>
          <a:lstStyle/>
          <a:p>
            <a:r>
              <a:rPr lang="en-US" b="1" dirty="0"/>
              <a:t>Treatment modalities</a:t>
            </a:r>
            <a:r>
              <a:rPr lang="en-US" dirty="0"/>
              <a:t/>
            </a:r>
            <a:br>
              <a:rPr lang="en-US" dirty="0"/>
            </a:br>
            <a:endParaRPr lang="en-US" dirty="0"/>
          </a:p>
        </p:txBody>
      </p:sp>
      <p:sp>
        <p:nvSpPr>
          <p:cNvPr id="3" name="Content Placeholder 2"/>
          <p:cNvSpPr>
            <a:spLocks noGrp="1"/>
          </p:cNvSpPr>
          <p:nvPr>
            <p:ph idx="1"/>
          </p:nvPr>
        </p:nvSpPr>
        <p:spPr>
          <a:xfrm>
            <a:off x="457200" y="838200"/>
            <a:ext cx="8229600" cy="5715000"/>
          </a:xfrm>
        </p:spPr>
        <p:txBody>
          <a:bodyPr>
            <a:normAutofit/>
          </a:bodyPr>
          <a:lstStyle/>
          <a:p>
            <a:pPr lvl="0"/>
            <a:r>
              <a:rPr lang="en-US" dirty="0"/>
              <a:t>Monitoring the child’s developmental needs and problems</a:t>
            </a:r>
          </a:p>
          <a:p>
            <a:pPr lvl="0"/>
            <a:r>
              <a:rPr lang="en-US" dirty="0"/>
              <a:t>Programs that </a:t>
            </a:r>
            <a:r>
              <a:rPr lang="en-US" dirty="0" smtClean="0"/>
              <a:t>maximize </a:t>
            </a:r>
            <a:r>
              <a:rPr lang="en-US" dirty="0"/>
              <a:t>speech, language, cognitive, psychomotor, social, self- care and occupational skills.</a:t>
            </a:r>
          </a:p>
          <a:p>
            <a:pPr lvl="0"/>
            <a:r>
              <a:rPr lang="en-US" dirty="0"/>
              <a:t>Ongoing evaluation for overlapping psychiatric disorders, such as depression, bipolar disorder and ADHD.</a:t>
            </a:r>
          </a:p>
          <a:p>
            <a:pPr lvl="0"/>
            <a:r>
              <a:rPr lang="en-US" dirty="0"/>
              <a:t>Family therapy to help parents develop coping skills and deal with guilt or anger.</a:t>
            </a:r>
          </a:p>
        </p:txBody>
      </p:sp>
    </p:spTree>
    <p:extLst>
      <p:ext uri="{BB962C8B-B14F-4D97-AF65-F5344CB8AC3E}">
        <p14:creationId xmlns:p14="http://schemas.microsoft.com/office/powerpoint/2010/main" val="19314256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Early intervention programs for children younger than age 3 with mental retardation.</a:t>
            </a:r>
          </a:p>
          <a:p>
            <a:pPr marL="0" indent="0">
              <a:buNone/>
            </a:pPr>
            <a:r>
              <a:rPr lang="en-US" dirty="0" smtClean="0"/>
              <a:t>   - </a:t>
            </a:r>
            <a:r>
              <a:rPr lang="en-US" dirty="0"/>
              <a:t>Provide day schools to train the child in </a:t>
            </a:r>
            <a:r>
              <a:rPr lang="en-US" dirty="0" smtClean="0"/>
              <a:t>basic</a:t>
            </a:r>
          </a:p>
          <a:p>
            <a:pPr marL="0" indent="0">
              <a:buNone/>
            </a:pPr>
            <a:r>
              <a:rPr lang="en-US" dirty="0"/>
              <a:t> </a:t>
            </a:r>
            <a:r>
              <a:rPr lang="en-US" dirty="0" smtClean="0"/>
              <a:t>     skills</a:t>
            </a:r>
            <a:r>
              <a:rPr lang="en-US" dirty="0"/>
              <a:t>, such as bathing and feeding.</a:t>
            </a:r>
          </a:p>
          <a:p>
            <a:pPr marL="0" indent="0">
              <a:buNone/>
            </a:pPr>
            <a:r>
              <a:rPr lang="en-US" dirty="0" smtClean="0"/>
              <a:t>    - </a:t>
            </a:r>
            <a:r>
              <a:rPr lang="en-US" dirty="0"/>
              <a:t>Vocational training.</a:t>
            </a:r>
          </a:p>
        </p:txBody>
      </p:sp>
    </p:spTree>
    <p:extLst>
      <p:ext uri="{BB962C8B-B14F-4D97-AF65-F5344CB8AC3E}">
        <p14:creationId xmlns:p14="http://schemas.microsoft.com/office/powerpoint/2010/main" val="3965654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General </a:t>
            </a:r>
            <a:r>
              <a:rPr lang="en-US" sz="4000" b="1" dirty="0" smtClean="0"/>
              <a:t>provisions</a:t>
            </a:r>
            <a:endParaRPr lang="en-US" sz="4000" dirty="0"/>
          </a:p>
        </p:txBody>
      </p:sp>
      <p:sp>
        <p:nvSpPr>
          <p:cNvPr id="3" name="Content Placeholder 2"/>
          <p:cNvSpPr>
            <a:spLocks noGrp="1"/>
          </p:cNvSpPr>
          <p:nvPr>
            <p:ph idx="1"/>
          </p:nvPr>
        </p:nvSpPr>
        <p:spPr>
          <a:xfrm>
            <a:off x="457200" y="1295400"/>
            <a:ext cx="8229600" cy="4830763"/>
          </a:xfrm>
        </p:spPr>
        <p:txBody>
          <a:bodyPr/>
          <a:lstStyle/>
          <a:p>
            <a:pPr marL="0" indent="0">
              <a:buNone/>
            </a:pPr>
            <a:r>
              <a:rPr lang="en-US" b="1" dirty="0"/>
              <a:t>The mildly </a:t>
            </a:r>
            <a:r>
              <a:rPr lang="en-US" b="1" dirty="0" smtClean="0"/>
              <a:t>retarded</a:t>
            </a:r>
          </a:p>
          <a:p>
            <a:endParaRPr lang="en-US" b="1" i="1" dirty="0"/>
          </a:p>
          <a:p>
            <a:r>
              <a:rPr lang="en-US" dirty="0" smtClean="0"/>
              <a:t> </a:t>
            </a:r>
            <a:r>
              <a:rPr lang="en-US" dirty="0"/>
              <a:t>fostering, boarding schools placements or residential care but usually specialist services are not required. </a:t>
            </a:r>
            <a:endParaRPr lang="en-US" dirty="0" smtClean="0"/>
          </a:p>
          <a:p>
            <a:r>
              <a:rPr lang="en-US" dirty="0" smtClean="0"/>
              <a:t>Mildly </a:t>
            </a:r>
            <a:r>
              <a:rPr lang="en-US" dirty="0"/>
              <a:t>retarded adults may need help with housing, </a:t>
            </a:r>
            <a:r>
              <a:rPr lang="en-US" dirty="0" smtClean="0"/>
              <a:t>employment</a:t>
            </a:r>
            <a:endParaRPr lang="en-US" dirty="0"/>
          </a:p>
        </p:txBody>
      </p:sp>
    </p:spTree>
    <p:extLst>
      <p:ext uri="{BB962C8B-B14F-4D97-AF65-F5344CB8AC3E}">
        <p14:creationId xmlns:p14="http://schemas.microsoft.com/office/powerpoint/2010/main" val="13206003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228600"/>
            <a:ext cx="7467600" cy="5791200"/>
          </a:xfrm>
        </p:spPr>
        <p:txBody>
          <a:bodyPr>
            <a:normAutofit lnSpcReduction="10000"/>
          </a:bodyPr>
          <a:lstStyle/>
          <a:p>
            <a:endParaRPr lang="en-US" dirty="0" smtClean="0">
              <a:solidFill>
                <a:schemeClr val="tx1"/>
              </a:solidFill>
            </a:endParaRPr>
          </a:p>
          <a:p>
            <a:r>
              <a:rPr lang="en-US" b="1" dirty="0" smtClean="0">
                <a:solidFill>
                  <a:schemeClr val="tx1"/>
                </a:solidFill>
              </a:rPr>
              <a:t> </a:t>
            </a:r>
            <a:r>
              <a:rPr lang="en-US" sz="3500" b="1" dirty="0" smtClean="0">
                <a:solidFill>
                  <a:schemeClr val="tx1"/>
                </a:solidFill>
              </a:rPr>
              <a:t>INTRODUCTION</a:t>
            </a:r>
            <a:endParaRPr lang="en-US" sz="3500" b="1" dirty="0">
              <a:solidFill>
                <a:schemeClr val="tx1"/>
              </a:solidFill>
            </a:endParaRPr>
          </a:p>
          <a:p>
            <a:r>
              <a:rPr lang="en-US" dirty="0">
                <a:solidFill>
                  <a:schemeClr val="tx1"/>
                </a:solidFill>
              </a:rPr>
              <a:t>Mental retardation is not a disease but a condition in which the intellectual faculties are </a:t>
            </a:r>
            <a:r>
              <a:rPr lang="en-US" dirty="0" smtClean="0">
                <a:solidFill>
                  <a:schemeClr val="tx1"/>
                </a:solidFill>
              </a:rPr>
              <a:t> </a:t>
            </a:r>
            <a:r>
              <a:rPr lang="en-US" dirty="0">
                <a:solidFill>
                  <a:schemeClr val="tx1"/>
                </a:solidFill>
              </a:rPr>
              <a:t>never been developed sufficiently to enable the retarded person to acquire such an amount of knowledge as person of his own age and placed in similar circumstances with himself are capable of receiving. </a:t>
            </a:r>
          </a:p>
          <a:p>
            <a:r>
              <a:rPr lang="en-US" dirty="0">
                <a:solidFill>
                  <a:schemeClr val="tx1"/>
                </a:solidFill>
              </a:rPr>
              <a:t> </a:t>
            </a:r>
          </a:p>
          <a:p>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15000"/>
          </a:xfrm>
        </p:spPr>
        <p:txBody>
          <a:bodyPr>
            <a:normAutofit/>
          </a:bodyPr>
          <a:lstStyle/>
          <a:p>
            <a:pPr marL="0" indent="0">
              <a:buNone/>
            </a:pPr>
            <a:r>
              <a:rPr lang="en-US" b="1" dirty="0"/>
              <a:t>The severely </a:t>
            </a:r>
            <a:r>
              <a:rPr lang="en-US" b="1" dirty="0" smtClean="0"/>
              <a:t>retarded</a:t>
            </a:r>
          </a:p>
          <a:p>
            <a:endParaRPr lang="en-US" b="1" dirty="0" smtClean="0"/>
          </a:p>
          <a:p>
            <a:r>
              <a:rPr lang="en-US" dirty="0" smtClean="0"/>
              <a:t>They require </a:t>
            </a:r>
            <a:r>
              <a:rPr lang="en-US" dirty="0"/>
              <a:t>special services throughout their </a:t>
            </a:r>
            <a:r>
              <a:rPr lang="en-US" dirty="0" smtClean="0"/>
              <a:t>lives</a:t>
            </a:r>
            <a:r>
              <a:rPr lang="en-US" dirty="0"/>
              <a:t>.</a:t>
            </a:r>
            <a:endParaRPr lang="en-US" dirty="0" smtClean="0"/>
          </a:p>
          <a:p>
            <a:r>
              <a:rPr lang="en-US" dirty="0" smtClean="0"/>
              <a:t>In </a:t>
            </a:r>
            <a:r>
              <a:rPr lang="en-US" dirty="0"/>
              <a:t>case of adults, provisions are required for work, occupation, housing, adult education etc</a:t>
            </a:r>
            <a:r>
              <a:rPr lang="en-US" dirty="0" smtClean="0"/>
              <a:t>.</a:t>
            </a:r>
          </a:p>
          <a:p>
            <a:pPr marL="0" indent="0">
              <a:buNone/>
            </a:pPr>
            <a:endParaRPr lang="en-US" dirty="0"/>
          </a:p>
        </p:txBody>
      </p:sp>
    </p:spTree>
    <p:extLst>
      <p:ext uri="{BB962C8B-B14F-4D97-AF65-F5344CB8AC3E}">
        <p14:creationId xmlns:p14="http://schemas.microsoft.com/office/powerpoint/2010/main" val="29781411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l"/>
            <a:r>
              <a:rPr lang="en-US" sz="3200" b="1" dirty="0"/>
              <a:t>Specialist medical </a:t>
            </a:r>
            <a:r>
              <a:rPr lang="en-US" sz="3200" b="1" dirty="0" smtClean="0"/>
              <a:t>services</a:t>
            </a:r>
            <a:endParaRPr lang="en-US" sz="3200" dirty="0"/>
          </a:p>
        </p:txBody>
      </p:sp>
      <p:sp>
        <p:nvSpPr>
          <p:cNvPr id="3" name="Content Placeholder 2"/>
          <p:cNvSpPr>
            <a:spLocks noGrp="1"/>
          </p:cNvSpPr>
          <p:nvPr>
            <p:ph idx="1"/>
          </p:nvPr>
        </p:nvSpPr>
        <p:spPr/>
        <p:txBody>
          <a:bodyPr/>
          <a:lstStyle/>
          <a:p>
            <a:r>
              <a:rPr lang="en-US" dirty="0"/>
              <a:t>Retarded children and adults often have physical handicaps or epilepsy for which continuing medical care is needed.</a:t>
            </a:r>
          </a:p>
          <a:p>
            <a:pPr marL="0" indent="0">
              <a:buNone/>
            </a:pPr>
            <a:endParaRPr lang="en-US" dirty="0"/>
          </a:p>
          <a:p>
            <a:pPr marL="0" indent="0">
              <a:buNone/>
            </a:pPr>
            <a:r>
              <a:rPr lang="en-US" b="1" dirty="0" smtClean="0"/>
              <a:t>    Psychiatric </a:t>
            </a:r>
            <a:r>
              <a:rPr lang="en-US" b="1" dirty="0"/>
              <a:t>services:-</a:t>
            </a:r>
            <a:endParaRPr lang="en-US" dirty="0"/>
          </a:p>
          <a:p>
            <a:r>
              <a:rPr lang="en-US" dirty="0"/>
              <a:t>Expert psychiatric care is an essential part of a comprehensive community service for the mentally retarded.</a:t>
            </a:r>
          </a:p>
        </p:txBody>
      </p:sp>
    </p:spTree>
    <p:extLst>
      <p:ext uri="{BB962C8B-B14F-4D97-AF65-F5344CB8AC3E}">
        <p14:creationId xmlns:p14="http://schemas.microsoft.com/office/powerpoint/2010/main" val="26003612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marL="0" indent="0">
              <a:buNone/>
            </a:pPr>
            <a:r>
              <a:rPr lang="en-US" b="1" dirty="0"/>
              <a:t>Education and </a:t>
            </a:r>
            <a:r>
              <a:rPr lang="en-US" b="1" dirty="0" smtClean="0"/>
              <a:t>training</a:t>
            </a:r>
          </a:p>
          <a:p>
            <a:endParaRPr lang="en-US" b="1" i="1" dirty="0"/>
          </a:p>
          <a:p>
            <a:r>
              <a:rPr lang="en-US" dirty="0" smtClean="0"/>
              <a:t> </a:t>
            </a:r>
            <a:r>
              <a:rPr lang="en-US" dirty="0"/>
              <a:t>S</a:t>
            </a:r>
            <a:r>
              <a:rPr lang="en-US" dirty="0" smtClean="0"/>
              <a:t>pecialists </a:t>
            </a:r>
            <a:r>
              <a:rPr lang="en-US" dirty="0"/>
              <a:t>teaching and a variety of innovative procedures for teaching language and other methods of communication. </a:t>
            </a:r>
            <a:endParaRPr lang="en-US" dirty="0" smtClean="0"/>
          </a:p>
          <a:p>
            <a:endParaRPr lang="en-US" dirty="0" smtClean="0"/>
          </a:p>
          <a:p>
            <a:r>
              <a:rPr lang="en-US" dirty="0" smtClean="0"/>
              <a:t>Before </a:t>
            </a:r>
            <a:r>
              <a:rPr lang="en-US" dirty="0"/>
              <a:t>leaving school, these children require reassessment and vocational guidance.</a:t>
            </a:r>
          </a:p>
          <a:p>
            <a:endParaRPr lang="en-US" dirty="0"/>
          </a:p>
          <a:p>
            <a:endParaRPr lang="en-US" dirty="0"/>
          </a:p>
        </p:txBody>
      </p:sp>
    </p:spTree>
    <p:extLst>
      <p:ext uri="{BB962C8B-B14F-4D97-AF65-F5344CB8AC3E}">
        <p14:creationId xmlns:p14="http://schemas.microsoft.com/office/powerpoint/2010/main" val="36438438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a:t>Vocational </a:t>
            </a:r>
            <a:r>
              <a:rPr lang="en-US" sz="3600" b="1" dirty="0" smtClean="0"/>
              <a:t>training</a:t>
            </a:r>
            <a:endParaRPr lang="en-US" dirty="0"/>
          </a:p>
        </p:txBody>
      </p:sp>
      <p:sp>
        <p:nvSpPr>
          <p:cNvPr id="3" name="Content Placeholder 2"/>
          <p:cNvSpPr>
            <a:spLocks noGrp="1"/>
          </p:cNvSpPr>
          <p:nvPr>
            <p:ph idx="1"/>
          </p:nvPr>
        </p:nvSpPr>
        <p:spPr/>
        <p:txBody>
          <a:bodyPr/>
          <a:lstStyle/>
          <a:p>
            <a:r>
              <a:rPr lang="en-US" dirty="0"/>
              <a:t>The activities included in vocational training are work preparation, selective placement, post placement and follow up. </a:t>
            </a:r>
            <a:endParaRPr lang="en-US" dirty="0" smtClean="0"/>
          </a:p>
          <a:p>
            <a:r>
              <a:rPr lang="en-US" dirty="0" smtClean="0"/>
              <a:t>For </a:t>
            </a:r>
            <a:r>
              <a:rPr lang="en-US" dirty="0"/>
              <a:t>example, MITRA special school and vocational training </a:t>
            </a:r>
            <a:r>
              <a:rPr lang="en-US" dirty="0" smtClean="0"/>
              <a:t>center </a:t>
            </a:r>
            <a:r>
              <a:rPr lang="en-US" dirty="0"/>
              <a:t>for the mentally retarded, </a:t>
            </a:r>
            <a:r>
              <a:rPr lang="en-US" dirty="0" smtClean="0"/>
              <a:t>Bengaluru, </a:t>
            </a:r>
            <a:r>
              <a:rPr lang="en-US" dirty="0"/>
              <a:t>Karnataka.</a:t>
            </a:r>
          </a:p>
        </p:txBody>
      </p:sp>
    </p:spTree>
    <p:extLst>
      <p:ext uri="{BB962C8B-B14F-4D97-AF65-F5344CB8AC3E}">
        <p14:creationId xmlns:p14="http://schemas.microsoft.com/office/powerpoint/2010/main" val="285533871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lnSpcReduction="10000"/>
          </a:bodyPr>
          <a:lstStyle/>
          <a:p>
            <a:pPr marL="0" indent="0">
              <a:buNone/>
            </a:pPr>
            <a:r>
              <a:rPr lang="en-US" b="1" dirty="0"/>
              <a:t>Hints for successful skill </a:t>
            </a:r>
            <a:r>
              <a:rPr lang="en-US" b="1" dirty="0" smtClean="0"/>
              <a:t>training:</a:t>
            </a:r>
          </a:p>
          <a:p>
            <a:pPr marL="0" indent="0">
              <a:buNone/>
            </a:pPr>
            <a:endParaRPr lang="en-US" dirty="0"/>
          </a:p>
          <a:p>
            <a:pPr lvl="0"/>
            <a:r>
              <a:rPr lang="en-US" dirty="0"/>
              <a:t>Divide each training activity into small steps and demonstrate.</a:t>
            </a:r>
          </a:p>
          <a:p>
            <a:pPr lvl="0"/>
            <a:r>
              <a:rPr lang="en-US" dirty="0"/>
              <a:t>Give the mentally retarded person repeated training in each activity.</a:t>
            </a:r>
          </a:p>
          <a:p>
            <a:pPr lvl="0"/>
            <a:r>
              <a:rPr lang="en-US" dirty="0"/>
              <a:t>Give the training regularly and systematically. Do not let parents get impatient.</a:t>
            </a:r>
          </a:p>
          <a:p>
            <a:pPr lvl="0"/>
            <a:r>
              <a:rPr lang="en-US" dirty="0"/>
              <a:t>Start the training with what the child already knows and then proceed to the skill that needs to be trained. </a:t>
            </a:r>
          </a:p>
        </p:txBody>
      </p:sp>
    </p:spTree>
    <p:extLst>
      <p:ext uri="{BB962C8B-B14F-4D97-AF65-F5344CB8AC3E}">
        <p14:creationId xmlns:p14="http://schemas.microsoft.com/office/powerpoint/2010/main" val="8478225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Autofit/>
          </a:bodyPr>
          <a:lstStyle/>
          <a:p>
            <a:pPr marL="0" lvl="0" indent="0" algn="just">
              <a:buNone/>
            </a:pPr>
            <a:r>
              <a:rPr lang="en-US" sz="3600" dirty="0" smtClean="0"/>
              <a:t> </a:t>
            </a:r>
            <a:r>
              <a:rPr lang="en-US" sz="4000" dirty="0" err="1" smtClean="0"/>
              <a:t>Cont</a:t>
            </a:r>
            <a:r>
              <a:rPr lang="en-US" sz="4000" dirty="0" smtClean="0"/>
              <a:t>…</a:t>
            </a:r>
          </a:p>
          <a:p>
            <a:pPr marL="0" lvl="0" indent="0" algn="just">
              <a:buNone/>
            </a:pPr>
            <a:endParaRPr lang="en-US" sz="2800" dirty="0" smtClean="0"/>
          </a:p>
          <a:p>
            <a:pPr lvl="0" algn="just"/>
            <a:r>
              <a:rPr lang="en-US" dirty="0" smtClean="0"/>
              <a:t>Reward </a:t>
            </a:r>
            <a:r>
              <a:rPr lang="en-US" dirty="0"/>
              <a:t>his effort even the child attains near success, by appreciation or with something that he likes.</a:t>
            </a:r>
          </a:p>
          <a:p>
            <a:pPr lvl="0" algn="just"/>
            <a:r>
              <a:rPr lang="en-US" dirty="0"/>
              <a:t>Reduce the reward gradually as he masters a skill and takes up another skill for training</a:t>
            </a:r>
            <a:r>
              <a:rPr lang="en-US" dirty="0" smtClean="0"/>
              <a:t>.</a:t>
            </a:r>
          </a:p>
          <a:p>
            <a:pPr lvl="0" algn="just"/>
            <a:r>
              <a:rPr lang="en-US" dirty="0" smtClean="0"/>
              <a:t>Use </a:t>
            </a:r>
            <a:r>
              <a:rPr lang="en-US" dirty="0"/>
              <a:t>the training materials which are appropriate, attractive and locally available</a:t>
            </a:r>
            <a:r>
              <a:rPr lang="en-US" dirty="0" smtClean="0"/>
              <a:t>.</a:t>
            </a:r>
            <a:endParaRPr lang="en-US" dirty="0"/>
          </a:p>
        </p:txBody>
      </p:sp>
    </p:spTree>
    <p:extLst>
      <p:ext uri="{BB962C8B-B14F-4D97-AF65-F5344CB8AC3E}">
        <p14:creationId xmlns:p14="http://schemas.microsoft.com/office/powerpoint/2010/main" val="17122158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pPr lvl="0" algn="just"/>
            <a:r>
              <a:rPr lang="en-US" dirty="0"/>
              <a:t>involve normal children of the same age in training the mentally retarded child, after orienting the normal child appropriately.</a:t>
            </a:r>
          </a:p>
          <a:p>
            <a:pPr lvl="0" algn="just"/>
            <a:r>
              <a:rPr lang="en-US" dirty="0"/>
              <a:t>Assess the child periodically, preferable once in four of six months.</a:t>
            </a:r>
          </a:p>
          <a:p>
            <a:pPr lvl="0" algn="just"/>
            <a:r>
              <a:rPr lang="en-US" dirty="0"/>
              <a:t>Remember, a mentally retarded child learns very slowly. Tell the parents not to be dejected at the slow progress, nor feel threatened by the child’s failure.</a:t>
            </a:r>
          </a:p>
        </p:txBody>
      </p:sp>
    </p:spTree>
    <p:extLst>
      <p:ext uri="{BB962C8B-B14F-4D97-AF65-F5344CB8AC3E}">
        <p14:creationId xmlns:p14="http://schemas.microsoft.com/office/powerpoint/2010/main" val="29551487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l"/>
            <a:r>
              <a:rPr lang="en-US" sz="3600" b="1" dirty="0"/>
              <a:t>Help for </a:t>
            </a:r>
            <a:r>
              <a:rPr lang="en-US" sz="3600" b="1" dirty="0" smtClean="0"/>
              <a:t>families</a:t>
            </a:r>
            <a:endParaRPr lang="en-US" sz="3600" dirty="0"/>
          </a:p>
        </p:txBody>
      </p:sp>
      <p:sp>
        <p:nvSpPr>
          <p:cNvPr id="3" name="Content Placeholder 2"/>
          <p:cNvSpPr>
            <a:spLocks noGrp="1"/>
          </p:cNvSpPr>
          <p:nvPr>
            <p:ph idx="1"/>
          </p:nvPr>
        </p:nvSpPr>
        <p:spPr>
          <a:xfrm>
            <a:off x="457200" y="1219200"/>
            <a:ext cx="8229600" cy="5334000"/>
          </a:xfrm>
        </p:spPr>
        <p:txBody>
          <a:bodyPr>
            <a:normAutofit/>
          </a:bodyPr>
          <a:lstStyle/>
          <a:p>
            <a:r>
              <a:rPr lang="en-US" dirty="0"/>
              <a:t>A</a:t>
            </a:r>
            <a:r>
              <a:rPr lang="en-US" dirty="0" smtClean="0"/>
              <a:t>dequate </a:t>
            </a:r>
            <a:r>
              <a:rPr lang="en-US" dirty="0"/>
              <a:t>time must be allowed to explain the </a:t>
            </a:r>
            <a:r>
              <a:rPr lang="en-US" dirty="0" smtClean="0"/>
              <a:t>prognosis</a:t>
            </a:r>
          </a:p>
          <a:p>
            <a:r>
              <a:rPr lang="en-US" dirty="0" smtClean="0"/>
              <a:t>indicate </a:t>
            </a:r>
            <a:r>
              <a:rPr lang="en-US" dirty="0"/>
              <a:t>what help can be provided and discuss the part that the parents can play in helping their child to achieve full potential.</a:t>
            </a:r>
          </a:p>
          <a:p>
            <a:r>
              <a:rPr lang="en-US" dirty="0" smtClean="0"/>
              <a:t>When </a:t>
            </a:r>
            <a:r>
              <a:rPr lang="en-US" dirty="0"/>
              <a:t>the child starts school, the parents should not only be kept informed about his progress, but should feel involved in the planning and provision of care.</a:t>
            </a:r>
          </a:p>
        </p:txBody>
      </p:sp>
    </p:spTree>
    <p:extLst>
      <p:ext uri="{BB962C8B-B14F-4D97-AF65-F5344CB8AC3E}">
        <p14:creationId xmlns:p14="http://schemas.microsoft.com/office/powerpoint/2010/main" val="307040085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a:t>Stages in parent counseling</a:t>
            </a:r>
            <a:endParaRPr lang="en-US" sz="4000" dirty="0"/>
          </a:p>
        </p:txBody>
      </p:sp>
      <p:sp>
        <p:nvSpPr>
          <p:cNvPr id="3" name="Content Placeholder 2"/>
          <p:cNvSpPr>
            <a:spLocks noGrp="1"/>
          </p:cNvSpPr>
          <p:nvPr>
            <p:ph idx="1"/>
          </p:nvPr>
        </p:nvSpPr>
        <p:spPr>
          <a:xfrm>
            <a:off x="457200" y="990600"/>
            <a:ext cx="8229600" cy="5410200"/>
          </a:xfrm>
        </p:spPr>
        <p:txBody>
          <a:bodyPr>
            <a:noAutofit/>
          </a:bodyPr>
          <a:lstStyle/>
          <a:p>
            <a:r>
              <a:rPr lang="en-US" sz="2800" b="1" i="1" dirty="0"/>
              <a:t>Stage 1:</a:t>
            </a:r>
            <a:r>
              <a:rPr lang="en-US" sz="2800" dirty="0"/>
              <a:t> </a:t>
            </a:r>
            <a:r>
              <a:rPr lang="en-US" sz="2800" dirty="0" smtClean="0"/>
              <a:t> </a:t>
            </a:r>
            <a:r>
              <a:rPr lang="en-US" sz="2800" dirty="0"/>
              <a:t>information regarding </a:t>
            </a:r>
            <a:r>
              <a:rPr lang="en-US" sz="2800" dirty="0" smtClean="0"/>
              <a:t>condition.</a:t>
            </a:r>
          </a:p>
          <a:p>
            <a:pPr marL="0" indent="0">
              <a:buNone/>
            </a:pPr>
            <a:r>
              <a:rPr lang="en-US" sz="2800" dirty="0" smtClean="0"/>
              <a:t>                     misleading </a:t>
            </a:r>
            <a:r>
              <a:rPr lang="en-US" sz="2800" dirty="0"/>
              <a:t>information or building false </a:t>
            </a:r>
            <a:endParaRPr lang="en-US" sz="2800" dirty="0" smtClean="0"/>
          </a:p>
          <a:p>
            <a:pPr marL="0" indent="0">
              <a:buNone/>
            </a:pPr>
            <a:r>
              <a:rPr lang="en-US" sz="2800" dirty="0" smtClean="0"/>
              <a:t>                     hopes.</a:t>
            </a:r>
            <a:endParaRPr lang="en-US" sz="2800" dirty="0"/>
          </a:p>
          <a:p>
            <a:r>
              <a:rPr lang="en-US" sz="2800" b="1" i="1" dirty="0"/>
              <a:t>Stage 2</a:t>
            </a:r>
            <a:r>
              <a:rPr lang="en-US" sz="2800" b="1" i="1" dirty="0" smtClean="0"/>
              <a:t>:</a:t>
            </a:r>
            <a:r>
              <a:rPr lang="en-US" sz="2800" dirty="0"/>
              <a:t> </a:t>
            </a:r>
            <a:r>
              <a:rPr lang="en-US" sz="2800" dirty="0" smtClean="0"/>
              <a:t> </a:t>
            </a:r>
            <a:r>
              <a:rPr lang="en-US" sz="2800" dirty="0"/>
              <a:t>develop right attitude towards their </a:t>
            </a:r>
            <a:r>
              <a:rPr lang="en-US" sz="2800" dirty="0" smtClean="0"/>
              <a:t> </a:t>
            </a:r>
          </a:p>
          <a:p>
            <a:pPr marL="0" indent="0">
              <a:buNone/>
            </a:pPr>
            <a:r>
              <a:rPr lang="en-US" sz="2800" dirty="0" smtClean="0"/>
              <a:t>                     mentally </a:t>
            </a:r>
            <a:r>
              <a:rPr lang="en-US" sz="2800" dirty="0"/>
              <a:t>retarded </a:t>
            </a:r>
            <a:r>
              <a:rPr lang="en-US" sz="2800" dirty="0" smtClean="0"/>
              <a:t>child.</a:t>
            </a:r>
          </a:p>
          <a:p>
            <a:pPr marL="0" indent="0">
              <a:buNone/>
            </a:pPr>
            <a:r>
              <a:rPr lang="en-US" sz="2800" dirty="0"/>
              <a:t> </a:t>
            </a:r>
            <a:r>
              <a:rPr lang="en-US" sz="2800" dirty="0" smtClean="0"/>
              <a:t>                    </a:t>
            </a:r>
            <a:r>
              <a:rPr lang="en-US" sz="2800" dirty="0"/>
              <a:t>Handle guilty feelings in parents</a:t>
            </a:r>
            <a:r>
              <a:rPr lang="en-US" sz="2800" dirty="0" smtClean="0"/>
              <a:t>.</a:t>
            </a:r>
            <a:endParaRPr lang="en-US" sz="2800" dirty="0"/>
          </a:p>
          <a:p>
            <a:r>
              <a:rPr lang="en-US" sz="2800" b="1" i="1" dirty="0"/>
              <a:t>Stage 3:</a:t>
            </a:r>
            <a:r>
              <a:rPr lang="en-US" sz="2800" dirty="0"/>
              <a:t>  </a:t>
            </a:r>
            <a:r>
              <a:rPr lang="en-US" sz="2800" dirty="0" smtClean="0"/>
              <a:t>awareness </a:t>
            </a:r>
            <a:r>
              <a:rPr lang="en-US" sz="2800" dirty="0"/>
              <a:t>in parents regarding their role </a:t>
            </a:r>
            <a:r>
              <a:rPr lang="en-US" sz="2800" dirty="0" smtClean="0"/>
              <a:t>in</a:t>
            </a:r>
          </a:p>
          <a:p>
            <a:pPr marL="0" indent="0">
              <a:buNone/>
            </a:pPr>
            <a:r>
              <a:rPr lang="en-US" sz="2800" dirty="0" smtClean="0"/>
              <a:t>                     </a:t>
            </a:r>
            <a:r>
              <a:rPr lang="en-US" sz="2800" dirty="0"/>
              <a:t>training the child. </a:t>
            </a:r>
            <a:endParaRPr lang="en-US" sz="2800" dirty="0" smtClean="0"/>
          </a:p>
          <a:p>
            <a:pPr marL="0" indent="0">
              <a:buNone/>
            </a:pPr>
            <a:r>
              <a:rPr lang="en-US" sz="2800" dirty="0"/>
              <a:t> </a:t>
            </a:r>
            <a:r>
              <a:rPr lang="en-US" sz="2800" dirty="0" smtClean="0"/>
              <a:t>                    realization of </a:t>
            </a:r>
            <a:r>
              <a:rPr lang="en-US" sz="2800" dirty="0"/>
              <a:t>mentally retarded child does </a:t>
            </a:r>
            <a:endParaRPr lang="en-US" sz="2800" dirty="0" smtClean="0"/>
          </a:p>
          <a:p>
            <a:pPr marL="0" indent="0">
              <a:buNone/>
            </a:pPr>
            <a:r>
              <a:rPr lang="en-US" sz="2800" dirty="0" smtClean="0"/>
              <a:t>                     not </a:t>
            </a:r>
            <a:r>
              <a:rPr lang="en-US" sz="2800" dirty="0"/>
              <a:t>need complex </a:t>
            </a:r>
            <a:r>
              <a:rPr lang="en-US" sz="2800" dirty="0" smtClean="0"/>
              <a:t>skills.</a:t>
            </a:r>
          </a:p>
          <a:p>
            <a:pPr marL="0" indent="0">
              <a:buNone/>
            </a:pPr>
            <a:r>
              <a:rPr lang="en-US" sz="2800" dirty="0"/>
              <a:t> </a:t>
            </a:r>
            <a:r>
              <a:rPr lang="en-US" sz="2800" dirty="0" smtClean="0"/>
              <a:t>                    </a:t>
            </a:r>
            <a:r>
              <a:rPr lang="en-US" sz="2800" dirty="0"/>
              <a:t>repeated training in simple </a:t>
            </a:r>
            <a:r>
              <a:rPr lang="en-US" sz="2800" dirty="0" smtClean="0"/>
              <a:t>steps</a:t>
            </a:r>
            <a:r>
              <a:rPr lang="en-US" sz="2800" dirty="0"/>
              <a:t>.</a:t>
            </a:r>
            <a:endParaRPr lang="en-US" sz="2000" dirty="0"/>
          </a:p>
        </p:txBody>
      </p:sp>
    </p:spTree>
    <p:extLst>
      <p:ext uri="{BB962C8B-B14F-4D97-AF65-F5344CB8AC3E}">
        <p14:creationId xmlns:p14="http://schemas.microsoft.com/office/powerpoint/2010/main" val="41835215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Residential care according to national planning for the mentally handicapped</a:t>
            </a:r>
            <a:endParaRPr lang="en-US" sz="3600" dirty="0"/>
          </a:p>
        </p:txBody>
      </p:sp>
      <p:sp>
        <p:nvSpPr>
          <p:cNvPr id="3" name="Content Placeholder 2"/>
          <p:cNvSpPr>
            <a:spLocks noGrp="1"/>
          </p:cNvSpPr>
          <p:nvPr>
            <p:ph idx="1"/>
          </p:nvPr>
        </p:nvSpPr>
        <p:spPr/>
        <p:txBody>
          <a:bodyPr>
            <a:normAutofit fontScale="92500" lnSpcReduction="10000"/>
          </a:bodyPr>
          <a:lstStyle/>
          <a:p>
            <a:pPr lvl="0"/>
            <a:r>
              <a:rPr lang="en-US" dirty="0"/>
              <a:t>To provide complete personal care and supervision from birth to death.</a:t>
            </a:r>
          </a:p>
          <a:p>
            <a:pPr lvl="0"/>
            <a:r>
              <a:rPr lang="en-US" dirty="0"/>
              <a:t>To provide recreational facilities.</a:t>
            </a:r>
          </a:p>
          <a:p>
            <a:pPr lvl="0"/>
            <a:r>
              <a:rPr lang="en-US" dirty="0"/>
              <a:t>To provide comprehensive health care including care for associated physical handicaps and behavioral abnormalities.</a:t>
            </a:r>
          </a:p>
          <a:p>
            <a:r>
              <a:rPr lang="en-US" dirty="0"/>
              <a:t>It is suggested that each state in India should have, to start with at least one such “total care” institution for the severely and profoundly retarded children.</a:t>
            </a:r>
          </a:p>
        </p:txBody>
      </p:sp>
    </p:spTree>
    <p:extLst>
      <p:ext uri="{BB962C8B-B14F-4D97-AF65-F5344CB8AC3E}">
        <p14:creationId xmlns:p14="http://schemas.microsoft.com/office/powerpoint/2010/main" val="37426891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Definition</a:t>
            </a:r>
            <a:endParaRPr lang="en-US" b="1" dirty="0"/>
          </a:p>
        </p:txBody>
      </p:sp>
      <p:sp>
        <p:nvSpPr>
          <p:cNvPr id="3" name="Content Placeholder 2"/>
          <p:cNvSpPr>
            <a:spLocks noGrp="1"/>
          </p:cNvSpPr>
          <p:nvPr>
            <p:ph idx="1"/>
          </p:nvPr>
        </p:nvSpPr>
        <p:spPr>
          <a:xfrm>
            <a:off x="457200" y="1417638"/>
            <a:ext cx="8229600" cy="4708525"/>
          </a:xfrm>
        </p:spPr>
        <p:txBody>
          <a:bodyPr/>
          <a:lstStyle/>
          <a:p>
            <a:pPr marL="0" indent="0" algn="ctr">
              <a:buNone/>
            </a:pPr>
            <a:r>
              <a:rPr lang="en-US" dirty="0"/>
              <a:t>“Mental retardation is defined by deficits in general intellectual functioning and adaptive functioning.” </a:t>
            </a:r>
            <a:endParaRPr lang="en-US" dirty="0" smtClean="0"/>
          </a:p>
          <a:p>
            <a:pPr marL="0" indent="0" algn="ctr">
              <a:buNone/>
            </a:pPr>
            <a:r>
              <a:rPr lang="en-US" dirty="0" smtClean="0"/>
              <a:t>(e g</a:t>
            </a:r>
            <a:r>
              <a:rPr lang="en-US" dirty="0"/>
              <a:t>. Person’s ability to meet the responsibilities of social, personal, interpersonal and occupational areas of life according to his age and sociocultural and educational background.) </a:t>
            </a:r>
          </a:p>
        </p:txBody>
      </p:sp>
    </p:spTree>
    <p:extLst>
      <p:ext uri="{BB962C8B-B14F-4D97-AF65-F5344CB8AC3E}">
        <p14:creationId xmlns:p14="http://schemas.microsoft.com/office/powerpoint/2010/main" val="35836312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Types of residential units</a:t>
            </a:r>
            <a:endParaRPr lang="en-US" sz="4000" dirty="0"/>
          </a:p>
        </p:txBody>
      </p:sp>
      <p:sp>
        <p:nvSpPr>
          <p:cNvPr id="3" name="Content Placeholder 2"/>
          <p:cNvSpPr>
            <a:spLocks noGrp="1"/>
          </p:cNvSpPr>
          <p:nvPr>
            <p:ph idx="1"/>
          </p:nvPr>
        </p:nvSpPr>
        <p:spPr/>
        <p:txBody>
          <a:bodyPr/>
          <a:lstStyle/>
          <a:p>
            <a:pPr lvl="0"/>
            <a:r>
              <a:rPr lang="en-US" dirty="0"/>
              <a:t>Large institutions</a:t>
            </a:r>
          </a:p>
          <a:p>
            <a:pPr lvl="0"/>
            <a:r>
              <a:rPr lang="en-US" dirty="0"/>
              <a:t>Cottage system</a:t>
            </a:r>
          </a:p>
          <a:p>
            <a:pPr lvl="0"/>
            <a:r>
              <a:rPr lang="en-US" dirty="0"/>
              <a:t>Day care homes</a:t>
            </a:r>
          </a:p>
        </p:txBody>
      </p:sp>
    </p:spTree>
    <p:extLst>
      <p:ext uri="{BB962C8B-B14F-4D97-AF65-F5344CB8AC3E}">
        <p14:creationId xmlns:p14="http://schemas.microsoft.com/office/powerpoint/2010/main" val="10048735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77000"/>
          </a:xfrm>
        </p:spPr>
        <p:txBody>
          <a:bodyPr>
            <a:normAutofit/>
          </a:bodyPr>
          <a:lstStyle/>
          <a:p>
            <a:pPr marL="0" lvl="0" indent="0">
              <a:buNone/>
            </a:pPr>
            <a:r>
              <a:rPr lang="en-US" sz="3600" b="1" dirty="0" smtClean="0"/>
              <a:t>Types of services provided :</a:t>
            </a:r>
          </a:p>
          <a:p>
            <a:pPr marL="0" lvl="0" indent="0">
              <a:buNone/>
            </a:pPr>
            <a:endParaRPr lang="en-US" sz="3600" b="1" dirty="0" smtClean="0"/>
          </a:p>
          <a:p>
            <a:pPr lvl="0"/>
            <a:r>
              <a:rPr lang="en-US" b="1" dirty="0" smtClean="0"/>
              <a:t>Educational </a:t>
            </a:r>
            <a:r>
              <a:rPr lang="en-US" b="1" dirty="0"/>
              <a:t>and training services:</a:t>
            </a:r>
          </a:p>
          <a:p>
            <a:pPr marL="0" lvl="0" indent="0">
              <a:buNone/>
            </a:pPr>
            <a:r>
              <a:rPr lang="en-US" dirty="0" smtClean="0"/>
              <a:t>      Program </a:t>
            </a:r>
            <a:r>
              <a:rPr lang="en-US" dirty="0"/>
              <a:t>tailored to individual needs taking in to </a:t>
            </a:r>
            <a:r>
              <a:rPr lang="en-US" dirty="0" smtClean="0"/>
              <a:t>account </a:t>
            </a:r>
            <a:r>
              <a:rPr lang="en-US" dirty="0"/>
              <a:t>in to the level of mental development, </a:t>
            </a:r>
            <a:r>
              <a:rPr lang="en-US" dirty="0" smtClean="0"/>
              <a:t>physical </a:t>
            </a:r>
            <a:r>
              <a:rPr lang="en-US" dirty="0"/>
              <a:t>health, etc</a:t>
            </a:r>
            <a:r>
              <a:rPr lang="en-US" dirty="0" smtClean="0"/>
              <a:t>.</a:t>
            </a:r>
          </a:p>
          <a:p>
            <a:pPr marL="0" lvl="0" indent="0">
              <a:buNone/>
            </a:pPr>
            <a:endParaRPr lang="en-US" dirty="0"/>
          </a:p>
          <a:p>
            <a:pPr lvl="0"/>
            <a:r>
              <a:rPr lang="en-US" b="1" dirty="0" smtClean="0"/>
              <a:t>Vocational </a:t>
            </a:r>
            <a:r>
              <a:rPr lang="en-US" b="1" dirty="0"/>
              <a:t>services:</a:t>
            </a:r>
            <a:r>
              <a:rPr lang="en-US" dirty="0"/>
              <a:t> The mentally retarded children learn more with hands than heads.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r>
              <a:rPr lang="en-US" b="1" dirty="0"/>
              <a:t>For boys</a:t>
            </a:r>
            <a:r>
              <a:rPr lang="en-US" dirty="0"/>
              <a:t>: chair canning, book binding, printing, weaving, carpentry, hair dressing, basket and matt making, poultry forming, gardening, errand boys, hotel servants, candle making, leather work</a:t>
            </a:r>
            <a:r>
              <a:rPr lang="en-US" dirty="0" smtClean="0"/>
              <a:t>.</a:t>
            </a:r>
          </a:p>
          <a:p>
            <a:endParaRPr lang="en-US" dirty="0"/>
          </a:p>
          <a:p>
            <a:r>
              <a:rPr lang="en-US" b="1" dirty="0"/>
              <a:t>For girls: </a:t>
            </a:r>
            <a:r>
              <a:rPr lang="en-US" dirty="0"/>
              <a:t>cooking, laundry, dress making, knitting, craft work etc</a:t>
            </a:r>
            <a:r>
              <a:rPr lang="en-US" dirty="0" smtClean="0"/>
              <a:t>.</a:t>
            </a:r>
          </a:p>
          <a:p>
            <a:endParaRPr lang="en-US" dirty="0" smtClean="0"/>
          </a:p>
          <a:p>
            <a:r>
              <a:rPr lang="en-US" dirty="0" smtClean="0"/>
              <a:t> </a:t>
            </a:r>
            <a:r>
              <a:rPr lang="en-US" b="1" dirty="0"/>
              <a:t>Medical and nursing services: </a:t>
            </a:r>
            <a:r>
              <a:rPr lang="en-US" dirty="0"/>
              <a:t>To attend </a:t>
            </a:r>
            <a:r>
              <a:rPr lang="en-US" dirty="0" smtClean="0"/>
              <a:t>to</a:t>
            </a:r>
          </a:p>
          <a:p>
            <a:pPr marL="0" lvl="0" indent="0">
              <a:buNone/>
            </a:pPr>
            <a:r>
              <a:rPr lang="en-US" dirty="0"/>
              <a:t> </a:t>
            </a:r>
            <a:r>
              <a:rPr lang="en-US" dirty="0" smtClean="0"/>
              <a:t>    </a:t>
            </a:r>
            <a:r>
              <a:rPr lang="en-US" dirty="0"/>
              <a:t>physical </a:t>
            </a:r>
            <a:r>
              <a:rPr lang="en-US" dirty="0" smtClean="0"/>
              <a:t>disabilities </a:t>
            </a:r>
            <a:r>
              <a:rPr lang="en-US" dirty="0"/>
              <a:t>and ailments.</a:t>
            </a:r>
          </a:p>
        </p:txBody>
      </p:sp>
    </p:spTree>
    <p:extLst>
      <p:ext uri="{BB962C8B-B14F-4D97-AF65-F5344CB8AC3E}">
        <p14:creationId xmlns:p14="http://schemas.microsoft.com/office/powerpoint/2010/main" val="14366866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lvl="0" algn="just"/>
            <a:r>
              <a:rPr lang="en-US" b="1" dirty="0"/>
              <a:t>Social services</a:t>
            </a:r>
            <a:r>
              <a:rPr lang="en-US" b="1" dirty="0" smtClean="0"/>
              <a:t>:</a:t>
            </a:r>
          </a:p>
          <a:p>
            <a:pPr marL="0" lvl="0" indent="0" algn="just">
              <a:buNone/>
            </a:pPr>
            <a:r>
              <a:rPr lang="en-US" b="1" dirty="0" smtClean="0"/>
              <a:t> </a:t>
            </a:r>
            <a:r>
              <a:rPr lang="en-US" dirty="0"/>
              <a:t>To provide a </a:t>
            </a:r>
            <a:r>
              <a:rPr lang="en-US" dirty="0" smtClean="0"/>
              <a:t>connection between </a:t>
            </a:r>
            <a:r>
              <a:rPr lang="en-US" dirty="0"/>
              <a:t>the institution and home and between the institution and community as well as to undertake work within the institution and with families of the children</a:t>
            </a:r>
            <a:r>
              <a:rPr lang="en-US" dirty="0" smtClean="0"/>
              <a:t>.</a:t>
            </a:r>
          </a:p>
          <a:p>
            <a:pPr marL="0" lvl="0" indent="0" algn="just">
              <a:buNone/>
            </a:pPr>
            <a:endParaRPr lang="en-US" dirty="0"/>
          </a:p>
          <a:p>
            <a:pPr lvl="0" algn="just"/>
            <a:r>
              <a:rPr lang="en-US" b="1" dirty="0"/>
              <a:t>Extra- curricular activities</a:t>
            </a:r>
            <a:r>
              <a:rPr lang="en-US" dirty="0" smtClean="0"/>
              <a:t>:</a:t>
            </a:r>
          </a:p>
          <a:p>
            <a:pPr marL="0" lvl="0" indent="0" algn="just">
              <a:buNone/>
            </a:pPr>
            <a:r>
              <a:rPr lang="en-US" dirty="0" smtClean="0"/>
              <a:t> </a:t>
            </a:r>
            <a:r>
              <a:rPr lang="en-US" dirty="0"/>
              <a:t>Outings, picnics, educational tours, art and craft.</a:t>
            </a:r>
          </a:p>
        </p:txBody>
      </p:sp>
    </p:spTree>
    <p:extLst>
      <p:ext uri="{BB962C8B-B14F-4D97-AF65-F5344CB8AC3E}">
        <p14:creationId xmlns:p14="http://schemas.microsoft.com/office/powerpoint/2010/main" val="259736119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l"/>
            <a:r>
              <a:rPr lang="en-US" sz="4000" b="1" dirty="0"/>
              <a:t>Sheltered workshops </a:t>
            </a:r>
            <a:endParaRPr lang="en-US" sz="4000" dirty="0"/>
          </a:p>
        </p:txBody>
      </p:sp>
      <p:sp>
        <p:nvSpPr>
          <p:cNvPr id="3" name="Content Placeholder 2"/>
          <p:cNvSpPr>
            <a:spLocks noGrp="1"/>
          </p:cNvSpPr>
          <p:nvPr>
            <p:ph idx="1"/>
          </p:nvPr>
        </p:nvSpPr>
        <p:spPr>
          <a:xfrm>
            <a:off x="457200" y="1600200"/>
            <a:ext cx="8229600" cy="4525963"/>
          </a:xfrm>
        </p:spPr>
        <p:txBody>
          <a:bodyPr>
            <a:noAutofit/>
          </a:bodyPr>
          <a:lstStyle/>
          <a:p>
            <a:pPr algn="just"/>
            <a:r>
              <a:rPr lang="en-US" dirty="0"/>
              <a:t>Sheltered workshop is a work oriented rehabilitative facility with controlled working environment and individualized vocational goals, which assist the handicapped children to progress toward normal living and productive social status</a:t>
            </a:r>
            <a:r>
              <a:rPr lang="en-US" dirty="0" smtClean="0"/>
              <a:t>.</a:t>
            </a:r>
            <a:endParaRPr lang="en-US" dirty="0"/>
          </a:p>
        </p:txBody>
      </p:sp>
    </p:spTree>
    <p:extLst>
      <p:ext uri="{BB962C8B-B14F-4D97-AF65-F5344CB8AC3E}">
        <p14:creationId xmlns:p14="http://schemas.microsoft.com/office/powerpoint/2010/main" val="129911206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pPr algn="l"/>
            <a:r>
              <a:rPr lang="en-US" sz="3600" b="1" dirty="0" smtClean="0"/>
              <a:t>                       OVERALL MEASURES</a:t>
            </a:r>
            <a:br>
              <a:rPr lang="en-US" sz="3600" b="1" dirty="0" smtClean="0"/>
            </a:br>
            <a:r>
              <a:rPr lang="en-US" sz="3600" b="1" dirty="0" smtClean="0"/>
              <a:t>Child </a:t>
            </a:r>
            <a:r>
              <a:rPr lang="en-US" sz="3600" b="1" dirty="0"/>
              <a:t>guidance clinics</a:t>
            </a:r>
            <a:endParaRPr lang="en-US" sz="3600" dirty="0"/>
          </a:p>
        </p:txBody>
      </p:sp>
      <p:sp>
        <p:nvSpPr>
          <p:cNvPr id="3" name="Content Placeholder 2"/>
          <p:cNvSpPr>
            <a:spLocks noGrp="1"/>
          </p:cNvSpPr>
          <p:nvPr>
            <p:ph idx="1"/>
          </p:nvPr>
        </p:nvSpPr>
        <p:spPr>
          <a:xfrm>
            <a:off x="470848" y="1371600"/>
            <a:ext cx="8229600" cy="5257800"/>
          </a:xfrm>
        </p:spPr>
        <p:txBody>
          <a:bodyPr>
            <a:normAutofit lnSpcReduction="10000"/>
          </a:bodyPr>
          <a:lstStyle/>
          <a:p>
            <a:r>
              <a:rPr lang="en-US" dirty="0"/>
              <a:t>It should be affiliated to all the existing pediatric and / or psychiatric departments of medical care institutions.</a:t>
            </a:r>
          </a:p>
          <a:p>
            <a:r>
              <a:rPr lang="en-US" dirty="0" smtClean="0"/>
              <a:t>In </a:t>
            </a:r>
            <a:r>
              <a:rPr lang="en-US" dirty="0"/>
              <a:t>terms of objective, these clinics in addition to undertaking early diagnosis and evaluation of mental retardation cases and providing counseling to the </a:t>
            </a:r>
            <a:r>
              <a:rPr lang="en-US" dirty="0" smtClean="0"/>
              <a:t>parents.</a:t>
            </a:r>
          </a:p>
          <a:p>
            <a:r>
              <a:rPr lang="en-US" dirty="0" smtClean="0"/>
              <a:t> </a:t>
            </a:r>
            <a:r>
              <a:rPr lang="en-US" dirty="0"/>
              <a:t>There clinics, if fully utilized, can serve well in the implementation and training in early secondary prevention of mental retardation.	</a:t>
            </a:r>
          </a:p>
          <a:p>
            <a:endParaRPr lang="en-US" dirty="0"/>
          </a:p>
        </p:txBody>
      </p:sp>
    </p:spTree>
    <p:extLst>
      <p:ext uri="{BB962C8B-B14F-4D97-AF65-F5344CB8AC3E}">
        <p14:creationId xmlns:p14="http://schemas.microsoft.com/office/powerpoint/2010/main" val="393094970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pPr marL="0" lvl="0" indent="0">
              <a:buNone/>
            </a:pPr>
            <a:r>
              <a:rPr lang="en-US" sz="3500" b="1" dirty="0"/>
              <a:t>Mobile </a:t>
            </a:r>
            <a:r>
              <a:rPr lang="en-US" sz="3500" b="1" dirty="0" smtClean="0"/>
              <a:t>team</a:t>
            </a:r>
            <a:endParaRPr lang="en-US" sz="3500" dirty="0"/>
          </a:p>
          <a:p>
            <a:r>
              <a:rPr lang="en-US" dirty="0" smtClean="0"/>
              <a:t> Visiting </a:t>
            </a:r>
            <a:r>
              <a:rPr lang="en-US" dirty="0"/>
              <a:t>all schools to screen pupils and identify borderline and mildly retarded children</a:t>
            </a:r>
            <a:r>
              <a:rPr lang="en-US" dirty="0" smtClean="0"/>
              <a:t>.</a:t>
            </a:r>
          </a:p>
          <a:p>
            <a:r>
              <a:rPr lang="en-US" dirty="0" smtClean="0"/>
              <a:t>ultimate </a:t>
            </a:r>
            <a:r>
              <a:rPr lang="en-US" dirty="0"/>
              <a:t>aim should be to make the services of educational psychologists to each school available. </a:t>
            </a:r>
            <a:endParaRPr lang="en-US" dirty="0" smtClean="0"/>
          </a:p>
          <a:p>
            <a:r>
              <a:rPr lang="en-US" dirty="0" smtClean="0"/>
              <a:t>The </a:t>
            </a:r>
            <a:r>
              <a:rPr lang="en-US" dirty="0"/>
              <a:t>psychologists, besides doing counseling and other work connected with psychological aspects of education will also assist in detecting borderline cases of mental retardation.</a:t>
            </a:r>
          </a:p>
        </p:txBody>
      </p:sp>
    </p:spTree>
    <p:extLst>
      <p:ext uri="{BB962C8B-B14F-4D97-AF65-F5344CB8AC3E}">
        <p14:creationId xmlns:p14="http://schemas.microsoft.com/office/powerpoint/2010/main" val="79407547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74638"/>
            <a:ext cx="8229600" cy="6354762"/>
          </a:xfrm>
        </p:spPr>
        <p:txBody>
          <a:bodyPr>
            <a:normAutofit/>
          </a:bodyPr>
          <a:lstStyle/>
          <a:p>
            <a:pPr marL="0" lvl="0" indent="0">
              <a:buNone/>
            </a:pPr>
            <a:r>
              <a:rPr lang="en-US" sz="3900" b="1" dirty="0" smtClean="0"/>
              <a:t>Health Education </a:t>
            </a:r>
            <a:endParaRPr lang="en-US" sz="3900" dirty="0"/>
          </a:p>
          <a:p>
            <a:pPr marL="0" indent="0">
              <a:buNone/>
            </a:pPr>
            <a:r>
              <a:rPr lang="en-US" dirty="0" smtClean="0"/>
              <a:t>In </a:t>
            </a:r>
            <a:r>
              <a:rPr lang="en-US" dirty="0" err="1" smtClean="0"/>
              <a:t>india</a:t>
            </a:r>
            <a:r>
              <a:rPr lang="en-US" dirty="0" smtClean="0"/>
              <a:t> altering attitudes toward the mentally retarded would be effective through:</a:t>
            </a:r>
          </a:p>
          <a:p>
            <a:pPr lvl="0"/>
            <a:r>
              <a:rPr lang="en-US" dirty="0" smtClean="0"/>
              <a:t>Health </a:t>
            </a:r>
            <a:r>
              <a:rPr lang="en-US" dirty="0"/>
              <a:t>education bureaus of the various states</a:t>
            </a:r>
          </a:p>
          <a:p>
            <a:pPr lvl="0"/>
            <a:r>
              <a:rPr lang="en-US" dirty="0"/>
              <a:t>Child guidance clinics</a:t>
            </a:r>
          </a:p>
          <a:p>
            <a:pPr lvl="0"/>
            <a:r>
              <a:rPr lang="en-US" dirty="0"/>
              <a:t>Departments of social welfare</a:t>
            </a:r>
          </a:p>
          <a:p>
            <a:pPr lvl="0"/>
            <a:r>
              <a:rPr lang="en-US" dirty="0"/>
              <a:t>Voluntary social organizations</a:t>
            </a:r>
          </a:p>
        </p:txBody>
      </p:sp>
    </p:spTree>
    <p:extLst>
      <p:ext uri="{BB962C8B-B14F-4D97-AF65-F5344CB8AC3E}">
        <p14:creationId xmlns:p14="http://schemas.microsoft.com/office/powerpoint/2010/main" val="4090088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4000" b="1" dirty="0"/>
              <a:t>Nursing diagnosis:-</a:t>
            </a:r>
            <a:endParaRPr lang="en-US" sz="4000" dirty="0"/>
          </a:p>
        </p:txBody>
      </p:sp>
      <p:sp>
        <p:nvSpPr>
          <p:cNvPr id="3" name="Content Placeholder 2"/>
          <p:cNvSpPr>
            <a:spLocks noGrp="1"/>
          </p:cNvSpPr>
          <p:nvPr>
            <p:ph idx="1"/>
          </p:nvPr>
        </p:nvSpPr>
        <p:spPr>
          <a:xfrm>
            <a:off x="457200" y="914400"/>
            <a:ext cx="8229600" cy="5943600"/>
          </a:xfrm>
        </p:spPr>
        <p:txBody>
          <a:bodyPr>
            <a:normAutofit fontScale="92500" lnSpcReduction="20000"/>
          </a:bodyPr>
          <a:lstStyle/>
          <a:p>
            <a:pPr marL="0" lvl="0" indent="0">
              <a:buNone/>
            </a:pPr>
            <a:r>
              <a:rPr lang="en-US" b="1" dirty="0" smtClean="0"/>
              <a:t>1.Risk </a:t>
            </a:r>
            <a:r>
              <a:rPr lang="en-US" b="1" dirty="0"/>
              <a:t>for injury related to altered physical mobility or aggressive behavior.</a:t>
            </a:r>
          </a:p>
          <a:p>
            <a:pPr lvl="0"/>
            <a:r>
              <a:rPr lang="en-US" b="1" dirty="0"/>
              <a:t>Interventions:- </a:t>
            </a:r>
            <a:r>
              <a:rPr lang="en-US" dirty="0"/>
              <a:t>Create a safe environment for client.</a:t>
            </a:r>
          </a:p>
          <a:p>
            <a:pPr lvl="0"/>
            <a:r>
              <a:rPr lang="en-US" dirty="0"/>
              <a:t>Ensure that small items are removed from area where client will </a:t>
            </a:r>
            <a:r>
              <a:rPr lang="en-US" dirty="0" smtClean="0"/>
              <a:t>be moving </a:t>
            </a:r>
            <a:r>
              <a:rPr lang="en-US" dirty="0"/>
              <a:t>and that sharp items are out of reach.</a:t>
            </a:r>
          </a:p>
          <a:p>
            <a:pPr lvl="0"/>
            <a:r>
              <a:rPr lang="en-US" dirty="0"/>
              <a:t>Store items that clients uses frequently within easy reach.</a:t>
            </a:r>
          </a:p>
          <a:p>
            <a:pPr lvl="0"/>
            <a:r>
              <a:rPr lang="en-US" dirty="0"/>
              <a:t>Pad side rails and headboard of client with history of seizures.</a:t>
            </a:r>
          </a:p>
          <a:p>
            <a:pPr lvl="0"/>
            <a:r>
              <a:rPr lang="en-US" dirty="0"/>
              <a:t>Prevent physical aggression and acting out behaviors by learning to recognize signs that client is becoming agitated.</a:t>
            </a:r>
          </a:p>
          <a:p>
            <a:endParaRPr lang="en-US" dirty="0"/>
          </a:p>
        </p:txBody>
      </p:sp>
    </p:spTree>
    <p:extLst>
      <p:ext uri="{BB962C8B-B14F-4D97-AF65-F5344CB8AC3E}">
        <p14:creationId xmlns:p14="http://schemas.microsoft.com/office/powerpoint/2010/main" val="219032852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pPr marL="0" lvl="0" indent="0">
              <a:buNone/>
            </a:pPr>
            <a:r>
              <a:rPr lang="en-US" b="1" dirty="0" smtClean="0"/>
              <a:t>2.Self- </a:t>
            </a:r>
            <a:r>
              <a:rPr lang="en-US" b="1" dirty="0"/>
              <a:t>Care deficit related to altered physical mobility or lack of maturity.</a:t>
            </a:r>
          </a:p>
          <a:p>
            <a:pPr lvl="0"/>
            <a:r>
              <a:rPr lang="en-US" b="1" dirty="0"/>
              <a:t>Interventions</a:t>
            </a:r>
            <a:r>
              <a:rPr lang="en-US" b="1" dirty="0" smtClean="0"/>
              <a:t>:-</a:t>
            </a:r>
            <a:r>
              <a:rPr lang="en-US" dirty="0"/>
              <a:t>Identify aspects of self care that may be within the client’s capabilities. Work on one aspect of self- care at a time. Provide </a:t>
            </a:r>
            <a:r>
              <a:rPr lang="en-US" dirty="0" smtClean="0"/>
              <a:t>simple </a:t>
            </a:r>
            <a:r>
              <a:rPr lang="en-US" dirty="0"/>
              <a:t>explanations. Offer positive feedback for efforts.</a:t>
            </a:r>
          </a:p>
          <a:p>
            <a:pPr lvl="0"/>
            <a:r>
              <a:rPr lang="en-US" dirty="0"/>
              <a:t>When one aspect of self- care has been mastered to the best of the client’s ability, move on to another. </a:t>
            </a:r>
            <a:endParaRPr lang="en-US" dirty="0" smtClean="0"/>
          </a:p>
          <a:p>
            <a:pPr lvl="0"/>
            <a:r>
              <a:rPr lang="en-US" dirty="0" smtClean="0"/>
              <a:t>Encourage </a:t>
            </a:r>
            <a:r>
              <a:rPr lang="en-US" dirty="0"/>
              <a:t>independence but </a:t>
            </a:r>
            <a:r>
              <a:rPr lang="en-US" dirty="0" smtClean="0"/>
              <a:t>interfere </a:t>
            </a:r>
            <a:r>
              <a:rPr lang="en-US" dirty="0"/>
              <a:t>when client is unable to perform.</a:t>
            </a:r>
          </a:p>
          <a:p>
            <a:endParaRPr lang="en-US" dirty="0"/>
          </a:p>
        </p:txBody>
      </p:sp>
    </p:spTree>
    <p:extLst>
      <p:ext uri="{BB962C8B-B14F-4D97-AF65-F5344CB8AC3E}">
        <p14:creationId xmlns:p14="http://schemas.microsoft.com/office/powerpoint/2010/main" val="36193090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76200"/>
            <a:ext cx="8686800" cy="678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561743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lnSpcReduction="10000"/>
          </a:bodyPr>
          <a:lstStyle/>
          <a:p>
            <a:pPr marL="0" lvl="0" indent="0">
              <a:buNone/>
            </a:pPr>
            <a:r>
              <a:rPr lang="en-US" b="1" dirty="0" smtClean="0"/>
              <a:t>3.Impaired </a:t>
            </a:r>
            <a:r>
              <a:rPr lang="en-US" b="1" dirty="0"/>
              <a:t>verbal communication related to developmental alterations.</a:t>
            </a:r>
          </a:p>
          <a:p>
            <a:pPr lvl="0"/>
            <a:r>
              <a:rPr lang="en-US" b="1" dirty="0"/>
              <a:t>Interventions</a:t>
            </a:r>
            <a:r>
              <a:rPr lang="en-US" b="1" dirty="0" smtClean="0"/>
              <a:t>:-</a:t>
            </a:r>
          </a:p>
          <a:p>
            <a:pPr lvl="0"/>
            <a:r>
              <a:rPr lang="en-US" dirty="0" smtClean="0"/>
              <a:t>Anticipate </a:t>
            </a:r>
            <a:r>
              <a:rPr lang="en-US" dirty="0"/>
              <a:t>and fulfill client’s needs until satisfactory communication patterns are established. </a:t>
            </a:r>
            <a:endParaRPr lang="en-US" dirty="0" smtClean="0"/>
          </a:p>
          <a:p>
            <a:pPr lvl="0"/>
            <a:r>
              <a:rPr lang="en-US" dirty="0" smtClean="0"/>
              <a:t>Learn </a:t>
            </a:r>
            <a:r>
              <a:rPr lang="en-US" dirty="0"/>
              <a:t>special words client uses that are different from the norm. </a:t>
            </a:r>
            <a:endParaRPr lang="en-US" dirty="0" smtClean="0"/>
          </a:p>
          <a:p>
            <a:pPr lvl="0"/>
            <a:r>
              <a:rPr lang="en-US" dirty="0" smtClean="0"/>
              <a:t>Identify </a:t>
            </a:r>
            <a:r>
              <a:rPr lang="en-US" dirty="0"/>
              <a:t>nonverbal gestures or signals that clients may use to convey needs if verbal communication is absent</a:t>
            </a:r>
            <a:r>
              <a:rPr lang="en-US" dirty="0" smtClean="0"/>
              <a:t>.</a:t>
            </a:r>
          </a:p>
          <a:p>
            <a:pPr lvl="0"/>
            <a:r>
              <a:rPr lang="en-US" dirty="0" smtClean="0"/>
              <a:t> </a:t>
            </a:r>
            <a:r>
              <a:rPr lang="en-US" dirty="0"/>
              <a:t>Practice these communication skills repeatedly.</a:t>
            </a:r>
          </a:p>
          <a:p>
            <a:endParaRPr lang="en-US" dirty="0"/>
          </a:p>
        </p:txBody>
      </p:sp>
    </p:spTree>
    <p:extLst>
      <p:ext uri="{BB962C8B-B14F-4D97-AF65-F5344CB8AC3E}">
        <p14:creationId xmlns:p14="http://schemas.microsoft.com/office/powerpoint/2010/main" val="357409757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a:bodyPr>
          <a:lstStyle/>
          <a:p>
            <a:pPr marL="0" indent="0">
              <a:buNone/>
            </a:pPr>
            <a:r>
              <a:rPr lang="en-US" b="1" dirty="0" smtClean="0"/>
              <a:t>PREVENTION:</a:t>
            </a:r>
            <a:endParaRPr lang="en-US" dirty="0" smtClean="0"/>
          </a:p>
          <a:p>
            <a:pPr marL="0" indent="0">
              <a:buNone/>
            </a:pPr>
            <a:r>
              <a:rPr lang="en-US" b="1" dirty="0" smtClean="0"/>
              <a:t>Primary prevention:</a:t>
            </a:r>
            <a:endParaRPr lang="en-US" dirty="0"/>
          </a:p>
          <a:p>
            <a:pPr marL="0" indent="0">
              <a:buNone/>
            </a:pPr>
            <a:r>
              <a:rPr lang="en-US" b="1" dirty="0" smtClean="0"/>
              <a:t> 1.Preconception:</a:t>
            </a:r>
            <a:endParaRPr lang="en-US" dirty="0" smtClean="0"/>
          </a:p>
          <a:p>
            <a:pPr lvl="0"/>
            <a:r>
              <a:rPr lang="en-US" dirty="0" smtClean="0"/>
              <a:t>Genetic counselling </a:t>
            </a:r>
          </a:p>
          <a:p>
            <a:pPr lvl="0"/>
            <a:r>
              <a:rPr lang="en-US" dirty="0" smtClean="0"/>
              <a:t>Immunization for maternal rubella.</a:t>
            </a:r>
          </a:p>
          <a:p>
            <a:pPr lvl="0"/>
            <a:r>
              <a:rPr lang="en-US" dirty="0" smtClean="0"/>
              <a:t>Blood tests for marriage licenses can identify the presence of venereal disease.</a:t>
            </a:r>
          </a:p>
          <a:p>
            <a:pPr lvl="0"/>
            <a:r>
              <a:rPr lang="en-US" dirty="0" smtClean="0"/>
              <a:t>Adequate maternal nutrition can lay a sound metabolic foundation for later child bearing.</a:t>
            </a:r>
          </a:p>
          <a:p>
            <a:pPr lvl="0"/>
            <a:r>
              <a:rPr lang="en-US" dirty="0" smtClean="0"/>
              <a:t>Family planning in terms of size, appropriate spacing and age of parents can also affect a variety of specific causal agents.</a:t>
            </a:r>
          </a:p>
          <a:p>
            <a:endParaRPr lang="en-US" dirty="0" smtClean="0"/>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endParaRPr lang="en-US" b="1" dirty="0" smtClean="0"/>
          </a:p>
          <a:p>
            <a:pPr marL="0" indent="0">
              <a:buNone/>
            </a:pPr>
            <a:r>
              <a:rPr lang="en-US" b="1" dirty="0"/>
              <a:t> </a:t>
            </a:r>
            <a:r>
              <a:rPr lang="en-US" b="1" dirty="0" smtClean="0"/>
              <a:t>    2. During gestation: </a:t>
            </a:r>
            <a:endParaRPr lang="en-US" dirty="0"/>
          </a:p>
          <a:p>
            <a:pPr marL="0" indent="0">
              <a:buNone/>
            </a:pPr>
            <a:r>
              <a:rPr lang="en-US" b="1" dirty="0" smtClean="0"/>
              <a:t>     a) prenatal care:</a:t>
            </a:r>
            <a:endParaRPr lang="en-US" dirty="0" smtClean="0"/>
          </a:p>
          <a:p>
            <a:pPr marL="0" indent="0" algn="just">
              <a:buNone/>
            </a:pPr>
            <a:r>
              <a:rPr lang="en-US" b="1" dirty="0" smtClean="0"/>
              <a:t>    </a:t>
            </a:r>
            <a:r>
              <a:rPr lang="en-US" dirty="0" smtClean="0"/>
              <a:t>-</a:t>
            </a:r>
            <a:r>
              <a:rPr lang="en-US" dirty="0"/>
              <a:t>P</a:t>
            </a:r>
            <a:r>
              <a:rPr lang="en-US" dirty="0" smtClean="0"/>
              <a:t>rovide</a:t>
            </a:r>
            <a:r>
              <a:rPr lang="en-US" b="1" dirty="0" smtClean="0"/>
              <a:t> </a:t>
            </a:r>
            <a:r>
              <a:rPr lang="en-US" dirty="0" smtClean="0"/>
              <a:t>adequate nutrition</a:t>
            </a:r>
          </a:p>
          <a:p>
            <a:pPr marL="0" indent="0" algn="just">
              <a:buNone/>
            </a:pPr>
            <a:r>
              <a:rPr lang="en-US" dirty="0" smtClean="0"/>
              <a:t>    -fetal monitoring and protection from disease</a:t>
            </a:r>
          </a:p>
          <a:p>
            <a:pPr marL="0" indent="0" algn="just">
              <a:buNone/>
            </a:pPr>
            <a:r>
              <a:rPr lang="en-US" dirty="0" smtClean="0"/>
              <a:t>     -avoid contact from teratogenic substance like exposure to Radiation and consumption to drugs and alcohol.</a:t>
            </a:r>
          </a:p>
          <a:p>
            <a:pPr marL="0" indent="0" algn="just">
              <a:buNone/>
            </a:pPr>
            <a:r>
              <a:rPr lang="en-US" b="1" dirty="0"/>
              <a:t> </a:t>
            </a:r>
            <a:r>
              <a:rPr lang="en-US" b="1" dirty="0" smtClean="0"/>
              <a:t>    b)</a:t>
            </a:r>
            <a:r>
              <a:rPr lang="en-US" dirty="0" smtClean="0"/>
              <a:t> Analysis of fetus for possible genetic disorders.</a:t>
            </a:r>
          </a:p>
          <a:p>
            <a:pPr marL="0" indent="0" algn="just">
              <a:buNone/>
            </a:pPr>
            <a:r>
              <a:rPr lang="en-US" dirty="0"/>
              <a:t> </a:t>
            </a:r>
            <a:r>
              <a:rPr lang="en-US" dirty="0" smtClean="0"/>
              <a:t>    -by amniocentesis, fetoscopy, fetal biopsy and ultrasound.</a:t>
            </a:r>
          </a:p>
          <a:p>
            <a:pPr marL="0" indent="0">
              <a:buNone/>
            </a:pPr>
            <a:r>
              <a:rPr lang="en-US" b="1" dirty="0" smtClean="0"/>
              <a:t>     </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buNone/>
            </a:pPr>
            <a:r>
              <a:rPr lang="en-US" b="1" dirty="0"/>
              <a:t>3) At delivery</a:t>
            </a:r>
            <a:r>
              <a:rPr lang="en-US" b="1" dirty="0" smtClean="0"/>
              <a:t>:</a:t>
            </a:r>
          </a:p>
          <a:p>
            <a:pPr marL="0" indent="0">
              <a:buNone/>
            </a:pPr>
            <a:endParaRPr lang="en-US" dirty="0"/>
          </a:p>
          <a:p>
            <a:pPr marL="0" indent="0">
              <a:buNone/>
            </a:pPr>
            <a:r>
              <a:rPr lang="en-US" b="1" dirty="0" smtClean="0"/>
              <a:t> </a:t>
            </a:r>
            <a:r>
              <a:rPr lang="en-US" b="1" dirty="0"/>
              <a:t>-</a:t>
            </a:r>
            <a:r>
              <a:rPr lang="en-US" dirty="0"/>
              <a:t>Delivery should be conducted by expert doctors specially </a:t>
            </a:r>
          </a:p>
          <a:p>
            <a:pPr marL="0" indent="0">
              <a:buNone/>
            </a:pPr>
            <a:r>
              <a:rPr lang="en-US" dirty="0" smtClean="0"/>
              <a:t> </a:t>
            </a:r>
            <a:r>
              <a:rPr lang="en-US" dirty="0"/>
              <a:t>In case of high-risk pregnancy –diabetes, hypertension.</a:t>
            </a:r>
          </a:p>
          <a:p>
            <a:pPr marL="0" indent="0">
              <a:buNone/>
            </a:pPr>
            <a:r>
              <a:rPr lang="en-US" dirty="0" smtClean="0"/>
              <a:t>-</a:t>
            </a:r>
            <a:r>
              <a:rPr lang="en-US" dirty="0"/>
              <a:t>Close monitoring of mother and child.</a:t>
            </a:r>
          </a:p>
          <a:p>
            <a:pPr marL="0" indent="0">
              <a:buNone/>
            </a:pPr>
            <a:r>
              <a:rPr lang="en-US" dirty="0" smtClean="0"/>
              <a:t>-</a:t>
            </a:r>
            <a:r>
              <a:rPr lang="en-US" dirty="0"/>
              <a:t>Injection gamma globulin </a:t>
            </a:r>
            <a:r>
              <a:rPr lang="en-US" dirty="0" smtClean="0"/>
              <a:t>which can </a:t>
            </a:r>
            <a:r>
              <a:rPr lang="en-US" dirty="0"/>
              <a:t>prevent </a:t>
            </a:r>
            <a:r>
              <a:rPr lang="en-US" dirty="0" smtClean="0"/>
              <a:t>Rh-negative mothers </a:t>
            </a:r>
            <a:r>
              <a:rPr lang="en-US" dirty="0"/>
              <a:t>from developing antibodies that might </a:t>
            </a:r>
            <a:r>
              <a:rPr lang="en-US" dirty="0" smtClean="0"/>
              <a:t>otherwise</a:t>
            </a:r>
            <a:endParaRPr lang="en-US" dirty="0"/>
          </a:p>
        </p:txBody>
      </p:sp>
    </p:spTree>
    <p:extLst>
      <p:ext uri="{BB962C8B-B14F-4D97-AF65-F5344CB8AC3E}">
        <p14:creationId xmlns:p14="http://schemas.microsoft.com/office/powerpoint/2010/main" val="275332555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4267200"/>
          </a:xfrm>
        </p:spPr>
        <p:txBody>
          <a:bodyPr>
            <a:normAutofit/>
          </a:bodyPr>
          <a:lstStyle/>
          <a:p>
            <a:pPr marL="0" indent="0">
              <a:buNone/>
            </a:pPr>
            <a:r>
              <a:rPr lang="en-US" b="1" dirty="0" smtClean="0"/>
              <a:t>   4)childhood:</a:t>
            </a:r>
          </a:p>
          <a:p>
            <a:pPr marL="0" indent="0">
              <a:buNone/>
            </a:pPr>
            <a:endParaRPr lang="en-US" dirty="0" smtClean="0"/>
          </a:p>
          <a:p>
            <a:pPr marL="0" indent="0">
              <a:buNone/>
            </a:pPr>
            <a:r>
              <a:rPr lang="en-US" b="1" dirty="0" smtClean="0"/>
              <a:t>-</a:t>
            </a:r>
            <a:r>
              <a:rPr lang="en-US" dirty="0" smtClean="0"/>
              <a:t>proper nutrition throughout the developmental period  And particularly during first 6 months after birth.</a:t>
            </a:r>
          </a:p>
          <a:p>
            <a:pPr marL="0" indent="0">
              <a:buNone/>
            </a:pPr>
            <a:r>
              <a:rPr lang="en-US" dirty="0" smtClean="0"/>
              <a:t>-dietary restrictions for specific metabolic disorders until no Longer needed.</a:t>
            </a:r>
          </a:p>
          <a:p>
            <a:pPr marL="0" indent="0">
              <a:buNone/>
            </a:pPr>
            <a:endParaRPr lang="en-US" dirty="0" smtClean="0"/>
          </a:p>
          <a:p>
            <a:endParaRPr lang="en-US"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marL="0" indent="0">
              <a:buNone/>
            </a:pPr>
            <a:r>
              <a:rPr lang="en-US" b="1" u="sng" dirty="0" smtClean="0"/>
              <a:t>Secondary prevention:</a:t>
            </a:r>
            <a:endParaRPr lang="en-US" dirty="0" smtClean="0"/>
          </a:p>
          <a:p>
            <a:pPr lvl="0"/>
            <a:r>
              <a:rPr lang="en-US" dirty="0" smtClean="0"/>
              <a:t>Early detection and treatment of preventable disorder.</a:t>
            </a:r>
          </a:p>
          <a:p>
            <a:r>
              <a:rPr lang="en-US" dirty="0" smtClean="0"/>
              <a:t>e.g.- hypothyroidism</a:t>
            </a:r>
          </a:p>
          <a:p>
            <a:pPr lvl="0"/>
            <a:r>
              <a:rPr lang="en-US" dirty="0" smtClean="0"/>
              <a:t>Psychiatric treatment for emotional and behavior difficulties.</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u="sng" dirty="0"/>
              <a:t>Tertiary prevention:</a:t>
            </a:r>
            <a:endParaRPr lang="en-US" dirty="0"/>
          </a:p>
          <a:p>
            <a:pPr lvl="0"/>
            <a:r>
              <a:rPr lang="en-US" dirty="0"/>
              <a:t>Rehabilitation in vocational, physical and stress areas according To level of handicap.</a:t>
            </a:r>
          </a:p>
          <a:p>
            <a:r>
              <a:rPr lang="en-US" dirty="0"/>
              <a:t>Rehabilitation is aimed at reducing disability and providing optimal functioning in a child with mental retardation</a:t>
            </a:r>
          </a:p>
        </p:txBody>
      </p:sp>
    </p:spTree>
    <p:extLst>
      <p:ext uri="{BB962C8B-B14F-4D97-AF65-F5344CB8AC3E}">
        <p14:creationId xmlns:p14="http://schemas.microsoft.com/office/powerpoint/2010/main" val="37540395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nd-romancepng396.png"/>
          <p:cNvPicPr>
            <a:picLocks noGrp="1" noChangeAspect="1"/>
          </p:cNvPicPr>
          <p:nvPr>
            <p:ph idx="1"/>
          </p:nvPr>
        </p:nvPicPr>
        <p:blipFill>
          <a:blip r:embed="rId2"/>
          <a:stretch>
            <a:fillRect/>
          </a:stretch>
        </p:blipFill>
        <p:spPr>
          <a:xfrm rot="21258862">
            <a:off x="778204" y="1588991"/>
            <a:ext cx="7567416" cy="4883005"/>
          </a:xfrm>
        </p:spPr>
      </p:pic>
      <p:sp>
        <p:nvSpPr>
          <p:cNvPr id="5" name="Rectangle 4"/>
          <p:cNvSpPr/>
          <p:nvPr/>
        </p:nvSpPr>
        <p:spPr>
          <a:xfrm>
            <a:off x="2590800" y="1752600"/>
            <a:ext cx="4724400" cy="1015663"/>
          </a:xfrm>
          <a:prstGeom prst="rect">
            <a:avLst/>
          </a:prstGeom>
        </p:spPr>
        <p:txBody>
          <a:bodyPr wrap="square">
            <a:spAutoFit/>
          </a:bodyPr>
          <a:lstStyle/>
          <a:p>
            <a:r>
              <a:rPr lang="en-US" sz="6000" dirty="0">
                <a:solidFill>
                  <a:schemeClr val="accent6">
                    <a:lumMod val="75000"/>
                  </a:schemeClr>
                </a:solidFill>
              </a:rPr>
              <a:t>THANK YOU</a:t>
            </a:r>
          </a:p>
        </p:txBody>
      </p:sp>
    </p:spTree>
    <p:extLst>
      <p:ext uri="{BB962C8B-B14F-4D97-AF65-F5344CB8AC3E}">
        <p14:creationId xmlns:p14="http://schemas.microsoft.com/office/powerpoint/2010/main" val="240927052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7010400"/>
          </a:xfrm>
        </p:spPr>
        <p:txBody>
          <a:bodyPr>
            <a:normAutofit fontScale="47500" lnSpcReduction="20000"/>
          </a:bodyPr>
          <a:lstStyle/>
          <a:p>
            <a:r>
              <a:rPr lang="en-US" b="1" dirty="0"/>
              <a:t> </a:t>
            </a:r>
            <a:r>
              <a:rPr lang="en-US" b="1" u="sng" dirty="0"/>
              <a:t>MULTIPLE CHOICE </a:t>
            </a:r>
            <a:r>
              <a:rPr lang="en-US" b="1" u="sng" dirty="0" smtClean="0"/>
              <a:t>QUESTIONS</a:t>
            </a:r>
          </a:p>
          <a:p>
            <a:endParaRPr lang="en-US" b="1" u="sng" dirty="0" smtClean="0"/>
          </a:p>
          <a:p>
            <a:endParaRPr lang="en-US" dirty="0"/>
          </a:p>
          <a:p>
            <a:pPr marL="0" indent="0">
              <a:buNone/>
            </a:pPr>
            <a:r>
              <a:rPr lang="en-US" sz="3600" b="1" dirty="0" smtClean="0"/>
              <a:t>           1</a:t>
            </a:r>
            <a:r>
              <a:rPr lang="en-US" sz="3600" b="1" dirty="0"/>
              <a:t>. MENTAL RETARDATION IS DEFINED BY DEFICIT IN…</a:t>
            </a:r>
            <a:endParaRPr lang="en-US" sz="3600" dirty="0"/>
          </a:p>
          <a:p>
            <a:pPr marL="0" indent="0">
              <a:buNone/>
            </a:pPr>
            <a:r>
              <a:rPr lang="en-US" sz="3600" dirty="0" smtClean="0"/>
              <a:t>            </a:t>
            </a:r>
            <a:r>
              <a:rPr lang="en-US" sz="3600" dirty="0"/>
              <a:t>A) GENERAL INTELLECTUAL FUNCTIONING                        </a:t>
            </a:r>
            <a:r>
              <a:rPr lang="en-US" sz="3600" dirty="0" smtClean="0"/>
              <a:t> </a:t>
            </a:r>
            <a:r>
              <a:rPr lang="en-US" sz="3600" dirty="0"/>
              <a:t>C) A &amp; D</a:t>
            </a:r>
          </a:p>
          <a:p>
            <a:pPr marL="0" indent="0">
              <a:buNone/>
            </a:pPr>
            <a:r>
              <a:rPr lang="en-US" sz="3600" dirty="0" smtClean="0"/>
              <a:t>            </a:t>
            </a:r>
            <a:r>
              <a:rPr lang="en-US" sz="3600" dirty="0"/>
              <a:t>B) KNOWLEDGE                                                                      </a:t>
            </a:r>
            <a:r>
              <a:rPr lang="en-US" sz="3600" dirty="0" smtClean="0"/>
              <a:t>D) ADOPTIVFUNCTIONING</a:t>
            </a:r>
          </a:p>
          <a:p>
            <a:pPr marL="0" indent="0">
              <a:buNone/>
            </a:pPr>
            <a:r>
              <a:rPr lang="en-US" sz="3600" dirty="0"/>
              <a:t> </a:t>
            </a:r>
            <a:endParaRPr lang="en-US" sz="3600" dirty="0" smtClean="0"/>
          </a:p>
          <a:p>
            <a:pPr marL="0" indent="0">
              <a:buNone/>
            </a:pPr>
            <a:r>
              <a:rPr lang="en-US" sz="3600" b="1" dirty="0"/>
              <a:t> </a:t>
            </a:r>
            <a:r>
              <a:rPr lang="en-US" sz="3600" b="1" dirty="0" smtClean="0"/>
              <a:t>          2</a:t>
            </a:r>
            <a:r>
              <a:rPr lang="en-US" sz="3600" b="1" dirty="0"/>
              <a:t>. MODERATE RETARDED PERSON HAS IQ OF</a:t>
            </a:r>
            <a:r>
              <a:rPr lang="en-US" sz="3600" b="1" dirty="0" smtClean="0"/>
              <a:t>…</a:t>
            </a:r>
          </a:p>
          <a:p>
            <a:pPr marL="0" indent="0">
              <a:buNone/>
            </a:pPr>
            <a:r>
              <a:rPr lang="en-US" sz="3600" dirty="0"/>
              <a:t> </a:t>
            </a:r>
            <a:r>
              <a:rPr lang="en-US" sz="3600" dirty="0" smtClean="0"/>
              <a:t>         </a:t>
            </a:r>
            <a:r>
              <a:rPr lang="en-US" sz="3600" dirty="0"/>
              <a:t>A) 35-50                                                                                   </a:t>
            </a:r>
            <a:r>
              <a:rPr lang="en-US" sz="3600" dirty="0" smtClean="0"/>
              <a:t>    </a:t>
            </a:r>
            <a:r>
              <a:rPr lang="en-US" sz="3600" dirty="0"/>
              <a:t>C) 20-35</a:t>
            </a:r>
          </a:p>
          <a:p>
            <a:pPr marL="0" indent="0">
              <a:buNone/>
            </a:pPr>
            <a:r>
              <a:rPr lang="en-US" sz="3600" dirty="0" smtClean="0"/>
              <a:t>          </a:t>
            </a:r>
            <a:r>
              <a:rPr lang="en-US" sz="3600" dirty="0"/>
              <a:t>B) LESS THAN 20                                                                        </a:t>
            </a:r>
            <a:r>
              <a:rPr lang="en-US" sz="3600" dirty="0" smtClean="0"/>
              <a:t> D</a:t>
            </a:r>
            <a:r>
              <a:rPr lang="en-US" sz="3600" dirty="0"/>
              <a:t>) NONE OF </a:t>
            </a:r>
            <a:r>
              <a:rPr lang="en-US" sz="3600" dirty="0" smtClean="0"/>
              <a:t>ABOVE</a:t>
            </a:r>
          </a:p>
          <a:p>
            <a:endParaRPr lang="en-US" sz="3600" dirty="0"/>
          </a:p>
          <a:p>
            <a:pPr marL="0" indent="0">
              <a:buNone/>
            </a:pPr>
            <a:r>
              <a:rPr lang="en-US" sz="3600" b="1" dirty="0" smtClean="0"/>
              <a:t>           3</a:t>
            </a:r>
            <a:r>
              <a:rPr lang="en-US" sz="3600" b="1" dirty="0"/>
              <a:t>. MENTAL RETARDED PERSON HAS SIGN OF…</a:t>
            </a:r>
            <a:endParaRPr lang="en-US" sz="3600" dirty="0"/>
          </a:p>
          <a:p>
            <a:pPr marL="0" indent="0">
              <a:buNone/>
            </a:pPr>
            <a:r>
              <a:rPr lang="en-US" sz="3600" dirty="0"/>
              <a:t> </a:t>
            </a:r>
            <a:r>
              <a:rPr lang="en-US" sz="3600" dirty="0" smtClean="0"/>
              <a:t>         A</a:t>
            </a:r>
            <a:r>
              <a:rPr lang="en-US" sz="3600" dirty="0"/>
              <a:t>) AKINESIS AND MUTISM                                                     </a:t>
            </a:r>
            <a:r>
              <a:rPr lang="en-US" sz="3600" dirty="0" smtClean="0"/>
              <a:t>    </a:t>
            </a:r>
            <a:r>
              <a:rPr lang="en-US" sz="3600" dirty="0"/>
              <a:t>C) AGITATED DEPRESSION</a:t>
            </a:r>
          </a:p>
          <a:p>
            <a:pPr marL="0" indent="0">
              <a:buNone/>
            </a:pPr>
            <a:r>
              <a:rPr lang="en-US" sz="3600" dirty="0" smtClean="0"/>
              <a:t>          </a:t>
            </a:r>
            <a:r>
              <a:rPr lang="en-US" sz="3600" dirty="0"/>
              <a:t>B) DEFICIENCIES IN COGNITIVE FUNCTIONING                   </a:t>
            </a:r>
            <a:r>
              <a:rPr lang="en-US" sz="3600" dirty="0" smtClean="0"/>
              <a:t>   </a:t>
            </a:r>
            <a:r>
              <a:rPr lang="en-US" sz="3600" dirty="0"/>
              <a:t>D) LOW SELF </a:t>
            </a:r>
            <a:r>
              <a:rPr lang="en-US" sz="3600" dirty="0" smtClean="0"/>
              <a:t>ESTEEM</a:t>
            </a:r>
          </a:p>
          <a:p>
            <a:endParaRPr lang="en-US" sz="3600" dirty="0"/>
          </a:p>
          <a:p>
            <a:pPr marL="0" indent="0">
              <a:buNone/>
            </a:pPr>
            <a:r>
              <a:rPr lang="en-US" sz="3600" b="1" dirty="0"/>
              <a:t> </a:t>
            </a:r>
            <a:r>
              <a:rPr lang="en-US" sz="3600" b="1" dirty="0" smtClean="0"/>
              <a:t>          4</a:t>
            </a:r>
            <a:r>
              <a:rPr lang="en-US" sz="3600" b="1" dirty="0"/>
              <a:t>. WHICH IS THE TREATMENT FOR MENTAL RETARDATION AMONG GIVEN BELOW?</a:t>
            </a:r>
            <a:endParaRPr lang="en-US" sz="3600" dirty="0"/>
          </a:p>
          <a:p>
            <a:pPr marL="0" indent="0">
              <a:buNone/>
            </a:pPr>
            <a:r>
              <a:rPr lang="en-US" sz="3600" dirty="0"/>
              <a:t> </a:t>
            </a:r>
            <a:r>
              <a:rPr lang="en-US" sz="3600" dirty="0" smtClean="0"/>
              <a:t>         </a:t>
            </a:r>
            <a:r>
              <a:rPr lang="en-US" sz="3600" dirty="0"/>
              <a:t>A) BEHAVIOUR MANAGEMENT                                                   </a:t>
            </a:r>
            <a:r>
              <a:rPr lang="en-US" sz="3600" dirty="0" smtClean="0"/>
              <a:t>C</a:t>
            </a:r>
            <a:r>
              <a:rPr lang="en-US" sz="3600" dirty="0"/>
              <a:t>) FAMILY THERAPY</a:t>
            </a:r>
          </a:p>
          <a:p>
            <a:pPr marL="0" indent="0">
              <a:buNone/>
            </a:pPr>
            <a:r>
              <a:rPr lang="en-US" sz="3600" dirty="0"/>
              <a:t> </a:t>
            </a:r>
            <a:r>
              <a:rPr lang="en-US" sz="3600" dirty="0" smtClean="0"/>
              <a:t>         </a:t>
            </a:r>
            <a:r>
              <a:rPr lang="en-US" sz="3600" dirty="0"/>
              <a:t>B) ENVIRONMENT SUPPORT                                                     </a:t>
            </a:r>
            <a:r>
              <a:rPr lang="en-US" sz="3600" dirty="0" smtClean="0"/>
              <a:t>   </a:t>
            </a:r>
            <a:r>
              <a:rPr lang="en-US" sz="3600" dirty="0"/>
              <a:t>D) ALL OF </a:t>
            </a:r>
            <a:r>
              <a:rPr lang="en-US" sz="3600" dirty="0" smtClean="0"/>
              <a:t>ABOVE</a:t>
            </a:r>
          </a:p>
          <a:p>
            <a:pPr marL="0" indent="0">
              <a:buNone/>
            </a:pPr>
            <a:endParaRPr lang="en-US" sz="3600" dirty="0"/>
          </a:p>
          <a:p>
            <a:pPr marL="0" indent="0">
              <a:buNone/>
            </a:pPr>
            <a:r>
              <a:rPr lang="en-US" sz="3600" b="1" dirty="0"/>
              <a:t> </a:t>
            </a:r>
            <a:r>
              <a:rPr lang="en-US" sz="3600" b="1" dirty="0" smtClean="0"/>
              <a:t>          5. THE MILDLY RETARDED CHILDREN REQUIRE…</a:t>
            </a:r>
            <a:endParaRPr lang="en-US" sz="3600" dirty="0" smtClean="0"/>
          </a:p>
          <a:p>
            <a:pPr marL="0" indent="0">
              <a:buNone/>
            </a:pPr>
            <a:r>
              <a:rPr lang="en-US" sz="3600" dirty="0"/>
              <a:t> </a:t>
            </a:r>
            <a:r>
              <a:rPr lang="en-US" sz="3600" dirty="0" smtClean="0"/>
              <a:t>         A)  SPECIAL CARETAKER                                                            C) SPECIAL SERVICES</a:t>
            </a:r>
          </a:p>
          <a:p>
            <a:pPr marL="0" indent="0">
              <a:buNone/>
            </a:pPr>
            <a:r>
              <a:rPr lang="en-US" sz="3600" dirty="0" smtClean="0"/>
              <a:t>          B) BOARDING SCHOOL                                                               D) ALL OF ABOVE</a:t>
            </a:r>
            <a:endParaRPr lang="en-US" sz="3600" dirty="0"/>
          </a:p>
        </p:txBody>
      </p:sp>
    </p:spTree>
    <p:extLst>
      <p:ext uri="{BB962C8B-B14F-4D97-AF65-F5344CB8AC3E}">
        <p14:creationId xmlns:p14="http://schemas.microsoft.com/office/powerpoint/2010/main" val="38630820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3552" y="0"/>
            <a:ext cx="8229600" cy="1143000"/>
          </a:xfrm>
        </p:spPr>
        <p:txBody>
          <a:bodyPr/>
          <a:lstStyle/>
          <a:p>
            <a:r>
              <a:rPr lang="en-US" b="1" dirty="0"/>
              <a:t>Epidemiology </a:t>
            </a:r>
            <a:endParaRPr lang="en-US" dirty="0"/>
          </a:p>
        </p:txBody>
      </p:sp>
      <p:sp>
        <p:nvSpPr>
          <p:cNvPr id="3" name="Content Placeholder 2"/>
          <p:cNvSpPr>
            <a:spLocks noGrp="1"/>
          </p:cNvSpPr>
          <p:nvPr>
            <p:ph idx="1"/>
          </p:nvPr>
        </p:nvSpPr>
        <p:spPr>
          <a:xfrm>
            <a:off x="457200" y="1143000"/>
            <a:ext cx="8229600" cy="4983163"/>
          </a:xfrm>
        </p:spPr>
        <p:txBody>
          <a:bodyPr>
            <a:normAutofit/>
          </a:bodyPr>
          <a:lstStyle/>
          <a:p>
            <a:r>
              <a:rPr lang="en-US" dirty="0" smtClean="0"/>
              <a:t> </a:t>
            </a:r>
            <a:r>
              <a:rPr lang="en-US" dirty="0"/>
              <a:t>2-3% of the world </a:t>
            </a:r>
            <a:r>
              <a:rPr lang="en-US" dirty="0" smtClean="0"/>
              <a:t>population- </a:t>
            </a:r>
            <a:r>
              <a:rPr lang="en-US" dirty="0"/>
              <a:t>mentally retarded</a:t>
            </a:r>
            <a:endParaRPr lang="en-US" dirty="0" smtClean="0"/>
          </a:p>
          <a:p>
            <a:r>
              <a:rPr lang="en-US" dirty="0" smtClean="0"/>
              <a:t>In </a:t>
            </a:r>
            <a:r>
              <a:rPr lang="en-US" dirty="0"/>
              <a:t>India, 5 out of 1000 children are mentally </a:t>
            </a:r>
            <a:r>
              <a:rPr lang="en-US" dirty="0" smtClean="0"/>
              <a:t>retarded.</a:t>
            </a:r>
            <a:endParaRPr lang="en-US" dirty="0"/>
          </a:p>
          <a:p>
            <a:r>
              <a:rPr lang="en-US" dirty="0" smtClean="0"/>
              <a:t>It </a:t>
            </a:r>
            <a:r>
              <a:rPr lang="en-US" dirty="0"/>
              <a:t>is twice as common in boys than girls</a:t>
            </a:r>
            <a:r>
              <a:rPr lang="en-US" dirty="0" smtClean="0"/>
              <a:t>.</a:t>
            </a:r>
          </a:p>
          <a:p>
            <a:pPr lvl="0"/>
            <a:r>
              <a:rPr lang="en-US" dirty="0"/>
              <a:t>There are 15 million mentally retarded in India.</a:t>
            </a:r>
          </a:p>
          <a:p>
            <a:pPr lvl="0"/>
            <a:r>
              <a:rPr lang="en-US" dirty="0"/>
              <a:t>The highest incidence in school age children with peak at ages 10 to 12.</a:t>
            </a:r>
          </a:p>
          <a:p>
            <a:endParaRPr lang="en-US" dirty="0"/>
          </a:p>
          <a:p>
            <a:pPr marL="0" indent="0">
              <a:buNone/>
            </a:pPr>
            <a:endParaRPr lang="en-US" dirty="0"/>
          </a:p>
        </p:txBody>
      </p:sp>
    </p:spTree>
    <p:extLst>
      <p:ext uri="{BB962C8B-B14F-4D97-AF65-F5344CB8AC3E}">
        <p14:creationId xmlns:p14="http://schemas.microsoft.com/office/powerpoint/2010/main" val="28789159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1.Predisposing factors</a:t>
            </a:r>
            <a:br>
              <a:rPr lang="en-US" b="1" dirty="0" smtClean="0"/>
            </a:br>
            <a:r>
              <a:rPr lang="en-US" b="1" dirty="0"/>
              <a:t>G</a:t>
            </a:r>
            <a:r>
              <a:rPr lang="en-US" b="1" dirty="0" smtClean="0"/>
              <a:t>enetic factors </a:t>
            </a:r>
            <a:endParaRPr lang="en-US" dirty="0"/>
          </a:p>
        </p:txBody>
      </p:sp>
      <p:sp>
        <p:nvSpPr>
          <p:cNvPr id="3" name="Content Placeholder 2"/>
          <p:cNvSpPr>
            <a:spLocks noGrp="1"/>
          </p:cNvSpPr>
          <p:nvPr>
            <p:ph idx="1"/>
          </p:nvPr>
        </p:nvSpPr>
        <p:spPr>
          <a:xfrm>
            <a:off x="457200" y="990600"/>
            <a:ext cx="4191000" cy="5638800"/>
          </a:xfrm>
        </p:spPr>
        <p:txBody>
          <a:bodyPr>
            <a:normAutofit/>
          </a:bodyPr>
          <a:lstStyle/>
          <a:p>
            <a:pPr marL="0" lvl="0" indent="0">
              <a:buNone/>
            </a:pPr>
            <a:r>
              <a:rPr lang="en-US" b="1" dirty="0"/>
              <a:t>Down’s </a:t>
            </a:r>
            <a:r>
              <a:rPr lang="en-US" b="1" dirty="0" smtClean="0"/>
              <a:t>syndrome:</a:t>
            </a:r>
            <a:endParaRPr lang="en-US" b="1" dirty="0"/>
          </a:p>
          <a:p>
            <a:pPr marL="0" indent="0">
              <a:buNone/>
            </a:pPr>
            <a:r>
              <a:rPr lang="en-US" dirty="0"/>
              <a:t>In case of young parents, </a:t>
            </a:r>
            <a:r>
              <a:rPr lang="en-US" dirty="0" smtClean="0"/>
              <a:t>if </a:t>
            </a:r>
            <a:r>
              <a:rPr lang="en-US" dirty="0"/>
              <a:t>the Down’s syndrome child has trisomy 21 and the parents have normal chromosomes, the chances of a second Down’s syndrome child being born are 1 -2 </a:t>
            </a:r>
            <a:r>
              <a:rPr lang="en-US" dirty="0" smtClean="0"/>
              <a:t>%.</a:t>
            </a:r>
          </a:p>
        </p:txBody>
      </p:sp>
      <p:pic>
        <p:nvPicPr>
          <p:cNvPr id="4" name="Picture 3"/>
          <p:cNvPicPr>
            <a:picLocks noChangeAspect="1"/>
          </p:cNvPicPr>
          <p:nvPr/>
        </p:nvPicPr>
        <p:blipFill>
          <a:blip r:embed="rId2"/>
          <a:stretch>
            <a:fillRect/>
          </a:stretch>
        </p:blipFill>
        <p:spPr>
          <a:xfrm>
            <a:off x="4724400" y="1143000"/>
            <a:ext cx="4419600" cy="5181600"/>
          </a:xfrm>
          <a:prstGeom prst="rect">
            <a:avLst/>
          </a:prstGeom>
        </p:spPr>
      </p:pic>
    </p:spTree>
    <p:extLst>
      <p:ext uri="{BB962C8B-B14F-4D97-AF65-F5344CB8AC3E}">
        <p14:creationId xmlns:p14="http://schemas.microsoft.com/office/powerpoint/2010/main" val="10735969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lvl="0"/>
            <a:r>
              <a:rPr lang="en-US" dirty="0"/>
              <a:t>Fragile X </a:t>
            </a:r>
            <a:r>
              <a:rPr lang="en-US" dirty="0" smtClean="0"/>
              <a:t>syndrome</a:t>
            </a:r>
          </a:p>
          <a:p>
            <a:pPr lvl="0"/>
            <a:r>
              <a:rPr lang="en-US" dirty="0" smtClean="0"/>
              <a:t>Trisomy </a:t>
            </a:r>
            <a:r>
              <a:rPr lang="en-US" dirty="0"/>
              <a:t>X </a:t>
            </a:r>
            <a:r>
              <a:rPr lang="en-US" dirty="0" smtClean="0"/>
              <a:t>syndrome: presence </a:t>
            </a:r>
            <a:r>
              <a:rPr lang="en-US" dirty="0"/>
              <a:t>of an extra X chromosome in each cell of a human female.</a:t>
            </a:r>
          </a:p>
          <a:p>
            <a:pPr lvl="0"/>
            <a:r>
              <a:rPr lang="en-US" dirty="0"/>
              <a:t>Turner’s syndrome</a:t>
            </a:r>
          </a:p>
          <a:p>
            <a:pPr lvl="0"/>
            <a:r>
              <a:rPr lang="en-US" dirty="0"/>
              <a:t>Cat- cry </a:t>
            </a:r>
            <a:r>
              <a:rPr lang="en-US" dirty="0" smtClean="0"/>
              <a:t>syndrome</a:t>
            </a:r>
            <a:endParaRPr lang="en-US" dirty="0"/>
          </a:p>
        </p:txBody>
      </p:sp>
    </p:spTree>
    <p:extLst>
      <p:ext uri="{BB962C8B-B14F-4D97-AF65-F5344CB8AC3E}">
        <p14:creationId xmlns:p14="http://schemas.microsoft.com/office/powerpoint/2010/main" val="3639200350"/>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229600" cy="4297363"/>
          </a:xfrm>
        </p:spPr>
        <p:txBody>
          <a:bodyPr>
            <a:normAutofit/>
          </a:bodyPr>
          <a:lstStyle/>
          <a:p>
            <a:pPr marL="0" lvl="0" indent="0">
              <a:buNone/>
            </a:pPr>
            <a:r>
              <a:rPr lang="en-US" b="1" dirty="0" smtClean="0"/>
              <a:t>2.Metabolic </a:t>
            </a:r>
            <a:r>
              <a:rPr lang="en-US" b="1" dirty="0"/>
              <a:t>disorders</a:t>
            </a:r>
          </a:p>
          <a:p>
            <a:pPr lvl="0"/>
            <a:r>
              <a:rPr lang="en-US" dirty="0" smtClean="0"/>
              <a:t>Amino acids </a:t>
            </a:r>
            <a:r>
              <a:rPr lang="en-US" dirty="0"/>
              <a:t>( </a:t>
            </a:r>
            <a:r>
              <a:rPr lang="en-US" dirty="0" smtClean="0"/>
              <a:t>e.g. </a:t>
            </a:r>
            <a:r>
              <a:rPr lang="en-US" dirty="0"/>
              <a:t>Phenylketonuria, maple syrup urine </a:t>
            </a:r>
            <a:r>
              <a:rPr lang="en-US" dirty="0" smtClean="0"/>
              <a:t>disease)</a:t>
            </a:r>
            <a:endParaRPr lang="en-US" dirty="0"/>
          </a:p>
          <a:p>
            <a:pPr lvl="0"/>
            <a:r>
              <a:rPr lang="en-US" dirty="0"/>
              <a:t>Carbohydrates (</a:t>
            </a:r>
            <a:r>
              <a:rPr lang="en-US" dirty="0" smtClean="0"/>
              <a:t>Galactosemia)</a:t>
            </a:r>
            <a:endParaRPr lang="en-US" dirty="0"/>
          </a:p>
          <a:p>
            <a:pPr lvl="0"/>
            <a:r>
              <a:rPr lang="en-US" dirty="0"/>
              <a:t>Lipids </a:t>
            </a:r>
            <a:r>
              <a:rPr lang="en-US" dirty="0" smtClean="0"/>
              <a:t>(</a:t>
            </a:r>
            <a:r>
              <a:rPr lang="en-US" dirty="0" err="1" smtClean="0"/>
              <a:t>gaucher’s</a:t>
            </a:r>
            <a:r>
              <a:rPr lang="en-US" dirty="0" smtClean="0"/>
              <a:t>)</a:t>
            </a:r>
            <a:endParaRPr lang="en-US" dirty="0"/>
          </a:p>
          <a:p>
            <a:endParaRPr lang="en-US" dirty="0"/>
          </a:p>
        </p:txBody>
      </p:sp>
    </p:spTree>
    <p:extLst>
      <p:ext uri="{BB962C8B-B14F-4D97-AF65-F5344CB8AC3E}">
        <p14:creationId xmlns:p14="http://schemas.microsoft.com/office/powerpoint/2010/main" val="23303925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2185</TotalTime>
  <Words>2249</Words>
  <Application>Microsoft Office PowerPoint</Application>
  <PresentationFormat>On-screen Show (4:3)</PresentationFormat>
  <Paragraphs>317</Paragraphs>
  <Slides>58</Slides>
  <Notes>0</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Office Theme</vt:lpstr>
      <vt:lpstr>MANAGEMENT OF MENTAL SUB-NORMALITY/MENTALLY  CHALLENGED  BY –BELA PATEL CLINICAL INSTUCTOR SUMANDEEP NURSING COLLEGE</vt:lpstr>
      <vt:lpstr>MENTAL RETARDATION</vt:lpstr>
      <vt:lpstr>PowerPoint Presentation</vt:lpstr>
      <vt:lpstr>Definition</vt:lpstr>
      <vt:lpstr>PowerPoint Presentation</vt:lpstr>
      <vt:lpstr>Epidemiology </vt:lpstr>
      <vt:lpstr>1.Predisposing factors Genetic factors </vt:lpstr>
      <vt:lpstr>PowerPoint Presentation</vt:lpstr>
      <vt:lpstr>PowerPoint Presentation</vt:lpstr>
      <vt:lpstr>PowerPoint Presentation</vt:lpstr>
      <vt:lpstr>PowerPoint Presentation</vt:lpstr>
      <vt:lpstr>2.Prenatal factors</vt:lpstr>
      <vt:lpstr>PowerPoint Presentation</vt:lpstr>
      <vt:lpstr>PowerPoint Presentation</vt:lpstr>
      <vt:lpstr>PowerPoint Presentation</vt:lpstr>
      <vt:lpstr>PowerPoint Presentation</vt:lpstr>
      <vt:lpstr>3.Perinatal factors</vt:lpstr>
      <vt:lpstr>4.Postnatal factors/ General medical conditions acquired in infancy and child hood</vt:lpstr>
      <vt:lpstr>PowerPoint Presentation</vt:lpstr>
      <vt:lpstr>PowerPoint Presentation</vt:lpstr>
      <vt:lpstr>Signs and symptoms</vt:lpstr>
      <vt:lpstr>PowerPoint Presentation</vt:lpstr>
      <vt:lpstr>Diagnosis </vt:lpstr>
      <vt:lpstr>Investigations</vt:lpstr>
      <vt:lpstr>PowerPoint Presentation</vt:lpstr>
      <vt:lpstr>MANAGEMENT </vt:lpstr>
      <vt:lpstr>Treatment modalities </vt:lpstr>
      <vt:lpstr>PowerPoint Presentation</vt:lpstr>
      <vt:lpstr>General provisions</vt:lpstr>
      <vt:lpstr>PowerPoint Presentation</vt:lpstr>
      <vt:lpstr>Specialist medical services</vt:lpstr>
      <vt:lpstr>PowerPoint Presentation</vt:lpstr>
      <vt:lpstr>Vocational training</vt:lpstr>
      <vt:lpstr>PowerPoint Presentation</vt:lpstr>
      <vt:lpstr>PowerPoint Presentation</vt:lpstr>
      <vt:lpstr>Cont…</vt:lpstr>
      <vt:lpstr>Help for families</vt:lpstr>
      <vt:lpstr>Stages in parent counseling</vt:lpstr>
      <vt:lpstr>Residential care according to national planning for the mentally handicapped</vt:lpstr>
      <vt:lpstr>Types of residential units</vt:lpstr>
      <vt:lpstr>PowerPoint Presentation</vt:lpstr>
      <vt:lpstr>PowerPoint Presentation</vt:lpstr>
      <vt:lpstr>PowerPoint Presentation</vt:lpstr>
      <vt:lpstr>Sheltered workshops </vt:lpstr>
      <vt:lpstr>                       OVERALL MEASURES Child guidance clinics</vt:lpstr>
      <vt:lpstr>PowerPoint Presentation</vt:lpstr>
      <vt:lpstr>PowerPoint Presentation</vt:lpstr>
      <vt:lpstr>Nursing diagnosis:-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Jai Shree Ram</dc:creator>
  <cp:lastModifiedBy>Bela</cp:lastModifiedBy>
  <cp:revision>105</cp:revision>
  <dcterms:created xsi:type="dcterms:W3CDTF">2006-08-16T00:00:00Z</dcterms:created>
  <dcterms:modified xsi:type="dcterms:W3CDTF">2021-07-30T07:07:49Z</dcterms:modified>
</cp:coreProperties>
</file>