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2"/>
  </p:notesMasterIdLst>
  <p:sldIdLst>
    <p:sldId id="292" r:id="rId2"/>
    <p:sldId id="278" r:id="rId3"/>
    <p:sldId id="282" r:id="rId4"/>
    <p:sldId id="287" r:id="rId5"/>
    <p:sldId id="270" r:id="rId6"/>
    <p:sldId id="271" r:id="rId7"/>
    <p:sldId id="258" r:id="rId8"/>
    <p:sldId id="261" r:id="rId9"/>
    <p:sldId id="259" r:id="rId10"/>
    <p:sldId id="279" r:id="rId11"/>
    <p:sldId id="288" r:id="rId12"/>
    <p:sldId id="289" r:id="rId13"/>
    <p:sldId id="290" r:id="rId14"/>
    <p:sldId id="291" r:id="rId15"/>
    <p:sldId id="260" r:id="rId16"/>
    <p:sldId id="281" r:id="rId17"/>
    <p:sldId id="263" r:id="rId18"/>
    <p:sldId id="264" r:id="rId19"/>
    <p:sldId id="277" r:id="rId20"/>
    <p:sldId id="265" r:id="rId21"/>
    <p:sldId id="286" r:id="rId22"/>
    <p:sldId id="262" r:id="rId23"/>
    <p:sldId id="269" r:id="rId24"/>
    <p:sldId id="267" r:id="rId25"/>
    <p:sldId id="272" r:id="rId26"/>
    <p:sldId id="273" r:id="rId27"/>
    <p:sldId id="275" r:id="rId28"/>
    <p:sldId id="276" r:id="rId29"/>
    <p:sldId id="283" r:id="rId30"/>
    <p:sldId id="284"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446E0E-9433-49BA-A11F-D427FAB40C9B}" type="datetimeFigureOut">
              <a:rPr lang="en-US" smtClean="0"/>
              <a:t>31-Jul-21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9819BD-00F1-4020-B251-2DF086E2F5A0}" type="slidenum">
              <a:rPr lang="en-US" smtClean="0"/>
              <a:t>‹#›</a:t>
            </a:fld>
            <a:endParaRPr lang="en-US"/>
          </a:p>
        </p:txBody>
      </p:sp>
    </p:spTree>
    <p:extLst>
      <p:ext uri="{BB962C8B-B14F-4D97-AF65-F5344CB8AC3E}">
        <p14:creationId xmlns:p14="http://schemas.microsoft.com/office/powerpoint/2010/main" val="541501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1D8BD707-D9CF-40AE-B4C6-C98DA3205C09}" type="datetimeFigureOut">
              <a:rPr lang="en-US" smtClean="0"/>
              <a:pPr/>
              <a:t>31-Jul-21</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31-Jul-21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31-Jul-21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31-Jul-21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31-Jul-21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31-Jul-21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31-Jul-21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31-Jul-21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31-Jul-21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31-Jul-21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1D8BD707-D9CF-40AE-B4C6-C98DA3205C09}" type="datetimeFigureOut">
              <a:rPr lang="en-US" smtClean="0"/>
              <a:pPr/>
              <a:t>31-Jul-21</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D8BD707-D9CF-40AE-B4C6-C98DA3205C09}" type="datetimeFigureOut">
              <a:rPr lang="en-US" smtClean="0"/>
              <a:pPr/>
              <a:t>31-Jul-21</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HIRSCHSPRUNG’S DISEASE</a:t>
            </a:r>
            <a:br>
              <a:rPr lang="en-US" dirty="0" smtClean="0"/>
            </a:br>
            <a:endParaRPr lang="en-US" dirty="0"/>
          </a:p>
        </p:txBody>
      </p:sp>
      <p:sp>
        <p:nvSpPr>
          <p:cNvPr id="5" name="Content Placeholder 4"/>
          <p:cNvSpPr>
            <a:spLocks noGrp="1"/>
          </p:cNvSpPr>
          <p:nvPr>
            <p:ph idx="1"/>
          </p:nvPr>
        </p:nvSpPr>
        <p:spPr/>
        <p:txBody>
          <a:bodyPr/>
          <a:lstStyle/>
          <a:p>
            <a:pPr marL="68580" indent="0" algn="r">
              <a:buNone/>
            </a:pPr>
            <a:endParaRPr lang="en-US" dirty="0" smtClean="0"/>
          </a:p>
          <a:p>
            <a:pPr marL="68580" indent="0" algn="r">
              <a:buNone/>
            </a:pPr>
            <a:endParaRPr lang="en-US" dirty="0"/>
          </a:p>
          <a:p>
            <a:pPr marL="68580" indent="0" algn="r">
              <a:buNone/>
            </a:pPr>
            <a:endParaRPr lang="en-US" dirty="0" smtClean="0"/>
          </a:p>
          <a:p>
            <a:pPr marL="68580" indent="0" algn="r">
              <a:buNone/>
            </a:pPr>
            <a:endParaRPr lang="en-US" dirty="0"/>
          </a:p>
          <a:p>
            <a:pPr marL="68580" indent="0" algn="r">
              <a:buNone/>
            </a:pPr>
            <a:endParaRPr lang="en-US" dirty="0" smtClean="0"/>
          </a:p>
          <a:p>
            <a:pPr marL="68580" indent="0" algn="r">
              <a:buNone/>
            </a:pPr>
            <a:endParaRPr lang="en-US" dirty="0"/>
          </a:p>
          <a:p>
            <a:pPr marL="68580" indent="0" algn="r">
              <a:buNone/>
            </a:pPr>
            <a:r>
              <a:rPr lang="en-US" dirty="0" smtClean="0"/>
              <a:t>Prepared By;</a:t>
            </a:r>
          </a:p>
          <a:p>
            <a:pPr marL="68580" indent="0" algn="r">
              <a:buNone/>
            </a:pPr>
            <a:r>
              <a:rPr lang="en-US" dirty="0" err="1" smtClean="0"/>
              <a:t>Preya</a:t>
            </a:r>
            <a:r>
              <a:rPr lang="en-US" dirty="0" smtClean="0"/>
              <a:t> Patel</a:t>
            </a:r>
            <a:endParaRPr lang="en-US" dirty="0"/>
          </a:p>
        </p:txBody>
      </p:sp>
      <p:pic>
        <p:nvPicPr>
          <p:cNvPr id="6" name="Picture 2" descr="C:\Users\rajesh p\Desktop\Hirshsprungs_Ganglion_1.ashx.jpg"/>
          <p:cNvPicPr>
            <a:picLocks noChangeAspect="1" noChangeArrowheads="1"/>
          </p:cNvPicPr>
          <p:nvPr/>
        </p:nvPicPr>
        <p:blipFill>
          <a:blip r:embed="rId2">
            <a:lum bright="-10000" contrast="40000"/>
          </a:blip>
          <a:srcRect/>
          <a:stretch>
            <a:fillRect/>
          </a:stretch>
        </p:blipFill>
        <p:spPr bwMode="auto">
          <a:xfrm>
            <a:off x="838200" y="3886200"/>
            <a:ext cx="4094329" cy="2286000"/>
          </a:xfrm>
          <a:prstGeom prst="rect">
            <a:avLst/>
          </a:prstGeom>
          <a:noFill/>
        </p:spPr>
      </p:pic>
    </p:spTree>
    <p:extLst>
      <p:ext uri="{BB962C8B-B14F-4D97-AF65-F5344CB8AC3E}">
        <p14:creationId xmlns:p14="http://schemas.microsoft.com/office/powerpoint/2010/main" val="2965448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pPr algn="ctr"/>
            <a:r>
              <a:rPr lang="en-US" b="1" dirty="0" smtClean="0">
                <a:solidFill>
                  <a:srgbClr val="FFFF00"/>
                </a:solidFill>
                <a:latin typeface="Arial" pitchFamily="34" charset="0"/>
                <a:cs typeface="Arial" pitchFamily="34" charset="0"/>
              </a:rPr>
              <a:t>Types</a:t>
            </a:r>
            <a:r>
              <a:rPr lang="en-US" dirty="0" smtClean="0"/>
              <a:t> </a:t>
            </a:r>
            <a:endParaRPr lang="en-IN" dirty="0"/>
          </a:p>
        </p:txBody>
      </p:sp>
      <p:sp>
        <p:nvSpPr>
          <p:cNvPr id="3" name="Content Placeholder 2"/>
          <p:cNvSpPr>
            <a:spLocks noGrp="1"/>
          </p:cNvSpPr>
          <p:nvPr>
            <p:ph idx="1"/>
          </p:nvPr>
        </p:nvSpPr>
        <p:spPr>
          <a:xfrm>
            <a:off x="381000" y="914400"/>
            <a:ext cx="8534400" cy="5638800"/>
          </a:xfrm>
        </p:spPr>
        <p:txBody>
          <a:bodyPr>
            <a:normAutofit/>
          </a:bodyPr>
          <a:lstStyle/>
          <a:p>
            <a:pPr algn="just">
              <a:lnSpc>
                <a:spcPct val="150000"/>
              </a:lnSpc>
              <a:buNone/>
            </a:pPr>
            <a:r>
              <a:rPr lang="en-IN" sz="2800" dirty="0" smtClean="0">
                <a:latin typeface="Arial Narrow" pitchFamily="34" charset="0"/>
              </a:rPr>
              <a:t>	There are four main types of </a:t>
            </a:r>
            <a:r>
              <a:rPr lang="en-IN" sz="2800" dirty="0" err="1" smtClean="0">
                <a:latin typeface="Arial Narrow" pitchFamily="34" charset="0"/>
              </a:rPr>
              <a:t>Hirschsprung</a:t>
            </a:r>
            <a:r>
              <a:rPr lang="en-IN" sz="2800" dirty="0" smtClean="0">
                <a:latin typeface="Arial Narrow" pitchFamily="34" charset="0"/>
              </a:rPr>
              <a:t> disease, which are defined by the region of the intestine lacking nerve cells. </a:t>
            </a:r>
          </a:p>
          <a:p>
            <a:pPr algn="just">
              <a:lnSpc>
                <a:spcPct val="150000"/>
              </a:lnSpc>
              <a:buNone/>
            </a:pPr>
            <a:r>
              <a:rPr lang="en-IN" sz="2800" dirty="0" smtClean="0">
                <a:latin typeface="Arial Narrow" pitchFamily="34" charset="0"/>
              </a:rPr>
              <a:t>1. Short-segment disease </a:t>
            </a:r>
          </a:p>
          <a:p>
            <a:pPr algn="just">
              <a:lnSpc>
                <a:spcPct val="150000"/>
              </a:lnSpc>
              <a:buNone/>
            </a:pPr>
            <a:r>
              <a:rPr lang="en-IN" sz="2800" dirty="0" smtClean="0">
                <a:latin typeface="Arial Narrow" pitchFamily="34" charset="0"/>
              </a:rPr>
              <a:t>2. Long-segment disease</a:t>
            </a:r>
          </a:p>
          <a:p>
            <a:pPr algn="just">
              <a:lnSpc>
                <a:spcPct val="150000"/>
              </a:lnSpc>
              <a:buNone/>
            </a:pPr>
            <a:r>
              <a:rPr lang="en-IN" sz="2800" dirty="0" smtClean="0">
                <a:latin typeface="Arial Narrow" pitchFamily="34" charset="0"/>
              </a:rPr>
              <a:t>3. Total colonic </a:t>
            </a:r>
            <a:r>
              <a:rPr lang="en-IN" sz="2800" dirty="0" err="1" smtClean="0">
                <a:latin typeface="Arial Narrow" pitchFamily="34" charset="0"/>
              </a:rPr>
              <a:t>Aganglionosis</a:t>
            </a:r>
            <a:endParaRPr lang="en-IN" sz="2800" dirty="0" smtClean="0">
              <a:latin typeface="Arial Narrow" pitchFamily="34" charset="0"/>
            </a:endParaRPr>
          </a:p>
          <a:p>
            <a:pPr algn="just">
              <a:lnSpc>
                <a:spcPct val="150000"/>
              </a:lnSpc>
              <a:buNone/>
            </a:pPr>
            <a:r>
              <a:rPr lang="en-IN" sz="2800" dirty="0" smtClean="0">
                <a:latin typeface="Arial Narrow" pitchFamily="34" charset="0"/>
              </a:rPr>
              <a:t>4. Total intestinal </a:t>
            </a:r>
            <a:r>
              <a:rPr lang="en-IN" sz="2800" dirty="0" err="1" smtClean="0">
                <a:latin typeface="Arial Narrow" pitchFamily="34" charset="0"/>
              </a:rPr>
              <a:t>Aganglionosis</a:t>
            </a:r>
            <a:endParaRPr lang="en-IN" sz="2800" dirty="0">
              <a:latin typeface="Arial Narrow"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458200" cy="838200"/>
          </a:xfrm>
        </p:spPr>
        <p:txBody>
          <a:bodyPr/>
          <a:lstStyle/>
          <a:p>
            <a:pPr algn="ctr"/>
            <a:r>
              <a:rPr lang="en-IN" sz="4400" b="1" dirty="0" smtClean="0">
                <a:solidFill>
                  <a:srgbClr val="FFFF00"/>
                </a:solidFill>
                <a:latin typeface="Agency FB" pitchFamily="34" charset="0"/>
              </a:rPr>
              <a:t>1. Short segment disease</a:t>
            </a:r>
            <a:endParaRPr lang="en-IN" sz="4400" b="1" dirty="0">
              <a:solidFill>
                <a:srgbClr val="FFFF00"/>
              </a:solidFill>
              <a:latin typeface="Agency FB" pitchFamily="34" charset="0"/>
            </a:endParaRPr>
          </a:p>
        </p:txBody>
      </p:sp>
      <p:sp>
        <p:nvSpPr>
          <p:cNvPr id="3" name="Content Placeholder 2"/>
          <p:cNvSpPr>
            <a:spLocks noGrp="1"/>
          </p:cNvSpPr>
          <p:nvPr>
            <p:ph idx="1"/>
          </p:nvPr>
        </p:nvSpPr>
        <p:spPr>
          <a:xfrm>
            <a:off x="457200" y="1143000"/>
            <a:ext cx="8534400" cy="5410200"/>
          </a:xfrm>
        </p:spPr>
        <p:txBody>
          <a:bodyPr/>
          <a:lstStyle/>
          <a:p>
            <a:pPr algn="just">
              <a:lnSpc>
                <a:spcPct val="150000"/>
              </a:lnSpc>
            </a:pPr>
            <a:r>
              <a:rPr lang="en-IN" dirty="0" smtClean="0">
                <a:latin typeface="Arial Narrow" pitchFamily="34" charset="0"/>
              </a:rPr>
              <a:t>Nerve cells are missing from only the last segment of the large intestine. </a:t>
            </a:r>
          </a:p>
          <a:p>
            <a:pPr algn="just">
              <a:lnSpc>
                <a:spcPct val="150000"/>
              </a:lnSpc>
            </a:pPr>
            <a:r>
              <a:rPr lang="en-IN" dirty="0" smtClean="0">
                <a:latin typeface="Arial Narrow" pitchFamily="34" charset="0"/>
              </a:rPr>
              <a:t>This type is most common, occurring in approximately 80 percent of people with </a:t>
            </a:r>
            <a:r>
              <a:rPr lang="en-IN" dirty="0" err="1" smtClean="0">
                <a:latin typeface="Arial Narrow" pitchFamily="34" charset="0"/>
              </a:rPr>
              <a:t>Hirschsprung</a:t>
            </a:r>
            <a:r>
              <a:rPr lang="en-IN" dirty="0" smtClean="0">
                <a:latin typeface="Arial Narrow" pitchFamily="34" charset="0"/>
              </a:rPr>
              <a:t> disease. </a:t>
            </a:r>
          </a:p>
          <a:p>
            <a:pPr algn="just">
              <a:lnSpc>
                <a:spcPct val="150000"/>
              </a:lnSpc>
            </a:pPr>
            <a:r>
              <a:rPr lang="en-IN" dirty="0" smtClean="0">
                <a:latin typeface="Arial Narrow" pitchFamily="34" charset="0"/>
              </a:rPr>
              <a:t>For unknown reasons, short-segment disease is four times more common in men than in women.</a:t>
            </a:r>
            <a:endParaRPr lang="en-IN" dirty="0">
              <a:latin typeface="Arial Narrow"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458200" cy="914400"/>
          </a:xfrm>
        </p:spPr>
        <p:txBody>
          <a:bodyPr/>
          <a:lstStyle/>
          <a:p>
            <a:pPr algn="ctr"/>
            <a:r>
              <a:rPr lang="en-IN" sz="4400" b="1" dirty="0" smtClean="0">
                <a:solidFill>
                  <a:srgbClr val="FFFF00"/>
                </a:solidFill>
                <a:latin typeface="Agency FB" pitchFamily="34" charset="0"/>
              </a:rPr>
              <a:t>2. Long segment disease</a:t>
            </a:r>
            <a:endParaRPr lang="en-IN" sz="4400" b="1" dirty="0">
              <a:solidFill>
                <a:srgbClr val="FFFF00"/>
              </a:solidFill>
              <a:latin typeface="Agency FB" pitchFamily="34" charset="0"/>
            </a:endParaRPr>
          </a:p>
        </p:txBody>
      </p:sp>
      <p:sp>
        <p:nvSpPr>
          <p:cNvPr id="3" name="Content Placeholder 2"/>
          <p:cNvSpPr>
            <a:spLocks noGrp="1"/>
          </p:cNvSpPr>
          <p:nvPr>
            <p:ph idx="1"/>
          </p:nvPr>
        </p:nvSpPr>
        <p:spPr>
          <a:xfrm>
            <a:off x="457200" y="1143000"/>
            <a:ext cx="8458200" cy="5486400"/>
          </a:xfrm>
        </p:spPr>
        <p:txBody>
          <a:bodyPr>
            <a:normAutofit/>
          </a:bodyPr>
          <a:lstStyle/>
          <a:p>
            <a:pPr algn="just">
              <a:lnSpc>
                <a:spcPct val="150000"/>
              </a:lnSpc>
            </a:pPr>
            <a:r>
              <a:rPr lang="en-IN" sz="2800" dirty="0" smtClean="0">
                <a:latin typeface="Arial" pitchFamily="34" charset="0"/>
                <a:cs typeface="Arial" pitchFamily="34" charset="0"/>
              </a:rPr>
              <a:t>Long-segment disease occurs when nerve cells are missing from most of the large intestine and is the more severe type. </a:t>
            </a:r>
          </a:p>
          <a:p>
            <a:pPr algn="just">
              <a:lnSpc>
                <a:spcPct val="150000"/>
              </a:lnSpc>
            </a:pPr>
            <a:r>
              <a:rPr lang="en-IN" sz="2800" dirty="0" smtClean="0">
                <a:latin typeface="Arial" pitchFamily="34" charset="0"/>
                <a:cs typeface="Arial" pitchFamily="34" charset="0"/>
              </a:rPr>
              <a:t>Long-segment disease is found in approximately 20 percent of people with HD and affects men and women equally</a:t>
            </a:r>
            <a:endParaRPr lang="en-IN" sz="2800" dirty="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610600" cy="838200"/>
          </a:xfrm>
        </p:spPr>
        <p:txBody>
          <a:bodyPr/>
          <a:lstStyle/>
          <a:p>
            <a:pPr algn="ctr"/>
            <a:r>
              <a:rPr lang="en-IN" sz="4400" b="1" dirty="0" smtClean="0">
                <a:solidFill>
                  <a:srgbClr val="FFFF00"/>
                </a:solidFill>
                <a:latin typeface="Agency FB" pitchFamily="34" charset="0"/>
              </a:rPr>
              <a:t>3.Total colonic </a:t>
            </a:r>
            <a:r>
              <a:rPr lang="en-IN" sz="4400" b="1" dirty="0" err="1" smtClean="0">
                <a:solidFill>
                  <a:srgbClr val="FFFF00"/>
                </a:solidFill>
                <a:latin typeface="Agency FB" pitchFamily="34" charset="0"/>
              </a:rPr>
              <a:t>Aganglionosis</a:t>
            </a:r>
            <a:endParaRPr lang="en-IN" sz="4400" b="1" dirty="0">
              <a:solidFill>
                <a:srgbClr val="FFFF00"/>
              </a:solidFill>
              <a:latin typeface="Agency FB" pitchFamily="34" charset="0"/>
            </a:endParaRPr>
          </a:p>
        </p:txBody>
      </p:sp>
      <p:sp>
        <p:nvSpPr>
          <p:cNvPr id="3" name="Content Placeholder 2"/>
          <p:cNvSpPr>
            <a:spLocks noGrp="1"/>
          </p:cNvSpPr>
          <p:nvPr>
            <p:ph idx="1"/>
          </p:nvPr>
        </p:nvSpPr>
        <p:spPr>
          <a:xfrm>
            <a:off x="457200" y="1219200"/>
            <a:ext cx="8458200" cy="5334000"/>
          </a:xfrm>
        </p:spPr>
        <p:txBody>
          <a:bodyPr/>
          <a:lstStyle/>
          <a:p>
            <a:pPr algn="just">
              <a:lnSpc>
                <a:spcPct val="200000"/>
              </a:lnSpc>
            </a:pPr>
            <a:r>
              <a:rPr lang="en-IN" dirty="0" smtClean="0">
                <a:latin typeface="Arial Narrow" pitchFamily="34" charset="0"/>
              </a:rPr>
              <a:t>Very rarely, nerve cells are missing from the entire large intestine and sometimes part of the small intestine</a:t>
            </a:r>
            <a:endParaRPr lang="en-IN" dirty="0">
              <a:latin typeface="Arial Narrow"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458200" cy="838200"/>
          </a:xfrm>
        </p:spPr>
        <p:txBody>
          <a:bodyPr/>
          <a:lstStyle/>
          <a:p>
            <a:pPr algn="ctr"/>
            <a:r>
              <a:rPr lang="en-IN" sz="4400" b="1" dirty="0" smtClean="0">
                <a:solidFill>
                  <a:srgbClr val="FFFF00"/>
                </a:solidFill>
                <a:latin typeface="Agency FB" pitchFamily="34" charset="0"/>
              </a:rPr>
              <a:t>4. Total intestinal </a:t>
            </a:r>
            <a:r>
              <a:rPr lang="en-IN" sz="4400" b="1" dirty="0" err="1" smtClean="0">
                <a:solidFill>
                  <a:srgbClr val="FFFF00"/>
                </a:solidFill>
                <a:latin typeface="Agency FB" pitchFamily="34" charset="0"/>
              </a:rPr>
              <a:t>Aganglionosis</a:t>
            </a:r>
            <a:endParaRPr lang="en-IN" sz="4400" b="1" dirty="0">
              <a:solidFill>
                <a:srgbClr val="FFFF00"/>
              </a:solidFill>
              <a:latin typeface="Agency FB" pitchFamily="34" charset="0"/>
            </a:endParaRPr>
          </a:p>
        </p:txBody>
      </p:sp>
      <p:sp>
        <p:nvSpPr>
          <p:cNvPr id="3" name="Content Placeholder 2"/>
          <p:cNvSpPr>
            <a:spLocks noGrp="1"/>
          </p:cNvSpPr>
          <p:nvPr>
            <p:ph idx="1"/>
          </p:nvPr>
        </p:nvSpPr>
        <p:spPr>
          <a:xfrm>
            <a:off x="457200" y="1219200"/>
            <a:ext cx="8458200" cy="5334000"/>
          </a:xfrm>
        </p:spPr>
        <p:txBody>
          <a:bodyPr/>
          <a:lstStyle/>
          <a:p>
            <a:pPr>
              <a:lnSpc>
                <a:spcPct val="150000"/>
              </a:lnSpc>
            </a:pPr>
            <a:r>
              <a:rPr lang="en-IN" dirty="0" smtClean="0">
                <a:latin typeface="Arial Narrow" pitchFamily="34" charset="0"/>
              </a:rPr>
              <a:t>Missing of nerve cells from all of the large and small intestine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hd-2.png"/>
          <p:cNvPicPr>
            <a:picLocks noGrp="1" noChangeAspect="1"/>
          </p:cNvPicPr>
          <p:nvPr>
            <p:ph sz="half" idx="2"/>
          </p:nvPr>
        </p:nvPicPr>
        <p:blipFill>
          <a:blip r:embed="rId2">
            <a:lum bright="-20000" contrast="40000"/>
          </a:blip>
          <a:stretch>
            <a:fillRect/>
          </a:stretch>
        </p:blipFill>
        <p:spPr>
          <a:xfrm>
            <a:off x="228600" y="457200"/>
            <a:ext cx="8763000" cy="5715000"/>
          </a:xfr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685800"/>
          </a:xfrm>
        </p:spPr>
        <p:txBody>
          <a:bodyPr/>
          <a:lstStyle/>
          <a:p>
            <a:pPr algn="ctr"/>
            <a:r>
              <a:rPr lang="en-US" b="1" dirty="0" smtClean="0">
                <a:solidFill>
                  <a:srgbClr val="FFFF00"/>
                </a:solidFill>
                <a:latin typeface="Arial" pitchFamily="34" charset="0"/>
                <a:cs typeface="Arial" pitchFamily="34" charset="0"/>
              </a:rPr>
              <a:t>Pathophysiology</a:t>
            </a:r>
            <a:r>
              <a:rPr lang="en-US" b="1" dirty="0" smtClean="0">
                <a:latin typeface="Arial" pitchFamily="34" charset="0"/>
                <a:cs typeface="Arial" pitchFamily="34" charset="0"/>
              </a:rPr>
              <a:t> </a:t>
            </a:r>
            <a:endParaRPr lang="en-IN" b="1" dirty="0">
              <a:latin typeface="Arial" pitchFamily="34" charset="0"/>
              <a:cs typeface="Arial" pitchFamily="34" charset="0"/>
            </a:endParaRPr>
          </a:p>
        </p:txBody>
      </p:sp>
      <p:sp>
        <p:nvSpPr>
          <p:cNvPr id="3" name="Content Placeholder 2"/>
          <p:cNvSpPr>
            <a:spLocks noGrp="1"/>
          </p:cNvSpPr>
          <p:nvPr>
            <p:ph idx="1"/>
          </p:nvPr>
        </p:nvSpPr>
        <p:spPr>
          <a:xfrm>
            <a:off x="304800" y="1066800"/>
            <a:ext cx="8610600" cy="5562600"/>
          </a:xfrm>
        </p:spPr>
        <p:txBody>
          <a:bodyPr>
            <a:normAutofit/>
          </a:bodyPr>
          <a:lstStyle/>
          <a:p>
            <a:pPr algn="just">
              <a:lnSpc>
                <a:spcPct val="150000"/>
              </a:lnSpc>
            </a:pPr>
            <a:r>
              <a:rPr lang="en-IN" sz="2400" dirty="0" smtClean="0">
                <a:latin typeface="Bell MT" pitchFamily="18" charset="0"/>
              </a:rPr>
              <a:t>Absence of ganglion cells</a:t>
            </a:r>
          </a:p>
          <a:p>
            <a:pPr algn="just">
              <a:lnSpc>
                <a:spcPct val="150000"/>
              </a:lnSpc>
            </a:pPr>
            <a:r>
              <a:rPr lang="en-IN" sz="2400" dirty="0" smtClean="0">
                <a:latin typeface="Bell MT" pitchFamily="18" charset="0"/>
              </a:rPr>
              <a:t>Lack of enteric nervous system stimulation </a:t>
            </a:r>
          </a:p>
          <a:p>
            <a:pPr algn="just">
              <a:lnSpc>
                <a:spcPct val="150000"/>
              </a:lnSpc>
            </a:pPr>
            <a:r>
              <a:rPr lang="en-IN" sz="2400" dirty="0" smtClean="0">
                <a:latin typeface="Bell MT" pitchFamily="18" charset="0"/>
              </a:rPr>
              <a:t>Contraction of the abnormal bowel </a:t>
            </a:r>
          </a:p>
          <a:p>
            <a:pPr algn="just">
              <a:lnSpc>
                <a:spcPct val="150000"/>
              </a:lnSpc>
            </a:pPr>
            <a:r>
              <a:rPr lang="en-IN" sz="2400" dirty="0" smtClean="0">
                <a:latin typeface="Bell MT" pitchFamily="18" charset="0"/>
              </a:rPr>
              <a:t>Lack of peristalsis </a:t>
            </a:r>
          </a:p>
          <a:p>
            <a:pPr algn="just">
              <a:lnSpc>
                <a:spcPct val="150000"/>
              </a:lnSpc>
            </a:pPr>
            <a:r>
              <a:rPr lang="en-IN" sz="2400" dirty="0" smtClean="0">
                <a:latin typeface="Bell MT" pitchFamily="18" charset="0"/>
              </a:rPr>
              <a:t>Loss of </a:t>
            </a:r>
            <a:r>
              <a:rPr lang="en-IN" sz="2400" dirty="0" err="1" smtClean="0">
                <a:latin typeface="Bell MT" pitchFamily="18" charset="0"/>
              </a:rPr>
              <a:t>Rectosphincteric</a:t>
            </a:r>
            <a:r>
              <a:rPr lang="en-IN" sz="2400" dirty="0" smtClean="0">
                <a:latin typeface="Bell MT" pitchFamily="18" charset="0"/>
              </a:rPr>
              <a:t> reflex </a:t>
            </a:r>
          </a:p>
          <a:p>
            <a:pPr algn="just">
              <a:lnSpc>
                <a:spcPct val="150000"/>
              </a:lnSpc>
            </a:pPr>
            <a:r>
              <a:rPr lang="en-IN" sz="2400" dirty="0" smtClean="0">
                <a:latin typeface="Bell MT" pitchFamily="18" charset="0"/>
              </a:rPr>
              <a:t>Abdominal distention</a:t>
            </a:r>
          </a:p>
          <a:p>
            <a:pPr algn="just">
              <a:lnSpc>
                <a:spcPct val="150000"/>
              </a:lnSpc>
              <a:buNone/>
            </a:pPr>
            <a:endParaRPr lang="en-IN" sz="2400" dirty="0" smtClean="0">
              <a:latin typeface="Bell MT" pitchFamily="18" charset="0"/>
            </a:endParaRPr>
          </a:p>
          <a:p>
            <a:pPr algn="just">
              <a:lnSpc>
                <a:spcPct val="150000"/>
              </a:lnSpc>
            </a:pPr>
            <a:endParaRPr lang="en-IN" sz="2400" dirty="0" smtClean="0">
              <a:latin typeface="Bell MT"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8001000" cy="685800"/>
          </a:xfrm>
        </p:spPr>
        <p:txBody>
          <a:bodyPr/>
          <a:lstStyle/>
          <a:p>
            <a:pPr algn="ctr"/>
            <a:r>
              <a:rPr lang="en-US" b="1" dirty="0" smtClean="0">
                <a:solidFill>
                  <a:srgbClr val="FFFF00"/>
                </a:solidFill>
                <a:latin typeface="Arial Narrow" pitchFamily="34" charset="0"/>
              </a:rPr>
              <a:t>Signs &amp; Symptoms</a:t>
            </a:r>
            <a:r>
              <a:rPr lang="en-US" dirty="0" smtClean="0"/>
              <a:t> </a:t>
            </a:r>
            <a:endParaRPr lang="en-IN" dirty="0"/>
          </a:p>
        </p:txBody>
      </p:sp>
      <p:sp>
        <p:nvSpPr>
          <p:cNvPr id="3" name="Content Placeholder 2"/>
          <p:cNvSpPr>
            <a:spLocks noGrp="1"/>
          </p:cNvSpPr>
          <p:nvPr>
            <p:ph idx="1"/>
          </p:nvPr>
        </p:nvSpPr>
        <p:spPr>
          <a:xfrm>
            <a:off x="533400" y="1066800"/>
            <a:ext cx="8382000" cy="5562600"/>
          </a:xfrm>
        </p:spPr>
        <p:txBody>
          <a:bodyPr>
            <a:normAutofit fontScale="92500" lnSpcReduction="10000"/>
          </a:bodyPr>
          <a:lstStyle/>
          <a:p>
            <a:pPr algn="just" fontAlgn="base">
              <a:buNone/>
            </a:pPr>
            <a:r>
              <a:rPr lang="en-IN" sz="2400" dirty="0" smtClean="0">
                <a:solidFill>
                  <a:srgbClr val="FFFF00"/>
                </a:solidFill>
                <a:latin typeface="Arial" pitchFamily="34" charset="0"/>
                <a:cs typeface="Arial" pitchFamily="34" charset="0"/>
              </a:rPr>
              <a:t>Newborn period </a:t>
            </a:r>
          </a:p>
          <a:p>
            <a:pPr algn="just" fontAlgn="base"/>
            <a:r>
              <a:rPr lang="en-IN" sz="2400" dirty="0" smtClean="0">
                <a:latin typeface="Arial" pitchFamily="34" charset="0"/>
                <a:cs typeface="Arial" pitchFamily="34" charset="0"/>
              </a:rPr>
              <a:t>Failure to pass meconium within 24 to 48 hours after birth</a:t>
            </a:r>
          </a:p>
          <a:p>
            <a:pPr algn="just" fontAlgn="base"/>
            <a:r>
              <a:rPr lang="en-IN" sz="2400" dirty="0" smtClean="0">
                <a:latin typeface="Arial" pitchFamily="34" charset="0"/>
                <a:cs typeface="Arial" pitchFamily="34" charset="0"/>
              </a:rPr>
              <a:t>Refusal to feed </a:t>
            </a:r>
          </a:p>
          <a:p>
            <a:pPr algn="just" fontAlgn="base"/>
            <a:r>
              <a:rPr lang="en-IN" sz="2400" dirty="0" smtClean="0">
                <a:latin typeface="Arial" pitchFamily="34" charset="0"/>
                <a:cs typeface="Arial" pitchFamily="34" charset="0"/>
              </a:rPr>
              <a:t>Bilious vomiting </a:t>
            </a:r>
          </a:p>
          <a:p>
            <a:pPr algn="just" fontAlgn="base"/>
            <a:r>
              <a:rPr lang="en-IN" sz="2400" dirty="0" smtClean="0">
                <a:latin typeface="Arial" pitchFamily="34" charset="0"/>
                <a:cs typeface="Arial" pitchFamily="34" charset="0"/>
              </a:rPr>
              <a:t>Abdominal distention </a:t>
            </a:r>
          </a:p>
          <a:p>
            <a:pPr algn="just" fontAlgn="base">
              <a:buNone/>
            </a:pPr>
            <a:r>
              <a:rPr lang="en-IN" sz="2400" dirty="0" smtClean="0">
                <a:solidFill>
                  <a:srgbClr val="FFFF00"/>
                </a:solidFill>
                <a:latin typeface="Arial" pitchFamily="34" charset="0"/>
                <a:cs typeface="Arial" pitchFamily="34" charset="0"/>
              </a:rPr>
              <a:t>Infancy </a:t>
            </a:r>
          </a:p>
          <a:p>
            <a:pPr algn="just" fontAlgn="base"/>
            <a:r>
              <a:rPr lang="en-IN" sz="2400" dirty="0" smtClean="0">
                <a:latin typeface="Arial" pitchFamily="34" charset="0"/>
                <a:cs typeface="Arial" pitchFamily="34" charset="0"/>
              </a:rPr>
              <a:t>Growth failure </a:t>
            </a:r>
          </a:p>
          <a:p>
            <a:pPr algn="just" fontAlgn="base"/>
            <a:r>
              <a:rPr lang="en-IN" sz="2400" dirty="0" smtClean="0">
                <a:latin typeface="Arial" pitchFamily="34" charset="0"/>
                <a:cs typeface="Arial" pitchFamily="34" charset="0"/>
              </a:rPr>
              <a:t>Constipation </a:t>
            </a:r>
          </a:p>
          <a:p>
            <a:pPr algn="just" fontAlgn="base"/>
            <a:r>
              <a:rPr lang="en-IN" sz="2400" dirty="0" smtClean="0">
                <a:latin typeface="Arial" pitchFamily="34" charset="0"/>
                <a:cs typeface="Arial" pitchFamily="34" charset="0"/>
              </a:rPr>
              <a:t>Abdominal distention </a:t>
            </a:r>
          </a:p>
          <a:p>
            <a:pPr algn="just" fontAlgn="base"/>
            <a:r>
              <a:rPr lang="en-IN" sz="2400" dirty="0" smtClean="0">
                <a:latin typeface="Arial" pitchFamily="34" charset="0"/>
                <a:cs typeface="Arial" pitchFamily="34" charset="0"/>
              </a:rPr>
              <a:t>Signs of Enterocolitis (fever, watery diarrhoea)</a:t>
            </a:r>
          </a:p>
          <a:p>
            <a:pPr algn="just" fontAlgn="base">
              <a:buNone/>
            </a:pPr>
            <a:r>
              <a:rPr lang="en-IN" sz="2400" dirty="0" smtClean="0">
                <a:solidFill>
                  <a:srgbClr val="FFFF00"/>
                </a:solidFill>
                <a:latin typeface="Arial" pitchFamily="34" charset="0"/>
                <a:cs typeface="Arial" pitchFamily="34" charset="0"/>
              </a:rPr>
              <a:t>Childhood</a:t>
            </a:r>
            <a:r>
              <a:rPr lang="en-IN" sz="2400" dirty="0" smtClean="0">
                <a:latin typeface="Arial" pitchFamily="34" charset="0"/>
                <a:cs typeface="Arial" pitchFamily="34" charset="0"/>
              </a:rPr>
              <a:t> </a:t>
            </a:r>
          </a:p>
          <a:p>
            <a:pPr algn="just" fontAlgn="base"/>
            <a:r>
              <a:rPr lang="en-IN" sz="2400" dirty="0" smtClean="0">
                <a:latin typeface="Arial" pitchFamily="34" charset="0"/>
                <a:cs typeface="Arial" pitchFamily="34" charset="0"/>
              </a:rPr>
              <a:t>Ribbon like foul smelling stool </a:t>
            </a:r>
          </a:p>
          <a:p>
            <a:pPr algn="just" fontAlgn="base"/>
            <a:r>
              <a:rPr lang="en-IN" sz="2400" dirty="0" smtClean="0">
                <a:latin typeface="Arial" pitchFamily="34" charset="0"/>
                <a:cs typeface="Arial" pitchFamily="34" charset="0"/>
              </a:rPr>
              <a:t>Easily palpable </a:t>
            </a:r>
            <a:r>
              <a:rPr lang="en-IN" sz="2400" dirty="0" err="1" smtClean="0">
                <a:latin typeface="Arial" pitchFamily="34" charset="0"/>
                <a:cs typeface="Arial" pitchFamily="34" charset="0"/>
              </a:rPr>
              <a:t>fecal</a:t>
            </a:r>
            <a:r>
              <a:rPr lang="en-IN" sz="2400" dirty="0" smtClean="0">
                <a:latin typeface="Arial" pitchFamily="34" charset="0"/>
                <a:cs typeface="Arial" pitchFamily="34" charset="0"/>
              </a:rPr>
              <a:t> mass </a:t>
            </a:r>
          </a:p>
          <a:p>
            <a:pPr algn="just" fontAlgn="base"/>
            <a:r>
              <a:rPr lang="en-IN" sz="2400" dirty="0" smtClean="0">
                <a:latin typeface="Arial" pitchFamily="34" charset="0"/>
                <a:cs typeface="Arial" pitchFamily="34" charset="0"/>
              </a:rPr>
              <a:t>undernourished</a:t>
            </a:r>
          </a:p>
          <a:p>
            <a:pPr algn="just" fontAlgn="base"/>
            <a:endParaRPr lang="en-IN" sz="2400" dirty="0" smtClean="0">
              <a:latin typeface="Arial" pitchFamily="34" charset="0"/>
              <a:cs typeface="Arial" pitchFamily="34" charset="0"/>
            </a:endParaRPr>
          </a:p>
          <a:p>
            <a:pPr>
              <a:lnSpc>
                <a:spcPct val="150000"/>
              </a:lnSpc>
            </a:pPr>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077200" cy="685800"/>
          </a:xfrm>
        </p:spPr>
        <p:txBody>
          <a:bodyPr/>
          <a:lstStyle/>
          <a:p>
            <a:pPr algn="ctr"/>
            <a:r>
              <a:rPr lang="en-US" b="1" dirty="0" smtClean="0">
                <a:solidFill>
                  <a:srgbClr val="FFFF00"/>
                </a:solidFill>
                <a:latin typeface="Arial Narrow" pitchFamily="34" charset="0"/>
              </a:rPr>
              <a:t>Diagnostic evaluation </a:t>
            </a:r>
            <a:endParaRPr lang="en-IN" b="1" dirty="0">
              <a:solidFill>
                <a:srgbClr val="FFFF00"/>
              </a:solidFill>
              <a:latin typeface="Arial Narrow" pitchFamily="34" charset="0"/>
            </a:endParaRPr>
          </a:p>
        </p:txBody>
      </p:sp>
      <p:sp>
        <p:nvSpPr>
          <p:cNvPr id="3" name="Content Placeholder 2"/>
          <p:cNvSpPr>
            <a:spLocks noGrp="1"/>
          </p:cNvSpPr>
          <p:nvPr>
            <p:ph idx="1"/>
          </p:nvPr>
        </p:nvSpPr>
        <p:spPr>
          <a:xfrm>
            <a:off x="533400" y="1371600"/>
            <a:ext cx="8153400" cy="4983960"/>
          </a:xfrm>
        </p:spPr>
        <p:txBody>
          <a:bodyPr>
            <a:normAutofit/>
          </a:bodyPr>
          <a:lstStyle/>
          <a:p>
            <a:pPr>
              <a:lnSpc>
                <a:spcPct val="150000"/>
              </a:lnSpc>
            </a:pPr>
            <a:r>
              <a:rPr lang="en-US" sz="2400" dirty="0" smtClean="0">
                <a:latin typeface="Bookman Old Style" pitchFamily="18" charset="0"/>
              </a:rPr>
              <a:t>History collection</a:t>
            </a:r>
          </a:p>
          <a:p>
            <a:pPr>
              <a:lnSpc>
                <a:spcPct val="150000"/>
              </a:lnSpc>
            </a:pPr>
            <a:r>
              <a:rPr lang="en-US" sz="2400" dirty="0" smtClean="0">
                <a:latin typeface="Bookman Old Style" pitchFamily="18" charset="0"/>
              </a:rPr>
              <a:t>Physical examination</a:t>
            </a:r>
            <a:endParaRPr lang="en-IN" sz="2400" dirty="0" smtClean="0">
              <a:latin typeface="Bookman Old Style" pitchFamily="18" charset="0"/>
            </a:endParaRPr>
          </a:p>
          <a:p>
            <a:pPr>
              <a:lnSpc>
                <a:spcPct val="150000"/>
              </a:lnSpc>
            </a:pPr>
            <a:r>
              <a:rPr lang="en-IN" sz="2400" dirty="0" smtClean="0">
                <a:latin typeface="Bookman Old Style" pitchFamily="18" charset="0"/>
              </a:rPr>
              <a:t>Abdominal  X-ray</a:t>
            </a:r>
          </a:p>
          <a:p>
            <a:pPr>
              <a:lnSpc>
                <a:spcPct val="150000"/>
              </a:lnSpc>
            </a:pPr>
            <a:r>
              <a:rPr lang="en-IN" sz="2400" dirty="0" smtClean="0">
                <a:latin typeface="Bookman Old Style" pitchFamily="18" charset="0"/>
              </a:rPr>
              <a:t>Barium enema</a:t>
            </a:r>
          </a:p>
          <a:p>
            <a:pPr>
              <a:lnSpc>
                <a:spcPct val="150000"/>
              </a:lnSpc>
            </a:pPr>
            <a:r>
              <a:rPr lang="en-IN" sz="2400" dirty="0" smtClean="0">
                <a:latin typeface="Bookman Old Style" pitchFamily="18" charset="0"/>
              </a:rPr>
              <a:t>Biopsy of the rectum or large intestine</a:t>
            </a:r>
          </a:p>
          <a:p>
            <a:pPr>
              <a:lnSpc>
                <a:spcPct val="150000"/>
              </a:lnSpc>
            </a:pPr>
            <a:r>
              <a:rPr lang="en-IN" sz="2400" dirty="0" smtClean="0">
                <a:latin typeface="Bookman Old Style" pitchFamily="18" charset="0"/>
              </a:rPr>
              <a:t>Anorectal manometry</a:t>
            </a:r>
          </a:p>
          <a:p>
            <a:pPr>
              <a:lnSpc>
                <a:spcPct val="150000"/>
              </a:lnSpc>
              <a:buNone/>
            </a:pPr>
            <a:endParaRPr lang="en-IN" sz="2400" dirty="0">
              <a:latin typeface="Bookman Old Style"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762000"/>
          </a:xfrm>
        </p:spPr>
        <p:txBody>
          <a:bodyPr/>
          <a:lstStyle/>
          <a:p>
            <a:pPr algn="ctr"/>
            <a:r>
              <a:rPr lang="en-US" b="1" dirty="0" smtClean="0">
                <a:solidFill>
                  <a:srgbClr val="FFFF00"/>
                </a:solidFill>
                <a:latin typeface="Arial Narrow" pitchFamily="34" charset="0"/>
              </a:rPr>
              <a:t>Anorectal manometry</a:t>
            </a:r>
            <a:endParaRPr lang="en-IN" b="1" dirty="0">
              <a:solidFill>
                <a:srgbClr val="FFFF00"/>
              </a:solidFill>
              <a:latin typeface="Arial Narrow" pitchFamily="34" charset="0"/>
            </a:endParaRPr>
          </a:p>
        </p:txBody>
      </p:sp>
      <p:sp>
        <p:nvSpPr>
          <p:cNvPr id="3" name="Content Placeholder 2"/>
          <p:cNvSpPr>
            <a:spLocks noGrp="1"/>
          </p:cNvSpPr>
          <p:nvPr>
            <p:ph idx="1"/>
          </p:nvPr>
        </p:nvSpPr>
        <p:spPr>
          <a:xfrm>
            <a:off x="381000" y="1371600"/>
            <a:ext cx="8458200" cy="5105400"/>
          </a:xfrm>
        </p:spPr>
        <p:txBody>
          <a:bodyPr>
            <a:normAutofit/>
          </a:bodyPr>
          <a:lstStyle/>
          <a:p>
            <a:pPr algn="just">
              <a:lnSpc>
                <a:spcPct val="160000"/>
              </a:lnSpc>
            </a:pPr>
            <a:r>
              <a:rPr lang="en-IN" sz="2400" dirty="0" smtClean="0">
                <a:latin typeface="Bookman Old Style" pitchFamily="18" charset="0"/>
              </a:rPr>
              <a:t>Anorectal manometry is a test performed to evaluate patients with </a:t>
            </a:r>
            <a:r>
              <a:rPr lang="en-IN" sz="2400" dirty="0" smtClean="0">
                <a:solidFill>
                  <a:srgbClr val="FFFF00"/>
                </a:solidFill>
                <a:latin typeface="Bookman Old Style" pitchFamily="18" charset="0"/>
              </a:rPr>
              <a:t>constipation</a:t>
            </a:r>
            <a:r>
              <a:rPr lang="en-IN" sz="2400" dirty="0" smtClean="0">
                <a:latin typeface="Bookman Old Style" pitchFamily="18" charset="0"/>
              </a:rPr>
              <a:t> or </a:t>
            </a:r>
            <a:r>
              <a:rPr lang="en-IN" sz="2400" dirty="0" smtClean="0">
                <a:solidFill>
                  <a:srgbClr val="FFFF00"/>
                </a:solidFill>
                <a:latin typeface="Bookman Old Style" pitchFamily="18" charset="0"/>
              </a:rPr>
              <a:t>fecal incontinence</a:t>
            </a:r>
            <a:r>
              <a:rPr lang="en-IN" sz="2400" dirty="0" smtClean="0">
                <a:latin typeface="Bookman Old Style" pitchFamily="18" charset="0"/>
              </a:rPr>
              <a:t>. </a:t>
            </a:r>
          </a:p>
          <a:p>
            <a:pPr algn="just">
              <a:lnSpc>
                <a:spcPct val="160000"/>
              </a:lnSpc>
              <a:buNone/>
            </a:pPr>
            <a:r>
              <a:rPr lang="en-IN" sz="2400" u="sng" dirty="0" smtClean="0">
                <a:solidFill>
                  <a:srgbClr val="FFFF00"/>
                </a:solidFill>
                <a:latin typeface="Bookman Old Style" pitchFamily="18" charset="0"/>
              </a:rPr>
              <a:t>This test measures </a:t>
            </a:r>
          </a:p>
          <a:p>
            <a:pPr algn="just">
              <a:lnSpc>
                <a:spcPct val="160000"/>
              </a:lnSpc>
            </a:pPr>
            <a:r>
              <a:rPr lang="en-IN" sz="2400" dirty="0" smtClean="0">
                <a:latin typeface="Bookman Old Style" pitchFamily="18" charset="0"/>
              </a:rPr>
              <a:t>the pressures of the anal sphincter muscles, </a:t>
            </a:r>
          </a:p>
          <a:p>
            <a:pPr algn="just">
              <a:lnSpc>
                <a:spcPct val="160000"/>
              </a:lnSpc>
            </a:pPr>
            <a:r>
              <a:rPr lang="en-IN" sz="2400" dirty="0" smtClean="0">
                <a:latin typeface="Bookman Old Style" pitchFamily="18" charset="0"/>
              </a:rPr>
              <a:t>the sensation in the rectum,</a:t>
            </a:r>
          </a:p>
          <a:p>
            <a:pPr algn="just">
              <a:lnSpc>
                <a:spcPct val="160000"/>
              </a:lnSpc>
            </a:pPr>
            <a:r>
              <a:rPr lang="en-IN" sz="2400" dirty="0" smtClean="0">
                <a:latin typeface="Bookman Old Style" pitchFamily="18" charset="0"/>
              </a:rPr>
              <a:t>the neural reflexes that are needed for normal bowel movements.</a:t>
            </a:r>
            <a:endParaRPr lang="en-IN" sz="2400" dirty="0">
              <a:latin typeface="Bookman Old Styl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153400" cy="685800"/>
          </a:xfrm>
        </p:spPr>
        <p:txBody>
          <a:bodyPr/>
          <a:lstStyle/>
          <a:p>
            <a:pPr algn="ctr"/>
            <a:r>
              <a:rPr lang="en-US" b="1" dirty="0" smtClean="0">
                <a:solidFill>
                  <a:srgbClr val="FFFF00"/>
                </a:solidFill>
                <a:latin typeface="Arial" pitchFamily="34" charset="0"/>
                <a:cs typeface="Arial" pitchFamily="34" charset="0"/>
              </a:rPr>
              <a:t>Alternative Names </a:t>
            </a:r>
            <a:endParaRPr lang="en-IN"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457200" y="1143000"/>
            <a:ext cx="8686800" cy="5715000"/>
          </a:xfrm>
        </p:spPr>
        <p:txBody>
          <a:bodyPr/>
          <a:lstStyle/>
          <a:p>
            <a:pPr>
              <a:lnSpc>
                <a:spcPct val="150000"/>
              </a:lnSpc>
            </a:pPr>
            <a:r>
              <a:rPr lang="en-US" dirty="0" smtClean="0">
                <a:latin typeface="Bookman Old Style" pitchFamily="18" charset="0"/>
              </a:rPr>
              <a:t>Megacolon</a:t>
            </a:r>
          </a:p>
          <a:p>
            <a:pPr>
              <a:lnSpc>
                <a:spcPct val="150000"/>
              </a:lnSpc>
            </a:pPr>
            <a:r>
              <a:rPr lang="en-US" dirty="0" smtClean="0">
                <a:latin typeface="Bookman Old Style" pitchFamily="18" charset="0"/>
              </a:rPr>
              <a:t>Mega rectum</a:t>
            </a:r>
          </a:p>
          <a:p>
            <a:pPr>
              <a:lnSpc>
                <a:spcPct val="150000"/>
              </a:lnSpc>
            </a:pPr>
            <a:r>
              <a:rPr lang="en-US" dirty="0" smtClean="0">
                <a:latin typeface="Bookman Old Style" pitchFamily="18" charset="0"/>
              </a:rPr>
              <a:t>Congenital Aganglionic Megacolon</a:t>
            </a:r>
          </a:p>
          <a:p>
            <a:pPr>
              <a:lnSpc>
                <a:spcPct val="150000"/>
              </a:lnSpc>
            </a:pPr>
            <a:r>
              <a:rPr lang="en-US" dirty="0" smtClean="0">
                <a:latin typeface="Bookman Old Style" pitchFamily="18" charset="0"/>
              </a:rPr>
              <a:t>Hirschsprung's disease  </a:t>
            </a:r>
            <a:endParaRPr lang="en-IN" dirty="0">
              <a:latin typeface="Bookman Old Style"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lstStyle/>
          <a:p>
            <a:pPr algn="ctr"/>
            <a:r>
              <a:rPr lang="en-US" b="1" dirty="0" smtClean="0">
                <a:solidFill>
                  <a:srgbClr val="FFFF00"/>
                </a:solidFill>
                <a:latin typeface="Arial Narrow" pitchFamily="34" charset="0"/>
              </a:rPr>
              <a:t>Treatment</a:t>
            </a:r>
            <a:r>
              <a:rPr lang="en-US" b="1" dirty="0" smtClean="0">
                <a:latin typeface="Arial Narrow" pitchFamily="34" charset="0"/>
              </a:rPr>
              <a:t> </a:t>
            </a:r>
            <a:endParaRPr lang="en-IN" b="1" dirty="0">
              <a:latin typeface="Arial Narrow" pitchFamily="34" charset="0"/>
            </a:endParaRPr>
          </a:p>
        </p:txBody>
      </p:sp>
      <p:sp>
        <p:nvSpPr>
          <p:cNvPr id="3" name="Content Placeholder 2"/>
          <p:cNvSpPr>
            <a:spLocks noGrp="1"/>
          </p:cNvSpPr>
          <p:nvPr>
            <p:ph idx="1"/>
          </p:nvPr>
        </p:nvSpPr>
        <p:spPr>
          <a:xfrm>
            <a:off x="533400" y="990600"/>
            <a:ext cx="8305800" cy="5486400"/>
          </a:xfrm>
        </p:spPr>
        <p:txBody>
          <a:bodyPr>
            <a:normAutofit/>
          </a:bodyPr>
          <a:lstStyle/>
          <a:p>
            <a:pPr algn="just">
              <a:buNone/>
            </a:pPr>
            <a:r>
              <a:rPr lang="en-IN" sz="2400" dirty="0" smtClean="0">
                <a:solidFill>
                  <a:srgbClr val="FFFF00"/>
                </a:solidFill>
                <a:latin typeface="Bookman Old Style" pitchFamily="18" charset="0"/>
              </a:rPr>
              <a:t>Ostomy procedures include</a:t>
            </a:r>
            <a:r>
              <a:rPr lang="en-IN" sz="2400" dirty="0" smtClean="0">
                <a:latin typeface="Bookman Old Style" pitchFamily="18" charset="0"/>
              </a:rPr>
              <a:t>:</a:t>
            </a:r>
          </a:p>
          <a:p>
            <a:pPr algn="just">
              <a:buNone/>
            </a:pPr>
            <a:r>
              <a:rPr lang="en-IN" sz="2400" dirty="0" smtClean="0">
                <a:solidFill>
                  <a:srgbClr val="FFFF00"/>
                </a:solidFill>
                <a:latin typeface="Bookman Old Style" pitchFamily="18" charset="0"/>
              </a:rPr>
              <a:t>Ileostomy</a:t>
            </a:r>
            <a:endParaRPr lang="en-IN" sz="2400" b="1" dirty="0" smtClean="0">
              <a:solidFill>
                <a:srgbClr val="FFFF00"/>
              </a:solidFill>
              <a:latin typeface="Bookman Old Style" pitchFamily="18" charset="0"/>
            </a:endParaRPr>
          </a:p>
          <a:p>
            <a:pPr algn="just"/>
            <a:r>
              <a:rPr lang="en-IN" sz="2000" dirty="0" smtClean="0">
                <a:latin typeface="Bookman Old Style" pitchFamily="18" charset="0"/>
              </a:rPr>
              <a:t>In  ileostomy, the entire colon is removed. Stool leaves the body through the end of the small intestine.</a:t>
            </a:r>
          </a:p>
          <a:p>
            <a:pPr algn="just">
              <a:buNone/>
            </a:pPr>
            <a:r>
              <a:rPr lang="en-IN" sz="2400" dirty="0" smtClean="0">
                <a:solidFill>
                  <a:srgbClr val="FFFF00"/>
                </a:solidFill>
                <a:latin typeface="Bookman Old Style" pitchFamily="18" charset="0"/>
              </a:rPr>
              <a:t>Colostomy</a:t>
            </a:r>
            <a:endParaRPr lang="en-IN" sz="2400" b="1" dirty="0" smtClean="0">
              <a:solidFill>
                <a:srgbClr val="FFFF00"/>
              </a:solidFill>
              <a:latin typeface="Bookman Old Style" pitchFamily="18" charset="0"/>
            </a:endParaRPr>
          </a:p>
          <a:p>
            <a:pPr algn="just"/>
            <a:r>
              <a:rPr lang="en-IN" sz="2000" dirty="0" smtClean="0">
                <a:latin typeface="Bookman Old Style" pitchFamily="18" charset="0"/>
              </a:rPr>
              <a:t>The first stage of treatment used to be a reversible colostomy. </a:t>
            </a:r>
          </a:p>
          <a:p>
            <a:pPr algn="just"/>
            <a:r>
              <a:rPr lang="en-IN" sz="2000" dirty="0" smtClean="0">
                <a:latin typeface="Bookman Old Style" pitchFamily="18" charset="0"/>
              </a:rPr>
              <a:t>In this approach, the healthy end of the large intestine is cut and attached to an opening created on the front of the abdomen. </a:t>
            </a:r>
          </a:p>
          <a:p>
            <a:pPr algn="just"/>
            <a:r>
              <a:rPr lang="en-IN" sz="2000" dirty="0" smtClean="0">
                <a:latin typeface="Bookman Old Style" pitchFamily="18" charset="0"/>
              </a:rPr>
              <a:t>The contents of the bowel are discharged through the hole in the abdomen and into a bag.</a:t>
            </a:r>
          </a:p>
          <a:p>
            <a:pPr algn="just">
              <a:buNone/>
            </a:pPr>
            <a:r>
              <a:rPr lang="en-IN" sz="2400" dirty="0" smtClean="0">
                <a:solidFill>
                  <a:srgbClr val="FFFF00"/>
                </a:solidFill>
                <a:latin typeface="Bookman Old Style" pitchFamily="18" charset="0"/>
              </a:rPr>
              <a:t>Anorectal </a:t>
            </a:r>
            <a:r>
              <a:rPr lang="en-IN" sz="2400" dirty="0" err="1" smtClean="0">
                <a:solidFill>
                  <a:srgbClr val="FFFF00"/>
                </a:solidFill>
                <a:latin typeface="Bookman Old Style" pitchFamily="18" charset="0"/>
              </a:rPr>
              <a:t>myomectomy</a:t>
            </a:r>
            <a:r>
              <a:rPr lang="en-IN" sz="2400" dirty="0" smtClean="0">
                <a:solidFill>
                  <a:srgbClr val="FFFF00"/>
                </a:solidFill>
                <a:latin typeface="Bookman Old Style" pitchFamily="18" charset="0"/>
              </a:rPr>
              <a:t> </a:t>
            </a:r>
          </a:p>
          <a:p>
            <a:pPr algn="just">
              <a:buNone/>
            </a:pPr>
            <a:endParaRPr lang="en-IN" sz="2000" dirty="0" smtClean="0">
              <a:latin typeface="Bookman Old Style" pitchFamily="18" charset="0"/>
            </a:endParaRPr>
          </a:p>
          <a:p>
            <a:endParaRPr lang="en-IN"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458200" cy="914400"/>
          </a:xfrm>
        </p:spPr>
        <p:txBody>
          <a:bodyPr/>
          <a:lstStyle/>
          <a:p>
            <a:pPr algn="ctr"/>
            <a:r>
              <a:rPr lang="en-IN" dirty="0" smtClean="0">
                <a:solidFill>
                  <a:srgbClr val="FFFF00"/>
                </a:solidFill>
                <a:latin typeface="Arial" pitchFamily="34" charset="0"/>
                <a:cs typeface="Arial" pitchFamily="34" charset="0"/>
              </a:rPr>
              <a:t>Pull through procedure</a:t>
            </a:r>
            <a:endParaRPr lang="en-IN"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457200" y="1066800"/>
            <a:ext cx="8458200" cy="5486400"/>
          </a:xfrm>
        </p:spPr>
        <p:txBody>
          <a:bodyPr/>
          <a:lstStyle/>
          <a:p>
            <a:pPr algn="just">
              <a:lnSpc>
                <a:spcPct val="150000"/>
              </a:lnSpc>
            </a:pPr>
            <a:r>
              <a:rPr lang="en-IN" dirty="0" smtClean="0">
                <a:latin typeface="Arial Narrow" pitchFamily="34" charset="0"/>
              </a:rPr>
              <a:t>During a pull-through procedure, a surgeon removes the part of the large intestine that is missing nerve cells and connects the healthy part to the anus. </a:t>
            </a:r>
          </a:p>
          <a:p>
            <a:pPr algn="just">
              <a:lnSpc>
                <a:spcPct val="150000"/>
              </a:lnSpc>
            </a:pPr>
            <a:r>
              <a:rPr lang="en-IN" dirty="0" smtClean="0">
                <a:latin typeface="Arial Narrow" pitchFamily="34" charset="0"/>
              </a:rPr>
              <a:t>A surgeon most often does a pull-through procedure soon after diagnosis.</a:t>
            </a:r>
            <a:endParaRPr lang="en-IN" dirty="0">
              <a:latin typeface="Arial Narrow"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d-3.png"/>
          <p:cNvPicPr>
            <a:picLocks noGrp="1" noChangeAspect="1"/>
          </p:cNvPicPr>
          <p:nvPr>
            <p:ph idx="1"/>
          </p:nvPr>
        </p:nvPicPr>
        <p:blipFill>
          <a:blip r:embed="rId2">
            <a:lum bright="-20000" contrast="40000"/>
          </a:blip>
          <a:stretch>
            <a:fillRect/>
          </a:stretch>
        </p:blipFill>
        <p:spPr>
          <a:xfrm>
            <a:off x="381000" y="914400"/>
            <a:ext cx="8535390" cy="5257800"/>
          </a:xfr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7200"/>
            <a:ext cx="8153400" cy="6019800"/>
          </a:xfrm>
        </p:spPr>
        <p:txBody>
          <a:bodyPr>
            <a:normAutofit/>
          </a:bodyPr>
          <a:lstStyle/>
          <a:p>
            <a:pPr algn="just">
              <a:buNone/>
            </a:pPr>
            <a:r>
              <a:rPr lang="en-US" sz="2800" b="1" dirty="0" smtClean="0">
                <a:solidFill>
                  <a:srgbClr val="FFFF00"/>
                </a:solidFill>
                <a:latin typeface="Bookman Old Style" pitchFamily="18" charset="0"/>
              </a:rPr>
              <a:t>PULL THROUGH PROCEDURES :</a:t>
            </a:r>
          </a:p>
          <a:p>
            <a:pPr algn="just">
              <a:buNone/>
            </a:pPr>
            <a:endParaRPr lang="en-IN" sz="2400" dirty="0" smtClean="0">
              <a:solidFill>
                <a:srgbClr val="FFFF00"/>
              </a:solidFill>
              <a:latin typeface="Bookman Old Style" pitchFamily="18" charset="0"/>
            </a:endParaRPr>
          </a:p>
          <a:p>
            <a:pPr algn="just"/>
            <a:r>
              <a:rPr lang="en-IN" sz="2400" dirty="0" smtClean="0">
                <a:latin typeface="Bookman Old Style" pitchFamily="18" charset="0"/>
              </a:rPr>
              <a:t>The </a:t>
            </a:r>
            <a:r>
              <a:rPr lang="en-IN" sz="2400" dirty="0" smtClean="0">
                <a:solidFill>
                  <a:srgbClr val="FFFF00"/>
                </a:solidFill>
                <a:latin typeface="Bookman Old Style" pitchFamily="18" charset="0"/>
              </a:rPr>
              <a:t>Swenson procedure </a:t>
            </a:r>
            <a:r>
              <a:rPr lang="en-IN" sz="2400" dirty="0" smtClean="0">
                <a:latin typeface="Bookman Old Style" pitchFamily="18" charset="0"/>
              </a:rPr>
              <a:t>leaves a small portion of the diseased bowel.</a:t>
            </a:r>
          </a:p>
          <a:p>
            <a:pPr algn="just"/>
            <a:endParaRPr lang="en-IN" sz="2400" dirty="0" smtClean="0">
              <a:latin typeface="Bookman Old Style" pitchFamily="18" charset="0"/>
            </a:endParaRPr>
          </a:p>
          <a:p>
            <a:pPr algn="just"/>
            <a:r>
              <a:rPr lang="en-IN" sz="2400" dirty="0" smtClean="0">
                <a:latin typeface="Bookman Old Style" pitchFamily="18" charset="0"/>
              </a:rPr>
              <a:t>The </a:t>
            </a:r>
            <a:r>
              <a:rPr lang="en-IN" sz="2400" dirty="0" smtClean="0">
                <a:solidFill>
                  <a:srgbClr val="FFFF00"/>
                </a:solidFill>
                <a:latin typeface="Bookman Old Style" pitchFamily="18" charset="0"/>
              </a:rPr>
              <a:t>Duhamel procedure </a:t>
            </a:r>
            <a:r>
              <a:rPr lang="en-IN" sz="2400" dirty="0" smtClean="0">
                <a:latin typeface="Bookman Old Style" pitchFamily="18" charset="0"/>
              </a:rPr>
              <a:t>uses a surgical stapler to connect the good and bad bowel.</a:t>
            </a:r>
          </a:p>
          <a:p>
            <a:pPr algn="just"/>
            <a:endParaRPr lang="en-IN" sz="2400" dirty="0" smtClean="0">
              <a:latin typeface="Bookman Old Style" pitchFamily="18" charset="0"/>
            </a:endParaRPr>
          </a:p>
          <a:p>
            <a:pPr algn="just"/>
            <a:r>
              <a:rPr lang="en-IN" sz="2400" dirty="0" smtClean="0">
                <a:latin typeface="Bookman Old Style" pitchFamily="18" charset="0"/>
              </a:rPr>
              <a:t>The </a:t>
            </a:r>
            <a:r>
              <a:rPr lang="en-IN" sz="2400" dirty="0" smtClean="0">
                <a:solidFill>
                  <a:srgbClr val="FFFF00"/>
                </a:solidFill>
                <a:latin typeface="Bookman Old Style" pitchFamily="18" charset="0"/>
              </a:rPr>
              <a:t>Soave procedure </a:t>
            </a:r>
            <a:r>
              <a:rPr lang="en-IN" sz="2400" dirty="0" smtClean="0">
                <a:latin typeface="Bookman Old Style" pitchFamily="18" charset="0"/>
              </a:rPr>
              <a:t>leaves the outer wall of the colon unaltered. </a:t>
            </a:r>
          </a:p>
          <a:p>
            <a:pPr algn="just"/>
            <a:endParaRPr lang="en-IN" sz="2400" dirty="0" smtClean="0">
              <a:latin typeface="Bookman Old Style" pitchFamily="18" charset="0"/>
            </a:endParaRPr>
          </a:p>
          <a:p>
            <a:pPr algn="just"/>
            <a:endParaRPr lang="en-IN" sz="2400" dirty="0" smtClean="0">
              <a:latin typeface="Bookman Old Style" pitchFamily="18" charset="0"/>
            </a:endParaRPr>
          </a:p>
          <a:p>
            <a:pPr algn="just"/>
            <a:endParaRPr lang="en-IN" sz="2400" dirty="0">
              <a:latin typeface="Bookman Old Style"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OAVE-SWENSON-DUHAMEL.gif"/>
          <p:cNvPicPr>
            <a:picLocks noGrp="1" noChangeAspect="1"/>
          </p:cNvPicPr>
          <p:nvPr>
            <p:ph idx="1"/>
          </p:nvPr>
        </p:nvPicPr>
        <p:blipFill>
          <a:blip r:embed="rId2">
            <a:lum bright="-10000" contrast="40000"/>
          </a:blip>
          <a:stretch>
            <a:fillRect/>
          </a:stretch>
        </p:blipFill>
        <p:spPr>
          <a:xfrm>
            <a:off x="457200" y="457200"/>
            <a:ext cx="8458200" cy="6019800"/>
          </a:xfr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04800"/>
            <a:ext cx="8153400" cy="6050760"/>
          </a:xfrm>
        </p:spPr>
        <p:txBody>
          <a:bodyPr/>
          <a:lstStyle/>
          <a:p>
            <a:pPr algn="just">
              <a:buNone/>
            </a:pPr>
            <a:r>
              <a:rPr lang="en-IN" sz="2800" b="1" dirty="0" smtClean="0">
                <a:solidFill>
                  <a:srgbClr val="FFFF00"/>
                </a:solidFill>
                <a:latin typeface="Bookman Old Style" pitchFamily="18" charset="0"/>
              </a:rPr>
              <a:t>Preoperative care:</a:t>
            </a:r>
          </a:p>
          <a:p>
            <a:pPr algn="just">
              <a:buNone/>
            </a:pPr>
            <a:endParaRPr lang="en-IN" sz="2400" dirty="0" smtClean="0">
              <a:latin typeface="Bookman Old Style" pitchFamily="18" charset="0"/>
            </a:endParaRPr>
          </a:p>
          <a:p>
            <a:pPr algn="just">
              <a:lnSpc>
                <a:spcPct val="150000"/>
              </a:lnSpc>
            </a:pPr>
            <a:r>
              <a:rPr lang="en-IN" sz="2000" dirty="0" smtClean="0">
                <a:latin typeface="Bookman Old Style" pitchFamily="18" charset="0"/>
              </a:rPr>
              <a:t>Bowel empty with repeated saline enema</a:t>
            </a:r>
          </a:p>
          <a:p>
            <a:pPr algn="just">
              <a:lnSpc>
                <a:spcPct val="150000"/>
              </a:lnSpc>
            </a:pPr>
            <a:r>
              <a:rPr lang="en-IN" sz="2000" dirty="0" smtClean="0">
                <a:latin typeface="Bookman Old Style" pitchFamily="18" charset="0"/>
              </a:rPr>
              <a:t>Colon irrigation and observe output</a:t>
            </a:r>
          </a:p>
          <a:p>
            <a:pPr algn="just">
              <a:lnSpc>
                <a:spcPct val="150000"/>
              </a:lnSpc>
            </a:pPr>
            <a:r>
              <a:rPr lang="en-IN" sz="2000" dirty="0" smtClean="0">
                <a:latin typeface="Bookman Old Style" pitchFamily="18" charset="0"/>
              </a:rPr>
              <a:t>NG tube may be inserted to prevent abdominal distention</a:t>
            </a:r>
          </a:p>
          <a:p>
            <a:pPr algn="just">
              <a:lnSpc>
                <a:spcPct val="150000"/>
              </a:lnSpc>
            </a:pPr>
            <a:r>
              <a:rPr lang="en-IN" sz="2000" dirty="0" smtClean="0">
                <a:latin typeface="Bookman Old Style" pitchFamily="18" charset="0"/>
              </a:rPr>
              <a:t>Rectal tube may be inserted to allow for escape of accumulated fluid and gas</a:t>
            </a:r>
          </a:p>
          <a:p>
            <a:pPr algn="just">
              <a:lnSpc>
                <a:spcPct val="150000"/>
              </a:lnSpc>
            </a:pPr>
            <a:r>
              <a:rPr lang="en-IN" sz="2000" dirty="0" smtClean="0">
                <a:latin typeface="Bookman Old Style" pitchFamily="18" charset="0"/>
              </a:rPr>
              <a:t>Prepare child and parents for colostomy (temporary)</a:t>
            </a:r>
          </a:p>
          <a:p>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04800"/>
            <a:ext cx="8153400" cy="5867400"/>
          </a:xfrm>
        </p:spPr>
        <p:txBody>
          <a:bodyPr/>
          <a:lstStyle/>
          <a:p>
            <a:pPr algn="just" fontAlgn="base">
              <a:lnSpc>
                <a:spcPct val="200000"/>
              </a:lnSpc>
              <a:buNone/>
            </a:pPr>
            <a:r>
              <a:rPr lang="en-IN" sz="3200" b="1" dirty="0" smtClean="0">
                <a:solidFill>
                  <a:srgbClr val="FFFF00"/>
                </a:solidFill>
              </a:rPr>
              <a:t> </a:t>
            </a:r>
            <a:r>
              <a:rPr lang="en-IN" sz="2800" b="1" dirty="0" smtClean="0">
                <a:solidFill>
                  <a:srgbClr val="FFFF00"/>
                </a:solidFill>
                <a:latin typeface="Bookman Old Style" pitchFamily="18" charset="0"/>
              </a:rPr>
              <a:t>Postoperative care:</a:t>
            </a:r>
          </a:p>
          <a:p>
            <a:pPr algn="just" fontAlgn="base">
              <a:lnSpc>
                <a:spcPct val="150000"/>
              </a:lnSpc>
            </a:pPr>
            <a:r>
              <a:rPr lang="en-IN" sz="2400" dirty="0" smtClean="0">
                <a:latin typeface="Bookman Old Style" pitchFamily="18" charset="0"/>
              </a:rPr>
              <a:t>Routine care includes; NPO, IV, NG suctioning.</a:t>
            </a:r>
          </a:p>
          <a:p>
            <a:pPr algn="just" fontAlgn="base">
              <a:lnSpc>
                <a:spcPct val="150000"/>
              </a:lnSpc>
            </a:pPr>
            <a:r>
              <a:rPr lang="en-IN" sz="2400" dirty="0" smtClean="0">
                <a:latin typeface="Bookman Old Style" pitchFamily="18" charset="0"/>
              </a:rPr>
              <a:t>Frequent abdominal dressing changes</a:t>
            </a:r>
          </a:p>
          <a:p>
            <a:pPr algn="just" fontAlgn="base">
              <a:lnSpc>
                <a:spcPct val="150000"/>
              </a:lnSpc>
            </a:pPr>
            <a:r>
              <a:rPr lang="en-IN" sz="2400" dirty="0" smtClean="0">
                <a:latin typeface="Bookman Old Style" pitchFamily="18" charset="0"/>
              </a:rPr>
              <a:t>Teach the parents about the importance of colostomy care</a:t>
            </a:r>
          </a:p>
          <a:p>
            <a:pPr algn="just" fontAlgn="base">
              <a:lnSpc>
                <a:spcPct val="150000"/>
              </a:lnSpc>
            </a:pPr>
            <a:r>
              <a:rPr lang="en-IN" sz="2400" dirty="0" smtClean="0">
                <a:latin typeface="Bookman Old Style" pitchFamily="18" charset="0"/>
              </a:rPr>
              <a:t>Drainage from the colostomy is measured</a:t>
            </a:r>
          </a:p>
          <a:p>
            <a:pPr algn="just" fontAlgn="base">
              <a:lnSpc>
                <a:spcPct val="150000"/>
              </a:lnSpc>
            </a:pPr>
            <a:r>
              <a:rPr lang="en-IN" sz="2400" dirty="0" smtClean="0">
                <a:latin typeface="Bookman Old Style" pitchFamily="18" charset="0"/>
              </a:rPr>
              <a:t>Perform good skin care (around colostomy)</a:t>
            </a:r>
          </a:p>
          <a:p>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609600"/>
          </a:xfrm>
        </p:spPr>
        <p:txBody>
          <a:bodyPr/>
          <a:lstStyle/>
          <a:p>
            <a:pPr algn="ctr"/>
            <a:r>
              <a:rPr lang="en-US" b="1" dirty="0" smtClean="0">
                <a:solidFill>
                  <a:srgbClr val="FFFF00"/>
                </a:solidFill>
                <a:latin typeface="Arial Narrow" pitchFamily="34" charset="0"/>
              </a:rPr>
              <a:t>On-going care</a:t>
            </a:r>
            <a:endParaRPr lang="en-IN" b="1" dirty="0">
              <a:solidFill>
                <a:srgbClr val="FFFF00"/>
              </a:solidFill>
              <a:latin typeface="Arial Narrow" pitchFamily="34" charset="0"/>
            </a:endParaRPr>
          </a:p>
        </p:txBody>
      </p:sp>
      <p:sp>
        <p:nvSpPr>
          <p:cNvPr id="3" name="Content Placeholder 2"/>
          <p:cNvSpPr>
            <a:spLocks noGrp="1"/>
          </p:cNvSpPr>
          <p:nvPr>
            <p:ph idx="1"/>
          </p:nvPr>
        </p:nvSpPr>
        <p:spPr>
          <a:xfrm>
            <a:off x="457200" y="1066800"/>
            <a:ext cx="8458200" cy="5410200"/>
          </a:xfrm>
        </p:spPr>
        <p:txBody>
          <a:bodyPr/>
          <a:lstStyle/>
          <a:p>
            <a:pPr algn="just">
              <a:lnSpc>
                <a:spcPct val="150000"/>
              </a:lnSpc>
            </a:pPr>
            <a:r>
              <a:rPr lang="en-IN" sz="2400" dirty="0" smtClean="0">
                <a:latin typeface="Bookman Old Style" pitchFamily="18" charset="0"/>
              </a:rPr>
              <a:t>After healing from surgery, child’s bowel movements may become normal. </a:t>
            </a:r>
          </a:p>
          <a:p>
            <a:pPr algn="just">
              <a:lnSpc>
                <a:spcPct val="150000"/>
              </a:lnSpc>
            </a:pPr>
            <a:r>
              <a:rPr lang="en-IN" sz="2400" dirty="0" smtClean="0">
                <a:latin typeface="Bookman Old Style" pitchFamily="18" charset="0"/>
              </a:rPr>
              <a:t>But surgery doesn’t cure Hirschsprung disease.</a:t>
            </a:r>
          </a:p>
          <a:p>
            <a:pPr algn="just">
              <a:lnSpc>
                <a:spcPct val="150000"/>
              </a:lnSpc>
            </a:pPr>
            <a:r>
              <a:rPr lang="en-IN" sz="2400" dirty="0" smtClean="0">
                <a:latin typeface="Bookman Old Style" pitchFamily="18" charset="0"/>
              </a:rPr>
              <a:t>Some children will have bowel problems like </a:t>
            </a:r>
            <a:r>
              <a:rPr lang="en-IN" sz="2400" dirty="0" smtClean="0">
                <a:solidFill>
                  <a:srgbClr val="FFFF00"/>
                </a:solidFill>
                <a:latin typeface="Bookman Old Style" pitchFamily="18" charset="0"/>
              </a:rPr>
              <a:t>constipation</a:t>
            </a:r>
            <a:r>
              <a:rPr lang="en-IN" sz="2400" dirty="0" smtClean="0">
                <a:latin typeface="Bookman Old Style" pitchFamily="18" charset="0"/>
              </a:rPr>
              <a:t> or </a:t>
            </a:r>
            <a:r>
              <a:rPr lang="en-IN" sz="2400" dirty="0" err="1" smtClean="0">
                <a:solidFill>
                  <a:srgbClr val="FFFF00"/>
                </a:solidFill>
                <a:latin typeface="Bookman Old Style" pitchFamily="18" charset="0"/>
              </a:rPr>
              <a:t>fecal</a:t>
            </a:r>
            <a:r>
              <a:rPr lang="en-IN" sz="2400" dirty="0" smtClean="0">
                <a:solidFill>
                  <a:srgbClr val="FFFF00"/>
                </a:solidFill>
                <a:latin typeface="Bookman Old Style" pitchFamily="18" charset="0"/>
              </a:rPr>
              <a:t> incontinence </a:t>
            </a:r>
            <a:r>
              <a:rPr lang="en-IN" sz="2400" dirty="0" smtClean="0">
                <a:latin typeface="Bookman Old Style" pitchFamily="18" charset="0"/>
              </a:rPr>
              <a:t>off and on throughout their lives.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82000" cy="6324600"/>
          </a:xfrm>
        </p:spPr>
        <p:txBody>
          <a:bodyPr>
            <a:normAutofit/>
          </a:bodyPr>
          <a:lstStyle/>
          <a:p>
            <a:pPr algn="just">
              <a:lnSpc>
                <a:spcPct val="150000"/>
              </a:lnSpc>
            </a:pPr>
            <a:r>
              <a:rPr lang="en-IN" sz="2000" dirty="0" smtClean="0">
                <a:latin typeface="Bookman Old Style" pitchFamily="18" charset="0"/>
              </a:rPr>
              <a:t>Sometimes, these issues occur when babies start eating solid food, when older children add foods that are harder to digest or when children resist going to the bathroom because they are distracted by other activities. </a:t>
            </a:r>
          </a:p>
          <a:p>
            <a:pPr algn="just">
              <a:lnSpc>
                <a:spcPct val="150000"/>
              </a:lnSpc>
            </a:pPr>
            <a:r>
              <a:rPr lang="en-IN" sz="2000" dirty="0" smtClean="0">
                <a:latin typeface="Bookman Old Style" pitchFamily="18" charset="0"/>
              </a:rPr>
              <a:t>There’s also some risk of </a:t>
            </a:r>
            <a:r>
              <a:rPr lang="en-IN" sz="2000" dirty="0" smtClean="0">
                <a:solidFill>
                  <a:srgbClr val="FFFF00"/>
                </a:solidFill>
                <a:latin typeface="Bookman Old Style" pitchFamily="18" charset="0"/>
              </a:rPr>
              <a:t>enterocolitis</a:t>
            </a:r>
            <a:r>
              <a:rPr lang="en-IN" sz="2000" dirty="0" smtClean="0">
                <a:latin typeface="Bookman Old Style" pitchFamily="18" charset="0"/>
              </a:rPr>
              <a:t>, even after surgery.</a:t>
            </a:r>
          </a:p>
          <a:p>
            <a:pPr algn="just">
              <a:lnSpc>
                <a:spcPct val="150000"/>
              </a:lnSpc>
            </a:pPr>
            <a:r>
              <a:rPr lang="en-IN" sz="2000" dirty="0" smtClean="0">
                <a:latin typeface="Bookman Old Style" pitchFamily="18" charset="0"/>
              </a:rPr>
              <a:t>Persistent diarrhoea, abdominal distention, abdominal pain, and constipation may be symptoms of complications. </a:t>
            </a:r>
          </a:p>
          <a:p>
            <a:pPr algn="just">
              <a:lnSpc>
                <a:spcPct val="150000"/>
              </a:lnSpc>
            </a:pPr>
            <a:r>
              <a:rPr lang="en-IN" sz="2000" dirty="0" smtClean="0">
                <a:latin typeface="Bookman Old Style" pitchFamily="18" charset="0"/>
              </a:rPr>
              <a:t>It is important to seek medical help to prevent more serious problems.</a:t>
            </a:r>
            <a:endParaRPr lang="en-IN" sz="2000" dirty="0">
              <a:latin typeface="Bookman Old Style"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ajesh p\Desktop\HD 2.png"/>
          <p:cNvPicPr>
            <a:picLocks noChangeAspect="1" noChangeArrowheads="1"/>
          </p:cNvPicPr>
          <p:nvPr/>
        </p:nvPicPr>
        <p:blipFill>
          <a:blip r:embed="rId2"/>
          <a:srcRect/>
          <a:stretch>
            <a:fillRect/>
          </a:stretch>
        </p:blipFill>
        <p:spPr bwMode="auto">
          <a:xfrm>
            <a:off x="457200" y="82948"/>
            <a:ext cx="8305800" cy="675406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685800"/>
          </a:xfrm>
        </p:spPr>
        <p:txBody>
          <a:bodyPr/>
          <a:lstStyle/>
          <a:p>
            <a:pPr algn="ctr"/>
            <a:r>
              <a:rPr lang="en-IN" dirty="0" smtClean="0">
                <a:solidFill>
                  <a:srgbClr val="FFFF00"/>
                </a:solidFill>
                <a:latin typeface="Arial" pitchFamily="34" charset="0"/>
                <a:cs typeface="Arial" pitchFamily="34" charset="0"/>
              </a:rPr>
              <a:t>Hirschsprung’s disease</a:t>
            </a:r>
            <a:endParaRPr lang="en-IN"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457200" y="1219200"/>
            <a:ext cx="8458200" cy="5334000"/>
          </a:xfrm>
        </p:spPr>
        <p:txBody>
          <a:bodyPr>
            <a:normAutofit/>
          </a:bodyPr>
          <a:lstStyle/>
          <a:p>
            <a:pPr algn="just">
              <a:lnSpc>
                <a:spcPct val="200000"/>
              </a:lnSpc>
            </a:pPr>
            <a:r>
              <a:rPr lang="en-IN" sz="2800" dirty="0" smtClean="0">
                <a:latin typeface="Arial Narrow" pitchFamily="34" charset="0"/>
              </a:rPr>
              <a:t>Hirschsprung’s disease is named after the 19th century doctor, </a:t>
            </a:r>
            <a:r>
              <a:rPr lang="en-IN" sz="2800" dirty="0" smtClean="0">
                <a:solidFill>
                  <a:srgbClr val="FFFF00"/>
                </a:solidFill>
                <a:latin typeface="Arial Narrow" pitchFamily="34" charset="0"/>
              </a:rPr>
              <a:t>Harald Hirschsprung</a:t>
            </a:r>
            <a:r>
              <a:rPr lang="en-IN" sz="2800" dirty="0" smtClean="0">
                <a:latin typeface="Arial Narrow" pitchFamily="34" charset="0"/>
              </a:rPr>
              <a:t>, who first identified it in </a:t>
            </a:r>
            <a:r>
              <a:rPr lang="en-IN" sz="2800" dirty="0" smtClean="0">
                <a:solidFill>
                  <a:srgbClr val="FFFF00"/>
                </a:solidFill>
                <a:latin typeface="Arial Narrow" pitchFamily="34" charset="0"/>
              </a:rPr>
              <a:t>1886</a:t>
            </a:r>
            <a:r>
              <a:rPr lang="en-IN" sz="2800" dirty="0" smtClean="0">
                <a:latin typeface="Arial Narrow" pitchFamily="34" charset="0"/>
              </a:rPr>
              <a:t>. </a:t>
            </a:r>
          </a:p>
          <a:p>
            <a:pPr algn="just">
              <a:lnSpc>
                <a:spcPct val="200000"/>
              </a:lnSpc>
            </a:pPr>
            <a:r>
              <a:rPr lang="en-IN" sz="2800" dirty="0" smtClean="0">
                <a:latin typeface="Arial Narrow" pitchFamily="34" charset="0"/>
              </a:rPr>
              <a:t>Prior to 1948, the basis of the disease was not understood, and there was no surgical procedure to correct it.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rajesh p\Desktop\HD.png"/>
          <p:cNvPicPr>
            <a:picLocks noChangeAspect="1" noChangeArrowheads="1"/>
          </p:cNvPicPr>
          <p:nvPr/>
        </p:nvPicPr>
        <p:blipFill>
          <a:blip r:embed="rId2"/>
          <a:srcRect/>
          <a:stretch>
            <a:fillRect/>
          </a:stretch>
        </p:blipFill>
        <p:spPr bwMode="auto">
          <a:xfrm>
            <a:off x="363311" y="152400"/>
            <a:ext cx="8701110" cy="63246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458200" cy="838200"/>
          </a:xfrm>
        </p:spPr>
        <p:txBody>
          <a:bodyPr/>
          <a:lstStyle/>
          <a:p>
            <a:pPr algn="ctr"/>
            <a:r>
              <a:rPr lang="en-IN" b="1" dirty="0" smtClean="0">
                <a:solidFill>
                  <a:srgbClr val="FFFF00"/>
                </a:solidFill>
                <a:latin typeface="Arial" pitchFamily="34" charset="0"/>
                <a:cs typeface="Arial" pitchFamily="34" charset="0"/>
              </a:rPr>
              <a:t>Definition </a:t>
            </a:r>
            <a:endParaRPr lang="en-IN"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381000" y="1143000"/>
            <a:ext cx="8458200" cy="5410200"/>
          </a:xfrm>
        </p:spPr>
        <p:txBody>
          <a:bodyPr>
            <a:normAutofit/>
          </a:bodyPr>
          <a:lstStyle/>
          <a:p>
            <a:pPr algn="just">
              <a:lnSpc>
                <a:spcPct val="150000"/>
              </a:lnSpc>
            </a:pPr>
            <a:r>
              <a:rPr lang="en-IN" sz="2800" dirty="0" err="1" smtClean="0">
                <a:latin typeface="Arial Narrow" pitchFamily="34" charset="0"/>
              </a:rPr>
              <a:t>Hirschsprung</a:t>
            </a:r>
            <a:r>
              <a:rPr lang="en-IN" sz="2800" dirty="0" smtClean="0">
                <a:latin typeface="Arial Narrow" pitchFamily="34" charset="0"/>
              </a:rPr>
              <a:t> disease is an congenital anomaly that results in mechanical obstruction from inadequate motility of part of the intestine . </a:t>
            </a:r>
          </a:p>
          <a:p>
            <a:pPr algn="just">
              <a:lnSpc>
                <a:spcPct val="150000"/>
              </a:lnSpc>
            </a:pPr>
            <a:r>
              <a:rPr lang="en-IN" sz="2800" dirty="0" smtClean="0">
                <a:latin typeface="Arial Narrow" pitchFamily="34" charset="0"/>
              </a:rPr>
              <a:t>This condition occurs when the nerves in the intestine (enteric nerves) do not form properly during development before birth (embryonic development). </a:t>
            </a:r>
          </a:p>
          <a:p>
            <a:pPr algn="just">
              <a:lnSpc>
                <a:spcPct val="150000"/>
              </a:lnSpc>
            </a:pPr>
            <a:r>
              <a:rPr lang="en-IN" sz="2800" dirty="0" smtClean="0">
                <a:latin typeface="Arial Narrow" pitchFamily="34" charset="0"/>
              </a:rPr>
              <a:t>The incidence is 1 in 5000 live births</a:t>
            </a:r>
            <a:endParaRPr lang="en-IN" sz="2800" dirty="0">
              <a:latin typeface="Arial Narrow"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irschsprung.png"/>
          <p:cNvPicPr>
            <a:picLocks noGrp="1" noChangeAspect="1"/>
          </p:cNvPicPr>
          <p:nvPr>
            <p:ph idx="1"/>
          </p:nvPr>
        </p:nvPicPr>
        <p:blipFill>
          <a:blip r:embed="rId2">
            <a:lum bright="-20000" contrast="40000"/>
          </a:blip>
          <a:stretch>
            <a:fillRect/>
          </a:stretch>
        </p:blipFill>
        <p:spPr>
          <a:xfrm>
            <a:off x="466846" y="304800"/>
            <a:ext cx="8372354" cy="6248399"/>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H-I-139-Picture-3-Missing-Nerve-Cells.jpg"/>
          <p:cNvPicPr>
            <a:picLocks noGrp="1" noChangeAspect="1"/>
          </p:cNvPicPr>
          <p:nvPr>
            <p:ph idx="1"/>
          </p:nvPr>
        </p:nvPicPr>
        <p:blipFill>
          <a:blip r:embed="rId2">
            <a:lum bright="-20000" contrast="40000"/>
          </a:blip>
          <a:stretch>
            <a:fillRect/>
          </a:stretch>
        </p:blipFill>
        <p:spPr>
          <a:xfrm>
            <a:off x="838200" y="457200"/>
            <a:ext cx="7619999" cy="594360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458200" cy="6096000"/>
          </a:xfrm>
        </p:spPr>
        <p:txBody>
          <a:bodyPr>
            <a:normAutofit/>
          </a:bodyPr>
          <a:lstStyle/>
          <a:p>
            <a:pPr algn="just">
              <a:lnSpc>
                <a:spcPct val="200000"/>
              </a:lnSpc>
              <a:buFont typeface="Arial" pitchFamily="34" charset="0"/>
              <a:buChar char="•"/>
            </a:pPr>
            <a:r>
              <a:rPr lang="en-IN" sz="2400" dirty="0" smtClean="0">
                <a:latin typeface="Arial Narrow" pitchFamily="34" charset="0"/>
              </a:rPr>
              <a:t>Children with a </a:t>
            </a:r>
            <a:r>
              <a:rPr lang="en-IN" sz="2400" dirty="0" smtClean="0">
                <a:solidFill>
                  <a:srgbClr val="FFFF00"/>
                </a:solidFill>
                <a:latin typeface="Arial Narrow" pitchFamily="34" charset="0"/>
              </a:rPr>
              <a:t>lack of nerve cells in part of the intestine</a:t>
            </a:r>
            <a:r>
              <a:rPr lang="en-IN" sz="2400" dirty="0" smtClean="0">
                <a:latin typeface="Arial Narrow" pitchFamily="34" charset="0"/>
              </a:rPr>
              <a:t> interrupts the signal from the brain and prevents peristalsis in that segment of the intestine. </a:t>
            </a:r>
          </a:p>
          <a:p>
            <a:pPr algn="just">
              <a:lnSpc>
                <a:spcPct val="200000"/>
              </a:lnSpc>
            </a:pPr>
            <a:r>
              <a:rPr lang="en-IN" sz="2400" dirty="0" smtClean="0">
                <a:latin typeface="Arial Narrow" pitchFamily="34" charset="0"/>
              </a:rPr>
              <a:t>Because stool cannot move forward normally, the intestine can become partially or completely obstructed (blocked), and begins to expand to a larger than normal size.</a:t>
            </a:r>
            <a:endParaRPr lang="en-IN" sz="2400" dirty="0">
              <a:latin typeface="Arial Narrow"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hirschsprungs_disease.jpg"/>
          <p:cNvPicPr>
            <a:picLocks noGrp="1" noChangeAspect="1"/>
          </p:cNvPicPr>
          <p:nvPr>
            <p:ph idx="1"/>
          </p:nvPr>
        </p:nvPicPr>
        <p:blipFill>
          <a:blip r:embed="rId2">
            <a:lum bright="-20000" contrast="40000"/>
          </a:blip>
          <a:stretch>
            <a:fillRect/>
          </a:stretch>
        </p:blipFill>
        <p:spPr>
          <a:xfrm>
            <a:off x="609600" y="304800"/>
            <a:ext cx="8229600" cy="63246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153400" cy="838200"/>
          </a:xfrm>
        </p:spPr>
        <p:txBody>
          <a:bodyPr/>
          <a:lstStyle/>
          <a:p>
            <a:pPr algn="ctr"/>
            <a:r>
              <a:rPr lang="en-US" b="1" i="1" dirty="0" smtClean="0">
                <a:solidFill>
                  <a:srgbClr val="FFFF00"/>
                </a:solidFill>
                <a:latin typeface="Arial Narrow" pitchFamily="34" charset="0"/>
              </a:rPr>
              <a:t>Causes </a:t>
            </a:r>
            <a:endParaRPr lang="en-IN" b="1" i="1" dirty="0">
              <a:solidFill>
                <a:srgbClr val="FFFF00"/>
              </a:solidFill>
              <a:latin typeface="Arial Narrow" pitchFamily="34" charset="0"/>
            </a:endParaRPr>
          </a:p>
        </p:txBody>
      </p:sp>
      <p:sp>
        <p:nvSpPr>
          <p:cNvPr id="3" name="Content Placeholder 2"/>
          <p:cNvSpPr>
            <a:spLocks noGrp="1"/>
          </p:cNvSpPr>
          <p:nvPr>
            <p:ph idx="1"/>
          </p:nvPr>
        </p:nvSpPr>
        <p:spPr>
          <a:xfrm>
            <a:off x="381000" y="1295400"/>
            <a:ext cx="8534400" cy="4953000"/>
          </a:xfrm>
        </p:spPr>
        <p:txBody>
          <a:bodyPr>
            <a:normAutofit/>
          </a:bodyPr>
          <a:lstStyle/>
          <a:p>
            <a:pPr>
              <a:lnSpc>
                <a:spcPct val="200000"/>
              </a:lnSpc>
            </a:pPr>
            <a:r>
              <a:rPr lang="en-US" sz="2800" dirty="0" smtClean="0">
                <a:latin typeface="Arial Narrow" pitchFamily="34" charset="0"/>
              </a:rPr>
              <a:t>Genetic mutation (</a:t>
            </a:r>
            <a:r>
              <a:rPr lang="en-IN" sz="2800" dirty="0" smtClean="0">
                <a:latin typeface="Arial Narrow" pitchFamily="34" charset="0"/>
              </a:rPr>
              <a:t>Dominant pattern of inheritance)</a:t>
            </a:r>
            <a:endParaRPr lang="en-US" sz="2800" dirty="0" smtClean="0">
              <a:latin typeface="Arial Narrow" pitchFamily="34" charset="0"/>
            </a:endParaRPr>
          </a:p>
          <a:p>
            <a:pPr>
              <a:lnSpc>
                <a:spcPct val="200000"/>
              </a:lnSpc>
            </a:pPr>
            <a:r>
              <a:rPr lang="en-US" sz="2800" dirty="0" smtClean="0">
                <a:latin typeface="Arial Narrow" pitchFamily="34" charset="0"/>
              </a:rPr>
              <a:t>Absence of ganglion nerve cells (</a:t>
            </a:r>
            <a:r>
              <a:rPr lang="en-US" sz="2800" dirty="0" smtClean="0">
                <a:solidFill>
                  <a:srgbClr val="FFFF00"/>
                </a:solidFill>
                <a:latin typeface="Arial Narrow" pitchFamily="34" charset="0"/>
              </a:rPr>
              <a:t>Aganglia</a:t>
            </a:r>
            <a:r>
              <a:rPr lang="en-US" sz="2800" dirty="0" smtClean="0">
                <a:latin typeface="Arial Narrow" pitchFamily="34" charset="0"/>
              </a:rPr>
              <a:t>)</a:t>
            </a:r>
            <a:endParaRPr lang="en-IN" sz="2800" dirty="0">
              <a:latin typeface="Arial Narrow"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309</TotalTime>
  <Words>760</Words>
  <Application>Microsoft Office PowerPoint</Application>
  <PresentationFormat>On-screen Show (4:3)</PresentationFormat>
  <Paragraphs>119</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Metro</vt:lpstr>
      <vt:lpstr>HIRSCHSPRUNG’S DISEASE </vt:lpstr>
      <vt:lpstr>Alternative Names </vt:lpstr>
      <vt:lpstr>Hirschsprung’s disease</vt:lpstr>
      <vt:lpstr>Definition </vt:lpstr>
      <vt:lpstr>PowerPoint Presentation</vt:lpstr>
      <vt:lpstr>PowerPoint Presentation</vt:lpstr>
      <vt:lpstr>PowerPoint Presentation</vt:lpstr>
      <vt:lpstr>PowerPoint Presentation</vt:lpstr>
      <vt:lpstr>Causes </vt:lpstr>
      <vt:lpstr>Types </vt:lpstr>
      <vt:lpstr>1. Short segment disease</vt:lpstr>
      <vt:lpstr>2. Long segment disease</vt:lpstr>
      <vt:lpstr>3.Total colonic Aganglionosis</vt:lpstr>
      <vt:lpstr>4. Total intestinal Aganglionosis</vt:lpstr>
      <vt:lpstr>PowerPoint Presentation</vt:lpstr>
      <vt:lpstr>Pathophysiology </vt:lpstr>
      <vt:lpstr>Signs &amp; Symptoms </vt:lpstr>
      <vt:lpstr>Diagnostic evaluation </vt:lpstr>
      <vt:lpstr>Anorectal manometry</vt:lpstr>
      <vt:lpstr>Treatment </vt:lpstr>
      <vt:lpstr>Pull through procedure</vt:lpstr>
      <vt:lpstr>PowerPoint Presentation</vt:lpstr>
      <vt:lpstr>PowerPoint Presentation</vt:lpstr>
      <vt:lpstr>PowerPoint Presentation</vt:lpstr>
      <vt:lpstr>PowerPoint Presentation</vt:lpstr>
      <vt:lpstr>PowerPoint Presentation</vt:lpstr>
      <vt:lpstr>On-going care</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cardiology</dc:creator>
  <cp:lastModifiedBy>UMESH</cp:lastModifiedBy>
  <cp:revision>166</cp:revision>
  <dcterms:created xsi:type="dcterms:W3CDTF">2006-08-16T00:00:00Z</dcterms:created>
  <dcterms:modified xsi:type="dcterms:W3CDTF">2021-07-31T05:51:28Z</dcterms:modified>
</cp:coreProperties>
</file>