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handoutMasterIdLst>
    <p:handoutMasterId r:id="rId39"/>
  </p:handoutMasterIdLst>
  <p:sldIdLst>
    <p:sldId id="257" r:id="rId2"/>
    <p:sldId id="258" r:id="rId3"/>
    <p:sldId id="262" r:id="rId4"/>
    <p:sldId id="263" r:id="rId5"/>
    <p:sldId id="281" r:id="rId6"/>
    <p:sldId id="282" r:id="rId7"/>
    <p:sldId id="283" r:id="rId8"/>
    <p:sldId id="264" r:id="rId9"/>
    <p:sldId id="265" r:id="rId10"/>
    <p:sldId id="266" r:id="rId11"/>
    <p:sldId id="267" r:id="rId12"/>
    <p:sldId id="274" r:id="rId13"/>
    <p:sldId id="284" r:id="rId14"/>
    <p:sldId id="268" r:id="rId15"/>
    <p:sldId id="269" r:id="rId16"/>
    <p:sldId id="285" r:id="rId17"/>
    <p:sldId id="270" r:id="rId18"/>
    <p:sldId id="275" r:id="rId19"/>
    <p:sldId id="276" r:id="rId20"/>
    <p:sldId id="277" r:id="rId21"/>
    <p:sldId id="280" r:id="rId22"/>
    <p:sldId id="286" r:id="rId23"/>
    <p:sldId id="287" r:id="rId24"/>
    <p:sldId id="288" r:id="rId25"/>
    <p:sldId id="289" r:id="rId26"/>
    <p:sldId id="278" r:id="rId27"/>
    <p:sldId id="271" r:id="rId28"/>
    <p:sldId id="273" r:id="rId29"/>
    <p:sldId id="272" r:id="rId30"/>
    <p:sldId id="279" r:id="rId31"/>
    <p:sldId id="290" r:id="rId32"/>
    <p:sldId id="291" r:id="rId33"/>
    <p:sldId id="292" r:id="rId34"/>
    <p:sldId id="293" r:id="rId35"/>
    <p:sldId id="294" r:id="rId36"/>
    <p:sldId id="295" r:id="rId3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864" userDrawn="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BFCF23-3B69-468F-B69F-88F6DE6A72F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72" d="100"/>
          <a:sy n="72" d="100"/>
        </p:scale>
        <p:origin x="660" y="78"/>
      </p:cViewPr>
      <p:guideLst>
        <p:guide orient="horz" pos="2160"/>
        <p:guide orient="horz" pos="1008"/>
        <p:guide orient="horz" pos="3888"/>
        <p:guide orient="horz" pos="864"/>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25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8/4/2021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8/4/2021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3295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3635406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gradFill rotWithShape="1">
          <a:gsLst>
            <a:gs pos="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1600200"/>
            <a:ext cx="8329031" cy="2680127"/>
          </a:xfrm>
        </p:spPr>
        <p:txBody>
          <a:bodyPr>
            <a:noAutofit/>
          </a:bodyPr>
          <a:lstStyle>
            <a:lvl1pPr>
              <a:defRPr sz="5400">
                <a:solidFill>
                  <a:schemeClr val="tx2">
                    <a:lumMod val="7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699025" y="6356351"/>
            <a:ext cx="1218883" cy="365125"/>
          </a:xfrm>
        </p:spPr>
        <p:txBody>
          <a:bodyPr/>
          <a:lstStyle>
            <a:lvl1pPr>
              <a:defRPr>
                <a:solidFill>
                  <a:schemeClr val="tx1"/>
                </a:solidFill>
              </a:defRPr>
            </a:lvl1pPr>
          </a:lstStyle>
          <a:p>
            <a:fld id="{80BBE6BF-C811-45BB-8BA9-22EFF2B83FFA}" type="datetime1">
              <a:rPr lang="en-US" smtClean="0"/>
              <a:t>8/4/2021</a:t>
            </a:fld>
            <a:endParaRPr lang="en-US"/>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tx1"/>
                </a:solidFill>
              </a:defRPr>
            </a:lvl1pPr>
          </a:lstStyle>
          <a:p>
            <a:fld id="{7DC1BBB0-96F0-4077-A278-0F3FB5C104D3}" type="slidenum">
              <a:rPr lang="en-US" smtClean="0"/>
              <a:pPr/>
              <a:t>‹#›</a:t>
            </a:fld>
            <a:endParaRPr lang="en-US"/>
          </a:p>
        </p:txBody>
      </p:sp>
      <p:pic>
        <p:nvPicPr>
          <p:cNvPr id="55"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36" name="Rectangle 35"/>
          <p:cNvSpPr/>
          <p:nvPr userDrawn="1"/>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30114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dirty="0"/>
          </a:p>
        </p:txBody>
      </p:sp>
      <p:sp>
        <p:nvSpPr>
          <p:cNvPr id="3" name="Vertical Text Placeholder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42DF41C5-B5F2-469F-BA25-292CFCDAF6E0}" type="datetime1">
              <a:rPr lang="en-US" smtClean="0"/>
              <a:t>8/4/2021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496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dirty="0"/>
          </a:p>
        </p:txBody>
      </p:sp>
      <p:sp>
        <p:nvSpPr>
          <p:cNvPr id="3" name="Vertical Text Placeholder 2"/>
          <p:cNvSpPr>
            <a:spLocks noGrp="1"/>
          </p:cNvSpPr>
          <p:nvPr>
            <p:ph type="body" orient="vert" idx="1" hasCustomPrompt="1"/>
          </p:nvPr>
        </p:nvSpPr>
        <p:spPr>
          <a:xfrm>
            <a:off x="1598613" y="685800"/>
            <a:ext cx="7848599" cy="5486400"/>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E69D85FE-5443-4629-8A1C-6F6EA57CBD60}" type="datetime1">
              <a:rPr lang="en-US" smtClean="0"/>
              <a:t>8/4/2021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
        <p:nvSpPr>
          <p:cNvPr id="8" name="Rectangle 7"/>
          <p:cNvSpPr/>
          <p:nvPr userDrawn="1"/>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28486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dirty="0"/>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F39362CC-4597-4E8E-AFE5-237B3DA1FF07}" type="datetime1">
              <a:rPr lang="en-US" smtClean="0"/>
              <a:t>8/4/2021</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53219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19454" y="1600201"/>
            <a:ext cx="8283272" cy="2654064"/>
          </a:xfrm>
        </p:spPr>
        <p:txBody>
          <a:bodyPr anchor="b">
            <a:normAutofit/>
          </a:bodyPr>
          <a:lstStyle>
            <a:lvl1pPr algn="l">
              <a:defRPr sz="5400" b="0" cap="none" baseline="0">
                <a:solidFill>
                  <a:schemeClr val="tx2">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919454"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E1F63988-78D4-46C4-B808-1786C6A42859}" type="datetime1">
              <a:rPr lang="en-US" smtClean="0"/>
              <a:t>8/4/2021</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9" name="Rectangle 8"/>
          <p:cNvSpPr/>
          <p:nvPr/>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312873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a:p>
        </p:txBody>
      </p:sp>
      <p:sp>
        <p:nvSpPr>
          <p:cNvPr id="3" name="Content Placeholder 2"/>
          <p:cNvSpPr>
            <a:spLocks noGrp="1"/>
          </p:cNvSpPr>
          <p:nvPr>
            <p:ph sz="half" idx="1" hasCustomPrompt="1"/>
          </p:nvPr>
        </p:nvSpPr>
        <p:spPr>
          <a:xfrm>
            <a:off x="1935496" y="1600200"/>
            <a:ext cx="4572000" cy="4572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6824328" y="1600200"/>
            <a:ext cx="4572000" cy="4572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baseline="0"/>
            </a:lvl6pPr>
            <a:lvl7pPr>
              <a:defRPr sz="1800" baseline="0"/>
            </a:lvl7pPr>
            <a:lvl8pPr>
              <a:defRPr sz="1800" baseline="0"/>
            </a:lvl8pPr>
            <a:lvl9pPr>
              <a:defRPr sz="18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lvl1pPr>
              <a:defRPr>
                <a:solidFill>
                  <a:schemeClr val="tx1"/>
                </a:solidFill>
              </a:defRPr>
            </a:lvl1pPr>
          </a:lstStyle>
          <a:p>
            <a:fld id="{A482C1EE-CCC0-4F27-8918-BF938AC1419F}" type="datetime1">
              <a:rPr lang="en-US" smtClean="0"/>
              <a:t>8/4/2021</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05384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3413" y="177800"/>
            <a:ext cx="9472824" cy="1239837"/>
          </a:xfrm>
        </p:spPr>
        <p:txBody>
          <a:bodyPr/>
          <a:lstStyle>
            <a:lvl1pPr>
              <a:defRPr>
                <a:solidFill>
                  <a:schemeClr val="tx2">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936615" y="1499616"/>
            <a:ext cx="4572000" cy="938784"/>
          </a:xfrm>
        </p:spPr>
        <p:txBody>
          <a:bodyPr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1936615" y="2514706"/>
            <a:ext cx="4572000" cy="3657493"/>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baseline="0"/>
            </a:lvl8pPr>
            <a:lvl9pPr>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824328" y="1499616"/>
            <a:ext cx="4572000" cy="938784"/>
          </a:xfrm>
        </p:spPr>
        <p:txBody>
          <a:bodyPr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824328" y="2514600"/>
            <a:ext cx="4572000" cy="365556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lvl1pPr>
              <a:defRPr>
                <a:solidFill>
                  <a:schemeClr val="tx1"/>
                </a:solidFill>
              </a:defRPr>
            </a:lvl1pPr>
          </a:lstStyle>
          <a:p>
            <a:fld id="{B9A0C48B-9D86-4C33-9BD3-2929B1D74E3D}" type="datetime1">
              <a:rPr lang="en-US" smtClean="0"/>
              <a:t>8/4/2021</a:t>
            </a:fld>
            <a:endParaRPr lang="en-US"/>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84896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dirty="0"/>
          </a:p>
        </p:txBody>
      </p:sp>
      <p:sp>
        <p:nvSpPr>
          <p:cNvPr id="3" name="Date Placeholder 2"/>
          <p:cNvSpPr>
            <a:spLocks noGrp="1"/>
          </p:cNvSpPr>
          <p:nvPr>
            <p:ph type="dt" sz="half" idx="10"/>
          </p:nvPr>
        </p:nvSpPr>
        <p:spPr/>
        <p:txBody>
          <a:bodyPr/>
          <a:lstStyle>
            <a:lvl1pPr>
              <a:defRPr>
                <a:solidFill>
                  <a:schemeClr val="tx1"/>
                </a:solidFill>
              </a:defRPr>
            </a:lvl1pPr>
          </a:lstStyle>
          <a:p>
            <a:fld id="{E87B711C-F9D6-42CE-B848-D107B7756573}" type="datetime1">
              <a:rPr lang="en-US" smtClean="0"/>
              <a:t>8/4/2021</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8792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5180250" y="6356351"/>
            <a:ext cx="1218883" cy="365125"/>
          </a:xfrm>
        </p:spPr>
        <p:txBody>
          <a:bodyPr/>
          <a:lstStyle/>
          <a:p>
            <a:fld id="{4C1EAC44-87EE-4E25-9BCB-D1B8F4FDD9D1}" type="datetime1">
              <a:rPr lang="en-US" smtClean="0"/>
              <a:t>8/4/2021</a:t>
            </a:fld>
            <a:endParaRPr lang="en-US"/>
          </a:p>
        </p:txBody>
      </p:sp>
      <p:sp>
        <p:nvSpPr>
          <p:cNvPr id="6" name="Footer Placeholder 3"/>
          <p:cNvSpPr>
            <a:spLocks noGrp="1"/>
          </p:cNvSpPr>
          <p:nvPr>
            <p:ph type="ftr" sz="quarter" idx="11"/>
          </p:nvPr>
        </p:nvSpPr>
        <p:spPr>
          <a:xfrm>
            <a:off x="6595933" y="6356351"/>
            <a:ext cx="3974065" cy="365125"/>
          </a:xfrm>
        </p:spPr>
        <p:txBody>
          <a:bodyPr/>
          <a:lstStyle/>
          <a:p>
            <a:r>
              <a:rPr lang="en-US" dirty="0"/>
              <a:t>Add a footer</a:t>
            </a:r>
          </a:p>
        </p:txBody>
      </p:sp>
      <p:sp>
        <p:nvSpPr>
          <p:cNvPr id="7" name="Slide Number Placeholder 4"/>
          <p:cNvSpPr>
            <a:spLocks noGrp="1"/>
          </p:cNvSpPr>
          <p:nvPr>
            <p:ph type="sldNum" sz="quarter" idx="12"/>
          </p:nvPr>
        </p:nvSpPr>
        <p:spPr>
          <a:xfrm>
            <a:off x="10766796" y="6356351"/>
            <a:ext cx="609441" cy="365125"/>
          </a:xfrm>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9732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tx2">
                    <a:lumMod val="75000"/>
                  </a:schemeClr>
                </a:solidFill>
              </a:defRPr>
            </a:lvl1pPr>
          </a:lstStyle>
          <a:p>
            <a:r>
              <a:rPr lang="en-US"/>
              <a:t>Click to edit Master title style</a:t>
            </a:r>
            <a:endParaRPr dirty="0"/>
          </a:p>
        </p:txBody>
      </p:sp>
      <p:sp>
        <p:nvSpPr>
          <p:cNvPr id="3" name="Content Placeholder 2"/>
          <p:cNvSpPr>
            <a:spLocks noGrp="1"/>
          </p:cNvSpPr>
          <p:nvPr>
            <p:ph idx="1" hasCustomPrompt="1"/>
          </p:nvPr>
        </p:nvSpPr>
        <p:spPr>
          <a:xfrm>
            <a:off x="5180251" y="482600"/>
            <a:ext cx="6195986" cy="5689600"/>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baseline="0"/>
            </a:lvl8pPr>
            <a:lvl9pPr>
              <a:defRPr sz="18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E68E44B9-3FFE-4574-9630-3E5A6F960186}" type="datetime1">
              <a:rPr lang="en-US" smtClean="0"/>
              <a:t>8/4/2021</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
        <p:nvSpPr>
          <p:cNvPr id="9" name="Rectangle 8"/>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347639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2">
                    <a:lumMod val="75000"/>
                  </a:schemeClr>
                </a:solidFill>
              </a:defRPr>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6F492-7803-4716-B969-A5873965FF8A}" type="datetime1">
              <a:rPr lang="en-US" smtClean="0"/>
              <a:t>8/4/2021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
        <p:nvSpPr>
          <p:cNvPr id="9" name="Rectangle 8"/>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225645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3413" y="177800"/>
            <a:ext cx="9472824" cy="1239837"/>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903413" y="1600200"/>
            <a:ext cx="9472824"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100" cap="all" baseline="0">
                <a:solidFill>
                  <a:schemeClr val="tx1"/>
                </a:solidFill>
              </a:defRPr>
            </a:lvl1pPr>
          </a:lstStyle>
          <a:p>
            <a:fld id="{FD004168-AADC-4457-9784-543656FEE4FC}" type="datetime1">
              <a:rPr lang="en-US" smtClean="0"/>
              <a:pPr/>
              <a:t>8/4/2021</a:t>
            </a:fld>
            <a:endParaRPr lang="en-US"/>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1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100" cap="all" baseline="0">
                <a:solidFill>
                  <a:schemeClr val="tx1"/>
                </a:solidFill>
              </a:defRPr>
            </a:lvl1pPr>
          </a:lstStyle>
          <a:p>
            <a:fld id="{7DC1BBB0-96F0-4077-A278-0F3FB5C104D3}" type="slidenum">
              <a:rPr lang="en-US" smtClean="0"/>
              <a:pPr/>
              <a:t>‹#›</a:t>
            </a:fld>
            <a:endParaRPr lang="en-US"/>
          </a:p>
        </p:txBody>
      </p:sp>
      <p:sp>
        <p:nvSpPr>
          <p:cNvPr id="9" name="Rectangle 8"/>
          <p:cNvSpPr/>
          <p:nvPr/>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pic>
        <p:nvPicPr>
          <p:cNvPr id="4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Tree>
    <p:extLst>
      <p:ext uri="{BB962C8B-B14F-4D97-AF65-F5344CB8AC3E}">
        <p14:creationId xmlns:p14="http://schemas.microsoft.com/office/powerpoint/2010/main" val="41415188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2">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1199" userDrawn="1">
          <p15:clr>
            <a:srgbClr val="F26B43"/>
          </p15:clr>
        </p15:guide>
        <p15:guide id="3" pos="71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Intra venous infusions</a:t>
            </a:r>
          </a:p>
        </p:txBody>
      </p:sp>
      <p:sp>
        <p:nvSpPr>
          <p:cNvPr id="3" name="Subtitle 2"/>
          <p:cNvSpPr>
            <a:spLocks noGrp="1"/>
          </p:cNvSpPr>
          <p:nvPr>
            <p:ph type="subTitle" idx="1"/>
          </p:nvPr>
        </p:nvSpPr>
        <p:spPr/>
        <p:txBody>
          <a:bodyPr>
            <a:normAutofit fontScale="55000" lnSpcReduction="20000"/>
          </a:bodyPr>
          <a:lstStyle/>
          <a:p>
            <a:r>
              <a:rPr lang="en-US" dirty="0"/>
              <a:t>Presented by :</a:t>
            </a:r>
          </a:p>
          <a:p>
            <a:r>
              <a:rPr lang="en-US" dirty="0"/>
              <a:t>Ms. Zoya Ali </a:t>
            </a:r>
          </a:p>
          <a:p>
            <a:r>
              <a:rPr lang="en-US" dirty="0"/>
              <a:t>Nursing Tutor</a:t>
            </a:r>
          </a:p>
          <a:p>
            <a:r>
              <a:rPr lang="en-US" dirty="0"/>
              <a:t>Department of MSN</a:t>
            </a:r>
          </a:p>
          <a:p>
            <a:r>
              <a:rPr lang="en-US" dirty="0" err="1"/>
              <a:t>Sumandeep</a:t>
            </a:r>
            <a:r>
              <a:rPr lang="en-US"/>
              <a:t> Nursing College</a:t>
            </a:r>
            <a:endParaRPr lang="en-US" dirty="0"/>
          </a:p>
        </p:txBody>
      </p:sp>
    </p:spTree>
    <p:extLst>
      <p:ext uri="{BB962C8B-B14F-4D97-AF65-F5344CB8AC3E}">
        <p14:creationId xmlns:p14="http://schemas.microsoft.com/office/powerpoint/2010/main" val="6675908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994B-2CE1-4B46-BC7A-EDE8ACEAEFC0}"/>
              </a:ext>
            </a:extLst>
          </p:cNvPr>
          <p:cNvSpPr>
            <a:spLocks noGrp="1"/>
          </p:cNvSpPr>
          <p:nvPr>
            <p:ph type="title"/>
          </p:nvPr>
        </p:nvSpPr>
        <p:spPr/>
        <p:txBody>
          <a:bodyPr/>
          <a:lstStyle/>
          <a:p>
            <a:r>
              <a:rPr lang="en-IN" b="0" i="0" dirty="0">
                <a:solidFill>
                  <a:srgbClr val="3B3835"/>
                </a:solidFill>
                <a:effectLst/>
                <a:latin typeface="Helvetica Neue"/>
              </a:rPr>
              <a:t>1. Colloid</a:t>
            </a:r>
            <a:endParaRPr lang="en-IN" dirty="0"/>
          </a:p>
        </p:txBody>
      </p:sp>
      <p:sp>
        <p:nvSpPr>
          <p:cNvPr id="3" name="Content Placeholder 2">
            <a:extLst>
              <a:ext uri="{FF2B5EF4-FFF2-40B4-BE49-F238E27FC236}">
                <a16:creationId xmlns:a16="http://schemas.microsoft.com/office/drawing/2014/main" id="{53CD2D0E-EE49-434E-AF2A-204E54F44D60}"/>
              </a:ext>
            </a:extLst>
          </p:cNvPr>
          <p:cNvSpPr>
            <a:spLocks noGrp="1"/>
          </p:cNvSpPr>
          <p:nvPr>
            <p:ph idx="1"/>
          </p:nvPr>
        </p:nvSpPr>
        <p:spPr/>
        <p:txBody>
          <a:bodyPr/>
          <a:lstStyle/>
          <a:p>
            <a:pPr algn="just"/>
            <a:r>
              <a:rPr lang="en-US" b="0" i="0" dirty="0">
                <a:solidFill>
                  <a:srgbClr val="3B3835"/>
                </a:solidFill>
                <a:effectLst/>
                <a:latin typeface="Helvetica Neue"/>
              </a:rPr>
              <a:t>• Fluids with large molecules which </a:t>
            </a:r>
            <a:r>
              <a:rPr lang="en-US" b="0" i="0" dirty="0" err="1">
                <a:solidFill>
                  <a:srgbClr val="3B3835"/>
                </a:solidFill>
                <a:effectLst/>
                <a:latin typeface="Helvetica Neue"/>
              </a:rPr>
              <a:t>donot</a:t>
            </a:r>
            <a:r>
              <a:rPr lang="en-US" b="0" i="0" dirty="0">
                <a:solidFill>
                  <a:srgbClr val="3B3835"/>
                </a:solidFill>
                <a:effectLst/>
                <a:latin typeface="Helvetica Neue"/>
              </a:rPr>
              <a:t> pass the cell membranes, when infused remain mainly in the intravascular compartment.</a:t>
            </a:r>
          </a:p>
          <a:p>
            <a:pPr algn="just"/>
            <a:r>
              <a:rPr lang="en-US" b="0" i="0" dirty="0">
                <a:solidFill>
                  <a:srgbClr val="3B3835"/>
                </a:solidFill>
                <a:effectLst/>
                <a:latin typeface="Helvetica Neue"/>
              </a:rPr>
              <a:t> • It expands intravascular volume and draw fluid from extravascular spaces. </a:t>
            </a:r>
            <a:r>
              <a:rPr lang="en-US" b="0" i="0" dirty="0" err="1">
                <a:solidFill>
                  <a:srgbClr val="3B3835"/>
                </a:solidFill>
                <a:effectLst/>
                <a:latin typeface="Helvetica Neue"/>
              </a:rPr>
              <a:t>Eg.</a:t>
            </a:r>
            <a:r>
              <a:rPr lang="en-US" b="0" i="0" dirty="0">
                <a:solidFill>
                  <a:srgbClr val="3B3835"/>
                </a:solidFill>
                <a:effectLst/>
                <a:latin typeface="Helvetica Neue"/>
              </a:rPr>
              <a:t> Albumin, </a:t>
            </a:r>
            <a:r>
              <a:rPr lang="en-US" b="0" i="0" dirty="0" err="1">
                <a:solidFill>
                  <a:srgbClr val="3B3835"/>
                </a:solidFill>
                <a:effectLst/>
                <a:latin typeface="Helvetica Neue"/>
              </a:rPr>
              <a:t>hemacel</a:t>
            </a:r>
            <a:r>
              <a:rPr lang="en-US" b="0" i="0" dirty="0">
                <a:solidFill>
                  <a:srgbClr val="3B3835"/>
                </a:solidFill>
                <a:effectLst/>
                <a:latin typeface="Helvetica Neue"/>
              </a:rPr>
              <a:t>, dextran.</a:t>
            </a:r>
            <a:endParaRPr lang="en-IN" dirty="0"/>
          </a:p>
        </p:txBody>
      </p:sp>
    </p:spTree>
    <p:extLst>
      <p:ext uri="{BB962C8B-B14F-4D97-AF65-F5344CB8AC3E}">
        <p14:creationId xmlns:p14="http://schemas.microsoft.com/office/powerpoint/2010/main" val="17462143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0831-6530-4366-946F-D34536225011}"/>
              </a:ext>
            </a:extLst>
          </p:cNvPr>
          <p:cNvSpPr>
            <a:spLocks noGrp="1"/>
          </p:cNvSpPr>
          <p:nvPr>
            <p:ph type="title"/>
          </p:nvPr>
        </p:nvSpPr>
        <p:spPr/>
        <p:txBody>
          <a:bodyPr/>
          <a:lstStyle/>
          <a:p>
            <a:r>
              <a:rPr lang="en-IN" b="0" i="0" dirty="0">
                <a:solidFill>
                  <a:srgbClr val="3B3835"/>
                </a:solidFill>
                <a:effectLst/>
                <a:latin typeface="Helvetica Neue"/>
              </a:rPr>
              <a:t>2. Crystalloid</a:t>
            </a:r>
            <a:endParaRPr lang="en-IN" dirty="0"/>
          </a:p>
        </p:txBody>
      </p:sp>
      <p:sp>
        <p:nvSpPr>
          <p:cNvPr id="3" name="Content Placeholder 2">
            <a:extLst>
              <a:ext uri="{FF2B5EF4-FFF2-40B4-BE49-F238E27FC236}">
                <a16:creationId xmlns:a16="http://schemas.microsoft.com/office/drawing/2014/main" id="{76D00A18-9330-4295-AA58-2ED43BFAEBC3}"/>
              </a:ext>
            </a:extLst>
          </p:cNvPr>
          <p:cNvSpPr>
            <a:spLocks noGrp="1"/>
          </p:cNvSpPr>
          <p:nvPr>
            <p:ph idx="1"/>
          </p:nvPr>
        </p:nvSpPr>
        <p:spPr/>
        <p:txBody>
          <a:bodyPr>
            <a:normAutofit fontScale="92500" lnSpcReduction="10000"/>
          </a:bodyPr>
          <a:lstStyle/>
          <a:p>
            <a:pPr algn="just"/>
            <a:r>
              <a:rPr lang="en-US" b="0" i="0" dirty="0">
                <a:solidFill>
                  <a:srgbClr val="3B3835"/>
                </a:solidFill>
                <a:effectLst/>
                <a:latin typeface="Helvetica Neue"/>
              </a:rPr>
              <a:t>• It contains small molecules flowing easily through cell membranes, allowing for transfer from blood stream into cells and body tissues.</a:t>
            </a:r>
          </a:p>
          <a:p>
            <a:pPr algn="just"/>
            <a:r>
              <a:rPr lang="en-US" b="0" i="0" dirty="0">
                <a:solidFill>
                  <a:srgbClr val="3B3835"/>
                </a:solidFill>
                <a:effectLst/>
                <a:latin typeface="Helvetica Neue"/>
              </a:rPr>
              <a:t> • It increases the blood volume in both interstitial and intravascular spaces.</a:t>
            </a:r>
          </a:p>
          <a:p>
            <a:pPr algn="just"/>
            <a:r>
              <a:rPr lang="en-IN" b="1" i="0" dirty="0">
                <a:solidFill>
                  <a:srgbClr val="3B3835"/>
                </a:solidFill>
                <a:effectLst/>
                <a:latin typeface="Helvetica Neue"/>
              </a:rPr>
              <a:t> It is further divided into: </a:t>
            </a:r>
          </a:p>
          <a:p>
            <a:pPr algn="just"/>
            <a:r>
              <a:rPr lang="en-IN" b="1" i="0" dirty="0">
                <a:solidFill>
                  <a:srgbClr val="3B3835"/>
                </a:solidFill>
                <a:effectLst/>
                <a:latin typeface="Helvetica Neue"/>
              </a:rPr>
              <a:t>a. Isotonic</a:t>
            </a:r>
            <a:r>
              <a:rPr lang="en-IN" b="0" i="0" dirty="0">
                <a:solidFill>
                  <a:srgbClr val="3B3835"/>
                </a:solidFill>
                <a:effectLst/>
                <a:latin typeface="Helvetica Neue"/>
              </a:rPr>
              <a:t>: </a:t>
            </a:r>
            <a:r>
              <a:rPr lang="en-IN" b="0" i="0" dirty="0" err="1">
                <a:solidFill>
                  <a:srgbClr val="3B3835"/>
                </a:solidFill>
                <a:effectLst/>
                <a:latin typeface="Helvetica Neue"/>
              </a:rPr>
              <a:t>eg.</a:t>
            </a:r>
            <a:r>
              <a:rPr lang="en-IN" b="0" i="0" dirty="0">
                <a:solidFill>
                  <a:srgbClr val="3B3835"/>
                </a:solidFill>
                <a:effectLst/>
                <a:latin typeface="Helvetica Neue"/>
              </a:rPr>
              <a:t> 0.9% Sodium Chloride, Ringer Lactate,5% dextrose in water. </a:t>
            </a:r>
          </a:p>
          <a:p>
            <a:pPr algn="just"/>
            <a:r>
              <a:rPr lang="en-IN" b="1" i="0" dirty="0" err="1">
                <a:solidFill>
                  <a:srgbClr val="3B3835"/>
                </a:solidFill>
                <a:effectLst/>
                <a:latin typeface="Helvetica Neue"/>
              </a:rPr>
              <a:t>b.Hypotonic</a:t>
            </a:r>
            <a:r>
              <a:rPr lang="en-IN" b="0" i="0" dirty="0">
                <a:solidFill>
                  <a:srgbClr val="3B3835"/>
                </a:solidFill>
                <a:effectLst/>
                <a:latin typeface="Helvetica Neue"/>
              </a:rPr>
              <a:t>: </a:t>
            </a:r>
            <a:r>
              <a:rPr lang="en-IN" b="0" i="0" dirty="0" err="1">
                <a:solidFill>
                  <a:srgbClr val="3B3835"/>
                </a:solidFill>
                <a:effectLst/>
                <a:latin typeface="Helvetica Neue"/>
              </a:rPr>
              <a:t>eg.</a:t>
            </a:r>
            <a:r>
              <a:rPr lang="en-IN" b="0" i="0" dirty="0">
                <a:solidFill>
                  <a:srgbClr val="3B3835"/>
                </a:solidFill>
                <a:effectLst/>
                <a:latin typeface="Helvetica Neue"/>
              </a:rPr>
              <a:t> 0.45% sodium chloride,0.33% Sodium Chloride,o.2% sodium chloride,2.5% dextrose in water.</a:t>
            </a:r>
          </a:p>
          <a:p>
            <a:pPr algn="just"/>
            <a:r>
              <a:rPr lang="en-IN" b="0" i="0" dirty="0">
                <a:solidFill>
                  <a:srgbClr val="3B3835"/>
                </a:solidFill>
                <a:effectLst/>
                <a:latin typeface="Helvetica Neue"/>
              </a:rPr>
              <a:t> </a:t>
            </a:r>
            <a:r>
              <a:rPr lang="en-IN" b="1" i="0" dirty="0" err="1">
                <a:solidFill>
                  <a:srgbClr val="3B3835"/>
                </a:solidFill>
                <a:effectLst/>
                <a:latin typeface="Helvetica Neue"/>
              </a:rPr>
              <a:t>c.Hypertonic</a:t>
            </a:r>
            <a:r>
              <a:rPr lang="en-IN" b="0" i="0" dirty="0">
                <a:solidFill>
                  <a:srgbClr val="3B3835"/>
                </a:solidFill>
                <a:effectLst/>
                <a:latin typeface="Helvetica Neue"/>
              </a:rPr>
              <a:t>: </a:t>
            </a:r>
            <a:r>
              <a:rPr lang="en-IN" b="0" i="0" dirty="0" err="1">
                <a:solidFill>
                  <a:srgbClr val="3B3835"/>
                </a:solidFill>
                <a:effectLst/>
                <a:latin typeface="Helvetica Neue"/>
              </a:rPr>
              <a:t>eg.</a:t>
            </a:r>
            <a:r>
              <a:rPr lang="en-IN" b="0" i="0" dirty="0">
                <a:solidFill>
                  <a:srgbClr val="3B3835"/>
                </a:solidFill>
                <a:effectLst/>
                <a:latin typeface="Helvetica Neue"/>
              </a:rPr>
              <a:t> 3% Sodium Chloride,5% Sodium Chloride.</a:t>
            </a:r>
            <a:endParaRPr lang="en-IN" dirty="0"/>
          </a:p>
        </p:txBody>
      </p:sp>
    </p:spTree>
    <p:extLst>
      <p:ext uri="{BB962C8B-B14F-4D97-AF65-F5344CB8AC3E}">
        <p14:creationId xmlns:p14="http://schemas.microsoft.com/office/powerpoint/2010/main" val="36102975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v fluids TYPES OF IV FLIUDS">
            <a:extLst>
              <a:ext uri="{FF2B5EF4-FFF2-40B4-BE49-F238E27FC236}">
                <a16:creationId xmlns:a16="http://schemas.microsoft.com/office/drawing/2014/main" id="{B4DFEA41-E82B-4037-A17C-9CE68AF99B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612" y="609600"/>
            <a:ext cx="9296400" cy="555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9527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F846-946C-4EEF-A5D6-40BB7B58B7A0}"/>
              </a:ext>
            </a:extLst>
          </p:cNvPr>
          <p:cNvSpPr>
            <a:spLocks noGrp="1"/>
          </p:cNvSpPr>
          <p:nvPr>
            <p:ph type="title"/>
          </p:nvPr>
        </p:nvSpPr>
        <p:spPr>
          <a:xfrm>
            <a:off x="1903412" y="1447800"/>
            <a:ext cx="9472824" cy="1239837"/>
          </a:xfrm>
        </p:spPr>
        <p:txBody>
          <a:bodyPr/>
          <a:lstStyle/>
          <a:p>
            <a:pPr algn="ctr"/>
            <a:r>
              <a:rPr lang="en-US" dirty="0"/>
              <a:t>IV ACCESS DEVICES:</a:t>
            </a:r>
            <a:endParaRPr lang="en-IN" dirty="0"/>
          </a:p>
        </p:txBody>
      </p:sp>
    </p:spTree>
    <p:extLst>
      <p:ext uri="{BB962C8B-B14F-4D97-AF65-F5344CB8AC3E}">
        <p14:creationId xmlns:p14="http://schemas.microsoft.com/office/powerpoint/2010/main" val="15807215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83D8-F034-412C-A0B8-FF33B2DA2A8B}"/>
              </a:ext>
            </a:extLst>
          </p:cNvPr>
          <p:cNvSpPr>
            <a:spLocks noGrp="1"/>
          </p:cNvSpPr>
          <p:nvPr>
            <p:ph type="title"/>
          </p:nvPr>
        </p:nvSpPr>
        <p:spPr/>
        <p:txBody>
          <a:bodyPr/>
          <a:lstStyle/>
          <a:p>
            <a:r>
              <a:rPr lang="en-US" dirty="0"/>
              <a:t>Iv sets </a:t>
            </a:r>
            <a:endParaRPr lang="en-IN" dirty="0"/>
          </a:p>
        </p:txBody>
      </p:sp>
      <p:pic>
        <p:nvPicPr>
          <p:cNvPr id="1026" name="Picture 2" descr="Image result for micro drip iv | Dripping, Clamp, Iv drip">
            <a:extLst>
              <a:ext uri="{FF2B5EF4-FFF2-40B4-BE49-F238E27FC236}">
                <a16:creationId xmlns:a16="http://schemas.microsoft.com/office/drawing/2014/main" id="{7FCC43F9-4421-4A51-A5B2-BDEC0E73F3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4412" y="1600200"/>
            <a:ext cx="88392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656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BC02-3DF6-45BD-A446-1D0AE691F1B4}"/>
              </a:ext>
            </a:extLst>
          </p:cNvPr>
          <p:cNvSpPr>
            <a:spLocks noGrp="1"/>
          </p:cNvSpPr>
          <p:nvPr>
            <p:ph type="title"/>
          </p:nvPr>
        </p:nvSpPr>
        <p:spPr/>
        <p:txBody>
          <a:bodyPr/>
          <a:lstStyle/>
          <a:p>
            <a:r>
              <a:rPr lang="en-US" dirty="0"/>
              <a:t>Infusion sets </a:t>
            </a:r>
            <a:endParaRPr lang="en-IN" dirty="0"/>
          </a:p>
        </p:txBody>
      </p:sp>
      <p:pic>
        <p:nvPicPr>
          <p:cNvPr id="2050" name="Picture 2" descr="Polyvol Burette Infusion Set, For Hospital, Rs 13 /piece Maghvi  Pharmaceuticals | ID: 20047377748">
            <a:extLst>
              <a:ext uri="{FF2B5EF4-FFF2-40B4-BE49-F238E27FC236}">
                <a16:creationId xmlns:a16="http://schemas.microsoft.com/office/drawing/2014/main" id="{5E98DC2D-F959-497C-843D-DB52717275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0613" y="2514600"/>
            <a:ext cx="5105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6BAD262-0577-407C-8D2F-7F3C8B27E4A7}"/>
              </a:ext>
            </a:extLst>
          </p:cNvPr>
          <p:cNvPicPr>
            <a:picLocks noChangeAspect="1"/>
          </p:cNvPicPr>
          <p:nvPr/>
        </p:nvPicPr>
        <p:blipFill>
          <a:blip r:embed="rId3"/>
          <a:stretch>
            <a:fillRect/>
          </a:stretch>
        </p:blipFill>
        <p:spPr>
          <a:xfrm>
            <a:off x="7770812" y="1333500"/>
            <a:ext cx="4114800" cy="4762500"/>
          </a:xfrm>
          <a:prstGeom prst="rect">
            <a:avLst/>
          </a:prstGeom>
        </p:spPr>
      </p:pic>
    </p:spTree>
    <p:extLst>
      <p:ext uri="{BB962C8B-B14F-4D97-AF65-F5344CB8AC3E}">
        <p14:creationId xmlns:p14="http://schemas.microsoft.com/office/powerpoint/2010/main" val="26048211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F59A-E859-4174-9C90-54C8F5E8CB4F}"/>
              </a:ext>
            </a:extLst>
          </p:cNvPr>
          <p:cNvSpPr>
            <a:spLocks noGrp="1"/>
          </p:cNvSpPr>
          <p:nvPr>
            <p:ph type="title"/>
          </p:nvPr>
        </p:nvSpPr>
        <p:spPr/>
        <p:txBody>
          <a:bodyPr/>
          <a:lstStyle/>
          <a:p>
            <a:r>
              <a:rPr lang="en-US" dirty="0"/>
              <a:t>INFUSION PUMPS</a:t>
            </a:r>
            <a:endParaRPr lang="en-IN" dirty="0"/>
          </a:p>
        </p:txBody>
      </p:sp>
      <p:pic>
        <p:nvPicPr>
          <p:cNvPr id="4" name="Content Placeholder 3">
            <a:extLst>
              <a:ext uri="{FF2B5EF4-FFF2-40B4-BE49-F238E27FC236}">
                <a16:creationId xmlns:a16="http://schemas.microsoft.com/office/drawing/2014/main" id="{583FFBD6-040C-4612-8662-B4464E02CB0E}"/>
              </a:ext>
            </a:extLst>
          </p:cNvPr>
          <p:cNvPicPr>
            <a:picLocks noGrp="1" noChangeAspect="1"/>
          </p:cNvPicPr>
          <p:nvPr>
            <p:ph idx="1"/>
          </p:nvPr>
        </p:nvPicPr>
        <p:blipFill>
          <a:blip r:embed="rId2"/>
          <a:stretch>
            <a:fillRect/>
          </a:stretch>
        </p:blipFill>
        <p:spPr>
          <a:xfrm>
            <a:off x="1911764" y="1600200"/>
            <a:ext cx="4065231" cy="4572000"/>
          </a:xfrm>
          <a:prstGeom prst="rect">
            <a:avLst/>
          </a:prstGeom>
        </p:spPr>
      </p:pic>
      <p:pic>
        <p:nvPicPr>
          <p:cNvPr id="5" name="Picture 4">
            <a:extLst>
              <a:ext uri="{FF2B5EF4-FFF2-40B4-BE49-F238E27FC236}">
                <a16:creationId xmlns:a16="http://schemas.microsoft.com/office/drawing/2014/main" id="{B938B579-7F05-4510-AD0A-C1B660FE58C2}"/>
              </a:ext>
            </a:extLst>
          </p:cNvPr>
          <p:cNvPicPr>
            <a:picLocks noChangeAspect="1"/>
          </p:cNvPicPr>
          <p:nvPr/>
        </p:nvPicPr>
        <p:blipFill>
          <a:blip r:embed="rId3"/>
          <a:stretch>
            <a:fillRect/>
          </a:stretch>
        </p:blipFill>
        <p:spPr>
          <a:xfrm>
            <a:off x="6269456" y="1828800"/>
            <a:ext cx="5072063" cy="3929063"/>
          </a:xfrm>
          <a:prstGeom prst="rect">
            <a:avLst/>
          </a:prstGeom>
        </p:spPr>
      </p:pic>
    </p:spTree>
    <p:extLst>
      <p:ext uri="{BB962C8B-B14F-4D97-AF65-F5344CB8AC3E}">
        <p14:creationId xmlns:p14="http://schemas.microsoft.com/office/powerpoint/2010/main" val="27205837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Different Types of IV Infusion Pumps">
            <a:extLst>
              <a:ext uri="{FF2B5EF4-FFF2-40B4-BE49-F238E27FC236}">
                <a16:creationId xmlns:a16="http://schemas.microsoft.com/office/drawing/2014/main" id="{5FCF2587-A5E1-4D64-9043-4E80A801AF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5719" y="838200"/>
            <a:ext cx="8128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7823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632F-CF11-4976-A7D8-1836E93335B4}"/>
              </a:ext>
            </a:extLst>
          </p:cNvPr>
          <p:cNvSpPr>
            <a:spLocks noGrp="1"/>
          </p:cNvSpPr>
          <p:nvPr>
            <p:ph type="title"/>
          </p:nvPr>
        </p:nvSpPr>
        <p:spPr/>
        <p:txBody>
          <a:bodyPr/>
          <a:lstStyle/>
          <a:p>
            <a:r>
              <a:rPr lang="en-US" dirty="0"/>
              <a:t>Scalp vein set</a:t>
            </a:r>
            <a:endParaRPr lang="en-IN" dirty="0"/>
          </a:p>
        </p:txBody>
      </p:sp>
      <p:pic>
        <p:nvPicPr>
          <p:cNvPr id="4" name="Content Placeholder 3">
            <a:extLst>
              <a:ext uri="{FF2B5EF4-FFF2-40B4-BE49-F238E27FC236}">
                <a16:creationId xmlns:a16="http://schemas.microsoft.com/office/drawing/2014/main" id="{06352E4C-A6AB-4794-B039-AE5F77C018B1}"/>
              </a:ext>
            </a:extLst>
          </p:cNvPr>
          <p:cNvPicPr>
            <a:picLocks noGrp="1" noChangeAspect="1"/>
          </p:cNvPicPr>
          <p:nvPr>
            <p:ph idx="1"/>
          </p:nvPr>
        </p:nvPicPr>
        <p:blipFill>
          <a:blip r:embed="rId2"/>
          <a:stretch>
            <a:fillRect/>
          </a:stretch>
        </p:blipFill>
        <p:spPr>
          <a:xfrm>
            <a:off x="2208212" y="1600200"/>
            <a:ext cx="9472824" cy="4648200"/>
          </a:xfrm>
          <a:prstGeom prst="rect">
            <a:avLst/>
          </a:prstGeom>
        </p:spPr>
      </p:pic>
    </p:spTree>
    <p:extLst>
      <p:ext uri="{BB962C8B-B14F-4D97-AF65-F5344CB8AC3E}">
        <p14:creationId xmlns:p14="http://schemas.microsoft.com/office/powerpoint/2010/main" val="3982305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3CF3-6CBE-4BD5-A351-C089603BAA06}"/>
              </a:ext>
            </a:extLst>
          </p:cNvPr>
          <p:cNvSpPr>
            <a:spLocks noGrp="1"/>
          </p:cNvSpPr>
          <p:nvPr>
            <p:ph type="title"/>
          </p:nvPr>
        </p:nvSpPr>
        <p:spPr/>
        <p:txBody>
          <a:bodyPr/>
          <a:lstStyle/>
          <a:p>
            <a:r>
              <a:rPr lang="en-US" dirty="0"/>
              <a:t>Central venous catheter kit</a:t>
            </a:r>
            <a:endParaRPr lang="en-IN" dirty="0"/>
          </a:p>
        </p:txBody>
      </p:sp>
      <p:pic>
        <p:nvPicPr>
          <p:cNvPr id="5122" name="Picture 2" descr="Central Venous Catheter Kit, Triple Lumen, 7fr x 30cm - Jorgensen  LabsJorgensen Labs">
            <a:extLst>
              <a:ext uri="{FF2B5EF4-FFF2-40B4-BE49-F238E27FC236}">
                <a16:creationId xmlns:a16="http://schemas.microsoft.com/office/drawing/2014/main" id="{633396E4-5682-4E3F-AC2A-DC70D269B9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5812" y="1600200"/>
            <a:ext cx="932042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8513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Historical background: </a:t>
            </a:r>
          </a:p>
        </p:txBody>
      </p:sp>
      <p:sp>
        <p:nvSpPr>
          <p:cNvPr id="14" name="Content Placeholder 13"/>
          <p:cNvSpPr>
            <a:spLocks noGrp="1"/>
          </p:cNvSpPr>
          <p:nvPr>
            <p:ph idx="1"/>
          </p:nvPr>
        </p:nvSpPr>
        <p:spPr/>
        <p:txBody>
          <a:bodyPr/>
          <a:lstStyle/>
          <a:p>
            <a:pPr marL="0" lvl="0" indent="0" algn="just">
              <a:buNone/>
            </a:pPr>
            <a:r>
              <a:rPr lang="en-US" b="0" i="0" dirty="0">
                <a:solidFill>
                  <a:srgbClr val="3B3835"/>
                </a:solidFill>
                <a:effectLst/>
                <a:latin typeface="Helvetica Neue"/>
              </a:rPr>
              <a:t>In the 1830s, a lethal strain of cholera wracked much of Europe. This type of cholera was called “Russian cholera,” or “blue cholera,” for the dusky cyanotic complexion of its.</a:t>
            </a:r>
          </a:p>
          <a:p>
            <a:pPr marL="0" lvl="0" indent="0" algn="just">
              <a:buNone/>
            </a:pPr>
            <a:endParaRPr lang="en-US" dirty="0">
              <a:solidFill>
                <a:srgbClr val="3B3835"/>
              </a:solidFill>
              <a:latin typeface="Helvetica Neue"/>
            </a:endParaRPr>
          </a:p>
          <a:p>
            <a:pPr marL="0" lvl="0" indent="0" algn="just">
              <a:buNone/>
            </a:pPr>
            <a:r>
              <a:rPr lang="en-US" b="0" i="0" dirty="0">
                <a:solidFill>
                  <a:srgbClr val="3B3835"/>
                </a:solidFill>
                <a:effectLst/>
                <a:latin typeface="Helvetica Neue"/>
              </a:rPr>
              <a:t>Mr. Thomas </a:t>
            </a:r>
            <a:r>
              <a:rPr lang="en-US" b="0" i="0" dirty="0" err="1">
                <a:solidFill>
                  <a:srgbClr val="3B3835"/>
                </a:solidFill>
                <a:effectLst/>
                <a:latin typeface="Helvetica Neue"/>
              </a:rPr>
              <a:t>Latta</a:t>
            </a:r>
            <a:r>
              <a:rPr lang="en-US" b="0" i="0" dirty="0">
                <a:solidFill>
                  <a:srgbClr val="3B3835"/>
                </a:solidFill>
                <a:effectLst/>
                <a:latin typeface="Helvetica Neue"/>
              </a:rPr>
              <a:t>, </a:t>
            </a:r>
            <a:r>
              <a:rPr lang="en-US" b="0" i="0" dirty="0" err="1">
                <a:solidFill>
                  <a:srgbClr val="3B3835"/>
                </a:solidFill>
                <a:effectLst/>
                <a:latin typeface="Helvetica Neue"/>
              </a:rPr>
              <a:t>implemente</a:t>
            </a:r>
            <a:r>
              <a:rPr lang="en-US" b="0" i="0" dirty="0">
                <a:solidFill>
                  <a:srgbClr val="3B3835"/>
                </a:solidFill>
                <a:effectLst/>
                <a:latin typeface="Helvetica Neue"/>
              </a:rPr>
              <a:t> d this iv therapy.</a:t>
            </a:r>
            <a:endParaRPr lang="en-US" dirty="0"/>
          </a:p>
        </p:txBody>
      </p:sp>
    </p:spTree>
    <p:extLst>
      <p:ext uri="{BB962C8B-B14F-4D97-AF65-F5344CB8AC3E}">
        <p14:creationId xmlns:p14="http://schemas.microsoft.com/office/powerpoint/2010/main" val="29707397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B8F0C8F-37D9-4BB7-8182-C6F504303AA7}"/>
              </a:ext>
            </a:extLst>
          </p:cNvPr>
          <p:cNvPicPr>
            <a:picLocks noGrp="1" noChangeAspect="1"/>
          </p:cNvPicPr>
          <p:nvPr>
            <p:ph idx="1"/>
          </p:nvPr>
        </p:nvPicPr>
        <p:blipFill>
          <a:blip r:embed="rId2"/>
          <a:stretch>
            <a:fillRect/>
          </a:stretch>
        </p:blipFill>
        <p:spPr>
          <a:xfrm>
            <a:off x="2360612" y="533400"/>
            <a:ext cx="9067800" cy="6019800"/>
          </a:xfrm>
          <a:prstGeom prst="rect">
            <a:avLst/>
          </a:prstGeom>
        </p:spPr>
      </p:pic>
    </p:spTree>
    <p:extLst>
      <p:ext uri="{BB962C8B-B14F-4D97-AF65-F5344CB8AC3E}">
        <p14:creationId xmlns:p14="http://schemas.microsoft.com/office/powerpoint/2010/main" val="14845331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5F97-C23E-4D82-89C2-809BD9FF8C2E}"/>
              </a:ext>
            </a:extLst>
          </p:cNvPr>
          <p:cNvSpPr>
            <a:spLocks noGrp="1"/>
          </p:cNvSpPr>
          <p:nvPr>
            <p:ph type="title"/>
          </p:nvPr>
        </p:nvSpPr>
        <p:spPr/>
        <p:txBody>
          <a:bodyPr/>
          <a:lstStyle/>
          <a:p>
            <a:r>
              <a:rPr lang="en-US" dirty="0"/>
              <a:t>3 WAY STOP COCK</a:t>
            </a:r>
            <a:endParaRPr lang="en-IN" dirty="0"/>
          </a:p>
        </p:txBody>
      </p:sp>
      <p:pic>
        <p:nvPicPr>
          <p:cNvPr id="4" name="Content Placeholder 3">
            <a:extLst>
              <a:ext uri="{FF2B5EF4-FFF2-40B4-BE49-F238E27FC236}">
                <a16:creationId xmlns:a16="http://schemas.microsoft.com/office/drawing/2014/main" id="{9658BA09-CF59-4E8E-99D6-336575FCFB87}"/>
              </a:ext>
            </a:extLst>
          </p:cNvPr>
          <p:cNvPicPr>
            <a:picLocks noGrp="1" noChangeAspect="1"/>
          </p:cNvPicPr>
          <p:nvPr>
            <p:ph idx="1"/>
          </p:nvPr>
        </p:nvPicPr>
        <p:blipFill>
          <a:blip r:embed="rId2"/>
          <a:stretch>
            <a:fillRect/>
          </a:stretch>
        </p:blipFill>
        <p:spPr>
          <a:xfrm>
            <a:off x="1979612" y="1952624"/>
            <a:ext cx="4762500" cy="3990975"/>
          </a:xfrm>
          <a:prstGeom prst="rect">
            <a:avLst/>
          </a:prstGeom>
        </p:spPr>
      </p:pic>
      <p:pic>
        <p:nvPicPr>
          <p:cNvPr id="5" name="Picture 4">
            <a:extLst>
              <a:ext uri="{FF2B5EF4-FFF2-40B4-BE49-F238E27FC236}">
                <a16:creationId xmlns:a16="http://schemas.microsoft.com/office/drawing/2014/main" id="{EFA52C40-145C-43DA-962F-8869346B5179}"/>
              </a:ext>
            </a:extLst>
          </p:cNvPr>
          <p:cNvPicPr>
            <a:picLocks noChangeAspect="1"/>
          </p:cNvPicPr>
          <p:nvPr/>
        </p:nvPicPr>
        <p:blipFill>
          <a:blip r:embed="rId3"/>
          <a:stretch>
            <a:fillRect/>
          </a:stretch>
        </p:blipFill>
        <p:spPr>
          <a:xfrm>
            <a:off x="6742112" y="2057400"/>
            <a:ext cx="5295900" cy="3733800"/>
          </a:xfrm>
          <a:prstGeom prst="rect">
            <a:avLst/>
          </a:prstGeom>
        </p:spPr>
      </p:pic>
    </p:spTree>
    <p:extLst>
      <p:ext uri="{BB962C8B-B14F-4D97-AF65-F5344CB8AC3E}">
        <p14:creationId xmlns:p14="http://schemas.microsoft.com/office/powerpoint/2010/main" val="14540108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2DD2-578B-47E0-9858-D818984A8B9A}"/>
              </a:ext>
            </a:extLst>
          </p:cNvPr>
          <p:cNvSpPr>
            <a:spLocks noGrp="1"/>
          </p:cNvSpPr>
          <p:nvPr>
            <p:ph type="title"/>
          </p:nvPr>
        </p:nvSpPr>
        <p:spPr/>
        <p:txBody>
          <a:bodyPr/>
          <a:lstStyle/>
          <a:p>
            <a:r>
              <a:rPr lang="en-US" dirty="0"/>
              <a:t>TUNNELED LINES :</a:t>
            </a:r>
            <a:endParaRPr lang="en-IN" dirty="0"/>
          </a:p>
        </p:txBody>
      </p:sp>
      <p:pic>
        <p:nvPicPr>
          <p:cNvPr id="6146" name="Picture 2" descr="About Your Tunneled Catheter | Memorial Sloan Kettering Cancer Center">
            <a:extLst>
              <a:ext uri="{FF2B5EF4-FFF2-40B4-BE49-F238E27FC236}">
                <a16:creationId xmlns:a16="http://schemas.microsoft.com/office/drawing/2014/main" id="{8F67A48F-7108-4209-B57B-84BF9D7E57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5412" y="1600200"/>
            <a:ext cx="8229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04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16A9-933D-423B-8277-19B3B3CFEA2B}"/>
              </a:ext>
            </a:extLst>
          </p:cNvPr>
          <p:cNvSpPr>
            <a:spLocks noGrp="1"/>
          </p:cNvSpPr>
          <p:nvPr>
            <p:ph type="title"/>
          </p:nvPr>
        </p:nvSpPr>
        <p:spPr/>
        <p:txBody>
          <a:bodyPr/>
          <a:lstStyle/>
          <a:p>
            <a:r>
              <a:rPr lang="en-US" dirty="0"/>
              <a:t>IMPLANTABLE PORTS:</a:t>
            </a:r>
            <a:endParaRPr lang="en-IN" dirty="0"/>
          </a:p>
        </p:txBody>
      </p:sp>
      <p:sp>
        <p:nvSpPr>
          <p:cNvPr id="3" name="Content Placeholder 2">
            <a:extLst>
              <a:ext uri="{FF2B5EF4-FFF2-40B4-BE49-F238E27FC236}">
                <a16:creationId xmlns:a16="http://schemas.microsoft.com/office/drawing/2014/main" id="{38169E02-19D9-418C-8AE6-5CF4BBE166E6}"/>
              </a:ext>
            </a:extLst>
          </p:cNvPr>
          <p:cNvSpPr>
            <a:spLocks noGrp="1"/>
          </p:cNvSpPr>
          <p:nvPr>
            <p:ph idx="1"/>
          </p:nvPr>
        </p:nvSpPr>
        <p:spPr/>
        <p:txBody>
          <a:bodyPr/>
          <a:lstStyle/>
          <a:p>
            <a:pPr algn="l">
              <a:buFont typeface="+mj-lt"/>
              <a:buAutoNum type="arabicPeriod"/>
            </a:pPr>
            <a:r>
              <a:rPr lang="en-US" b="0" i="0" dirty="0">
                <a:solidFill>
                  <a:srgbClr val="3B3835"/>
                </a:solidFill>
                <a:effectLst/>
                <a:latin typeface="Helvetica Neue"/>
              </a:rPr>
              <a:t> A port (Port-a-Cath or </a:t>
            </a:r>
            <a:r>
              <a:rPr lang="en-US" b="0" i="0" dirty="0" err="1">
                <a:solidFill>
                  <a:srgbClr val="3B3835"/>
                </a:solidFill>
                <a:effectLst/>
                <a:latin typeface="Helvetica Neue"/>
              </a:rPr>
              <a:t>MediPort</a:t>
            </a:r>
            <a:r>
              <a:rPr lang="en-US" b="0" i="0" dirty="0">
                <a:solidFill>
                  <a:srgbClr val="3B3835"/>
                </a:solidFill>
                <a:effectLst/>
                <a:latin typeface="Helvetica Neue"/>
              </a:rPr>
              <a:t>) is a central venous line that does not have an external connector; instead, it has a small reservoir that is covered with silicone rubber and is implanted under the skin.</a:t>
            </a:r>
          </a:p>
          <a:p>
            <a:pPr marL="0" indent="0">
              <a:buNone/>
            </a:pPr>
            <a:endParaRPr lang="en-IN" dirty="0"/>
          </a:p>
        </p:txBody>
      </p:sp>
      <p:pic>
        <p:nvPicPr>
          <p:cNvPr id="4" name="Picture 3">
            <a:extLst>
              <a:ext uri="{FF2B5EF4-FFF2-40B4-BE49-F238E27FC236}">
                <a16:creationId xmlns:a16="http://schemas.microsoft.com/office/drawing/2014/main" id="{01F48EDE-6CBB-4DB5-99E7-E62ABD721BA5}"/>
              </a:ext>
            </a:extLst>
          </p:cNvPr>
          <p:cNvPicPr>
            <a:picLocks noChangeAspect="1"/>
          </p:cNvPicPr>
          <p:nvPr/>
        </p:nvPicPr>
        <p:blipFill>
          <a:blip r:embed="rId2"/>
          <a:stretch>
            <a:fillRect/>
          </a:stretch>
        </p:blipFill>
        <p:spPr>
          <a:xfrm>
            <a:off x="5332412" y="3203367"/>
            <a:ext cx="5743575" cy="3509963"/>
          </a:xfrm>
          <a:prstGeom prst="rect">
            <a:avLst/>
          </a:prstGeom>
        </p:spPr>
      </p:pic>
    </p:spTree>
    <p:extLst>
      <p:ext uri="{BB962C8B-B14F-4D97-AF65-F5344CB8AC3E}">
        <p14:creationId xmlns:p14="http://schemas.microsoft.com/office/powerpoint/2010/main" val="40109863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D09D-249A-4AF2-95AE-6FBF057113D0}"/>
              </a:ext>
            </a:extLst>
          </p:cNvPr>
          <p:cNvSpPr>
            <a:spLocks noGrp="1"/>
          </p:cNvSpPr>
          <p:nvPr>
            <p:ph type="title"/>
          </p:nvPr>
        </p:nvSpPr>
        <p:spPr/>
        <p:txBody>
          <a:bodyPr/>
          <a:lstStyle/>
          <a:p>
            <a:r>
              <a:rPr lang="en-US" dirty="0"/>
              <a:t>VERICOSE VEINS /SCLERO THERAPY:</a:t>
            </a:r>
            <a:endParaRPr lang="en-IN" dirty="0"/>
          </a:p>
        </p:txBody>
      </p:sp>
      <p:sp>
        <p:nvSpPr>
          <p:cNvPr id="3" name="Content Placeholder 2">
            <a:extLst>
              <a:ext uri="{FF2B5EF4-FFF2-40B4-BE49-F238E27FC236}">
                <a16:creationId xmlns:a16="http://schemas.microsoft.com/office/drawing/2014/main" id="{38C4FDE3-111C-469D-A03D-890B27703F95}"/>
              </a:ext>
            </a:extLst>
          </p:cNvPr>
          <p:cNvSpPr>
            <a:spLocks noGrp="1"/>
          </p:cNvSpPr>
          <p:nvPr>
            <p:ph idx="1"/>
          </p:nvPr>
        </p:nvSpPr>
        <p:spPr>
          <a:xfrm>
            <a:off x="1903413" y="1600200"/>
            <a:ext cx="9472824" cy="5080000"/>
          </a:xfrm>
        </p:spPr>
        <p:txBody>
          <a:bodyPr/>
          <a:lstStyle/>
          <a:p>
            <a:pPr algn="just"/>
            <a:r>
              <a:rPr lang="en-US" b="0" i="0" dirty="0">
                <a:solidFill>
                  <a:srgbClr val="3B3835"/>
                </a:solidFill>
                <a:effectLst/>
                <a:latin typeface="Helvetica Neue"/>
              </a:rPr>
              <a:t>Sclerotherapy is a procedure used to treat blood vessels vascular malformations and also those of the lymphatic system. </a:t>
            </a:r>
          </a:p>
          <a:p>
            <a:pPr algn="just"/>
            <a:r>
              <a:rPr lang="en-US" b="0" i="0" dirty="0">
                <a:solidFill>
                  <a:srgbClr val="3B3835"/>
                </a:solidFill>
                <a:effectLst/>
                <a:latin typeface="Helvetica Neue"/>
              </a:rPr>
              <a:t>A medicine is injected into the vessels, which makes them shrink. </a:t>
            </a:r>
          </a:p>
          <a:p>
            <a:pPr algn="just"/>
            <a:r>
              <a:rPr lang="en-US" b="0" i="0" dirty="0">
                <a:solidFill>
                  <a:srgbClr val="3B3835"/>
                </a:solidFill>
                <a:effectLst/>
                <a:latin typeface="Helvetica Neue"/>
              </a:rPr>
              <a:t>In adults, sclerotherapy is often used to treat spider veins, smaller varicose veins and hemorrhoids.</a:t>
            </a:r>
            <a:endParaRPr lang="en-IN" dirty="0"/>
          </a:p>
        </p:txBody>
      </p:sp>
    </p:spTree>
    <p:extLst>
      <p:ext uri="{BB962C8B-B14F-4D97-AF65-F5344CB8AC3E}">
        <p14:creationId xmlns:p14="http://schemas.microsoft.com/office/powerpoint/2010/main" val="37160124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0F9639-45A8-4EBA-A329-B4FE67024F9B}"/>
              </a:ext>
            </a:extLst>
          </p:cNvPr>
          <p:cNvPicPr>
            <a:picLocks noGrp="1" noChangeAspect="1"/>
          </p:cNvPicPr>
          <p:nvPr>
            <p:ph idx="1"/>
          </p:nvPr>
        </p:nvPicPr>
        <p:blipFill>
          <a:blip r:embed="rId2"/>
          <a:stretch>
            <a:fillRect/>
          </a:stretch>
        </p:blipFill>
        <p:spPr>
          <a:xfrm>
            <a:off x="2919897" y="457200"/>
            <a:ext cx="7439644" cy="5715000"/>
          </a:xfrm>
          <a:prstGeom prst="rect">
            <a:avLst/>
          </a:prstGeom>
        </p:spPr>
      </p:pic>
    </p:spTree>
    <p:extLst>
      <p:ext uri="{BB962C8B-B14F-4D97-AF65-F5344CB8AC3E}">
        <p14:creationId xmlns:p14="http://schemas.microsoft.com/office/powerpoint/2010/main" val="17861043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6426-25F7-4B79-BD4C-7D3C78A5CEF1}"/>
              </a:ext>
            </a:extLst>
          </p:cNvPr>
          <p:cNvSpPr>
            <a:spLocks noGrp="1"/>
          </p:cNvSpPr>
          <p:nvPr>
            <p:ph type="title"/>
          </p:nvPr>
        </p:nvSpPr>
        <p:spPr/>
        <p:txBody>
          <a:bodyPr/>
          <a:lstStyle/>
          <a:p>
            <a:r>
              <a:rPr lang="en-US" dirty="0"/>
              <a:t>Indications for IV therapy:</a:t>
            </a:r>
            <a:endParaRPr lang="en-IN" dirty="0"/>
          </a:p>
        </p:txBody>
      </p:sp>
      <p:sp>
        <p:nvSpPr>
          <p:cNvPr id="3" name="Content Placeholder 2">
            <a:extLst>
              <a:ext uri="{FF2B5EF4-FFF2-40B4-BE49-F238E27FC236}">
                <a16:creationId xmlns:a16="http://schemas.microsoft.com/office/drawing/2014/main" id="{3F8C261E-D722-46AA-8AC2-E46EA2500EA1}"/>
              </a:ext>
            </a:extLst>
          </p:cNvPr>
          <p:cNvSpPr>
            <a:spLocks noGrp="1"/>
          </p:cNvSpPr>
          <p:nvPr>
            <p:ph idx="1"/>
          </p:nvPr>
        </p:nvSpPr>
        <p:spPr/>
        <p:txBody>
          <a:bodyPr/>
          <a:lstStyle/>
          <a:p>
            <a:r>
              <a:rPr lang="en-IN" b="0" i="0" dirty="0">
                <a:solidFill>
                  <a:srgbClr val="3B3835"/>
                </a:solidFill>
                <a:effectLst/>
                <a:latin typeface="Helvetica Neue"/>
              </a:rPr>
              <a:t> To provide Parenteral nutrition </a:t>
            </a:r>
          </a:p>
          <a:p>
            <a:r>
              <a:rPr lang="en-IN" b="0" i="0" dirty="0">
                <a:solidFill>
                  <a:srgbClr val="3B3835"/>
                </a:solidFill>
                <a:effectLst/>
                <a:latin typeface="Helvetica Neue"/>
              </a:rPr>
              <a:t> To provide avenue for dialysis/apheresis </a:t>
            </a:r>
          </a:p>
          <a:p>
            <a:r>
              <a:rPr lang="en-IN" b="0" i="0" dirty="0">
                <a:solidFill>
                  <a:srgbClr val="3B3835"/>
                </a:solidFill>
                <a:effectLst/>
                <a:latin typeface="Helvetica Neue"/>
              </a:rPr>
              <a:t> To transfuse blood products </a:t>
            </a:r>
          </a:p>
          <a:p>
            <a:r>
              <a:rPr lang="en-IN" b="0" i="0" dirty="0">
                <a:solidFill>
                  <a:srgbClr val="3B3835"/>
                </a:solidFill>
                <a:effectLst/>
                <a:latin typeface="Helvetica Neue"/>
              </a:rPr>
              <a:t> Replace fluids and replace imbalances </a:t>
            </a:r>
          </a:p>
          <a:p>
            <a:r>
              <a:rPr lang="en-IN" b="0" i="0" dirty="0">
                <a:solidFill>
                  <a:srgbClr val="3B3835"/>
                </a:solidFill>
                <a:effectLst/>
                <a:latin typeface="Helvetica Neue"/>
              </a:rPr>
              <a:t> To provide avenue for hemodynamic monitoring </a:t>
            </a:r>
          </a:p>
          <a:p>
            <a:r>
              <a:rPr lang="en-IN" b="0" i="0" dirty="0">
                <a:solidFill>
                  <a:srgbClr val="3B3835"/>
                </a:solidFill>
                <a:effectLst/>
                <a:latin typeface="Helvetica Neue"/>
              </a:rPr>
              <a:t> To provide avenue for diagnostic testing </a:t>
            </a:r>
          </a:p>
          <a:p>
            <a:r>
              <a:rPr lang="en-IN" b="0" i="0" dirty="0">
                <a:solidFill>
                  <a:srgbClr val="3B3835"/>
                </a:solidFill>
                <a:effectLst/>
                <a:latin typeface="Helvetica Neue"/>
              </a:rPr>
              <a:t> To administer fluids and medications</a:t>
            </a:r>
            <a:endParaRPr lang="en-IN" dirty="0"/>
          </a:p>
        </p:txBody>
      </p:sp>
    </p:spTree>
    <p:extLst>
      <p:ext uri="{BB962C8B-B14F-4D97-AF65-F5344CB8AC3E}">
        <p14:creationId xmlns:p14="http://schemas.microsoft.com/office/powerpoint/2010/main" val="42460194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BD41F-2EDB-4698-81CB-1D7B01D6B5C2}"/>
              </a:ext>
            </a:extLst>
          </p:cNvPr>
          <p:cNvSpPr>
            <a:spLocks noGrp="1"/>
          </p:cNvSpPr>
          <p:nvPr>
            <p:ph type="title"/>
          </p:nvPr>
        </p:nvSpPr>
        <p:spPr/>
        <p:txBody>
          <a:bodyPr/>
          <a:lstStyle/>
          <a:p>
            <a:r>
              <a:rPr lang="en-US" dirty="0"/>
              <a:t>Principles of IV therapy:</a:t>
            </a:r>
            <a:endParaRPr lang="en-IN" dirty="0"/>
          </a:p>
        </p:txBody>
      </p:sp>
      <p:sp>
        <p:nvSpPr>
          <p:cNvPr id="3" name="Content Placeholder 2">
            <a:extLst>
              <a:ext uri="{FF2B5EF4-FFF2-40B4-BE49-F238E27FC236}">
                <a16:creationId xmlns:a16="http://schemas.microsoft.com/office/drawing/2014/main" id="{2AD69C4F-2885-4C4C-B7D9-B77E3247953C}"/>
              </a:ext>
            </a:extLst>
          </p:cNvPr>
          <p:cNvSpPr>
            <a:spLocks noGrp="1"/>
          </p:cNvSpPr>
          <p:nvPr>
            <p:ph idx="1"/>
          </p:nvPr>
        </p:nvSpPr>
        <p:spPr/>
        <p:txBody>
          <a:bodyPr/>
          <a:lstStyle/>
          <a:p>
            <a:r>
              <a:rPr lang="en-US" dirty="0"/>
              <a:t>1. maintenance :</a:t>
            </a:r>
          </a:p>
          <a:p>
            <a:r>
              <a:rPr lang="en-US" b="0" i="0" dirty="0">
                <a:solidFill>
                  <a:srgbClr val="3B3835"/>
                </a:solidFill>
                <a:effectLst/>
                <a:latin typeface="Helvetica Neue"/>
              </a:rPr>
              <a:t>• Fluids are given for compensating ongoing sensible losses. </a:t>
            </a:r>
          </a:p>
          <a:p>
            <a:r>
              <a:rPr lang="en-US" b="0" i="0" dirty="0">
                <a:solidFill>
                  <a:srgbClr val="3B3835"/>
                </a:solidFill>
                <a:effectLst/>
                <a:latin typeface="Helvetica Neue"/>
              </a:rPr>
              <a:t>• It includes urine output, fecal matter, respiration, perspiration. </a:t>
            </a:r>
          </a:p>
          <a:p>
            <a:r>
              <a:rPr lang="en-US" b="0" i="0" dirty="0">
                <a:solidFill>
                  <a:srgbClr val="3B3835"/>
                </a:solidFill>
                <a:effectLst/>
                <a:latin typeface="Helvetica Neue"/>
              </a:rPr>
              <a:t>• Its requirement is higher in children than adults because of higher metabolic rate, more body surface area, higher respiratory rate</a:t>
            </a:r>
            <a:endParaRPr lang="en-IN" dirty="0"/>
          </a:p>
        </p:txBody>
      </p:sp>
    </p:spTree>
    <p:extLst>
      <p:ext uri="{BB962C8B-B14F-4D97-AF65-F5344CB8AC3E}">
        <p14:creationId xmlns:p14="http://schemas.microsoft.com/office/powerpoint/2010/main" val="38392764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1436-7526-4320-B37A-5DE3D9D713E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7C610BC-93CC-4D14-B45B-E6852A7D3EF3}"/>
              </a:ext>
            </a:extLst>
          </p:cNvPr>
          <p:cNvSpPr>
            <a:spLocks noGrp="1"/>
          </p:cNvSpPr>
          <p:nvPr>
            <p:ph idx="1"/>
          </p:nvPr>
        </p:nvSpPr>
        <p:spPr/>
        <p:txBody>
          <a:bodyPr/>
          <a:lstStyle/>
          <a:p>
            <a:r>
              <a:rPr lang="en-US" b="0" i="0" dirty="0">
                <a:solidFill>
                  <a:srgbClr val="3B3835"/>
                </a:solidFill>
                <a:effectLst/>
                <a:latin typeface="Helvetica Neue"/>
              </a:rPr>
              <a:t>¼ NS,1/4 NS+ D5, ½ NS, 1/2NS+D5 are the most commonly used fluid for maintenance. </a:t>
            </a:r>
          </a:p>
          <a:p>
            <a:r>
              <a:rPr lang="en-US" b="0" i="0" dirty="0">
                <a:solidFill>
                  <a:srgbClr val="3B3835"/>
                </a:solidFill>
                <a:effectLst/>
                <a:latin typeface="Helvetica Neue"/>
              </a:rPr>
              <a:t>• Normal range for children is (70-150)ml/hr.</a:t>
            </a:r>
            <a:endParaRPr lang="en-IN" dirty="0"/>
          </a:p>
        </p:txBody>
      </p:sp>
    </p:spTree>
    <p:extLst>
      <p:ext uri="{BB962C8B-B14F-4D97-AF65-F5344CB8AC3E}">
        <p14:creationId xmlns:p14="http://schemas.microsoft.com/office/powerpoint/2010/main" val="5373421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0442-8D2C-4144-8B0B-EA1B16907770}"/>
              </a:ext>
            </a:extLst>
          </p:cNvPr>
          <p:cNvSpPr>
            <a:spLocks noGrp="1"/>
          </p:cNvSpPr>
          <p:nvPr>
            <p:ph type="title"/>
          </p:nvPr>
        </p:nvSpPr>
        <p:spPr/>
        <p:txBody>
          <a:bodyPr/>
          <a:lstStyle/>
          <a:p>
            <a:r>
              <a:rPr lang="en-US" dirty="0"/>
              <a:t>2. replacement</a:t>
            </a:r>
            <a:endParaRPr lang="en-IN" dirty="0"/>
          </a:p>
        </p:txBody>
      </p:sp>
      <p:sp>
        <p:nvSpPr>
          <p:cNvPr id="3" name="Content Placeholder 2">
            <a:extLst>
              <a:ext uri="{FF2B5EF4-FFF2-40B4-BE49-F238E27FC236}">
                <a16:creationId xmlns:a16="http://schemas.microsoft.com/office/drawing/2014/main" id="{E6339B36-2AB7-4BAE-A714-D151567081B1}"/>
              </a:ext>
            </a:extLst>
          </p:cNvPr>
          <p:cNvSpPr>
            <a:spLocks noGrp="1"/>
          </p:cNvSpPr>
          <p:nvPr>
            <p:ph idx="1"/>
          </p:nvPr>
        </p:nvSpPr>
        <p:spPr/>
        <p:txBody>
          <a:bodyPr/>
          <a:lstStyle/>
          <a:p>
            <a:r>
              <a:rPr lang="en-IN" b="0" i="0" dirty="0">
                <a:solidFill>
                  <a:srgbClr val="3B3835"/>
                </a:solidFill>
                <a:effectLst/>
                <a:latin typeface="Helvetica Neue"/>
              </a:rPr>
              <a:t> It includes fluid to meet ongoing losses due to medical </a:t>
            </a:r>
            <a:r>
              <a:rPr lang="en-IN" b="0" i="0" dirty="0" err="1">
                <a:solidFill>
                  <a:srgbClr val="3B3835"/>
                </a:solidFill>
                <a:effectLst/>
                <a:latin typeface="Helvetica Neue"/>
              </a:rPr>
              <a:t>treatment.Eg</a:t>
            </a:r>
            <a:r>
              <a:rPr lang="en-IN" b="0" i="0" dirty="0">
                <a:solidFill>
                  <a:srgbClr val="3B3835"/>
                </a:solidFill>
                <a:effectLst/>
                <a:latin typeface="Helvetica Neue"/>
              </a:rPr>
              <a:t>. Patient with chest tube drain, </a:t>
            </a:r>
            <a:r>
              <a:rPr lang="en-IN" b="0" i="0" dirty="0" err="1">
                <a:solidFill>
                  <a:srgbClr val="3B3835"/>
                </a:solidFill>
                <a:effectLst/>
                <a:latin typeface="Helvetica Neue"/>
              </a:rPr>
              <a:t>umcontrolled</a:t>
            </a:r>
            <a:r>
              <a:rPr lang="en-IN" b="0" i="0" dirty="0">
                <a:solidFill>
                  <a:srgbClr val="3B3835"/>
                </a:solidFill>
                <a:effectLst/>
                <a:latin typeface="Helvetica Neue"/>
              </a:rPr>
              <a:t> </a:t>
            </a:r>
            <a:r>
              <a:rPr lang="en-IN" b="0" i="0" dirty="0" err="1">
                <a:solidFill>
                  <a:srgbClr val="3B3835"/>
                </a:solidFill>
                <a:effectLst/>
                <a:latin typeface="Helvetica Neue"/>
              </a:rPr>
              <a:t>vomotong</a:t>
            </a:r>
            <a:r>
              <a:rPr lang="en-IN" b="0" i="0" dirty="0">
                <a:solidFill>
                  <a:srgbClr val="3B3835"/>
                </a:solidFill>
                <a:effectLst/>
                <a:latin typeface="Helvetica Neue"/>
              </a:rPr>
              <a:t>, continue </a:t>
            </a:r>
            <a:r>
              <a:rPr lang="en-IN" b="0" i="0" dirty="0" err="1">
                <a:solidFill>
                  <a:srgbClr val="3B3835"/>
                </a:solidFill>
                <a:effectLst/>
                <a:latin typeface="Helvetica Neue"/>
              </a:rPr>
              <a:t>diarrhea,CSF</a:t>
            </a:r>
            <a:r>
              <a:rPr lang="en-IN" b="0" i="0" dirty="0">
                <a:solidFill>
                  <a:srgbClr val="3B3835"/>
                </a:solidFill>
                <a:effectLst/>
                <a:latin typeface="Helvetica Neue"/>
              </a:rPr>
              <a:t> shunt, etc. Ringer lactate, Normal saline are preferred.</a:t>
            </a:r>
            <a:endParaRPr lang="en-IN" dirty="0"/>
          </a:p>
        </p:txBody>
      </p:sp>
    </p:spTree>
    <p:extLst>
      <p:ext uri="{BB962C8B-B14F-4D97-AF65-F5344CB8AC3E}">
        <p14:creationId xmlns:p14="http://schemas.microsoft.com/office/powerpoint/2010/main" val="5358294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A63B-3E86-432B-B9EC-AFE9C1D4EE2A}"/>
              </a:ext>
            </a:extLst>
          </p:cNvPr>
          <p:cNvSpPr>
            <a:spLocks noGrp="1"/>
          </p:cNvSpPr>
          <p:nvPr>
            <p:ph type="title"/>
          </p:nvPr>
        </p:nvSpPr>
        <p:spPr/>
        <p:txBody>
          <a:bodyPr/>
          <a:lstStyle/>
          <a:p>
            <a:r>
              <a:rPr lang="en-US" dirty="0"/>
              <a:t>Intravenous therapy :</a:t>
            </a:r>
            <a:endParaRPr lang="en-IN" dirty="0"/>
          </a:p>
        </p:txBody>
      </p:sp>
      <p:sp>
        <p:nvSpPr>
          <p:cNvPr id="3" name="Content Placeholder 2">
            <a:extLst>
              <a:ext uri="{FF2B5EF4-FFF2-40B4-BE49-F238E27FC236}">
                <a16:creationId xmlns:a16="http://schemas.microsoft.com/office/drawing/2014/main" id="{3A597533-3587-4724-84AB-AA25C8453466}"/>
              </a:ext>
            </a:extLst>
          </p:cNvPr>
          <p:cNvSpPr>
            <a:spLocks noGrp="1"/>
          </p:cNvSpPr>
          <p:nvPr>
            <p:ph idx="1"/>
          </p:nvPr>
        </p:nvSpPr>
        <p:spPr/>
        <p:txBody>
          <a:bodyPr/>
          <a:lstStyle/>
          <a:p>
            <a:pPr algn="just"/>
            <a:r>
              <a:rPr lang="en-US" b="0" i="0" dirty="0">
                <a:solidFill>
                  <a:srgbClr val="3B3835"/>
                </a:solidFill>
                <a:effectLst/>
                <a:latin typeface="Helvetica Neue"/>
              </a:rPr>
              <a:t>Intravenous therapy or IV therapy is the infusion of liquid substances directly into a vein. The word intravenous simply means "within a vein”.</a:t>
            </a:r>
          </a:p>
          <a:p>
            <a:pPr algn="just"/>
            <a:r>
              <a:rPr lang="en-US" b="0" i="0" dirty="0">
                <a:solidFill>
                  <a:srgbClr val="3B3835"/>
                </a:solidFill>
                <a:effectLst/>
                <a:latin typeface="Helvetica Neue"/>
              </a:rPr>
              <a:t>Iv therapy constitutes the administration of liquid substances directly into a vein and general</a:t>
            </a:r>
            <a:endParaRPr lang="en-IN" dirty="0"/>
          </a:p>
        </p:txBody>
      </p:sp>
    </p:spTree>
    <p:extLst>
      <p:ext uri="{BB962C8B-B14F-4D97-AF65-F5344CB8AC3E}">
        <p14:creationId xmlns:p14="http://schemas.microsoft.com/office/powerpoint/2010/main" val="25485053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092A-0101-42AF-9BC3-A70EEB9A029D}"/>
              </a:ext>
            </a:extLst>
          </p:cNvPr>
          <p:cNvSpPr>
            <a:spLocks noGrp="1"/>
          </p:cNvSpPr>
          <p:nvPr>
            <p:ph type="title"/>
          </p:nvPr>
        </p:nvSpPr>
        <p:spPr/>
        <p:txBody>
          <a:bodyPr/>
          <a:lstStyle/>
          <a:p>
            <a:r>
              <a:rPr lang="en-US" dirty="0"/>
              <a:t>Procedure :</a:t>
            </a:r>
            <a:endParaRPr lang="en-IN" dirty="0"/>
          </a:p>
        </p:txBody>
      </p:sp>
      <p:sp>
        <p:nvSpPr>
          <p:cNvPr id="3" name="Content Placeholder 2">
            <a:extLst>
              <a:ext uri="{FF2B5EF4-FFF2-40B4-BE49-F238E27FC236}">
                <a16:creationId xmlns:a16="http://schemas.microsoft.com/office/drawing/2014/main" id="{40715B48-D3DF-4660-AE39-2AC912DB1DF4}"/>
              </a:ext>
            </a:extLst>
          </p:cNvPr>
          <p:cNvSpPr>
            <a:spLocks noGrp="1"/>
          </p:cNvSpPr>
          <p:nvPr>
            <p:ph idx="1"/>
          </p:nvPr>
        </p:nvSpPr>
        <p:spPr/>
        <p:txBody>
          <a:bodyPr>
            <a:normAutofit fontScale="92500" lnSpcReduction="10000"/>
          </a:bodyPr>
          <a:lstStyle/>
          <a:p>
            <a:pPr marL="514350" indent="-514350" algn="l">
              <a:buFont typeface="+mj-lt"/>
              <a:buAutoNum type="arabicPeriod"/>
            </a:pPr>
            <a:r>
              <a:rPr lang="en-US" b="0" i="0" dirty="0">
                <a:solidFill>
                  <a:srgbClr val="3B3835"/>
                </a:solidFill>
                <a:effectLst/>
                <a:latin typeface="Helvetica Neue"/>
              </a:rPr>
              <a:t>Confirm Patient’s Identification</a:t>
            </a:r>
          </a:p>
          <a:p>
            <a:pPr marL="514350" indent="-514350" algn="l">
              <a:buFont typeface="+mj-lt"/>
              <a:buAutoNum type="arabicPeriod"/>
            </a:pPr>
            <a:r>
              <a:rPr lang="en-US" b="0" i="0" dirty="0">
                <a:solidFill>
                  <a:srgbClr val="3B3835"/>
                </a:solidFill>
                <a:effectLst/>
                <a:latin typeface="Helvetica Neue"/>
              </a:rPr>
              <a:t> Review Physician’s Order</a:t>
            </a:r>
          </a:p>
          <a:p>
            <a:pPr marL="514350" indent="-514350" algn="l">
              <a:buFont typeface="+mj-lt"/>
              <a:buAutoNum type="arabicPeriod"/>
            </a:pPr>
            <a:r>
              <a:rPr lang="en-US" b="0" i="0" dirty="0">
                <a:solidFill>
                  <a:srgbClr val="3B3835"/>
                </a:solidFill>
                <a:effectLst/>
                <a:latin typeface="Helvetica Neue"/>
              </a:rPr>
              <a:t>Explanation about the procedure</a:t>
            </a:r>
          </a:p>
          <a:p>
            <a:pPr marL="514350" indent="-514350" algn="l">
              <a:buFont typeface="+mj-lt"/>
              <a:buAutoNum type="arabicPeriod"/>
            </a:pPr>
            <a:r>
              <a:rPr lang="en-US" b="0" i="0" dirty="0">
                <a:solidFill>
                  <a:srgbClr val="3B3835"/>
                </a:solidFill>
                <a:effectLst/>
                <a:latin typeface="Helvetica Neue"/>
              </a:rPr>
              <a:t>Perform Hand Hygiene</a:t>
            </a:r>
          </a:p>
          <a:p>
            <a:pPr marL="514350" indent="-514350" algn="l">
              <a:buFont typeface="+mj-lt"/>
              <a:buAutoNum type="arabicPeriod"/>
            </a:pPr>
            <a:r>
              <a:rPr lang="en-US" b="0" i="0" dirty="0">
                <a:solidFill>
                  <a:srgbClr val="3B3835"/>
                </a:solidFill>
                <a:effectLst/>
                <a:latin typeface="Helvetica Neue"/>
              </a:rPr>
              <a:t>Gather </a:t>
            </a:r>
            <a:r>
              <a:rPr lang="en-US" b="0" i="0" dirty="0" err="1">
                <a:solidFill>
                  <a:srgbClr val="3B3835"/>
                </a:solidFill>
                <a:effectLst/>
                <a:latin typeface="Helvetica Neue"/>
              </a:rPr>
              <a:t>Equipments</a:t>
            </a:r>
            <a:r>
              <a:rPr lang="en-US" b="0" i="0" dirty="0">
                <a:solidFill>
                  <a:srgbClr val="3B3835"/>
                </a:solidFill>
                <a:effectLst/>
                <a:latin typeface="Helvetica Neue"/>
              </a:rPr>
              <a:t> a. </a:t>
            </a:r>
            <a:r>
              <a:rPr lang="en-US" b="0" i="0" dirty="0" err="1">
                <a:solidFill>
                  <a:srgbClr val="3B3835"/>
                </a:solidFill>
                <a:effectLst/>
                <a:latin typeface="Helvetica Neue"/>
              </a:rPr>
              <a:t>Cardex</a:t>
            </a:r>
            <a:r>
              <a:rPr lang="en-US" b="0" i="0" dirty="0">
                <a:solidFill>
                  <a:srgbClr val="3B3835"/>
                </a:solidFill>
                <a:effectLst/>
                <a:latin typeface="Helvetica Neue"/>
              </a:rPr>
              <a:t> b. Tray containing gloves, syringe with normal saline, marker medicine. c. IV drip fluid d. </a:t>
            </a:r>
            <a:r>
              <a:rPr lang="en-US" b="0" i="0" dirty="0" err="1">
                <a:solidFill>
                  <a:srgbClr val="3B3835"/>
                </a:solidFill>
                <a:effectLst/>
                <a:latin typeface="Helvetica Neue"/>
              </a:rPr>
              <a:t>Buroset</a:t>
            </a:r>
            <a:endParaRPr lang="en-US" b="0" i="0" dirty="0">
              <a:solidFill>
                <a:srgbClr val="3B3835"/>
              </a:solidFill>
              <a:effectLst/>
              <a:latin typeface="Helvetica Neue"/>
            </a:endParaRPr>
          </a:p>
          <a:p>
            <a:pPr marL="514350" indent="-514350" algn="l">
              <a:buFont typeface="+mj-lt"/>
              <a:buAutoNum type="arabicPeriod"/>
            </a:pPr>
            <a:r>
              <a:rPr lang="en-US" b="0" i="0" dirty="0">
                <a:solidFill>
                  <a:srgbClr val="3B3835"/>
                </a:solidFill>
                <a:effectLst/>
                <a:latin typeface="Helvetica Neue"/>
              </a:rPr>
              <a:t>Inspect administration set</a:t>
            </a:r>
          </a:p>
          <a:p>
            <a:pPr marL="514350" indent="-514350" algn="l">
              <a:buFont typeface="+mj-lt"/>
              <a:buAutoNum type="arabicPeriod"/>
            </a:pPr>
            <a:r>
              <a:rPr lang="en-US" b="0" i="0" dirty="0">
                <a:solidFill>
                  <a:srgbClr val="3B3835"/>
                </a:solidFill>
                <a:effectLst/>
                <a:latin typeface="Helvetica Neue"/>
              </a:rPr>
              <a:t>Place IV level on the IVF bottle</a:t>
            </a:r>
          </a:p>
          <a:p>
            <a:pPr marL="514350" indent="-514350" algn="l">
              <a:buFont typeface="+mj-lt"/>
              <a:buAutoNum type="arabicPeriod"/>
            </a:pPr>
            <a:r>
              <a:rPr lang="en-US" b="0" i="0" dirty="0">
                <a:solidFill>
                  <a:srgbClr val="3B3835"/>
                </a:solidFill>
                <a:effectLst/>
                <a:latin typeface="Helvetica Neue"/>
              </a:rPr>
              <a:t>Hang solution container on the pole.</a:t>
            </a:r>
          </a:p>
          <a:p>
            <a:pPr marL="0" indent="0" algn="l">
              <a:buNone/>
            </a:pPr>
            <a:endParaRPr lang="en-IN" dirty="0"/>
          </a:p>
        </p:txBody>
      </p:sp>
    </p:spTree>
    <p:extLst>
      <p:ext uri="{BB962C8B-B14F-4D97-AF65-F5344CB8AC3E}">
        <p14:creationId xmlns:p14="http://schemas.microsoft.com/office/powerpoint/2010/main" val="34857550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EAC58-88E4-4487-9EC2-130F8370CA5F}"/>
              </a:ext>
            </a:extLst>
          </p:cNvPr>
          <p:cNvSpPr>
            <a:spLocks noGrp="1"/>
          </p:cNvSpPr>
          <p:nvPr>
            <p:ph idx="1"/>
          </p:nvPr>
        </p:nvSpPr>
        <p:spPr>
          <a:xfrm>
            <a:off x="1903413" y="533400"/>
            <a:ext cx="9472824" cy="5638800"/>
          </a:xfrm>
        </p:spPr>
        <p:txBody>
          <a:bodyPr>
            <a:normAutofit fontScale="92500" lnSpcReduction="20000"/>
          </a:bodyPr>
          <a:lstStyle/>
          <a:p>
            <a:pPr marL="0" indent="0" algn="l">
              <a:buNone/>
            </a:pPr>
            <a:r>
              <a:rPr lang="en-US" b="0" i="0" dirty="0">
                <a:solidFill>
                  <a:srgbClr val="3B3835"/>
                </a:solidFill>
                <a:effectLst/>
                <a:latin typeface="Helvetica Neue"/>
              </a:rPr>
              <a:t>9. Open IV set aseptically.</a:t>
            </a:r>
          </a:p>
          <a:p>
            <a:pPr marL="0" indent="0" algn="l">
              <a:buNone/>
            </a:pPr>
            <a:r>
              <a:rPr lang="en-US" b="0" i="0" dirty="0">
                <a:solidFill>
                  <a:srgbClr val="3B3835"/>
                </a:solidFill>
                <a:effectLst/>
                <a:latin typeface="Helvetica Neue"/>
              </a:rPr>
              <a:t>10. Fill the drip chamber half.</a:t>
            </a:r>
          </a:p>
          <a:p>
            <a:pPr marL="0" indent="0" algn="l">
              <a:buNone/>
            </a:pPr>
            <a:r>
              <a:rPr lang="en-US" b="0" i="0" dirty="0">
                <a:solidFill>
                  <a:srgbClr val="3B3835"/>
                </a:solidFill>
                <a:effectLst/>
                <a:latin typeface="Helvetica Neue"/>
              </a:rPr>
              <a:t>11. Expel air bubble if any. </a:t>
            </a:r>
          </a:p>
          <a:p>
            <a:pPr marL="0" indent="0" algn="l">
              <a:buNone/>
            </a:pPr>
            <a:r>
              <a:rPr lang="en-US" b="0" i="0" dirty="0">
                <a:solidFill>
                  <a:srgbClr val="3B3835"/>
                </a:solidFill>
                <a:effectLst/>
                <a:latin typeface="Helvetica Neue"/>
              </a:rPr>
              <a:t>12. Connect tubing to catheter and initiate infusion. </a:t>
            </a:r>
          </a:p>
          <a:p>
            <a:pPr marL="0" indent="0" algn="l">
              <a:buNone/>
            </a:pPr>
            <a:r>
              <a:rPr lang="en-US" b="0" i="0" dirty="0">
                <a:solidFill>
                  <a:srgbClr val="3B3835"/>
                </a:solidFill>
                <a:effectLst/>
                <a:latin typeface="Helvetica Neue"/>
              </a:rPr>
              <a:t>13. Infuse as per the rate and amount. </a:t>
            </a:r>
          </a:p>
          <a:p>
            <a:pPr marL="0" indent="0" algn="l">
              <a:buNone/>
            </a:pPr>
            <a:r>
              <a:rPr lang="en-US" b="0" i="0" dirty="0">
                <a:solidFill>
                  <a:srgbClr val="3B3835"/>
                </a:solidFill>
                <a:effectLst/>
                <a:latin typeface="Helvetica Neue"/>
              </a:rPr>
              <a:t>14. Observe for complications like signs of infection, phlebitis, infiltration, kin color changes, fluid and electrolyte overload, etc.</a:t>
            </a:r>
          </a:p>
          <a:p>
            <a:pPr marL="0" indent="0" algn="l">
              <a:buNone/>
            </a:pPr>
            <a:r>
              <a:rPr lang="en-US" b="0" i="0" dirty="0">
                <a:solidFill>
                  <a:srgbClr val="3B3835"/>
                </a:solidFill>
                <a:effectLst/>
                <a:latin typeface="Helvetica Neue"/>
              </a:rPr>
              <a:t>15. Never allow the bottle to get empty completely. </a:t>
            </a:r>
          </a:p>
          <a:p>
            <a:pPr marL="0" indent="0" algn="l">
              <a:buNone/>
            </a:pPr>
            <a:r>
              <a:rPr lang="en-US" b="0" i="0" dirty="0">
                <a:solidFill>
                  <a:srgbClr val="3B3835"/>
                </a:solidFill>
                <a:effectLst/>
                <a:latin typeface="Helvetica Neue"/>
              </a:rPr>
              <a:t>16. Quickly remove the spike from the old IV solution without touching the tip and insert spike into the new intravenous bottle. </a:t>
            </a:r>
          </a:p>
          <a:p>
            <a:pPr marL="0" indent="0" algn="l">
              <a:buNone/>
            </a:pPr>
            <a:r>
              <a:rPr lang="en-US" b="0" i="0" dirty="0">
                <a:solidFill>
                  <a:srgbClr val="3B3835"/>
                </a:solidFill>
                <a:effectLst/>
                <a:latin typeface="Helvetica Neue"/>
              </a:rPr>
              <a:t>17. Document accurately.</a:t>
            </a:r>
          </a:p>
          <a:p>
            <a:pPr marL="0" indent="0" algn="l">
              <a:buNone/>
            </a:pPr>
            <a:r>
              <a:rPr lang="en-US" b="0" i="0" dirty="0">
                <a:solidFill>
                  <a:srgbClr val="3B3835"/>
                </a:solidFill>
                <a:effectLst/>
                <a:latin typeface="Helvetica Neue"/>
              </a:rPr>
              <a:t>18. IV tubing should be changed every 48-72 hours and cannula every 72 hours.</a:t>
            </a:r>
          </a:p>
          <a:p>
            <a:endParaRPr lang="en-IN" dirty="0"/>
          </a:p>
        </p:txBody>
      </p:sp>
    </p:spTree>
    <p:extLst>
      <p:ext uri="{BB962C8B-B14F-4D97-AF65-F5344CB8AC3E}">
        <p14:creationId xmlns:p14="http://schemas.microsoft.com/office/powerpoint/2010/main" val="28068964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4BDA-6D71-42A9-85D2-533E8C5174C1}"/>
              </a:ext>
            </a:extLst>
          </p:cNvPr>
          <p:cNvSpPr>
            <a:spLocks noGrp="1"/>
          </p:cNvSpPr>
          <p:nvPr>
            <p:ph type="title"/>
          </p:nvPr>
        </p:nvSpPr>
        <p:spPr/>
        <p:txBody>
          <a:bodyPr/>
          <a:lstStyle/>
          <a:p>
            <a:r>
              <a:rPr lang="en-US" dirty="0"/>
              <a:t>SIDE EFFECTS OF IV THERAPY</a:t>
            </a:r>
            <a:endParaRPr lang="en-IN" dirty="0"/>
          </a:p>
        </p:txBody>
      </p:sp>
      <p:sp>
        <p:nvSpPr>
          <p:cNvPr id="3" name="Content Placeholder 2">
            <a:extLst>
              <a:ext uri="{FF2B5EF4-FFF2-40B4-BE49-F238E27FC236}">
                <a16:creationId xmlns:a16="http://schemas.microsoft.com/office/drawing/2014/main" id="{707F33D4-734E-4E31-A0FE-2CBA8893D32A}"/>
              </a:ext>
            </a:extLst>
          </p:cNvPr>
          <p:cNvSpPr>
            <a:spLocks noGrp="1"/>
          </p:cNvSpPr>
          <p:nvPr>
            <p:ph idx="1"/>
          </p:nvPr>
        </p:nvSpPr>
        <p:spPr/>
        <p:txBody>
          <a:bodyPr/>
          <a:lstStyle/>
          <a:p>
            <a:r>
              <a:rPr lang="en-US" dirty="0"/>
              <a:t>infection</a:t>
            </a:r>
          </a:p>
          <a:p>
            <a:r>
              <a:rPr lang="en-US" dirty="0" err="1"/>
              <a:t>Infilteration</a:t>
            </a:r>
            <a:endParaRPr lang="en-US" dirty="0"/>
          </a:p>
          <a:p>
            <a:r>
              <a:rPr lang="en-US" dirty="0"/>
              <a:t>Phlebitis and thrombophlebitis</a:t>
            </a:r>
          </a:p>
          <a:p>
            <a:r>
              <a:rPr lang="en-US" dirty="0"/>
              <a:t>Extravasation</a:t>
            </a:r>
          </a:p>
          <a:p>
            <a:r>
              <a:rPr lang="en-US" dirty="0"/>
              <a:t>hypersensitivity</a:t>
            </a:r>
          </a:p>
          <a:p>
            <a:endParaRPr lang="en-IN" dirty="0"/>
          </a:p>
        </p:txBody>
      </p:sp>
    </p:spTree>
    <p:extLst>
      <p:ext uri="{BB962C8B-B14F-4D97-AF65-F5344CB8AC3E}">
        <p14:creationId xmlns:p14="http://schemas.microsoft.com/office/powerpoint/2010/main" val="25101856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7FF34-9865-4798-9D90-7684FA20D7BE}"/>
              </a:ext>
            </a:extLst>
          </p:cNvPr>
          <p:cNvSpPr>
            <a:spLocks noGrp="1"/>
          </p:cNvSpPr>
          <p:nvPr>
            <p:ph type="title"/>
          </p:nvPr>
        </p:nvSpPr>
        <p:spPr/>
        <p:txBody>
          <a:bodyPr/>
          <a:lstStyle/>
          <a:p>
            <a:r>
              <a:rPr lang="en-US" dirty="0" err="1"/>
              <a:t>Infilteration</a:t>
            </a:r>
            <a:r>
              <a:rPr lang="en-US" dirty="0"/>
              <a:t> </a:t>
            </a:r>
            <a:endParaRPr lang="en-IN" dirty="0"/>
          </a:p>
        </p:txBody>
      </p:sp>
      <p:sp>
        <p:nvSpPr>
          <p:cNvPr id="3" name="Content Placeholder 2">
            <a:extLst>
              <a:ext uri="{FF2B5EF4-FFF2-40B4-BE49-F238E27FC236}">
                <a16:creationId xmlns:a16="http://schemas.microsoft.com/office/drawing/2014/main" id="{8F8ED00A-BE1E-4145-91D7-318F967F66A5}"/>
              </a:ext>
            </a:extLst>
          </p:cNvPr>
          <p:cNvSpPr>
            <a:spLocks noGrp="1"/>
          </p:cNvSpPr>
          <p:nvPr>
            <p:ph idx="1"/>
          </p:nvPr>
        </p:nvSpPr>
        <p:spPr/>
        <p:txBody>
          <a:bodyPr/>
          <a:lstStyle/>
          <a:p>
            <a:r>
              <a:rPr lang="en-US" b="0" i="0" dirty="0">
                <a:solidFill>
                  <a:srgbClr val="4E4E4E"/>
                </a:solidFill>
                <a:effectLst/>
                <a:latin typeface="Fira Sans"/>
              </a:rPr>
              <a:t>infiltration occurs when I.V. fluid or medications leak into the surrounding tissue. Infiltration can be caused by improper placement or dislodgment of the catheter. Patient movement can cause the catheter to slip out or through the blood vessel lumen. </a:t>
            </a:r>
            <a:endParaRPr lang="en-IN" dirty="0"/>
          </a:p>
        </p:txBody>
      </p:sp>
      <p:pic>
        <p:nvPicPr>
          <p:cNvPr id="4" name="Picture 3">
            <a:extLst>
              <a:ext uri="{FF2B5EF4-FFF2-40B4-BE49-F238E27FC236}">
                <a16:creationId xmlns:a16="http://schemas.microsoft.com/office/drawing/2014/main" id="{A0F6A66C-C27F-4EE2-A67B-2C051BB6BC84}"/>
              </a:ext>
            </a:extLst>
          </p:cNvPr>
          <p:cNvPicPr>
            <a:picLocks noChangeAspect="1"/>
          </p:cNvPicPr>
          <p:nvPr/>
        </p:nvPicPr>
        <p:blipFill>
          <a:blip r:embed="rId2"/>
          <a:stretch>
            <a:fillRect/>
          </a:stretch>
        </p:blipFill>
        <p:spPr>
          <a:xfrm>
            <a:off x="4317999" y="3352799"/>
            <a:ext cx="7415213" cy="3505201"/>
          </a:xfrm>
          <a:prstGeom prst="rect">
            <a:avLst/>
          </a:prstGeom>
        </p:spPr>
      </p:pic>
    </p:spTree>
    <p:extLst>
      <p:ext uri="{BB962C8B-B14F-4D97-AF65-F5344CB8AC3E}">
        <p14:creationId xmlns:p14="http://schemas.microsoft.com/office/powerpoint/2010/main" val="41101501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7FCB-ADEB-4201-834A-F43016641D80}"/>
              </a:ext>
            </a:extLst>
          </p:cNvPr>
          <p:cNvSpPr>
            <a:spLocks noGrp="1"/>
          </p:cNvSpPr>
          <p:nvPr>
            <p:ph type="title"/>
          </p:nvPr>
        </p:nvSpPr>
        <p:spPr/>
        <p:txBody>
          <a:bodyPr/>
          <a:lstStyle/>
          <a:p>
            <a:r>
              <a:rPr lang="en-US" dirty="0"/>
              <a:t>Phlebitis </a:t>
            </a:r>
            <a:endParaRPr lang="en-IN" dirty="0"/>
          </a:p>
        </p:txBody>
      </p:sp>
      <p:sp>
        <p:nvSpPr>
          <p:cNvPr id="3" name="Content Placeholder 2">
            <a:extLst>
              <a:ext uri="{FF2B5EF4-FFF2-40B4-BE49-F238E27FC236}">
                <a16:creationId xmlns:a16="http://schemas.microsoft.com/office/drawing/2014/main" id="{1F450245-A119-4FB1-B7DA-107F212EF98E}"/>
              </a:ext>
            </a:extLst>
          </p:cNvPr>
          <p:cNvSpPr>
            <a:spLocks noGrp="1"/>
          </p:cNvSpPr>
          <p:nvPr>
            <p:ph idx="1"/>
          </p:nvPr>
        </p:nvSpPr>
        <p:spPr/>
        <p:txBody>
          <a:bodyPr/>
          <a:lstStyle/>
          <a:p>
            <a:pPr algn="just"/>
            <a:r>
              <a:rPr lang="en-US" b="0" i="0" dirty="0">
                <a:solidFill>
                  <a:srgbClr val="4E4E4E"/>
                </a:solidFill>
                <a:effectLst/>
                <a:latin typeface="Fira Sans"/>
              </a:rPr>
              <a:t>Phlebitis is inflammation of a vein. It is usually associated with acidic or alkaline solutions or solutions that have a high osmolarity. Phlebitis can also occur as a result of vein trauma during insertion, use of an inappropriate I.V. catheter size for the vein, or prolonged use of the same I.V. site.</a:t>
            </a:r>
          </a:p>
          <a:p>
            <a:pPr algn="just"/>
            <a:endParaRPr lang="en-IN" dirty="0"/>
          </a:p>
        </p:txBody>
      </p:sp>
      <p:pic>
        <p:nvPicPr>
          <p:cNvPr id="6" name="Picture 5">
            <a:extLst>
              <a:ext uri="{FF2B5EF4-FFF2-40B4-BE49-F238E27FC236}">
                <a16:creationId xmlns:a16="http://schemas.microsoft.com/office/drawing/2014/main" id="{B16C36E0-B2F1-4350-81BC-E8467CE1B93C}"/>
              </a:ext>
            </a:extLst>
          </p:cNvPr>
          <p:cNvPicPr>
            <a:picLocks noChangeAspect="1"/>
          </p:cNvPicPr>
          <p:nvPr/>
        </p:nvPicPr>
        <p:blipFill>
          <a:blip r:embed="rId2"/>
          <a:stretch>
            <a:fillRect/>
          </a:stretch>
        </p:blipFill>
        <p:spPr>
          <a:xfrm>
            <a:off x="5942012" y="3581399"/>
            <a:ext cx="4953000" cy="3068983"/>
          </a:xfrm>
          <a:prstGeom prst="rect">
            <a:avLst/>
          </a:prstGeom>
        </p:spPr>
      </p:pic>
    </p:spTree>
    <p:extLst>
      <p:ext uri="{BB962C8B-B14F-4D97-AF65-F5344CB8AC3E}">
        <p14:creationId xmlns:p14="http://schemas.microsoft.com/office/powerpoint/2010/main" val="35805975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9152-FB98-4659-B293-87026FD49554}"/>
              </a:ext>
            </a:extLst>
          </p:cNvPr>
          <p:cNvSpPr>
            <a:spLocks noGrp="1"/>
          </p:cNvSpPr>
          <p:nvPr>
            <p:ph type="title"/>
          </p:nvPr>
        </p:nvSpPr>
        <p:spPr/>
        <p:txBody>
          <a:bodyPr/>
          <a:lstStyle/>
          <a:p>
            <a:r>
              <a:rPr lang="en-US" dirty="0"/>
              <a:t>Extravasation :</a:t>
            </a:r>
            <a:endParaRPr lang="en-IN" dirty="0"/>
          </a:p>
        </p:txBody>
      </p:sp>
      <p:sp>
        <p:nvSpPr>
          <p:cNvPr id="3" name="Content Placeholder 2">
            <a:extLst>
              <a:ext uri="{FF2B5EF4-FFF2-40B4-BE49-F238E27FC236}">
                <a16:creationId xmlns:a16="http://schemas.microsoft.com/office/drawing/2014/main" id="{A6869D7F-7C0B-47C8-8ED4-B1CB33CCCB2A}"/>
              </a:ext>
            </a:extLst>
          </p:cNvPr>
          <p:cNvSpPr>
            <a:spLocks noGrp="1"/>
          </p:cNvSpPr>
          <p:nvPr>
            <p:ph idx="1"/>
          </p:nvPr>
        </p:nvSpPr>
        <p:spPr/>
        <p:txBody>
          <a:bodyPr/>
          <a:lstStyle/>
          <a:p>
            <a:pPr algn="just"/>
            <a:r>
              <a:rPr lang="en-US" b="0" i="0">
                <a:solidFill>
                  <a:srgbClr val="4E4E4E"/>
                </a:solidFill>
                <a:effectLst/>
                <a:latin typeface="Fira Sans"/>
              </a:rPr>
              <a:t>Extravasation is the leaking of vesicant drugs into surrounding tissue. </a:t>
            </a:r>
            <a:r>
              <a:rPr lang="en-US" b="0" i="0" dirty="0">
                <a:solidFill>
                  <a:srgbClr val="4E4E4E"/>
                </a:solidFill>
                <a:effectLst/>
                <a:latin typeface="Fira Sans"/>
              </a:rPr>
              <a:t>Extravasation can cause severe local tissue damage, possibly leading to delayed healing, infection, tissue necrosis, disfigurement, loss of function, and even amputation.</a:t>
            </a:r>
            <a:endParaRPr lang="en-IN" dirty="0"/>
          </a:p>
        </p:txBody>
      </p:sp>
      <p:pic>
        <p:nvPicPr>
          <p:cNvPr id="4" name="Picture 3">
            <a:extLst>
              <a:ext uri="{FF2B5EF4-FFF2-40B4-BE49-F238E27FC236}">
                <a16:creationId xmlns:a16="http://schemas.microsoft.com/office/drawing/2014/main" id="{5B2A6BE9-2101-4924-A98B-089A851F2855}"/>
              </a:ext>
            </a:extLst>
          </p:cNvPr>
          <p:cNvPicPr>
            <a:picLocks noChangeAspect="1"/>
          </p:cNvPicPr>
          <p:nvPr/>
        </p:nvPicPr>
        <p:blipFill>
          <a:blip r:embed="rId2"/>
          <a:stretch>
            <a:fillRect/>
          </a:stretch>
        </p:blipFill>
        <p:spPr>
          <a:xfrm>
            <a:off x="2513011" y="3505200"/>
            <a:ext cx="7629525" cy="3048000"/>
          </a:xfrm>
          <a:prstGeom prst="rect">
            <a:avLst/>
          </a:prstGeom>
        </p:spPr>
      </p:pic>
    </p:spTree>
    <p:extLst>
      <p:ext uri="{BB962C8B-B14F-4D97-AF65-F5344CB8AC3E}">
        <p14:creationId xmlns:p14="http://schemas.microsoft.com/office/powerpoint/2010/main" val="15194486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elebrating the power of these two words: Thank you - The San Diego  Union-Tribune">
            <a:extLst>
              <a:ext uri="{FF2B5EF4-FFF2-40B4-BE49-F238E27FC236}">
                <a16:creationId xmlns:a16="http://schemas.microsoft.com/office/drawing/2014/main" id="{E00C1AF4-76BB-4A95-94E3-179D8D472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99" y="838200"/>
            <a:ext cx="1028382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5419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2B75-7FC1-470F-9349-0896C5234B26}"/>
              </a:ext>
            </a:extLst>
          </p:cNvPr>
          <p:cNvSpPr>
            <a:spLocks noGrp="1"/>
          </p:cNvSpPr>
          <p:nvPr>
            <p:ph type="title"/>
          </p:nvPr>
        </p:nvSpPr>
        <p:spPr/>
        <p:txBody>
          <a:bodyPr/>
          <a:lstStyle/>
          <a:p>
            <a:pPr algn="just"/>
            <a:r>
              <a:rPr lang="en-US" b="1" dirty="0"/>
              <a:t>Infusion therapy :</a:t>
            </a:r>
            <a:endParaRPr lang="en-IN" b="1" dirty="0"/>
          </a:p>
        </p:txBody>
      </p:sp>
      <p:sp>
        <p:nvSpPr>
          <p:cNvPr id="3" name="Content Placeholder 2">
            <a:extLst>
              <a:ext uri="{FF2B5EF4-FFF2-40B4-BE49-F238E27FC236}">
                <a16:creationId xmlns:a16="http://schemas.microsoft.com/office/drawing/2014/main" id="{B9856827-91B3-49E0-9D00-E078F294A5F7}"/>
              </a:ext>
            </a:extLst>
          </p:cNvPr>
          <p:cNvSpPr>
            <a:spLocks noGrp="1"/>
          </p:cNvSpPr>
          <p:nvPr>
            <p:ph idx="1"/>
          </p:nvPr>
        </p:nvSpPr>
        <p:spPr/>
        <p:txBody>
          <a:bodyPr/>
          <a:lstStyle/>
          <a:p>
            <a:pPr algn="just"/>
            <a:r>
              <a:rPr lang="en-US" b="0" i="0" dirty="0">
                <a:solidFill>
                  <a:srgbClr val="3B3835"/>
                </a:solidFill>
                <a:effectLst/>
                <a:latin typeface="Helvetica Neue"/>
              </a:rPr>
              <a:t> Infusion therapy is deﬁned as the parenteral infusion of ﬂuids, electrolytes, blood components, nutrients, or medications to prevent or treat deﬁciencies.</a:t>
            </a:r>
          </a:p>
          <a:p>
            <a:pPr algn="just"/>
            <a:r>
              <a:rPr lang="en-US" b="0" i="0" dirty="0">
                <a:solidFill>
                  <a:srgbClr val="3B3835"/>
                </a:solidFill>
                <a:effectLst/>
                <a:latin typeface="Helvetica Neue"/>
              </a:rPr>
              <a:t>Infusion therapy may be dispensed by I.V., subcutaneous, intraosseous or intrathecal routes of administration.</a:t>
            </a:r>
            <a:endParaRPr lang="en-IN" dirty="0"/>
          </a:p>
        </p:txBody>
      </p:sp>
    </p:spTree>
    <p:extLst>
      <p:ext uri="{BB962C8B-B14F-4D97-AF65-F5344CB8AC3E}">
        <p14:creationId xmlns:p14="http://schemas.microsoft.com/office/powerpoint/2010/main" val="37664892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DBEF-9239-416C-9BB8-308311313C86}"/>
              </a:ext>
            </a:extLst>
          </p:cNvPr>
          <p:cNvSpPr>
            <a:spLocks noGrp="1"/>
          </p:cNvSpPr>
          <p:nvPr>
            <p:ph type="title"/>
          </p:nvPr>
        </p:nvSpPr>
        <p:spPr/>
        <p:txBody>
          <a:bodyPr/>
          <a:lstStyle/>
          <a:p>
            <a:r>
              <a:rPr lang="en-US" b="1" dirty="0"/>
              <a:t>Blood component therapy:</a:t>
            </a:r>
            <a:endParaRPr lang="en-IN" b="1" dirty="0"/>
          </a:p>
        </p:txBody>
      </p:sp>
      <p:sp>
        <p:nvSpPr>
          <p:cNvPr id="3" name="Content Placeholder 2">
            <a:extLst>
              <a:ext uri="{FF2B5EF4-FFF2-40B4-BE49-F238E27FC236}">
                <a16:creationId xmlns:a16="http://schemas.microsoft.com/office/drawing/2014/main" id="{AD6A835D-5CFE-4BF1-9EA6-12A09845084E}"/>
              </a:ext>
            </a:extLst>
          </p:cNvPr>
          <p:cNvSpPr>
            <a:spLocks noGrp="1"/>
          </p:cNvSpPr>
          <p:nvPr>
            <p:ph idx="1"/>
          </p:nvPr>
        </p:nvSpPr>
        <p:spPr/>
        <p:txBody>
          <a:bodyPr/>
          <a:lstStyle/>
          <a:p>
            <a:pPr algn="just"/>
            <a:r>
              <a:rPr lang="en-US" b="0" i="0" dirty="0">
                <a:solidFill>
                  <a:srgbClr val="3B3835"/>
                </a:solidFill>
                <a:effectLst/>
                <a:latin typeface="Helvetica Neue"/>
              </a:rPr>
              <a:t> Common blood components that may be transfused include red blood cells, fresh-frozen plasma, platelets, and clotting factors .</a:t>
            </a:r>
            <a:endParaRPr lang="en-IN" dirty="0"/>
          </a:p>
        </p:txBody>
      </p:sp>
    </p:spTree>
    <p:extLst>
      <p:ext uri="{BB962C8B-B14F-4D97-AF65-F5344CB8AC3E}">
        <p14:creationId xmlns:p14="http://schemas.microsoft.com/office/powerpoint/2010/main" val="19934863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2E7F-7529-4F79-82E4-57DC37EF70CC}"/>
              </a:ext>
            </a:extLst>
          </p:cNvPr>
          <p:cNvSpPr>
            <a:spLocks noGrp="1"/>
          </p:cNvSpPr>
          <p:nvPr>
            <p:ph type="title"/>
          </p:nvPr>
        </p:nvSpPr>
        <p:spPr/>
        <p:txBody>
          <a:bodyPr/>
          <a:lstStyle/>
          <a:p>
            <a:r>
              <a:rPr lang="en-IN" b="1" dirty="0">
                <a:solidFill>
                  <a:srgbClr val="3B3835"/>
                </a:solidFill>
                <a:latin typeface="Helvetica Neue"/>
              </a:rPr>
              <a:t>P</a:t>
            </a:r>
            <a:r>
              <a:rPr lang="en-IN" b="1" i="0" dirty="0">
                <a:solidFill>
                  <a:srgbClr val="3B3835"/>
                </a:solidFill>
                <a:effectLst/>
                <a:latin typeface="Helvetica Neue"/>
              </a:rPr>
              <a:t>ARENTERAL NUTRITION</a:t>
            </a:r>
            <a:endParaRPr lang="en-IN" b="1" dirty="0"/>
          </a:p>
        </p:txBody>
      </p:sp>
      <p:sp>
        <p:nvSpPr>
          <p:cNvPr id="3" name="Content Placeholder 2">
            <a:extLst>
              <a:ext uri="{FF2B5EF4-FFF2-40B4-BE49-F238E27FC236}">
                <a16:creationId xmlns:a16="http://schemas.microsoft.com/office/drawing/2014/main" id="{47621D5F-6A7C-423D-8851-A83B17B1119D}"/>
              </a:ext>
            </a:extLst>
          </p:cNvPr>
          <p:cNvSpPr>
            <a:spLocks noGrp="1"/>
          </p:cNvSpPr>
          <p:nvPr>
            <p:ph idx="1"/>
          </p:nvPr>
        </p:nvSpPr>
        <p:spPr/>
        <p:txBody>
          <a:bodyPr/>
          <a:lstStyle/>
          <a:p>
            <a:pPr algn="just"/>
            <a:r>
              <a:rPr lang="en-IN" b="0" i="0" dirty="0">
                <a:solidFill>
                  <a:srgbClr val="3B3835"/>
                </a:solidFill>
                <a:effectLst/>
                <a:latin typeface="Helvetica Neue"/>
              </a:rPr>
              <a:t>Parenteral nutrient solution composition is determined individually to meet each patient’s nutritional needs.</a:t>
            </a:r>
          </a:p>
          <a:p>
            <a:pPr algn="just"/>
            <a:r>
              <a:rPr lang="en-IN" b="0" i="0" dirty="0">
                <a:solidFill>
                  <a:srgbClr val="3B3835"/>
                </a:solidFill>
                <a:effectLst/>
                <a:latin typeface="Helvetica Neue"/>
              </a:rPr>
              <a:t>Parenteral solutions include electrolytes, dextrose, amino acids, vitamins, and various trace elements. </a:t>
            </a:r>
          </a:p>
          <a:p>
            <a:pPr algn="just"/>
            <a:r>
              <a:rPr lang="en-IN" b="0" i="0" dirty="0">
                <a:solidFill>
                  <a:srgbClr val="3B3835"/>
                </a:solidFill>
                <a:effectLst/>
                <a:latin typeface="Helvetica Neue"/>
              </a:rPr>
              <a:t>These solutions are referred to as total parenteral nutrition (TPN).</a:t>
            </a:r>
          </a:p>
          <a:p>
            <a:pPr algn="just"/>
            <a:r>
              <a:rPr lang="en-US" b="0" i="0" dirty="0">
                <a:solidFill>
                  <a:srgbClr val="3B3835"/>
                </a:solidFill>
                <a:effectLst/>
                <a:latin typeface="Helvetica Neue"/>
              </a:rPr>
              <a:t>here are also solutions referred to as total nutrient admixture (TNA) solutions that provide a nutrient mix that includes electrolytes, dextrose, amino acids, vitamins, trace elements, and fats.</a:t>
            </a:r>
            <a:endParaRPr lang="en-IN" dirty="0"/>
          </a:p>
        </p:txBody>
      </p:sp>
    </p:spTree>
    <p:extLst>
      <p:ext uri="{BB962C8B-B14F-4D97-AF65-F5344CB8AC3E}">
        <p14:creationId xmlns:p14="http://schemas.microsoft.com/office/powerpoint/2010/main" val="15362974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23232-E34B-4CEF-AF7C-C8CB119C0178}"/>
              </a:ext>
            </a:extLst>
          </p:cNvPr>
          <p:cNvSpPr>
            <a:spLocks noGrp="1"/>
          </p:cNvSpPr>
          <p:nvPr>
            <p:ph idx="1"/>
          </p:nvPr>
        </p:nvSpPr>
        <p:spPr/>
        <p:txBody>
          <a:bodyPr/>
          <a:lstStyle/>
          <a:p>
            <a:pPr algn="just"/>
            <a:r>
              <a:rPr lang="en-US" b="0" i="0" dirty="0">
                <a:solidFill>
                  <a:srgbClr val="3B3835"/>
                </a:solidFill>
                <a:effectLst/>
                <a:latin typeface="Helvetica Neue"/>
              </a:rPr>
              <a:t>The concentration of nutrients in TPN solutions, IVFEs, and TNA solutions, is determined by I.V. delivery route. </a:t>
            </a:r>
          </a:p>
          <a:p>
            <a:pPr algn="just"/>
            <a:r>
              <a:rPr lang="en-US" b="0" i="0" dirty="0">
                <a:solidFill>
                  <a:srgbClr val="3B3835"/>
                </a:solidFill>
                <a:effectLst/>
                <a:latin typeface="Helvetica Neue"/>
              </a:rPr>
              <a:t>The solutions are less concentrated when they are delivered by a peripheral I.V. route and are more concentrated when delivered by a central I.V. route.</a:t>
            </a:r>
            <a:endParaRPr lang="en-IN" dirty="0"/>
          </a:p>
        </p:txBody>
      </p:sp>
    </p:spTree>
    <p:extLst>
      <p:ext uri="{BB962C8B-B14F-4D97-AF65-F5344CB8AC3E}">
        <p14:creationId xmlns:p14="http://schemas.microsoft.com/office/powerpoint/2010/main" val="9981227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718F-FFDE-4421-AD64-78AFDA473285}"/>
              </a:ext>
            </a:extLst>
          </p:cNvPr>
          <p:cNvSpPr>
            <a:spLocks noGrp="1"/>
          </p:cNvSpPr>
          <p:nvPr>
            <p:ph type="title"/>
          </p:nvPr>
        </p:nvSpPr>
        <p:spPr/>
        <p:txBody>
          <a:bodyPr/>
          <a:lstStyle/>
          <a:p>
            <a:r>
              <a:rPr lang="en-IN" b="1" i="0" dirty="0">
                <a:solidFill>
                  <a:srgbClr val="3B3835"/>
                </a:solidFill>
                <a:effectLst/>
                <a:latin typeface="Helvetica Neue"/>
              </a:rPr>
              <a:t>Fluid compartments</a:t>
            </a:r>
            <a:endParaRPr lang="en-IN" b="1" dirty="0"/>
          </a:p>
        </p:txBody>
      </p:sp>
      <p:sp>
        <p:nvSpPr>
          <p:cNvPr id="3" name="Content Placeholder 2">
            <a:extLst>
              <a:ext uri="{FF2B5EF4-FFF2-40B4-BE49-F238E27FC236}">
                <a16:creationId xmlns:a16="http://schemas.microsoft.com/office/drawing/2014/main" id="{B2F58631-C7F4-494D-AA84-13430B04E0BA}"/>
              </a:ext>
            </a:extLst>
          </p:cNvPr>
          <p:cNvSpPr>
            <a:spLocks noGrp="1"/>
          </p:cNvSpPr>
          <p:nvPr>
            <p:ph idx="1"/>
          </p:nvPr>
        </p:nvSpPr>
        <p:spPr/>
        <p:txBody>
          <a:bodyPr>
            <a:normAutofit fontScale="92500" lnSpcReduction="20000"/>
          </a:bodyPr>
          <a:lstStyle/>
          <a:p>
            <a:pPr marL="0" indent="0" algn="just">
              <a:buNone/>
            </a:pPr>
            <a:r>
              <a:rPr lang="en-US" b="0" i="0" dirty="0">
                <a:solidFill>
                  <a:srgbClr val="3B3835"/>
                </a:solidFill>
                <a:effectLst/>
                <a:latin typeface="Helvetica Neue"/>
              </a:rPr>
              <a:t>EXTRACELLULAR FLUID (ECF) Approximately 80% of extracellular fluid is interstitial, which occupies the microscopic spaces between the cells. 20% is plasma, which is the liquid portion of the blood. </a:t>
            </a:r>
            <a:endParaRPr lang="en-US" dirty="0">
              <a:solidFill>
                <a:srgbClr val="3B3835"/>
              </a:solidFill>
              <a:latin typeface="Helvetica Neue"/>
            </a:endParaRPr>
          </a:p>
          <a:p>
            <a:pPr marL="0" indent="0" algn="just">
              <a:buNone/>
            </a:pPr>
            <a:r>
              <a:rPr lang="en-US" sz="3000" b="0" i="0" dirty="0">
                <a:solidFill>
                  <a:srgbClr val="3B3835"/>
                </a:solidFill>
                <a:effectLst/>
                <a:latin typeface="Helvetica Neue"/>
              </a:rPr>
              <a:t>INTRACELLULAR FLUID ( ICF) </a:t>
            </a:r>
            <a:r>
              <a:rPr lang="en-US" b="0" i="0" dirty="0">
                <a:solidFill>
                  <a:srgbClr val="3B3835"/>
                </a:solidFill>
                <a:effectLst/>
                <a:latin typeface="Helvetica Neue"/>
              </a:rPr>
              <a:t>This is known as cytosol and is fluid.</a:t>
            </a:r>
          </a:p>
          <a:p>
            <a:pPr marL="0" indent="0" algn="just">
              <a:buNone/>
            </a:pPr>
            <a:r>
              <a:rPr lang="en-US" b="0" i="0" dirty="0">
                <a:solidFill>
                  <a:srgbClr val="3B3835"/>
                </a:solidFill>
                <a:effectLst/>
                <a:latin typeface="Helvetica Neue"/>
              </a:rPr>
              <a:t>Substances move around from areas of high concentration to low concentration and a concentration gradient will exist between the two.</a:t>
            </a:r>
          </a:p>
          <a:p>
            <a:pPr marL="0" indent="0" algn="just">
              <a:buNone/>
            </a:pPr>
            <a:r>
              <a:rPr lang="en-US" b="0" i="0" dirty="0">
                <a:solidFill>
                  <a:srgbClr val="3B3835"/>
                </a:solidFill>
                <a:effectLst/>
                <a:latin typeface="Helvetica Neue"/>
              </a:rPr>
              <a:t>They move passively.</a:t>
            </a:r>
          </a:p>
          <a:p>
            <a:pPr marL="0" indent="0" algn="just">
              <a:buNone/>
            </a:pPr>
            <a:r>
              <a:rPr lang="en-US" b="0" i="0" dirty="0">
                <a:solidFill>
                  <a:srgbClr val="3B3835"/>
                </a:solidFill>
                <a:effectLst/>
                <a:latin typeface="Helvetica Neue"/>
              </a:rPr>
              <a:t>Movement is facilitated through process of osmosis or diffusion.</a:t>
            </a:r>
            <a:endParaRPr lang="en-IN" dirty="0"/>
          </a:p>
        </p:txBody>
      </p:sp>
    </p:spTree>
    <p:extLst>
      <p:ext uri="{BB962C8B-B14F-4D97-AF65-F5344CB8AC3E}">
        <p14:creationId xmlns:p14="http://schemas.microsoft.com/office/powerpoint/2010/main" val="16696901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EA6E-0DEE-4D64-8974-CEA1E5930C8A}"/>
              </a:ext>
            </a:extLst>
          </p:cNvPr>
          <p:cNvSpPr>
            <a:spLocks noGrp="1"/>
          </p:cNvSpPr>
          <p:nvPr>
            <p:ph type="title"/>
          </p:nvPr>
        </p:nvSpPr>
        <p:spPr/>
        <p:txBody>
          <a:bodyPr/>
          <a:lstStyle/>
          <a:p>
            <a:r>
              <a:rPr lang="en-US" dirty="0"/>
              <a:t>Types of fluid :</a:t>
            </a:r>
            <a:endParaRPr lang="en-IN" dirty="0"/>
          </a:p>
        </p:txBody>
      </p:sp>
      <p:sp>
        <p:nvSpPr>
          <p:cNvPr id="3" name="Content Placeholder 2">
            <a:extLst>
              <a:ext uri="{FF2B5EF4-FFF2-40B4-BE49-F238E27FC236}">
                <a16:creationId xmlns:a16="http://schemas.microsoft.com/office/drawing/2014/main" id="{AA08BE22-CFB4-4887-8A00-48F5D8E73F90}"/>
              </a:ext>
            </a:extLst>
          </p:cNvPr>
          <p:cNvSpPr>
            <a:spLocks noGrp="1"/>
          </p:cNvSpPr>
          <p:nvPr>
            <p:ph idx="1"/>
          </p:nvPr>
        </p:nvSpPr>
        <p:spPr/>
        <p:txBody>
          <a:bodyPr/>
          <a:lstStyle/>
          <a:p>
            <a:r>
              <a:rPr lang="en-IN" b="0" i="0" dirty="0">
                <a:solidFill>
                  <a:srgbClr val="3B3835"/>
                </a:solidFill>
                <a:effectLst/>
                <a:latin typeface="Helvetica Neue"/>
              </a:rPr>
              <a:t>1. Colloid </a:t>
            </a:r>
          </a:p>
          <a:p>
            <a:r>
              <a:rPr lang="en-IN" b="0" i="0" dirty="0">
                <a:solidFill>
                  <a:srgbClr val="3B3835"/>
                </a:solidFill>
                <a:effectLst/>
                <a:latin typeface="Helvetica Neue"/>
              </a:rPr>
              <a:t>2. Crystalloid</a:t>
            </a:r>
            <a:endParaRPr lang="en-IN" dirty="0"/>
          </a:p>
        </p:txBody>
      </p:sp>
    </p:spTree>
    <p:extLst>
      <p:ext uri="{BB962C8B-B14F-4D97-AF65-F5344CB8AC3E}">
        <p14:creationId xmlns:p14="http://schemas.microsoft.com/office/powerpoint/2010/main" val="34041175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Pharmacy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Pharmacy design slides.potx" id="{BDD4D5A3-0C20-4887-95F2-BFAB47634035}" vid="{397845B7-7EB0-4CC3-ABEB-6754AD0875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Pharmacy design slides</Template>
  <TotalTime>157</TotalTime>
  <Words>1237</Words>
  <Application>Microsoft Office PowerPoint</Application>
  <PresentationFormat>Custom</PresentationFormat>
  <Paragraphs>108</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Euphemia</vt:lpstr>
      <vt:lpstr>Fira Sans</vt:lpstr>
      <vt:lpstr>Franklin Gothic Book</vt:lpstr>
      <vt:lpstr>Helvetica Neue</vt:lpstr>
      <vt:lpstr>Pharmacy design template</vt:lpstr>
      <vt:lpstr>Intra venous infusions</vt:lpstr>
      <vt:lpstr>Historical background: </vt:lpstr>
      <vt:lpstr>Intravenous therapy :</vt:lpstr>
      <vt:lpstr>Infusion therapy :</vt:lpstr>
      <vt:lpstr>Blood component therapy:</vt:lpstr>
      <vt:lpstr>PARENTERAL NUTRITION</vt:lpstr>
      <vt:lpstr>PowerPoint Presentation</vt:lpstr>
      <vt:lpstr>Fluid compartments</vt:lpstr>
      <vt:lpstr>Types of fluid :</vt:lpstr>
      <vt:lpstr>1. Colloid</vt:lpstr>
      <vt:lpstr>2. Crystalloid</vt:lpstr>
      <vt:lpstr>PowerPoint Presentation</vt:lpstr>
      <vt:lpstr>IV ACCESS DEVICES:</vt:lpstr>
      <vt:lpstr>Iv sets </vt:lpstr>
      <vt:lpstr>Infusion sets </vt:lpstr>
      <vt:lpstr>INFUSION PUMPS</vt:lpstr>
      <vt:lpstr>PowerPoint Presentation</vt:lpstr>
      <vt:lpstr>Scalp vein set</vt:lpstr>
      <vt:lpstr>Central venous catheter kit</vt:lpstr>
      <vt:lpstr>PowerPoint Presentation</vt:lpstr>
      <vt:lpstr>3 WAY STOP COCK</vt:lpstr>
      <vt:lpstr>TUNNELED LINES :</vt:lpstr>
      <vt:lpstr>IMPLANTABLE PORTS:</vt:lpstr>
      <vt:lpstr>VERICOSE VEINS /SCLERO THERAPY:</vt:lpstr>
      <vt:lpstr>PowerPoint Presentation</vt:lpstr>
      <vt:lpstr>Indications for IV therapy:</vt:lpstr>
      <vt:lpstr>Principles of IV therapy:</vt:lpstr>
      <vt:lpstr>PowerPoint Presentation</vt:lpstr>
      <vt:lpstr>2. replacement</vt:lpstr>
      <vt:lpstr>Procedure :</vt:lpstr>
      <vt:lpstr>PowerPoint Presentation</vt:lpstr>
      <vt:lpstr>SIDE EFFECTS OF IV THERAPY</vt:lpstr>
      <vt:lpstr>Infilteration </vt:lpstr>
      <vt:lpstr>Phlebitis </vt:lpstr>
      <vt:lpstr>Extravasation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 venous infusions</dc:title>
  <dc:creator>Zoya Makrani</dc:creator>
  <cp:lastModifiedBy>Zoya Makrani</cp:lastModifiedBy>
  <cp:revision>11</cp:revision>
  <dcterms:created xsi:type="dcterms:W3CDTF">2021-04-06T03:46:31Z</dcterms:created>
  <dcterms:modified xsi:type="dcterms:W3CDTF">2021-08-04T05:30:31Z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