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89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38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64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8036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081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5035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6771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8042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362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51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157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6229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57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64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08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69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31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AB38-1238-49BC-BB27-18E8BF0A8664}" type="datetimeFigureOut">
              <a:rPr lang="en-IN" smtClean="0"/>
              <a:t>04-08-2021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BB37-5F6E-4734-872D-6089ADE336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5087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D82E-EA73-4772-A7C0-C6707F85F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Pulmonary Tuberculosis 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131D7-92BD-4D1E-AB29-15BE2A4F1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3531704" cy="20662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PRESENTED BY:</a:t>
            </a:r>
          </a:p>
          <a:p>
            <a:r>
              <a:rPr lang="en-US" dirty="0"/>
              <a:t>Ms. Zoya Makrani</a:t>
            </a:r>
          </a:p>
          <a:p>
            <a:r>
              <a:rPr lang="en-US" dirty="0"/>
              <a:t>Nursing Tutor</a:t>
            </a:r>
          </a:p>
          <a:p>
            <a:r>
              <a:rPr lang="en-US" dirty="0"/>
              <a:t>Department of MSN</a:t>
            </a:r>
          </a:p>
          <a:p>
            <a:r>
              <a:rPr lang="en-US" dirty="0" err="1"/>
              <a:t>Sumandeep</a:t>
            </a:r>
            <a:r>
              <a:rPr lang="en-US" dirty="0"/>
              <a:t> Nursing College</a:t>
            </a:r>
          </a:p>
        </p:txBody>
      </p:sp>
    </p:spTree>
    <p:extLst>
      <p:ext uri="{BB962C8B-B14F-4D97-AF65-F5344CB8AC3E}">
        <p14:creationId xmlns:p14="http://schemas.microsoft.com/office/powerpoint/2010/main" val="354386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AF61-66A9-4C2B-B4EF-E8B531F6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TB tests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8F0B2-554D-4E78-9F13-6F4F0089A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According to new national TB plan</a:t>
            </a:r>
            <a:r>
              <a:rPr lang="en-IN" dirty="0"/>
              <a:t> there are 3 tests.</a:t>
            </a:r>
          </a:p>
          <a:p>
            <a:pPr marL="514350" indent="-514350">
              <a:buFont typeface="+mj-lt"/>
              <a:buAutoNum type="arabicPeriod"/>
            </a:pPr>
            <a:r>
              <a:rPr lang="en-IN" dirty="0"/>
              <a:t>Sputum smear microscopy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Chest X-ray</a:t>
            </a:r>
          </a:p>
          <a:p>
            <a:pPr marL="0" indent="0">
              <a:buNone/>
            </a:pPr>
            <a:r>
              <a:rPr lang="en-US" dirty="0"/>
              <a:t>3. CB-NAAT (cartridge- based nucleic acid amplification test.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3E65C5-3266-4562-9929-309A97FBB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894" y="3185250"/>
            <a:ext cx="2952750" cy="989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316EC-EF99-426F-BB60-AC0DCE3F8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026" y="1825624"/>
            <a:ext cx="5936973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4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BF70-4F2A-4A35-8BFE-5FCD8083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Sputum culture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FB014-9421-43AC-808C-068B84BBB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Sputum specimen is used.</a:t>
            </a:r>
          </a:p>
          <a:p>
            <a:r>
              <a:rPr lang="en-US" dirty="0"/>
              <a:t>Presence of AFB on smear may indicate the disease but does not conform the disease.</a:t>
            </a:r>
          </a:p>
          <a:p>
            <a:r>
              <a:rPr lang="en-US" dirty="0"/>
              <a:t>Sputum culture is done to conform.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5F6AD1-4873-4C1C-A499-A5FC1892E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006" y="3829877"/>
            <a:ext cx="6984724" cy="26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7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4A8F-F3BD-4078-A9D3-8C1F4C90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management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02454-AB47-456E-B6AD-3D7AA2DEE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Tb is primarily treated with anti TB  agents for 6-12 months. several types of resistance are must considered when planning for effective therapy.</a:t>
            </a:r>
          </a:p>
          <a:p>
            <a:r>
              <a:rPr lang="en-US" dirty="0"/>
              <a:t>Primary drug resistance :resistance to one of first line anti-TB agents who have not had previous treatment.</a:t>
            </a:r>
          </a:p>
          <a:p>
            <a:r>
              <a:rPr lang="en-US" dirty="0"/>
              <a:t>Secondary or acquired drug resistance: resistance to one or more anti-TB agents in patients undergoing therapy.</a:t>
            </a:r>
          </a:p>
          <a:p>
            <a:r>
              <a:rPr lang="en-US" dirty="0"/>
              <a:t>Multidrug resistance: resistance to two agents, isoniazid and rifampin. Patients who are HIV </a:t>
            </a:r>
            <a:r>
              <a:rPr lang="en-US" dirty="0" err="1"/>
              <a:t>positive,institutionalized</a:t>
            </a:r>
            <a:r>
              <a:rPr lang="en-US" dirty="0"/>
              <a:t> or homeless are more at risk.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7083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76EF-7674-4BC6-B931-693CAE0A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</a:t>
            </a:r>
            <a:r>
              <a:rPr lang="en-US" dirty="0" err="1"/>
              <a:t>management:firstline</a:t>
            </a:r>
            <a:r>
              <a:rPr lang="en-US" dirty="0"/>
              <a:t> anti-TB drugs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2F67051-58F5-4418-8E25-8F7A3D48C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409876"/>
              </p:ext>
            </p:extLst>
          </p:nvPr>
        </p:nvGraphicFramePr>
        <p:xfrm>
          <a:off x="838200" y="1484243"/>
          <a:ext cx="10515600" cy="43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630032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270046403"/>
                    </a:ext>
                  </a:extLst>
                </a:gridCol>
              </a:tblGrid>
              <a:tr h="541531">
                <a:tc>
                  <a:txBody>
                    <a:bodyPr/>
                    <a:lstStyle/>
                    <a:p>
                      <a:r>
                        <a:rPr lang="en-US" dirty="0"/>
                        <a:t>Drug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Dosage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662020"/>
                  </a:ext>
                </a:extLst>
              </a:tr>
              <a:tr h="541531">
                <a:tc>
                  <a:txBody>
                    <a:bodyPr/>
                    <a:lstStyle/>
                    <a:p>
                      <a:r>
                        <a:rPr lang="en-US" dirty="0"/>
                        <a:t>Isoniazid (INH)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5mg/kg (300mg maximum daily)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816"/>
                  </a:ext>
                </a:extLst>
              </a:tr>
              <a:tr h="541531">
                <a:tc>
                  <a:txBody>
                    <a:bodyPr/>
                    <a:lstStyle/>
                    <a:p>
                      <a:r>
                        <a:rPr lang="en-US" dirty="0"/>
                        <a:t>Rifampicin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10mg/kg (600mg maximum daily)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486932"/>
                  </a:ext>
                </a:extLst>
              </a:tr>
              <a:tr h="541531">
                <a:tc>
                  <a:txBody>
                    <a:bodyPr/>
                    <a:lstStyle/>
                    <a:p>
                      <a:r>
                        <a:rPr lang="en-US" dirty="0"/>
                        <a:t>Rifabutin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5mg/kg (300 mg maximum daily)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412025"/>
                  </a:ext>
                </a:extLst>
              </a:tr>
              <a:tr h="541531">
                <a:tc>
                  <a:txBody>
                    <a:bodyPr/>
                    <a:lstStyle/>
                    <a:p>
                      <a:r>
                        <a:rPr lang="en-US" dirty="0"/>
                        <a:t>Pyrazinamide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15-30mg/kg (2 g maximum daily)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448047"/>
                  </a:ext>
                </a:extLst>
              </a:tr>
              <a:tr h="541531">
                <a:tc>
                  <a:txBody>
                    <a:bodyPr/>
                    <a:lstStyle/>
                    <a:p>
                      <a:r>
                        <a:rPr lang="en-US" dirty="0"/>
                        <a:t>Rifapentine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10mg/kg (600 mg twice daily)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039220"/>
                  </a:ext>
                </a:extLst>
              </a:tr>
              <a:tr h="541531">
                <a:tc>
                  <a:txBody>
                    <a:bodyPr/>
                    <a:lstStyle/>
                    <a:p>
                      <a:r>
                        <a:rPr lang="en-US" dirty="0"/>
                        <a:t>Ethambutol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15-25 mg/kg (1.6 g maximum daily dose)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684367"/>
                  </a:ext>
                </a:extLst>
              </a:tr>
              <a:tr h="541531">
                <a:tc>
                  <a:txBody>
                    <a:bodyPr/>
                    <a:lstStyle/>
                    <a:p>
                      <a:r>
                        <a:rPr lang="en-US" dirty="0"/>
                        <a:t>Combinations INH and rifampin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 mg and 300 mg caps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14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92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FA4F0-E372-4D9F-A03D-18317E10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D0C04-840A-4C7D-B576-C7B6D6361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current TB therapy, first four medicines are used </a:t>
            </a:r>
            <a:r>
              <a:rPr lang="en-US" dirty="0" err="1"/>
              <a:t>INH,rifampin,pyrazinamide</a:t>
            </a:r>
            <a:r>
              <a:rPr lang="en-US" dirty="0"/>
              <a:t> and ethambutol.</a:t>
            </a:r>
          </a:p>
          <a:p>
            <a:r>
              <a:rPr lang="en-US" dirty="0"/>
              <a:t>Combination </a:t>
            </a:r>
            <a:r>
              <a:rPr lang="en-US" dirty="0" err="1"/>
              <a:t>medictions</a:t>
            </a:r>
            <a:r>
              <a:rPr lang="en-US" dirty="0"/>
              <a:t> such as</a:t>
            </a:r>
          </a:p>
          <a:p>
            <a:r>
              <a:rPr lang="en-US" dirty="0" err="1"/>
              <a:t>INH+rifampin</a:t>
            </a:r>
            <a:r>
              <a:rPr lang="en-US" dirty="0"/>
              <a:t> or </a:t>
            </a:r>
            <a:r>
              <a:rPr lang="en-US" dirty="0" err="1"/>
              <a:t>INH+rifampin+pyrazinamide</a:t>
            </a:r>
            <a:r>
              <a:rPr lang="en-US" dirty="0"/>
              <a:t> given twice a week.</a:t>
            </a:r>
          </a:p>
          <a:p>
            <a:r>
              <a:rPr lang="en-US" dirty="0"/>
              <a:t>Multidrug resistance is difficult to treat. Treatment is guided by sputum culture and sensitivity. Second line drugs such as, aminoglycosides, fluroquinolones, capreomycin, ethionamide, para-</a:t>
            </a:r>
            <a:r>
              <a:rPr lang="en-US" dirty="0" err="1"/>
              <a:t>aminosalicyclate</a:t>
            </a:r>
            <a:r>
              <a:rPr lang="en-US" dirty="0"/>
              <a:t> sodium, and </a:t>
            </a:r>
            <a:r>
              <a:rPr lang="en-US" dirty="0" err="1"/>
              <a:t>cycloserine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0720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F3ADE-073F-4FC1-A167-A40D1A47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CDC guidelines 2015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42FA4-29CD-490C-83ED-62A51A84B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Recommended guidelines for newly diagnosed TB case have two phases:</a:t>
            </a:r>
          </a:p>
          <a:p>
            <a:r>
              <a:rPr lang="en-US" b="1" dirty="0"/>
              <a:t>Initial phase: </a:t>
            </a:r>
          </a:p>
          <a:p>
            <a:pPr marL="0" indent="0">
              <a:buNone/>
            </a:pPr>
            <a:r>
              <a:rPr lang="en-US" dirty="0"/>
              <a:t>Duration-8 weeks</a:t>
            </a:r>
          </a:p>
          <a:p>
            <a:pPr marL="0" indent="0">
              <a:buNone/>
            </a:pPr>
            <a:r>
              <a:rPr lang="en-US" dirty="0"/>
              <a:t>Medication-INH , rifampicin, pyrazinamide, ethambutol, vitamin-B12</a:t>
            </a:r>
          </a:p>
          <a:p>
            <a:r>
              <a:rPr lang="en-US" b="1" dirty="0"/>
              <a:t>Continuation phase</a:t>
            </a:r>
          </a:p>
          <a:p>
            <a:pPr marL="0" indent="0">
              <a:buNone/>
            </a:pPr>
            <a:r>
              <a:rPr lang="en-US" dirty="0"/>
              <a:t>Duration – 4 to 7 month</a:t>
            </a:r>
          </a:p>
          <a:p>
            <a:pPr marL="0" indent="0">
              <a:buNone/>
            </a:pPr>
            <a:r>
              <a:rPr lang="en-US" dirty="0"/>
              <a:t>Medication- </a:t>
            </a:r>
            <a:r>
              <a:rPr lang="en-US" dirty="0" err="1"/>
              <a:t>INH+rifampin</a:t>
            </a:r>
            <a:r>
              <a:rPr lang="en-US" dirty="0"/>
              <a:t> or INH + rifapentine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080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805F-7BF5-4839-95BD-494118B96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Nursing management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F3231-DD8B-4EF4-9C25-2CFFC2D1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Promoting airway clearance</a:t>
            </a:r>
          </a:p>
          <a:p>
            <a:r>
              <a:rPr lang="en-US" dirty="0"/>
              <a:t>Promoting adherence to treatment regimen</a:t>
            </a:r>
          </a:p>
          <a:p>
            <a:r>
              <a:rPr lang="en-US" dirty="0"/>
              <a:t>Promoting activity and nutrition.</a:t>
            </a:r>
          </a:p>
          <a:p>
            <a:r>
              <a:rPr lang="en-US" dirty="0"/>
              <a:t>Preventing transmission of TB infection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82060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02177-C22D-4D38-8A77-02E2BE15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airway clearance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CBD7A-3F07-460D-9D94-C629E7137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65" y="1727270"/>
            <a:ext cx="10515600" cy="4351338"/>
          </a:xfrm>
        </p:spPr>
        <p:txBody>
          <a:bodyPr/>
          <a:lstStyle/>
          <a:p>
            <a:r>
              <a:rPr lang="en-US" dirty="0"/>
              <a:t>Careful removal of secretions.</a:t>
            </a:r>
          </a:p>
          <a:p>
            <a:r>
              <a:rPr lang="en-US" dirty="0"/>
              <a:t>Increase fluid intake to promote hydration and serve as effective expectorant.</a:t>
            </a:r>
          </a:p>
          <a:p>
            <a:r>
              <a:rPr lang="en-US" dirty="0"/>
              <a:t>Instruct about correct position to facilitate airway </a:t>
            </a:r>
            <a:r>
              <a:rPr lang="en-US" dirty="0" err="1"/>
              <a:t>airway</a:t>
            </a:r>
            <a:r>
              <a:rPr lang="en-US" dirty="0"/>
              <a:t> drainage.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12727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48E3E-74C0-4884-9A99-9FABA04C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adherence to treatment regimen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C877-7C05-4985-B3F3-1A1B1B529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Advice to take medications before 1 hour of meal or empty stomach.</a:t>
            </a:r>
          </a:p>
          <a:p>
            <a:r>
              <a:rPr lang="en-US" dirty="0"/>
              <a:t>While taking INH avoid tyramine and histamine in food.</a:t>
            </a:r>
          </a:p>
          <a:p>
            <a:r>
              <a:rPr lang="en-US" dirty="0"/>
              <a:t>To wear eyeglasses during taking rifampin. Because it changes the colure of contact lenses.</a:t>
            </a:r>
          </a:p>
          <a:p>
            <a:r>
              <a:rPr lang="en-US" dirty="0"/>
              <a:t>Instruct about regular medication regimen and drug resistance.</a:t>
            </a:r>
          </a:p>
          <a:p>
            <a:r>
              <a:rPr lang="en-US" dirty="0"/>
              <a:t>Monitor vitals and temperature changes and respiratory status.</a:t>
            </a:r>
          </a:p>
          <a:p>
            <a:r>
              <a:rPr lang="en-US" dirty="0"/>
              <a:t>In community DOT therapy is prescribed.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9839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1B3E-3E05-4732-BEB0-0406A0509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activity and adequate nutrition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D3128-9313-44EC-8A4F-AE8E8DC61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Planning of progressive activity schedule focusing on increasing tolerance and muscle strength.</a:t>
            </a:r>
          </a:p>
          <a:p>
            <a:r>
              <a:rPr lang="en-US" dirty="0"/>
              <a:t>A nutritional plans with small frequent meals and liquid nutritional supplements helps to maintain the calorie requirement.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8766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2F58-0CCC-42A5-939C-78BA5039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00411-FF77-4FA7-8EA3-20DBA3ED8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TB is an infection disease that primarily affects the lung parenchyma</a:t>
            </a:r>
            <a:r>
              <a:rPr lang="en-US" b="1" dirty="0"/>
              <a:t>.</a:t>
            </a:r>
          </a:p>
          <a:p>
            <a:r>
              <a:rPr lang="en-US" dirty="0"/>
              <a:t>It also may be transmitted to other parts of the body, including the meninges, kidneys, bones, and lymph nodes.</a:t>
            </a:r>
          </a:p>
          <a:p>
            <a:r>
              <a:rPr lang="en-US" dirty="0"/>
              <a:t>The primary infectious agent is </a:t>
            </a:r>
            <a:r>
              <a:rPr lang="en-US" dirty="0" err="1"/>
              <a:t>M.</a:t>
            </a:r>
            <a:r>
              <a:rPr lang="en-US" i="1" dirty="0" err="1"/>
              <a:t>tuberculosis</a:t>
            </a:r>
            <a:r>
              <a:rPr lang="en-US" i="1" dirty="0"/>
              <a:t>, </a:t>
            </a:r>
            <a:r>
              <a:rPr lang="en-US" dirty="0"/>
              <a:t>is an acid –fast aerobic rod that grows slowly and is sensitive to heat and ultraviolet light.</a:t>
            </a:r>
          </a:p>
          <a:p>
            <a:pPr marL="0" indent="0">
              <a:buNone/>
            </a:pPr>
            <a:endParaRPr lang="en-IN" i="1" dirty="0"/>
          </a:p>
        </p:txBody>
      </p:sp>
    </p:spTree>
    <p:extLst>
      <p:ext uri="{BB962C8B-B14F-4D97-AF65-F5344CB8AC3E}">
        <p14:creationId xmlns:p14="http://schemas.microsoft.com/office/powerpoint/2010/main" val="3733115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8AF9A-3E57-4A7D-AC12-C07C2D37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transmission of TB infection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0524C-A898-48BE-AB5F-05A296DEE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Covering of face and mouth while coughing and sneezing, mouth care and personal hygiene maintenance.</a:t>
            </a:r>
          </a:p>
          <a:p>
            <a:r>
              <a:rPr lang="en-US" dirty="0"/>
              <a:t>Inform to health care department for prevention and control.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57314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E05F-24FE-495D-8FD2-3ECE45A7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717FD-5D4F-41CF-9400-3CEBF8C14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333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6537-9227-4C97-A9FD-C564160F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data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770DD-B2BA-4D66-930A-CB82914FE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TB estimated one third of the world’s population and remains the leading cause of death from infectious disease in the world</a:t>
            </a:r>
          </a:p>
          <a:p>
            <a:r>
              <a:rPr lang="en-US" dirty="0"/>
              <a:t>In 2014, 9.6 million people were sick with TB throughout the world and there were 1.5 million TB related deaths,(CDC/2015d)</a:t>
            </a:r>
          </a:p>
          <a:p>
            <a:r>
              <a:rPr lang="en-US" dirty="0"/>
              <a:t>According to WHO India is the country with highest burden of TB.</a:t>
            </a:r>
          </a:p>
          <a:p>
            <a:r>
              <a:rPr lang="en-US" dirty="0"/>
              <a:t>In 2016, about 2.79 million cases of TB were reported in India out of the total incidence of 10.4 million cases globally.</a:t>
            </a:r>
          </a:p>
          <a:p>
            <a:r>
              <a:rPr lang="en-US" dirty="0"/>
              <a:t>7 countries account for 64% of the total TB cases  worldwide, with India leading the count, followed by Indonesia, China, </a:t>
            </a:r>
            <a:r>
              <a:rPr lang="en-US" dirty="0" err="1"/>
              <a:t>Philipines</a:t>
            </a:r>
            <a:r>
              <a:rPr lang="en-US" dirty="0"/>
              <a:t>, Pakistan, Nigeria, and South Africa (TB India report, 2017)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600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1516-0EB5-4573-8057-DA9EE0164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and risk factors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9525-0BA9-4882-870B-50F87CFC0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TB spreads from person to parson by airborne transmission</a:t>
            </a:r>
          </a:p>
          <a:p>
            <a:r>
              <a:rPr lang="en-US" dirty="0"/>
              <a:t>Close contact with person who has TB</a:t>
            </a:r>
          </a:p>
          <a:p>
            <a:r>
              <a:rPr lang="en-US" dirty="0"/>
              <a:t>Immunocompromised status</a:t>
            </a:r>
          </a:p>
          <a:p>
            <a:r>
              <a:rPr lang="en-US" dirty="0"/>
              <a:t>Substance abuse</a:t>
            </a:r>
          </a:p>
          <a:p>
            <a:r>
              <a:rPr lang="en-US" dirty="0"/>
              <a:t>Institutionalization</a:t>
            </a:r>
          </a:p>
          <a:p>
            <a:r>
              <a:rPr lang="en-US" dirty="0"/>
              <a:t>Pre existing medical conditions</a:t>
            </a:r>
          </a:p>
          <a:p>
            <a:r>
              <a:rPr lang="en-US" dirty="0"/>
              <a:t>Living in overcrowded sub standard housing</a:t>
            </a:r>
          </a:p>
          <a:p>
            <a:r>
              <a:rPr lang="en-US" dirty="0"/>
              <a:t>Being a health care provided performing high-risk activities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287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2D093-D902-420A-A12D-0D0BB20D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pathophysiology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1F633D-7811-46D5-BF26-387F92C11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282031"/>
            <a:ext cx="57150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1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3EAD-69E8-49D7-8C2A-FD8EECF70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7425A-725F-4FC4-AF2E-541F268B7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grade fever</a:t>
            </a:r>
          </a:p>
          <a:p>
            <a:r>
              <a:rPr lang="en-US" dirty="0"/>
              <a:t>Cough</a:t>
            </a:r>
          </a:p>
          <a:p>
            <a:r>
              <a:rPr lang="en-US" dirty="0"/>
              <a:t>Night sweats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Weight loss</a:t>
            </a:r>
          </a:p>
          <a:p>
            <a:r>
              <a:rPr lang="en-US" dirty="0"/>
              <a:t>Hemoptysis may also occur</a:t>
            </a:r>
          </a:p>
          <a:p>
            <a:r>
              <a:rPr lang="en-US" dirty="0"/>
              <a:t>Patients with HIV and extrapulmonary disease are more prevalent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6056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1DCD-FBB7-4200-884C-695F7704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diagnostic findings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C729C-F20A-4DE1-AE65-AEFC54EB7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 patient with a positive skin test, blood test or sputum culture must require,</a:t>
            </a:r>
          </a:p>
          <a:p>
            <a:r>
              <a:rPr lang="en-US" dirty="0"/>
              <a:t>A complete history</a:t>
            </a:r>
          </a:p>
          <a:p>
            <a:r>
              <a:rPr lang="en-US" dirty="0"/>
              <a:t>Physical examination</a:t>
            </a:r>
          </a:p>
          <a:p>
            <a:r>
              <a:rPr lang="en-US" dirty="0"/>
              <a:t>Tuberculin skin test</a:t>
            </a:r>
          </a:p>
          <a:p>
            <a:r>
              <a:rPr lang="en-US" dirty="0"/>
              <a:t>Chest X-ray- lesions in upper lobes</a:t>
            </a:r>
          </a:p>
          <a:p>
            <a:r>
              <a:rPr lang="en-US" dirty="0"/>
              <a:t>Drug Susceptibility testing</a:t>
            </a:r>
          </a:p>
          <a:p>
            <a:r>
              <a:rPr lang="en-US" dirty="0"/>
              <a:t>Thorough respiratory examination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9089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C730E-BADA-4229-8593-37060CBC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Tuberculin skin test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9BA15-C8F5-417B-93FA-8F4E6A8D2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7582"/>
            <a:ext cx="9180443" cy="4518991"/>
          </a:xfrm>
        </p:spPr>
        <p:txBody>
          <a:bodyPr>
            <a:normAutofit/>
          </a:bodyPr>
          <a:lstStyle/>
          <a:p>
            <a:r>
              <a:rPr lang="en-US" dirty="0"/>
              <a:t>The Mantoux method is used for identification of TB</a:t>
            </a:r>
          </a:p>
          <a:p>
            <a:r>
              <a:rPr lang="en-US" dirty="0"/>
              <a:t>It is the standardized method</a:t>
            </a:r>
          </a:p>
          <a:p>
            <a:r>
              <a:rPr lang="en-US" dirty="0"/>
              <a:t>The intracutaneous injection is given only by trained person.</a:t>
            </a:r>
          </a:p>
          <a:p>
            <a:r>
              <a:rPr lang="en-US" dirty="0"/>
              <a:t>Tuberculin bacillus extract , purified protein derivative (PPD) is injected into the intradermal layer of the inner aspect of the forearm, approximately 4 inches below the elbow.</a:t>
            </a:r>
          </a:p>
          <a:p>
            <a:r>
              <a:rPr lang="en-US" dirty="0"/>
              <a:t>Tuberculin syringe of 26 or 27 gauze is used.</a:t>
            </a:r>
          </a:p>
          <a:p>
            <a:r>
              <a:rPr lang="en-US" dirty="0"/>
              <a:t>0.1 ml is injected.</a:t>
            </a:r>
          </a:p>
          <a:p>
            <a:r>
              <a:rPr lang="en-US" dirty="0"/>
              <a:t>Time, date, antigen name, site ,strength, lot number are recorded.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413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BE8886C-BC35-4237-A859-603FCC03D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087"/>
            <a:ext cx="4396409" cy="564687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test result is read after 48 to 72 hours.</a:t>
            </a:r>
          </a:p>
          <a:p>
            <a:r>
              <a:rPr lang="en-US" dirty="0"/>
              <a:t>Test read after 72 hours tend to underestimate the true size of induration</a:t>
            </a:r>
          </a:p>
          <a:p>
            <a:r>
              <a:rPr lang="en-US" dirty="0"/>
              <a:t>A delayed localized reaction indicates that the person is sensitive to tuberculin.</a:t>
            </a:r>
          </a:p>
          <a:p>
            <a:r>
              <a:rPr lang="en-US" dirty="0"/>
              <a:t>A site is inspected for induration, redness and diameter.</a:t>
            </a:r>
          </a:p>
          <a:p>
            <a:r>
              <a:rPr lang="en-US" dirty="0"/>
              <a:t>A reaction of o to 4 mm diameter is not significant. A reaction of 5mm or greater diameter is considered to be at risk.</a:t>
            </a:r>
          </a:p>
          <a:p>
            <a:r>
              <a:rPr lang="en-US" dirty="0"/>
              <a:t>A 10 mm or more is usually considered as significant in mildly impaired immunity.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221E7B-F23A-4530-9F52-DDBE118B0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622852"/>
            <a:ext cx="5844209" cy="575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1404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175</TotalTime>
  <Words>1032</Words>
  <Application>Microsoft Office PowerPoint</Application>
  <PresentationFormat>Widescreen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Vapor Trail</vt:lpstr>
      <vt:lpstr>Pulmonary Tuberculosis </vt:lpstr>
      <vt:lpstr>definition</vt:lpstr>
      <vt:lpstr>Statistical data</vt:lpstr>
      <vt:lpstr>Transmission and risk factors</vt:lpstr>
      <vt:lpstr>pathophysiology</vt:lpstr>
      <vt:lpstr>Clinical manifestations</vt:lpstr>
      <vt:lpstr>Assessment and diagnostic findings</vt:lpstr>
      <vt:lpstr>Tuberculin skin test</vt:lpstr>
      <vt:lpstr>PowerPoint Presentation</vt:lpstr>
      <vt:lpstr>Diagnostic TB tests</vt:lpstr>
      <vt:lpstr>Sputum culture</vt:lpstr>
      <vt:lpstr>Medical management</vt:lpstr>
      <vt:lpstr>Medical management:firstline anti-TB drugs</vt:lpstr>
      <vt:lpstr>PowerPoint Presentation</vt:lpstr>
      <vt:lpstr>CDC guidelines 2015</vt:lpstr>
      <vt:lpstr>Nursing management</vt:lpstr>
      <vt:lpstr>Promoting airway clearance</vt:lpstr>
      <vt:lpstr>Promoting adherence to treatment regimen</vt:lpstr>
      <vt:lpstr>Promoting activity and adequate nutrition</vt:lpstr>
      <vt:lpstr>Preventing transmission of TB infection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Tuberculosis </dc:title>
  <dc:creator>Zoya Makrani</dc:creator>
  <cp:lastModifiedBy>Zoya Makrani</cp:lastModifiedBy>
  <cp:revision>19</cp:revision>
  <dcterms:created xsi:type="dcterms:W3CDTF">2020-08-11T08:39:30Z</dcterms:created>
  <dcterms:modified xsi:type="dcterms:W3CDTF">2021-08-04T05:32:32Z</dcterms:modified>
</cp:coreProperties>
</file>