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324" r:id="rId3"/>
    <p:sldId id="339" r:id="rId4"/>
    <p:sldId id="333" r:id="rId5"/>
    <p:sldId id="334" r:id="rId6"/>
    <p:sldId id="285" r:id="rId7"/>
    <p:sldId id="295" r:id="rId8"/>
    <p:sldId id="292" r:id="rId9"/>
    <p:sldId id="256" r:id="rId10"/>
    <p:sldId id="258" r:id="rId11"/>
    <p:sldId id="277" r:id="rId12"/>
    <p:sldId id="337" r:id="rId13"/>
    <p:sldId id="260" r:id="rId14"/>
    <p:sldId id="338" r:id="rId15"/>
    <p:sldId id="267" r:id="rId16"/>
    <p:sldId id="271" r:id="rId17"/>
    <p:sldId id="274" r:id="rId18"/>
    <p:sldId id="308" r:id="rId19"/>
    <p:sldId id="312" r:id="rId20"/>
    <p:sldId id="313" r:id="rId21"/>
    <p:sldId id="330" r:id="rId22"/>
    <p:sldId id="331" r:id="rId23"/>
    <p:sldId id="315" r:id="rId24"/>
    <p:sldId id="316" r:id="rId25"/>
    <p:sldId id="322" r:id="rId26"/>
    <p:sldId id="340" r:id="rId27"/>
    <p:sldId id="341" r:id="rId28"/>
    <p:sldId id="342" r:id="rId29"/>
    <p:sldId id="343" r:id="rId30"/>
    <p:sldId id="332" r:id="rId31"/>
    <p:sldId id="335" r:id="rId32"/>
    <p:sldId id="336"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1" autoAdjust="0"/>
    <p:restoredTop sz="94660"/>
  </p:normalViewPr>
  <p:slideViewPr>
    <p:cSldViewPr snapToGrid="0">
      <p:cViewPr varScale="1">
        <p:scale>
          <a:sx n="70" d="100"/>
          <a:sy n="70" d="100"/>
        </p:scale>
        <p:origin x="3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fld id="{CD119ED9-C438-4878-8127-ABFF5455235A}" type="datetimeFigureOut">
              <a:rPr lang="en-IN" smtClean="0"/>
              <a:t>15-03-2019</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941EB9EF-83F7-4967-8B0D-B548CC9F5938}" type="slidenum">
              <a:rPr lang="en-IN" smtClean="0"/>
              <a:t>‹#›</a:t>
            </a:fld>
            <a:endParaRPr lang="en-IN"/>
          </a:p>
        </p:txBody>
      </p:sp>
    </p:spTree>
    <p:extLst>
      <p:ext uri="{BB962C8B-B14F-4D97-AF65-F5344CB8AC3E}">
        <p14:creationId xmlns:p14="http://schemas.microsoft.com/office/powerpoint/2010/main" val="420228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CD119ED9-C438-4878-8127-ABFF5455235A}" type="datetimeFigureOut">
              <a:rPr lang="en-IN" smtClean="0"/>
              <a:t>15-03-2019</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941EB9EF-83F7-4967-8B0D-B548CC9F5938}" type="slidenum">
              <a:rPr lang="en-IN" smtClean="0"/>
              <a:t>‹#›</a:t>
            </a:fld>
            <a:endParaRPr lang="en-IN"/>
          </a:p>
        </p:txBody>
      </p:sp>
    </p:spTree>
    <p:extLst>
      <p:ext uri="{BB962C8B-B14F-4D97-AF65-F5344CB8AC3E}">
        <p14:creationId xmlns:p14="http://schemas.microsoft.com/office/powerpoint/2010/main" val="324534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CD119ED9-C438-4878-8127-ABFF5455235A}" type="datetimeFigureOut">
              <a:rPr lang="en-IN" smtClean="0"/>
              <a:t>15-03-2019</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941EB9EF-83F7-4967-8B0D-B548CC9F5938}" type="slidenum">
              <a:rPr lang="en-IN" smtClean="0"/>
              <a:t>‹#›</a:t>
            </a:fld>
            <a:endParaRPr lang="en-IN"/>
          </a:p>
        </p:txBody>
      </p:sp>
    </p:spTree>
    <p:extLst>
      <p:ext uri="{BB962C8B-B14F-4D97-AF65-F5344CB8AC3E}">
        <p14:creationId xmlns:p14="http://schemas.microsoft.com/office/powerpoint/2010/main" val="348544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CD119ED9-C438-4878-8127-ABFF5455235A}" type="datetimeFigureOut">
              <a:rPr lang="en-IN" smtClean="0"/>
              <a:t>15-03-2019</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941EB9EF-83F7-4967-8B0D-B548CC9F5938}" type="slidenum">
              <a:rPr lang="en-IN" smtClean="0"/>
              <a:t>‹#›</a:t>
            </a:fld>
            <a:endParaRPr lang="en-IN"/>
          </a:p>
        </p:txBody>
      </p:sp>
    </p:spTree>
    <p:extLst>
      <p:ext uri="{BB962C8B-B14F-4D97-AF65-F5344CB8AC3E}">
        <p14:creationId xmlns:p14="http://schemas.microsoft.com/office/powerpoint/2010/main" val="51897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D119ED9-C438-4878-8127-ABFF5455235A}" type="datetimeFigureOut">
              <a:rPr lang="en-IN" smtClean="0"/>
              <a:t>15-03-2019</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941EB9EF-83F7-4967-8B0D-B548CC9F5938}" type="slidenum">
              <a:rPr lang="en-IN" smtClean="0"/>
              <a:t>‹#›</a:t>
            </a:fld>
            <a:endParaRPr lang="en-IN"/>
          </a:p>
        </p:txBody>
      </p:sp>
    </p:spTree>
    <p:extLst>
      <p:ext uri="{BB962C8B-B14F-4D97-AF65-F5344CB8AC3E}">
        <p14:creationId xmlns:p14="http://schemas.microsoft.com/office/powerpoint/2010/main" val="249416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fld id="{CD119ED9-C438-4878-8127-ABFF5455235A}" type="datetimeFigureOut">
              <a:rPr lang="en-IN" smtClean="0"/>
              <a:t>15-03-2019</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941EB9EF-83F7-4967-8B0D-B548CC9F5938}" type="slidenum">
              <a:rPr lang="en-IN" smtClean="0"/>
              <a:t>‹#›</a:t>
            </a:fld>
            <a:endParaRPr lang="en-IN"/>
          </a:p>
        </p:txBody>
      </p:sp>
    </p:spTree>
    <p:extLst>
      <p:ext uri="{BB962C8B-B14F-4D97-AF65-F5344CB8AC3E}">
        <p14:creationId xmlns:p14="http://schemas.microsoft.com/office/powerpoint/2010/main" val="12832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fld id="{CD119ED9-C438-4878-8127-ABFF5455235A}" type="datetimeFigureOut">
              <a:rPr lang="en-IN" smtClean="0"/>
              <a:t>15-03-2019</a:t>
            </a:fld>
            <a:endParaRPr lang="en-IN"/>
          </a:p>
        </p:txBody>
      </p:sp>
      <p:sp>
        <p:nvSpPr>
          <p:cNvPr id="8" name="Footer Placeholder 7"/>
          <p:cNvSpPr>
            <a:spLocks noGrp="1"/>
          </p:cNvSpPr>
          <p:nvPr>
            <p:ph type="ftr" sz="quarter" idx="11"/>
          </p:nvPr>
        </p:nvSpPr>
        <p:spPr/>
        <p:txBody>
          <a:bodyPr/>
          <a:lstStyle>
            <a:lvl1pPr>
              <a:defRPr/>
            </a:lvl1pPr>
          </a:lstStyle>
          <a:p>
            <a:endParaRPr lang="en-IN"/>
          </a:p>
        </p:txBody>
      </p:sp>
      <p:sp>
        <p:nvSpPr>
          <p:cNvPr id="9" name="Slide Number Placeholder 8"/>
          <p:cNvSpPr>
            <a:spLocks noGrp="1"/>
          </p:cNvSpPr>
          <p:nvPr>
            <p:ph type="sldNum" sz="quarter" idx="12"/>
          </p:nvPr>
        </p:nvSpPr>
        <p:spPr/>
        <p:txBody>
          <a:bodyPr/>
          <a:lstStyle>
            <a:lvl1pPr>
              <a:defRPr/>
            </a:lvl1pPr>
          </a:lstStyle>
          <a:p>
            <a:fld id="{941EB9EF-83F7-4967-8B0D-B548CC9F5938}" type="slidenum">
              <a:rPr lang="en-IN" smtClean="0"/>
              <a:t>‹#›</a:t>
            </a:fld>
            <a:endParaRPr lang="en-IN"/>
          </a:p>
        </p:txBody>
      </p:sp>
    </p:spTree>
    <p:extLst>
      <p:ext uri="{BB962C8B-B14F-4D97-AF65-F5344CB8AC3E}">
        <p14:creationId xmlns:p14="http://schemas.microsoft.com/office/powerpoint/2010/main" val="207821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fld id="{CD119ED9-C438-4878-8127-ABFF5455235A}" type="datetimeFigureOut">
              <a:rPr lang="en-IN" smtClean="0"/>
              <a:t>15-03-2019</a:t>
            </a:fld>
            <a:endParaRPr lang="en-IN"/>
          </a:p>
        </p:txBody>
      </p:sp>
      <p:sp>
        <p:nvSpPr>
          <p:cNvPr id="4" name="Footer Placeholder 3"/>
          <p:cNvSpPr>
            <a:spLocks noGrp="1"/>
          </p:cNvSpPr>
          <p:nvPr>
            <p:ph type="ftr" sz="quarter" idx="11"/>
          </p:nvPr>
        </p:nvSpPr>
        <p:spPr/>
        <p:txBody>
          <a:bodyPr/>
          <a:lstStyle>
            <a:lvl1pPr>
              <a:defRPr/>
            </a:lvl1pPr>
          </a:lstStyle>
          <a:p>
            <a:endParaRPr lang="en-IN"/>
          </a:p>
        </p:txBody>
      </p:sp>
      <p:sp>
        <p:nvSpPr>
          <p:cNvPr id="5" name="Slide Number Placeholder 4"/>
          <p:cNvSpPr>
            <a:spLocks noGrp="1"/>
          </p:cNvSpPr>
          <p:nvPr>
            <p:ph type="sldNum" sz="quarter" idx="12"/>
          </p:nvPr>
        </p:nvSpPr>
        <p:spPr/>
        <p:txBody>
          <a:bodyPr/>
          <a:lstStyle>
            <a:lvl1pPr>
              <a:defRPr/>
            </a:lvl1pPr>
          </a:lstStyle>
          <a:p>
            <a:fld id="{941EB9EF-83F7-4967-8B0D-B548CC9F5938}" type="slidenum">
              <a:rPr lang="en-IN" smtClean="0"/>
              <a:t>‹#›</a:t>
            </a:fld>
            <a:endParaRPr lang="en-IN"/>
          </a:p>
        </p:txBody>
      </p:sp>
    </p:spTree>
    <p:extLst>
      <p:ext uri="{BB962C8B-B14F-4D97-AF65-F5344CB8AC3E}">
        <p14:creationId xmlns:p14="http://schemas.microsoft.com/office/powerpoint/2010/main" val="276946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D119ED9-C438-4878-8127-ABFF5455235A}" type="datetimeFigureOut">
              <a:rPr lang="en-IN" smtClean="0"/>
              <a:t>15-03-2019</a:t>
            </a:fld>
            <a:endParaRPr lang="en-IN"/>
          </a:p>
        </p:txBody>
      </p:sp>
      <p:sp>
        <p:nvSpPr>
          <p:cNvPr id="3" name="Footer Placeholder 2"/>
          <p:cNvSpPr>
            <a:spLocks noGrp="1"/>
          </p:cNvSpPr>
          <p:nvPr>
            <p:ph type="ftr" sz="quarter" idx="11"/>
          </p:nvPr>
        </p:nvSpPr>
        <p:spPr/>
        <p:txBody>
          <a:bodyPr/>
          <a:lstStyle>
            <a:lvl1pPr>
              <a:defRPr/>
            </a:lvl1pPr>
          </a:lstStyle>
          <a:p>
            <a:endParaRPr lang="en-IN"/>
          </a:p>
        </p:txBody>
      </p:sp>
      <p:sp>
        <p:nvSpPr>
          <p:cNvPr id="4" name="Slide Number Placeholder 3"/>
          <p:cNvSpPr>
            <a:spLocks noGrp="1"/>
          </p:cNvSpPr>
          <p:nvPr>
            <p:ph type="sldNum" sz="quarter" idx="12"/>
          </p:nvPr>
        </p:nvSpPr>
        <p:spPr/>
        <p:txBody>
          <a:bodyPr/>
          <a:lstStyle>
            <a:lvl1pPr>
              <a:defRPr/>
            </a:lvl1pPr>
          </a:lstStyle>
          <a:p>
            <a:fld id="{941EB9EF-83F7-4967-8B0D-B548CC9F5938}" type="slidenum">
              <a:rPr lang="en-IN" smtClean="0"/>
              <a:t>‹#›</a:t>
            </a:fld>
            <a:endParaRPr lang="en-IN"/>
          </a:p>
        </p:txBody>
      </p:sp>
    </p:spTree>
    <p:extLst>
      <p:ext uri="{BB962C8B-B14F-4D97-AF65-F5344CB8AC3E}">
        <p14:creationId xmlns:p14="http://schemas.microsoft.com/office/powerpoint/2010/main" val="5249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D119ED9-C438-4878-8127-ABFF5455235A}" type="datetimeFigureOut">
              <a:rPr lang="en-IN" smtClean="0"/>
              <a:t>15-03-2019</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941EB9EF-83F7-4967-8B0D-B548CC9F5938}" type="slidenum">
              <a:rPr lang="en-IN" smtClean="0"/>
              <a:t>‹#›</a:t>
            </a:fld>
            <a:endParaRPr lang="en-IN"/>
          </a:p>
        </p:txBody>
      </p:sp>
    </p:spTree>
    <p:extLst>
      <p:ext uri="{BB962C8B-B14F-4D97-AF65-F5344CB8AC3E}">
        <p14:creationId xmlns:p14="http://schemas.microsoft.com/office/powerpoint/2010/main" val="411735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D119ED9-C438-4878-8127-ABFF5455235A}" type="datetimeFigureOut">
              <a:rPr lang="en-IN" smtClean="0"/>
              <a:t>15-03-2019</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941EB9EF-83F7-4967-8B0D-B548CC9F5938}" type="slidenum">
              <a:rPr lang="en-IN" smtClean="0"/>
              <a:t>‹#›</a:t>
            </a:fld>
            <a:endParaRPr lang="en-IN"/>
          </a:p>
        </p:txBody>
      </p:sp>
    </p:spTree>
    <p:extLst>
      <p:ext uri="{BB962C8B-B14F-4D97-AF65-F5344CB8AC3E}">
        <p14:creationId xmlns:p14="http://schemas.microsoft.com/office/powerpoint/2010/main" val="105098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CD119ED9-C438-4878-8127-ABFF5455235A}" type="datetimeFigureOut">
              <a:rPr lang="en-IN" smtClean="0"/>
              <a:t>15-03-2019</a:t>
            </a:fld>
            <a:endParaRPr lang="en-I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I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41EB9EF-83F7-4967-8B0D-B548CC9F5938}" type="slidenum">
              <a:rPr lang="en-IN" smtClean="0"/>
              <a:t>‹#›</a:t>
            </a:fld>
            <a:endParaRPr lang="en-IN"/>
          </a:p>
        </p:txBody>
      </p:sp>
    </p:spTree>
    <p:extLst>
      <p:ext uri="{BB962C8B-B14F-4D97-AF65-F5344CB8AC3E}">
        <p14:creationId xmlns:p14="http://schemas.microsoft.com/office/powerpoint/2010/main" val="2864573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Endometrium" TargetMode="External"/><Relationship Id="rId2" Type="http://schemas.openxmlformats.org/officeDocument/2006/relationships/hyperlink" Target="https://en.wikipedia.org/wiki/Mucous_membrane" TargetMode="External"/><Relationship Id="rId1" Type="http://schemas.openxmlformats.org/officeDocument/2006/relationships/slideLayout" Target="../slideLayouts/slideLayout2.xml"/><Relationship Id="rId6" Type="http://schemas.openxmlformats.org/officeDocument/2006/relationships/hyperlink" Target="https://en.wikipedia.org/wiki/Breastfeeding" TargetMode="External"/><Relationship Id="rId5" Type="http://schemas.openxmlformats.org/officeDocument/2006/relationships/hyperlink" Target="https://en.wikipedia.org/wiki/Pregnancy" TargetMode="External"/><Relationship Id="rId4" Type="http://schemas.openxmlformats.org/officeDocument/2006/relationships/hyperlink" Target="https://en.wikipedia.org/wiki/Vagina"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Acne_vulgari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u="sng" dirty="0" smtClean="0">
                <a:solidFill>
                  <a:srgbClr val="7030A0"/>
                </a:solidFill>
                <a:latin typeface="Brush Script MT" panose="03060802040406070304" pitchFamily="66" charset="0"/>
              </a:rPr>
              <a:t>Reproductive </a:t>
            </a:r>
            <a:r>
              <a:rPr lang="en-US" sz="8000" u="sng" dirty="0">
                <a:solidFill>
                  <a:srgbClr val="7030A0"/>
                </a:solidFill>
                <a:latin typeface="Brush Script MT" panose="03060802040406070304" pitchFamily="66" charset="0"/>
              </a:rPr>
              <a:t>Organs</a:t>
            </a:r>
            <a:endParaRPr lang="en-IN" sz="8000" u="sng" dirty="0"/>
          </a:p>
        </p:txBody>
      </p:sp>
      <p:sp>
        <p:nvSpPr>
          <p:cNvPr id="3" name="Subtitle 2"/>
          <p:cNvSpPr>
            <a:spLocks noGrp="1"/>
          </p:cNvSpPr>
          <p:nvPr>
            <p:ph type="subTitle" idx="1"/>
          </p:nvPr>
        </p:nvSpPr>
        <p:spPr/>
        <p:txBody>
          <a:bodyPr/>
          <a:lstStyle/>
          <a:p>
            <a:r>
              <a:rPr lang="en-US" dirty="0" err="1" smtClean="0"/>
              <a:t>Neethu</a:t>
            </a:r>
            <a:r>
              <a:rPr lang="en-US" dirty="0"/>
              <a:t> </a:t>
            </a:r>
            <a:r>
              <a:rPr lang="en-US" dirty="0" err="1" smtClean="0"/>
              <a:t>Jomin</a:t>
            </a:r>
            <a:endParaRPr lang="en-US" dirty="0" smtClean="0"/>
          </a:p>
        </p:txBody>
      </p:sp>
    </p:spTree>
    <p:extLst>
      <p:ext uri="{BB962C8B-B14F-4D97-AF65-F5344CB8AC3E}">
        <p14:creationId xmlns:p14="http://schemas.microsoft.com/office/powerpoint/2010/main" val="822644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544" y="573207"/>
            <a:ext cx="3816880" cy="1351128"/>
          </a:xfrm>
        </p:spPr>
        <p:txBody>
          <a:bodyPr/>
          <a:lstStyle/>
          <a:p>
            <a:pPr>
              <a:buFont typeface="Wingdings" panose="05000000000000000000" pitchFamily="2" charset="2"/>
              <a:buChar char="v"/>
            </a:pPr>
            <a:r>
              <a:rPr lang="en-IN" sz="4000" dirty="0" smtClean="0">
                <a:latin typeface="Brush Script MT" panose="03060802040406070304" pitchFamily="66" charset="0"/>
              </a:rPr>
              <a:t> </a:t>
            </a:r>
            <a:r>
              <a:rPr lang="en-IN" sz="4000" b="1" dirty="0" smtClean="0">
                <a:solidFill>
                  <a:srgbClr val="7030A0"/>
                </a:solidFill>
                <a:latin typeface="Brush Script MT" panose="03060802040406070304" pitchFamily="66" charset="0"/>
              </a:rPr>
              <a:t>Internal </a:t>
            </a:r>
            <a:r>
              <a:rPr lang="en-IN" sz="4000" b="1" dirty="0">
                <a:solidFill>
                  <a:srgbClr val="7030A0"/>
                </a:solidFill>
                <a:latin typeface="Brush Script MT" panose="03060802040406070304" pitchFamily="66" charset="0"/>
              </a:rPr>
              <a:t>structure consists of:</a:t>
            </a:r>
          </a:p>
          <a:p>
            <a:pPr lvl="0"/>
            <a:r>
              <a:rPr lang="en-IN" dirty="0"/>
              <a:t>Vagina</a:t>
            </a:r>
          </a:p>
          <a:p>
            <a:pPr lvl="0"/>
            <a:r>
              <a:rPr lang="en-IN" dirty="0"/>
              <a:t>Uterus</a:t>
            </a:r>
          </a:p>
          <a:p>
            <a:pPr lvl="0"/>
            <a:r>
              <a:rPr lang="en-IN" dirty="0"/>
              <a:t>Fallopian </a:t>
            </a:r>
            <a:r>
              <a:rPr lang="en-IN" dirty="0" smtClean="0"/>
              <a:t>tubes </a:t>
            </a:r>
            <a:endParaRPr lang="en-IN" dirty="0"/>
          </a:p>
          <a:p>
            <a:pPr lvl="0"/>
            <a:r>
              <a:rPr lang="en-IN" dirty="0"/>
              <a:t>Ovaries</a:t>
            </a:r>
          </a:p>
          <a:p>
            <a:pPr marL="0" indent="0">
              <a:buNone/>
            </a:pPr>
            <a:endParaRPr lang="en-IN" dirty="0"/>
          </a:p>
        </p:txBody>
      </p:sp>
      <p:sp>
        <p:nvSpPr>
          <p:cNvPr id="5" name="AutoShape 2" descr="data:image/jpeg;base64,/9j/4AAQSkZJRgABAQAAAQABAAD/2wCEAAkGBxITEhUSExIVFRUWFRcYGBgYFhcWFhkXGBcWFhsXGBkYHSgiGh0lGxUXITEhJSkrLi8vFx8zODMtNygtLisBCgoKDg0OGxAQGy0lHyM1LS0vNystLS0tLTEtLS0tLy0tLS01LTEtLSswLS8tLS0xLy0tNS8tLS0tLy81LS0tLf/AABEIALgBEQMBIgACEQEDEQH/xAAcAAEAAgMBAQEAAAAAAAAAAAAABQYCAwQBBwj/xABHEAACAQIDBQUEBwMKBQUAAAABAgADEQQSIQUGMUFREyJhcYEykaGxBxQjQlLB0XLh8DNDU2KCkpOiwtMVFiTS8Rc0lOLy/8QAGgEBAAMBAQEAAAAAAAAAAAAAAAIDBAUBBv/EACwRAAICAQMCBQIHAQAAAAAAAAABAgMRBBIhMUETIjJRYQWBFEKRodHh8HH/2gAMAwEAAhEDEQA/APuMREATwm09mpjeAbZFbybcXB0lqNTepnq06SrTyZi9RsqjvsqjUjUmSgkTvNsFMbTSlUIyLXpVWUqGVxTcMabA6ZWtY+cA9obw0C1OnUdaNaouZaFR6fa273JWIPstwJ4HpNOH3w2c7KiY7DMzMqqorISzN7IAB1J/dI2puHQ+triaZVEHYnschyK1C4pmmFZQlrjircNLXM0Yf6Paa00Tt2OSjg6V8g1+qVzXDcfvE2PSASu098MLTp1HSolZqVSnTdKbqXVqlVaIuL6WYm/7JklhNsYerVejTr03q0/bRXUuutjmANxY6ecqP/pxdqjvi6js+UZmS7WTFrixmYscxuuTkMoGmmspu5uamExD1lfOG7XIGVs6CtV7VlzZ8pXN0UHhcmAYbF39w9c95KmHU0XrK9Y0gjUqdQUna6VGy2Ygd63HSSNbe3AIiO2Nw6rUvkY1UAbK2VrXOtm0PTnK1T+i2gtJqS1mTPSyVCqKpqOuIGIp1WtxZSCvip4iwmjF7hVTUSklRUpPhcXSrVFS5ZsTUpFgEqVGYMyhu/c6jxtALhiN5sFTNRXxVBTSANQGooKAlQMwvpcstr8bicW3t9sFhsP9YavScNTZ6SrUTNVC8RT172unnOOruOmVwlUq5xVHE02Khsj0KdOmisLjOtqeuo9o2IkfW+jVSjKmLdTVoVaNYmmjZxVrPiCVGnZ2eow0vppxF4BcV2xhy2TtqebO1PLnF86J2jJb8QTvEchrIv8A542eXpU0xVOo1Z3RMjBlLooYqWBsD3lAudSw6yOxW4C1K9So2Ifs6lWvVNMKAc2Iwpwj2qXv7NiNNCDx5dFHdGoBhM2KzNhC4QiiqhqLURRNNgGtmtrnFteUAktnbzYarTR+1poWFHuGpTLK1cXpKSrEEtraxN7aTbS3iwr0q1WnXp1UoKxqGmwqFQqljcL4A26yAwn0e0UfCuarn6tQWiVsFWqaaVEp1G6MorVLW/EOk6d1dzhgqdRKda7NTWmlTIc6qgYJmzOysQXvYBR4awDr2NvXRr00quDhxVDNSFV6N6iKnaM6dnUYWC3JF7ixvPMfvrs+lTeq2KpMtNEdgjB2y1MuQ2XXXOpHgwMq22Po6Y0jSptd6+KWpUqUwmGp0E7M0qjU6S3uz02dTxuzgnQSX2juEtVsTauaSYikKfZ00yoCDTK1HUsVd1FMKCApykg30sBOjeXBZsn1qhm7Ptbdot+zy58/H2cnev014TXgt68BWdadLGYeo7khVWqjMxAuQADrpILEfR8r1a1V6+Y1lfNdGutV8P8AV2qU/tMqi2uUqx1te03Udw0WqlTtmutfC1rZBxw2GOGC8eBBzeBgFwngN5i7RTEAziIgCIiAIiIAiJhcwDOJiG6zKAIiIAgxNRf3QD1jfynqr1hVmcAREQBERAEREATASP2ptyjQ0Zrv+BdW/d6yCrbwV6miBaQ8e81vXQe6QlZFF9emsmspcfJbjpOatjqSnvVEXzZR+cqlKkW71So7nldiR6DgJvTZ9I6lSfdIeK+yLvwsV6n+iLKm0qJ4VaZ8nX9Z0g3lLxOz1uctJSOpex92UzjGHqprT7nlWYf6Y8V90PwsH6ZP7o+gxKRh94cZTNmWnVHi+VveEt7xJjAbx9qcoREbkr1CpPl3LH0MmrIspnprIc4yvgn4nJ2tf+iT/FP+3Ha1/wCiT/FP+3JlB1zBm5CcdfEVwjkUkLKjFQHJzMBcL7Itc85EVtqYu96dC6lgFzJUFhmrjM1rnUJRFstx2tyCAYBYlEzAkBV2nilU/YXbLm0puRY37uh1bS1rjroDeT6mAexEQBERAEREAxPGAIbrPDaACdJkIAnsAREQBK9tfenD0GKd6o4+6gvbwJm7fDaTUMM7po7EIp6FufnYGUrDYdaNJWtd31ueMqsnt4Rv0mljNb59OiXuT9PfnXvYWoF6hgx91h85YtkbYo4lc1Jr24g6MvmJURu7jHXNnC31Ck/lwlZrYvEYKuGZezqD+446H+PKQ8WUfUuDS9JRamqmlJezyfY4lJw30gKwBOGYD7xDqbDmQOfwlxw2IWoodCCrAEEcwZdGSl0Obbp7KvWsG2IkVt7b9HCpmqN3j7KDVmPgPznraXLK4QlN7YrLJKtVVFLMQqgXJJsAPEyl7b3uZz2eHuATbtDxP7I5Dx4+Ur21tp4vGNdstKn91DdreJUEXPiT6CcdTA1ANK6g9TTuPdmHzmadrfETsafQRh5rOX7dl/JM4ehbXiTxJ1JM7KSSgbVx+0MMM9qT0x95VbQdWGa4+I8ZH0vpBxI+7TP97/ulRomfXaVM/hHr++dtJG/CnwnyPD/SPX/oqZ9WH6ySpfSFW54dfRz/ANsb8FLplLofTKqP+FPhOGtTP4R6fulITf6q38wP75P+mbv+Z8Q382o9TPN6JR0tiLJWTwtOOvSBFiJB1dt4jog/vfrOajjcVVPdCW/Ec1vnrPNxojTJFw2XvNUoN2dUmpT6/fUefPyP7pd8Hi0qqHpsGU8x8j0PhPkaYOoeNZSf6qfq06cBisVhWz0mVx95dVzeFiSD7wZdC1rr0M2o0MbOYcS/Zn1dkmYEhN3d5aOKFl7lQe1TbRh5dR4ybmpNNZRxZwlCW2SwxE8JlTr79UxUZEovUUEgOpWxI6XI08YckupKqmdvoWcFmxuMp0lL1HCKOZ+XifCVyrvql/s6FZx1sFB8rm8q+1dp1cRVF1zMTanSW7BPE9T1MkE3Yx2XNnAP4dPdbhKXa2/KjoQ0dVcV4rWX84RYMBvjh3YI+eix4doLKfJgbe+WEGfL1DVRUo1EBqqNLnLe3G5sbc+Untxdp4l6LUiiMaLZbtVIOU6qP5M3tqPdJV2buGVarSxhHdDt1XXr3TLnEhcdVxYZGVO6tKuzIhDhnBpdmLsoNyO00FvPhOKni8cO+afEG6hc6qclKxVcysbuGGpFsxJ4S055Z55llaXauMYMwo+zUdbBTbuvWp6ktdwMtNiVA4mwJ0HSmLxhpOxpqr9kWUBSSri3dPf797m3DhzgE7ErlbHYwuMtEgLmFivdds7hdc/dBVUObW2c3B5Smxq9Z0JroqNm9kZtBYcb8Te4uLg2BgHfERAK9v1hTUwjkC5Qh/dofgTKkldT9XY+yCL+QsflPplRAwKkXBBBHUHQifLa+BNKpUwpOqtmpk81Oo+dvdKLl3Ot9PmpQcH25+z4f6H1ScuO2dSrWFSmr24Xlc2DvWgUUq91ZdL+XUcfWWAbRVrdn378+CjzMtjJSRgnTbTL2+f7Ifa+6lNsrUFSmw4i1lI9JV9rbIxGBy1UawvxQtlB42ZTpYz6Cz1ANWQeFiR85reuWUrVpZhztZlI62OvzkZVJ9OGaKtXZHClyiktv/iKoFLD4b7Yi175hfqBb5yQ2Jucxb6xjXL1DqRfh4X5enw4Sz4TC4ekuemiKDzA1N+Q5+kjdoYx6rdjS1bn+FB+JzzPQTxVt8zeT16hcxpjtXd9/wCjc20aCfZUkB5WVe769ZRamGzOt7FQeHI6H9BPo2zNlJRXTvMfac8T+g8JSFpZWZfwvb4kSFy6F2hnHMtvwcJw2QE8sxBHKxny7ffY4w1UNTFqVW5A5Kw4qPDUEevSfZmX2h0YGVP6Rdl9phaoA1pgVV/s6t/lzSpLDNk5bo/J8twlWWPDG4BlTw7SybLqXFpXYizTsncBTuZZMHhBaV/Zbayw/WMqk+EjEvsyaMRTD1BSHS5t0HP8hJFMNmUqugUWFuF/GR+61MuGqH+cfT9ldP1lnqU7Agc2A85aolErMcEVUwmRgV0FrHx8flLngNoURTSlVQDugeyCp04+vWVrGj2v7I+Z/SXT/haVKCU3GoRRce0DYcDLqlyzDrZrbHcQG3dzlq2rYV+zqjVSDp6EcP44SJo784nCnssbhyzDgwOW/npY+Ylhw1WphnFOodCe4/3H8G/C3j85M1sNRrrZ0VrcmAuJN194vBmV6SUbluj2ff8AU+Y4VMbtWs7hzTpjqTkA5KAOMtW7+5fZm9crUsLKovbzP8c5P4Z6dNctCl3eWUAKT58/Obkq1DzS/SxPxvPI0rrLlntusm1th5Y/uY4PZFCkxanTVWPPW/pfhO6cf13LpUGXxvdffy9ZFbW3opopFI535WHdHjrx9JY2ooyxrttl3f8AvcrG1qlsfWZeAW3qdPmDJr6O6J7OtV5VKuniFFr/AB+Eq1dG9gd6tXYeYJ0HuGs+mbJwK0KKUl4IoF+p4k+puZTUsts6WsmoUqHvhfZf2dcRE0HHEREAREQBERAEpH0lmmi0qua1YNZRzZLHNfoBob9T4y7z55vrsmpWxa0qYz1KwzZm9mlRphVsOgLlmJGpuBzN4Wek26DCuTk8JZZhsvBjF2LKLC1yON+l+Q8ZaqaFCFuoUaeXlITZFNsMr0T7auRfqL91vIiSQwtQ2ZnVv6tv4vFccL5LL57pdeOxIV6y2sDr1J/KaKNa4uDm14gEDj18pGmqK/t91RwIA1PC2nKbWxIpgIl2B4DiSegA4yZTt4wZsKj1OypHUC5ZjpTDHkOp1k3s3Z6UUyrz1ZjxY9TOPYWAdM9Spo9S2nHKovYEjnqeHhJeCm2f5V0EpW3MNlxLjlUXMPP/APQPvl1kDvZhSaa1V40z/lNvzt8ZXYsxLdJPbZj34IQC5B5OtvXiPznHtSldRcaEFW+RHznfRswsOfeXwPEj0PzntWjnUjhm+Djl6/xxlD5Omp4fJ+dsRgzRqvSbijFfQHQ+osfWS+zhYSf+kTYRDjFKumi1R0I0Vj8j5CVzCVNJXPkvre14LBgH1vO7F4klco4nQefD85D4SrJndvDmtVz/AM3T59X5D04+glSRp3LGWW7YGFFNUTlTQXPUgan1N5LBNVB/aPmeH5xhMNlXvaX7zeC8h6/rM3XTXQvqfBR+74maUc+U8vg0YfD9pVppyZ8x/ZH/ANRL5K1upQzM9cjT2E8hx/Ie+WWX1LjJztZPdPb7GnGYVKqFHF1P8XHQyvVKVSiVR2JVu6lQcdR7DDrYH5+Vnkdt3AmrTsp7ysGW/C4uLHzBMsKK54eH0OV6lh0AFgbG3hwmzDVl5ka8CpkdTxbG9NwUP3xzHp+fCacqUTmQ576WIuR4iC7bnglcTmLAAgjnf5StbZ2YKBNQDQnW+tr9D0kvTR6gFVGRQwBHRgRcHTSaMdU7RDRqa5mC2HO5tYe+RlHciyqTg+PuQ30eVKdbE1KrsO0UfZp4HRnHUjQes+jz5tsfd58NjUw7cCxq4esB3u5bPTfwKEgjrYjnPpMjV6cM817jKxSi8ppf7/d8iIiWGEREQBERAEREATUcMhcVMozhSobnlYqSPeoPpNs8YwMkbtfZArWYNkddA1rgjow5iRw2PigP5RG8O8unnb4SwW6yFq7x00cpkY2fJoV9skooYX7mdwFW/HMDw1AsjbJLBo2fgsQ1FU7iDUXuWI7x4AD85KbM2QlHW5d+bNx8gOCjykXg95qQRyqOyUvbYWPtscthxN79NJZEOguLG3Dp4QeOxtYPYiIICYVaYYFSLgggjwOkziAUdsOaFU0mOl7o3yb8jJAJe5trwdfky+PMH8xJra2zlrJbgw9k9D08jILBO3skd9NLdQOK/pM8o7WdKNviRz3XX+RitnJVFmscwsDYFXBHBh1t/HT5VvtuiML9tSBCAgOt7hbmwZb62vbTxn2NQP7L8OVm4gjpfj5iQm+GE7TDVVPE0qi+qglT58DISjxknVa920+V7o7EOLcgkikls1uLMeCA8up/fp9d2fsWnRVUVRcDRfur4nr8zK/9GGDFPCU3I1YPVPiSbL8AsubUvuHn3nPW/Ly09wnkIrqSvtedqOMoLZjcqDcdXbkfLpODFI1RxSXV2Pe6AdPIcSZIY3EWGYcTog+Bb15eHnJPYezeyXM3ttx8B0/WTUdzwVO3w47n17HbgsMtNFReCi3n1PqZviJpOc228sRBMwOvGDw5to7NSsO9cMODLow/UeBkbQwFekLDJUHW+VvUHT4ybC9JCHeinnKFG9rLe6kZszAqbHRgtOo5XiFTqbQTVjSwRuxtnYpsPSylFHZpYMSfujoDaSuytiFH7Sq4dx7IHsr468TOPZe8dMUaYSnUZFCUw3d1fPVoovH7z0bXIA+0TxtZ4PXbJrBraipYOQMyggHmA1r288o902REFYiIgCImLNaAHa3DWZTV8ZtgCIiAJieMynhEA8vaeRrMgIBhUoKwAYAgEML9VOYH0IB9JsiIAiJFV94cMguzkd129h9VQMSwAFyLK1iONtLwCViRVXeHDrfMxAUEsSrjLZihzXGmoPkLHgQZ1PtKiDZqtNTzDOqsOeoJuIB1yu7TS2JBHMC/xF/hJR9q0P6el/iL+sgMTtKia7N21OyjTvryHn4yuzoi/T+p/wDCRVe63g+n97hNW1aQIYdSfigntPGUctOmK1IlmH31Jvx68SR8Y2xVyU6lQKXsXYKOLZVtlF+fdlUvSXQfnRDbi0MuDw4P9DR+JQywVxpVPO/+kSF3QYnB0iUKMtFAVYWINOw9xy39ZYSozuv4lB9bW/ITyHQlc/OyOWmDiaY5C1vQEj5CWOVnNlem3Q5T6afIyygy2ruU6n8p7ERLTMY1OE9nsw1EAXnqieqJ7ANdSirZbgHKcw8DYi/uJmyIgCIiAIieGAGM1zz5zaBACraexEAREQBERAEREAREQBOT/htHX7JNcwOgsQ/tAjmDc6eM64gHJU2bQYsTRpks2ZropzNZVzNpqbU0Fz+Bek6lUAWHAT2IBpxdXKhPhKxgWvc9WH6yZ3ge1I+XzIH5ypYHatMhijhglQq9tbMpyspHhe/oJmsfmOhpYZg37lsR71P2V+f/AIkdtlv+nPUhjpxF9dPEflFLGgs2o1phgb/tA+7T3yE2ttJXoDvNTW6qG0uCLHW9wAbWkZyWCdVT3r7Enup/JFTmN8+raE68bWFunDlJY1P5NvC3wv8AlKlu/jwiOwc1Ar3J7vAgXAygDS17frJtMcClKx9piR1sMx+AFvWISWCV1T8Rsy2l97zB/L8pO7Lr56annaU7aO1qarUqO4WmtrsfZ0vr46m2nSWLdp7pbxPzv+clCXnKtRXirnsTURE0nPEREAREQBERAEREAREQDwCexEAREQBERAEREAREQBERAEREAREQCK3iX7FvAD4MJ+ecRjq+Ex+INBtTVYsp9lgxLgMOds3HjP0nj6GdGXqpHvE/PO/eDKYwPl0qJryOZO63rbJM1qwzp6J5g17EvhN9sO3/ALihUot1Tvp5jgfgZ343ezDdhloV7vmBsab6i9zxX+LSkYZByqZfBhp79RNtanUBFuzItxGUzO2dKEMsuOx96aXZ1BiKtix0ApvwtqdB15eHjNOI3qw4/kqNWs3In7NPUnX4StYenWPBafmco+N5hjBUGjNp/V4e8aSOS10pvJjtvalbGVEpOQFzqBTXRLk216kX4n4T79uuv2ZP9Zv9P6T4Rurgc2Kpm2iXc/2eH+YrP0HsShkoqDxtc+Z1Pz+E0U8s5v1BKEMe53xETWccREQBERAEREAREQBERAEREAREQBERAEREAREQBERAEREAREQBPl/0n7vGopKDvA50t+McV/tC/r5T6hOHbGBFWmRz+PpK7I5Ro01vhzy+h+dMExYD2G8G0YHpyMlKWFB44c+hJHyM7d7di9jUNYL3SftANNTwqDz5+PrOLAtT5M48rfkRMD6n0lfTKJOjhVUX7BreGZvgq3mGKxCItyCvh2VS/wAVndhXTTVm87fmZlhaH1irmy9xTZR1P8a+6SSRFt5z2M9ycKgcu6VbsQzAUKzWA9le6h48TPp6bZpAWy1//i4n/bmOwNnCkg/EdTJWbKobUcDWX+LZ8Ija+2qSUzVYVAgbKc1N6ZzEd0ZagUnMSFFuLMBOWtvRRGbuuSrZT7Nr3pgG4JupNZBdb8TppJtlB0IB4cdeBuPjOOtsqixUmmvdbOLaDNocxA0Juo49JaZDgp7z0TYWcEsqjQa5qjUsw1uVDowOl+draycmk4SmbXppobjujQ3JuNNNST6mboAiIgCIiAIiIAiIgCIiAIiIAiIgCIiAJrqG+kM08VbwDYJ7EQBERAEREATwz2YcYBVd79lqyk5e6wIPLjxHr858hQNSdqZexRiuo6cDw5ix9Z+gNp4fPSdOqm3nxB99p8K3hP8A1Dd0fyaNc9blcp9ALTHfDDyjt/T724YfYy+uHLYPcnQW01Og5eM+kbm7JAA00UC/j/5NzPlWAe9akpCi9ReHgb9fCfd92qYGHUj71yffb5ASNEcvkt+oW7K8R7kpERNx8+IiIAiJizQAzTymNPWYgTYotAPYiIAiIgCIiAJjnhukCAehp7MDMgYB7ERAE1s8RAAWbIiAIiIAiIgCIiAJgOkRADCVbaf0fYOu2ep2t9NBUIGmnATyJ40n1JxnKPpeDVh/ozwCMrKKt1II+1PEG8tmDwy00CLew4X1PG/5xE8UUuiPZ2zmsSeTdERJFYiIgGLNaYCIgGxRaexEAREQBERAEREAxPG8GIgACZREAREQ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2" name="Picture 8" descr="http://previews.123rf.com/images/blueringmedia/blueringmedia1212/blueringmedia121200118/16988271-Illustration-of-female-reproductive-system-Stock-V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910" y="612076"/>
            <a:ext cx="6425049" cy="433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957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http://humananatomybody.info/wp-content/uploads/2015/09/anatomical-parts-of-female-reproductive-system-photo-zUqZ.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3981" y="118270"/>
            <a:ext cx="8653891" cy="640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230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Brush Script MT" panose="03060802040406070304" pitchFamily="66" charset="0"/>
              </a:rPr>
              <a:t>Vagina</a:t>
            </a:r>
            <a:endParaRPr lang="en-US" dirty="0"/>
          </a:p>
        </p:txBody>
      </p:sp>
      <p:pic>
        <p:nvPicPr>
          <p:cNvPr id="1026" name="Picture 2" descr="Image result for vagina anatomical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5374" y="1377468"/>
            <a:ext cx="6125626" cy="49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673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55093"/>
            <a:ext cx="10972800" cy="5471071"/>
          </a:xfrm>
        </p:spPr>
        <p:txBody>
          <a:bodyPr/>
          <a:lstStyle/>
          <a:p>
            <a:pPr algn="just">
              <a:buFont typeface="Wingdings" panose="05000000000000000000" pitchFamily="2" charset="2"/>
              <a:buChar char="v"/>
            </a:pPr>
            <a:r>
              <a:rPr lang="en-US" dirty="0" smtClean="0">
                <a:solidFill>
                  <a:srgbClr val="7030A0"/>
                </a:solidFill>
              </a:rPr>
              <a:t> </a:t>
            </a:r>
            <a:r>
              <a:rPr lang="en-US" sz="4800" dirty="0" smtClean="0">
                <a:solidFill>
                  <a:srgbClr val="7030A0"/>
                </a:solidFill>
                <a:latin typeface="Brush Script MT" panose="03060802040406070304" pitchFamily="66" charset="0"/>
              </a:rPr>
              <a:t>Function of the vagina:</a:t>
            </a:r>
            <a:r>
              <a:rPr lang="en-IN" b="1" i="1" dirty="0"/>
              <a:t> </a:t>
            </a:r>
            <a:endParaRPr lang="en-IN" dirty="0"/>
          </a:p>
          <a:p>
            <a:pPr marL="0" indent="0" algn="just">
              <a:buNone/>
            </a:pPr>
            <a:r>
              <a:rPr lang="en-IN" dirty="0"/>
              <a:t>– Excretory duct for </a:t>
            </a:r>
            <a:r>
              <a:rPr lang="en-IN" u="sng" dirty="0"/>
              <a:t>menstrual blood</a:t>
            </a:r>
            <a:r>
              <a:rPr lang="en-IN" dirty="0"/>
              <a:t>.</a:t>
            </a:r>
          </a:p>
          <a:p>
            <a:pPr marL="0" indent="0" algn="just">
              <a:buNone/>
            </a:pPr>
            <a:r>
              <a:rPr lang="en-IN" dirty="0"/>
              <a:t>– </a:t>
            </a:r>
            <a:r>
              <a:rPr lang="en-IN" u="sng" dirty="0" err="1"/>
              <a:t>Coitas</a:t>
            </a:r>
            <a:r>
              <a:rPr lang="en-IN" u="sng" dirty="0"/>
              <a:t> canal</a:t>
            </a:r>
          </a:p>
          <a:p>
            <a:pPr marL="0" indent="0" algn="just">
              <a:buNone/>
            </a:pPr>
            <a:r>
              <a:rPr lang="en-IN" dirty="0"/>
              <a:t>– S</a:t>
            </a:r>
            <a:r>
              <a:rPr lang="en-IN" dirty="0" smtClean="0"/>
              <a:t>perm supplying.</a:t>
            </a:r>
            <a:endParaRPr lang="en-IN" dirty="0"/>
          </a:p>
          <a:p>
            <a:pPr marL="0" indent="0" algn="just">
              <a:buNone/>
            </a:pPr>
            <a:r>
              <a:rPr lang="en-IN" dirty="0" smtClean="0"/>
              <a:t>– </a:t>
            </a:r>
            <a:r>
              <a:rPr lang="en-IN" dirty="0"/>
              <a:t>Birth canal for delivery of baby.</a:t>
            </a:r>
          </a:p>
          <a:p>
            <a:pPr marL="0" indent="0" algn="just">
              <a:buNone/>
            </a:pPr>
            <a:endParaRPr lang="en-IN" dirty="0"/>
          </a:p>
          <a:p>
            <a:pPr marL="0" indent="0" algn="just">
              <a:buNone/>
            </a:pPr>
            <a:endParaRPr lang="en-IN" dirty="0"/>
          </a:p>
        </p:txBody>
      </p:sp>
    </p:spTree>
    <p:extLst>
      <p:ext uri="{BB962C8B-B14F-4D97-AF65-F5344CB8AC3E}">
        <p14:creationId xmlns:p14="http://schemas.microsoft.com/office/powerpoint/2010/main" val="4251719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Brush Script MT" panose="03060802040406070304" pitchFamily="66" charset="0"/>
              </a:rPr>
              <a:t>Uterus</a:t>
            </a:r>
            <a:endParaRPr lang="en-US" dirty="0"/>
          </a:p>
        </p:txBody>
      </p:sp>
      <p:pic>
        <p:nvPicPr>
          <p:cNvPr id="2050"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7465" y="1555845"/>
            <a:ext cx="9459102" cy="387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25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68491"/>
            <a:ext cx="10972800" cy="5757674"/>
          </a:xfrm>
        </p:spPr>
        <p:txBody>
          <a:bodyPr/>
          <a:lstStyle/>
          <a:p>
            <a:pPr>
              <a:buFont typeface="Wingdings" panose="05000000000000000000" pitchFamily="2" charset="2"/>
              <a:buChar char="v"/>
            </a:pPr>
            <a:r>
              <a:rPr lang="en-US" dirty="0" smtClean="0">
                <a:solidFill>
                  <a:srgbClr val="7030A0"/>
                </a:solidFill>
              </a:rPr>
              <a:t> </a:t>
            </a:r>
            <a:r>
              <a:rPr lang="en-US" sz="4400" dirty="0" smtClean="0">
                <a:solidFill>
                  <a:srgbClr val="7030A0"/>
                </a:solidFill>
                <a:latin typeface="Brush Script MT" panose="03060802040406070304" pitchFamily="66" charset="0"/>
              </a:rPr>
              <a:t>Function of the uterus:</a:t>
            </a:r>
            <a:endParaRPr lang="en-US" dirty="0" smtClean="0">
              <a:solidFill>
                <a:srgbClr val="7030A0"/>
              </a:solidFill>
              <a:latin typeface="Brush Script MT" panose="03060802040406070304" pitchFamily="66" charset="0"/>
            </a:endParaRPr>
          </a:p>
          <a:p>
            <a:pPr>
              <a:buFont typeface="Arial" panose="020B0604020202020204" pitchFamily="34" charset="0"/>
              <a:buChar char="•"/>
            </a:pPr>
            <a:r>
              <a:rPr lang="en-US" dirty="0"/>
              <a:t>M</a:t>
            </a:r>
            <a:r>
              <a:rPr lang="en-US" dirty="0" smtClean="0"/>
              <a:t>enstruation </a:t>
            </a:r>
          </a:p>
          <a:p>
            <a:pPr>
              <a:buFont typeface="Arial" panose="020B0604020202020204" pitchFamily="34" charset="0"/>
              <a:buChar char="•"/>
            </a:pPr>
            <a:r>
              <a:rPr lang="en-IN" dirty="0"/>
              <a:t>T</a:t>
            </a:r>
            <a:r>
              <a:rPr lang="en-IN" dirty="0" smtClean="0"/>
              <a:t>ransmission </a:t>
            </a:r>
            <a:r>
              <a:rPr lang="en-IN" dirty="0"/>
              <a:t>of sperm to </a:t>
            </a:r>
            <a:r>
              <a:rPr lang="en-IN" dirty="0" smtClean="0"/>
              <a:t>fallopian </a:t>
            </a:r>
            <a:r>
              <a:rPr lang="en-IN" dirty="0"/>
              <a:t>tube for </a:t>
            </a:r>
            <a:r>
              <a:rPr lang="en-IN" dirty="0" smtClean="0"/>
              <a:t>fertilization</a:t>
            </a:r>
          </a:p>
          <a:p>
            <a:pPr>
              <a:buFont typeface="Arial" panose="020B0604020202020204" pitchFamily="34" charset="0"/>
              <a:buChar char="•"/>
            </a:pPr>
            <a:r>
              <a:rPr lang="en-US" dirty="0" smtClean="0"/>
              <a:t>Pregnancy </a:t>
            </a:r>
            <a:r>
              <a:rPr lang="en-US" dirty="0" smtClean="0"/>
              <a:t>continues </a:t>
            </a:r>
            <a:endParaRPr lang="en-US" dirty="0" smtClean="0"/>
          </a:p>
          <a:p>
            <a:pPr>
              <a:buFont typeface="Arial" panose="020B0604020202020204" pitchFamily="34" charset="0"/>
              <a:buChar char="•"/>
            </a:pPr>
            <a:r>
              <a:rPr lang="en-US" dirty="0" err="1" smtClean="0"/>
              <a:t>Labour</a:t>
            </a:r>
            <a:r>
              <a:rPr lang="en-US" dirty="0" smtClean="0"/>
              <a:t> (contraction) </a:t>
            </a:r>
          </a:p>
        </p:txBody>
      </p:sp>
      <p:pic>
        <p:nvPicPr>
          <p:cNvPr id="4" name="Picture 5" descr="CA7_Re_HumanFema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685624"/>
            <a:ext cx="619125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812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304" y="559559"/>
            <a:ext cx="10972800" cy="5784970"/>
          </a:xfrm>
        </p:spPr>
        <p:txBody>
          <a:bodyPr/>
          <a:lstStyle/>
          <a:p>
            <a:pPr marL="0" indent="0" algn="ctr">
              <a:buNone/>
            </a:pPr>
            <a:r>
              <a:rPr lang="en-US" sz="4000" u="sng" dirty="0">
                <a:solidFill>
                  <a:srgbClr val="7030A0"/>
                </a:solidFill>
                <a:latin typeface="Brush Script MT" panose="03060802040406070304" pitchFamily="66" charset="0"/>
              </a:rPr>
              <a:t>Fallopian Tubes</a:t>
            </a:r>
          </a:p>
          <a:p>
            <a:pPr algn="just">
              <a:buFont typeface="Wingdings" panose="05000000000000000000" pitchFamily="2" charset="2"/>
              <a:buChar char="v"/>
            </a:pPr>
            <a:r>
              <a:rPr lang="en-US" sz="4000" dirty="0" smtClean="0">
                <a:solidFill>
                  <a:srgbClr val="7030A0"/>
                </a:solidFill>
                <a:latin typeface="Brush Script MT" panose="03060802040406070304" pitchFamily="66" charset="0"/>
              </a:rPr>
              <a:t> Function of the uterine tubes:</a:t>
            </a:r>
          </a:p>
          <a:p>
            <a:pPr marL="0" indent="0" algn="just">
              <a:buNone/>
            </a:pPr>
            <a:r>
              <a:rPr lang="en-IN" dirty="0"/>
              <a:t>– Fallopian tubes </a:t>
            </a:r>
            <a:r>
              <a:rPr lang="en-IN" dirty="0" smtClean="0"/>
              <a:t>transports </a:t>
            </a:r>
            <a:r>
              <a:rPr lang="en-IN" dirty="0"/>
              <a:t>ovum from ovary to </a:t>
            </a:r>
            <a:r>
              <a:rPr lang="en-IN" dirty="0" smtClean="0"/>
              <a:t>uterus </a:t>
            </a:r>
          </a:p>
          <a:p>
            <a:pPr marL="0" indent="0" algn="just">
              <a:buNone/>
            </a:pPr>
            <a:endParaRPr lang="en-US" dirty="0" smtClean="0"/>
          </a:p>
          <a:p>
            <a:pPr marL="0" indent="0" algn="just">
              <a:buNone/>
            </a:pPr>
            <a:endParaRPr lang="en-IN"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339" y="269375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951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91319"/>
            <a:ext cx="10972800" cy="5634845"/>
          </a:xfrm>
        </p:spPr>
        <p:txBody>
          <a:bodyPr/>
          <a:lstStyle/>
          <a:p>
            <a:pPr marL="0" indent="0" algn="ctr">
              <a:buNone/>
            </a:pPr>
            <a:r>
              <a:rPr lang="en-US" sz="4400" u="sng" dirty="0" smtClean="0">
                <a:solidFill>
                  <a:srgbClr val="7030A0"/>
                </a:solidFill>
                <a:latin typeface="Brush Script MT" panose="03060802040406070304" pitchFamily="66" charset="0"/>
              </a:rPr>
              <a:t>Ovary</a:t>
            </a:r>
          </a:p>
          <a:p>
            <a:pPr>
              <a:buFont typeface="Wingdings" panose="05000000000000000000" pitchFamily="2" charset="2"/>
              <a:buChar char="v"/>
            </a:pPr>
            <a:r>
              <a:rPr lang="en-US" sz="4400" dirty="0" smtClean="0">
                <a:solidFill>
                  <a:srgbClr val="7030A0"/>
                </a:solidFill>
                <a:latin typeface="Brush Script MT" panose="03060802040406070304" pitchFamily="66" charset="0"/>
              </a:rPr>
              <a:t>Functions of the ovary:</a:t>
            </a:r>
          </a:p>
          <a:p>
            <a:pPr lvl="0"/>
            <a:r>
              <a:rPr lang="en-IN" dirty="0"/>
              <a:t>During reproductive period, the </a:t>
            </a:r>
            <a:r>
              <a:rPr lang="en-IN" u="sng" dirty="0"/>
              <a:t>ovary discharges mature ovum at each menstrual cycle</a:t>
            </a:r>
            <a:r>
              <a:rPr lang="en-IN" dirty="0"/>
              <a:t>.</a:t>
            </a:r>
          </a:p>
          <a:p>
            <a:r>
              <a:rPr lang="en-IN" dirty="0"/>
              <a:t>Produces sex hormones – oestrogens and </a:t>
            </a:r>
            <a:r>
              <a:rPr lang="en-IN" dirty="0" smtClean="0"/>
              <a:t>progesterone</a:t>
            </a:r>
          </a:p>
          <a:p>
            <a:pPr marL="0" indent="0">
              <a:buNone/>
            </a:pPr>
            <a:endParaRPr lang="en-IN" dirty="0"/>
          </a:p>
        </p:txBody>
      </p:sp>
      <p:pic>
        <p:nvPicPr>
          <p:cNvPr id="4" name="Picture 5" descr="ovulationcomplet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651" y="3653180"/>
            <a:ext cx="6951260" cy="320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406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52" y="110865"/>
            <a:ext cx="10972800" cy="1143000"/>
          </a:xfrm>
        </p:spPr>
        <p:txBody>
          <a:bodyPr/>
          <a:lstStyle/>
          <a:p>
            <a:r>
              <a:rPr lang="en-US" sz="6000" u="sng" dirty="0" smtClean="0">
                <a:solidFill>
                  <a:srgbClr val="7030A0"/>
                </a:solidFill>
                <a:latin typeface="Brush Script MT" panose="03060802040406070304" pitchFamily="66" charset="0"/>
              </a:rPr>
              <a:t>Menstrual Cycle</a:t>
            </a:r>
            <a:endParaRPr lang="en-IN" sz="6000" u="sng" dirty="0">
              <a:solidFill>
                <a:srgbClr val="7030A0"/>
              </a:solidFill>
              <a:latin typeface="Brush Script MT" panose="03060802040406070304" pitchFamily="66" charset="0"/>
            </a:endParaRPr>
          </a:p>
        </p:txBody>
      </p:sp>
      <p:sp>
        <p:nvSpPr>
          <p:cNvPr id="3" name="Content Placeholder 2"/>
          <p:cNvSpPr>
            <a:spLocks noGrp="1"/>
          </p:cNvSpPr>
          <p:nvPr>
            <p:ph idx="1"/>
          </p:nvPr>
        </p:nvSpPr>
        <p:spPr>
          <a:xfrm>
            <a:off x="582305" y="1136177"/>
            <a:ext cx="10972800" cy="4525963"/>
          </a:xfrm>
        </p:spPr>
        <p:txBody>
          <a:bodyPr/>
          <a:lstStyle/>
          <a:p>
            <a:r>
              <a:rPr lang="en-IN" sz="2800" b="1" dirty="0"/>
              <a:t>Menstruation</a:t>
            </a:r>
            <a:r>
              <a:rPr lang="en-IN" sz="2800" dirty="0"/>
              <a:t>, also known as a </a:t>
            </a:r>
            <a:r>
              <a:rPr lang="en-IN" sz="2800" b="1" dirty="0"/>
              <a:t>period</a:t>
            </a:r>
            <a:r>
              <a:rPr lang="en-IN" sz="2800" dirty="0"/>
              <a:t> or </a:t>
            </a:r>
            <a:r>
              <a:rPr lang="en-IN" sz="2800" b="1" dirty="0" smtClean="0"/>
              <a:t>monthly</a:t>
            </a:r>
            <a:r>
              <a:rPr lang="en-IN" sz="2800" dirty="0" smtClean="0"/>
              <a:t>, is </a:t>
            </a:r>
            <a:r>
              <a:rPr lang="en-IN" sz="2800" dirty="0"/>
              <a:t>the regular discharge of blood and </a:t>
            </a:r>
            <a:r>
              <a:rPr lang="en-IN" sz="2800" dirty="0">
                <a:hlinkClick r:id="rId2" tooltip="Mucous membrane"/>
              </a:rPr>
              <a:t>mucosal tissue</a:t>
            </a:r>
            <a:r>
              <a:rPr lang="en-IN" sz="2800" dirty="0"/>
              <a:t> from the </a:t>
            </a:r>
            <a:r>
              <a:rPr lang="en-IN" sz="2800" dirty="0">
                <a:hlinkClick r:id="rId3" tooltip="Endometrium"/>
              </a:rPr>
              <a:t>inner lining of the uterus</a:t>
            </a:r>
            <a:r>
              <a:rPr lang="en-IN" sz="2800" dirty="0"/>
              <a:t> through the </a:t>
            </a:r>
            <a:r>
              <a:rPr lang="en-IN" sz="2800" dirty="0" smtClean="0">
                <a:hlinkClick r:id="rId4" tooltip="Vagina"/>
              </a:rPr>
              <a:t>vagina</a:t>
            </a:r>
            <a:r>
              <a:rPr lang="en-IN" sz="2800" dirty="0" smtClean="0"/>
              <a:t>.</a:t>
            </a:r>
            <a:endParaRPr lang="en-IN" sz="2800" baseline="30000" dirty="0"/>
          </a:p>
          <a:p>
            <a:r>
              <a:rPr lang="en-IN" sz="2800" dirty="0" smtClean="0"/>
              <a:t>The </a:t>
            </a:r>
            <a:r>
              <a:rPr lang="en-IN" sz="2800" dirty="0"/>
              <a:t>first period usually begins between twelve and fifteen years of </a:t>
            </a:r>
            <a:r>
              <a:rPr lang="en-IN" sz="2800" dirty="0" smtClean="0"/>
              <a:t>age</a:t>
            </a:r>
          </a:p>
          <a:p>
            <a:r>
              <a:rPr lang="en-US" sz="2800" dirty="0" smtClean="0"/>
              <a:t>it is 28 days cycle.</a:t>
            </a:r>
          </a:p>
          <a:p>
            <a:r>
              <a:rPr lang="en-IN" sz="2800" dirty="0"/>
              <a:t>Bleeding usually lasts around </a:t>
            </a:r>
            <a:r>
              <a:rPr lang="en-IN" sz="2800" dirty="0" smtClean="0"/>
              <a:t>4 </a:t>
            </a:r>
            <a:r>
              <a:rPr lang="en-IN" sz="2800" dirty="0"/>
              <a:t>to 7 </a:t>
            </a:r>
            <a:r>
              <a:rPr lang="en-IN" sz="2800" dirty="0" smtClean="0"/>
              <a:t>days. </a:t>
            </a:r>
            <a:endParaRPr lang="en-IN" sz="2800" baseline="30000" dirty="0"/>
          </a:p>
          <a:p>
            <a:r>
              <a:rPr lang="en-IN" sz="2800" dirty="0" smtClean="0"/>
              <a:t> Menstruation permanently stops  </a:t>
            </a:r>
            <a:r>
              <a:rPr lang="en-IN" sz="2800" dirty="0"/>
              <a:t>between 45 and 55 years of </a:t>
            </a:r>
            <a:r>
              <a:rPr lang="en-IN" sz="2800" dirty="0" smtClean="0"/>
              <a:t>age.</a:t>
            </a:r>
            <a:endParaRPr lang="en-IN" sz="2800" baseline="30000" dirty="0"/>
          </a:p>
          <a:p>
            <a:r>
              <a:rPr lang="en-IN" sz="2800" dirty="0" smtClean="0"/>
              <a:t>Periods </a:t>
            </a:r>
            <a:r>
              <a:rPr lang="en-IN" sz="2800" dirty="0"/>
              <a:t>also stop during </a:t>
            </a:r>
            <a:r>
              <a:rPr lang="en-IN" sz="2800" dirty="0">
                <a:hlinkClick r:id="rId5" tooltip="Pregnancy"/>
              </a:rPr>
              <a:t>pregnancy</a:t>
            </a:r>
            <a:r>
              <a:rPr lang="en-IN" sz="2800" dirty="0"/>
              <a:t> and typically do not resume during the initial months of </a:t>
            </a:r>
            <a:r>
              <a:rPr lang="en-IN" sz="2800" dirty="0">
                <a:hlinkClick r:id="rId6" tooltip="Breastfeeding"/>
              </a:rPr>
              <a:t>breastfeeding</a:t>
            </a:r>
            <a:endParaRPr lang="en-IN" sz="2800" dirty="0" smtClean="0"/>
          </a:p>
          <a:p>
            <a:endParaRPr lang="en-IN" sz="2800" baseline="30000" dirty="0"/>
          </a:p>
          <a:p>
            <a:endParaRPr lang="en-IN" sz="2800" dirty="0"/>
          </a:p>
        </p:txBody>
      </p:sp>
    </p:spTree>
    <p:extLst>
      <p:ext uri="{BB962C8B-B14F-4D97-AF65-F5344CB8AC3E}">
        <p14:creationId xmlns:p14="http://schemas.microsoft.com/office/powerpoint/2010/main" val="301922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86855"/>
            <a:ext cx="10972800" cy="5539310"/>
          </a:xfrm>
        </p:spPr>
        <p:txBody>
          <a:bodyPr/>
          <a:lstStyle/>
          <a:p>
            <a:r>
              <a:rPr lang="en-IN" dirty="0"/>
              <a:t>Up to 80% of women report having some symptoms prior to </a:t>
            </a:r>
            <a:r>
              <a:rPr lang="en-IN" dirty="0" smtClean="0"/>
              <a:t>menstruation.</a:t>
            </a:r>
            <a:endParaRPr lang="en-IN" baseline="30000" dirty="0"/>
          </a:p>
          <a:p>
            <a:r>
              <a:rPr lang="en-IN" dirty="0" smtClean="0"/>
              <a:t>Common </a:t>
            </a:r>
            <a:r>
              <a:rPr lang="en-IN" dirty="0"/>
              <a:t>signs and symptoms include </a:t>
            </a:r>
            <a:r>
              <a:rPr lang="en-IN" dirty="0">
                <a:hlinkClick r:id="rId2" tooltip="Acne vulgaris"/>
              </a:rPr>
              <a:t>acne</a:t>
            </a:r>
            <a:r>
              <a:rPr lang="en-IN" dirty="0"/>
              <a:t>, tender </a:t>
            </a:r>
            <a:r>
              <a:rPr lang="en-IN" dirty="0" smtClean="0"/>
              <a:t>breasts, </a:t>
            </a:r>
            <a:r>
              <a:rPr lang="en-IN" dirty="0"/>
              <a:t>feeling tired, irritability, and mood </a:t>
            </a:r>
            <a:r>
              <a:rPr lang="en-IN" dirty="0" smtClean="0"/>
              <a:t>changes.</a:t>
            </a:r>
            <a:endParaRPr lang="en-IN" baseline="30000" dirty="0"/>
          </a:p>
          <a:p>
            <a:r>
              <a:rPr lang="en-IN" dirty="0" smtClean="0"/>
              <a:t>These </a:t>
            </a:r>
            <a:r>
              <a:rPr lang="en-IN" dirty="0"/>
              <a:t>may interfere with normal </a:t>
            </a:r>
            <a:r>
              <a:rPr lang="en-IN" dirty="0" smtClean="0"/>
              <a:t>life </a:t>
            </a:r>
            <a:r>
              <a:rPr lang="en-IN" dirty="0"/>
              <a:t>in 20 to 30% of women. In 3 to 8%, symptoms are </a:t>
            </a:r>
            <a:r>
              <a:rPr lang="en-IN" dirty="0" smtClean="0"/>
              <a:t>severe.</a:t>
            </a:r>
          </a:p>
        </p:txBody>
      </p:sp>
    </p:spTree>
    <p:extLst>
      <p:ext uri="{BB962C8B-B14F-4D97-AF65-F5344CB8AC3E}">
        <p14:creationId xmlns:p14="http://schemas.microsoft.com/office/powerpoint/2010/main" val="3120054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7058"/>
          </a:xfrm>
        </p:spPr>
        <p:txBody>
          <a:bodyPr/>
          <a:lstStyle/>
          <a:p>
            <a:r>
              <a:rPr lang="en-US" b="1" u="sng" dirty="0"/>
              <a:t>DEFINITION</a:t>
            </a:r>
            <a:r>
              <a:rPr lang="en-US" b="1" u="sng" dirty="0" smtClean="0"/>
              <a:t>:</a:t>
            </a:r>
            <a:endParaRPr lang="en-IN" dirty="0"/>
          </a:p>
        </p:txBody>
      </p:sp>
      <p:sp>
        <p:nvSpPr>
          <p:cNvPr id="3" name="Content Placeholder 2"/>
          <p:cNvSpPr>
            <a:spLocks noGrp="1"/>
          </p:cNvSpPr>
          <p:nvPr>
            <p:ph idx="1"/>
          </p:nvPr>
        </p:nvSpPr>
        <p:spPr>
          <a:xfrm>
            <a:off x="609600" y="1078174"/>
            <a:ext cx="8875594" cy="4872250"/>
          </a:xfrm>
        </p:spPr>
        <p:txBody>
          <a:bodyPr/>
          <a:lstStyle/>
          <a:p>
            <a:r>
              <a:rPr lang="en-US" b="1" dirty="0"/>
              <a:t>Ovum:</a:t>
            </a:r>
            <a:r>
              <a:rPr lang="en-US" dirty="0"/>
              <a:t> “A mature female reproductive </a:t>
            </a:r>
            <a:r>
              <a:rPr lang="en-US" dirty="0" smtClean="0"/>
              <a:t>cell </a:t>
            </a:r>
            <a:r>
              <a:rPr lang="en-US" dirty="0"/>
              <a:t>which can </a:t>
            </a:r>
            <a:r>
              <a:rPr lang="en-US" dirty="0" smtClean="0"/>
              <a:t>give </a:t>
            </a:r>
            <a:r>
              <a:rPr lang="en-US" dirty="0"/>
              <a:t>rise to </a:t>
            </a:r>
            <a:r>
              <a:rPr lang="en-US" dirty="0" smtClean="0"/>
              <a:t>a new life only </a:t>
            </a:r>
            <a:r>
              <a:rPr lang="en-US" dirty="0"/>
              <a:t>after fertilization by a male cell”.</a:t>
            </a:r>
            <a:endParaRPr lang="en-IN" dirty="0"/>
          </a:p>
          <a:p>
            <a:r>
              <a:rPr lang="en-US" b="1" dirty="0"/>
              <a:t>Sperm:</a:t>
            </a:r>
            <a:r>
              <a:rPr lang="en-US" dirty="0"/>
              <a:t> “A cell that is produced by the male sexual organs and that combines with the female’s </a:t>
            </a:r>
            <a:r>
              <a:rPr lang="en-US" dirty="0" smtClean="0"/>
              <a:t>ovum </a:t>
            </a:r>
            <a:r>
              <a:rPr lang="en-US" dirty="0"/>
              <a:t>in reproduction.”</a:t>
            </a:r>
            <a:endParaRPr lang="en-IN" dirty="0"/>
          </a:p>
          <a:p>
            <a:r>
              <a:rPr lang="en-US" b="1" dirty="0"/>
              <a:t>Fertilization:</a:t>
            </a:r>
            <a:r>
              <a:rPr lang="en-US" dirty="0"/>
              <a:t> “it is a process of fusion of the </a:t>
            </a:r>
            <a:r>
              <a:rPr lang="en-US" dirty="0" smtClean="0"/>
              <a:t>sperm </a:t>
            </a:r>
            <a:r>
              <a:rPr lang="en-US" dirty="0"/>
              <a:t>with the mature ovum.”</a:t>
            </a:r>
            <a:endParaRPr lang="en-IN" dirty="0"/>
          </a:p>
          <a:p>
            <a:endParaRPr lang="en-IN" dirty="0"/>
          </a:p>
        </p:txBody>
      </p:sp>
      <p:pic>
        <p:nvPicPr>
          <p:cNvPr id="4" name="Picture 3"/>
          <p:cNvPicPr>
            <a:picLocks noChangeAspect="1"/>
          </p:cNvPicPr>
          <p:nvPr/>
        </p:nvPicPr>
        <p:blipFill>
          <a:blip r:embed="rId2"/>
          <a:stretch>
            <a:fillRect/>
          </a:stretch>
        </p:blipFill>
        <p:spPr>
          <a:xfrm>
            <a:off x="8993875" y="2906973"/>
            <a:ext cx="3198125" cy="3951027"/>
          </a:xfrm>
          <a:prstGeom prst="rect">
            <a:avLst/>
          </a:prstGeom>
        </p:spPr>
      </p:pic>
    </p:spTree>
    <p:extLst>
      <p:ext uri="{BB962C8B-B14F-4D97-AF65-F5344CB8AC3E}">
        <p14:creationId xmlns:p14="http://schemas.microsoft.com/office/powerpoint/2010/main" val="264615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86855"/>
            <a:ext cx="10972800" cy="5539310"/>
          </a:xfrm>
        </p:spPr>
        <p:txBody>
          <a:bodyPr/>
          <a:lstStyle/>
          <a:p>
            <a:pPr marL="0" indent="0" algn="just">
              <a:buNone/>
            </a:pPr>
            <a:r>
              <a:rPr lang="en-US" sz="2800" b="1" dirty="0" smtClean="0"/>
              <a:t>Phases of </a:t>
            </a:r>
            <a:r>
              <a:rPr lang="en-US" sz="2800" b="1" dirty="0" err="1" smtClean="0"/>
              <a:t>menstural</a:t>
            </a:r>
            <a:r>
              <a:rPr lang="en-US" sz="2800" b="1" dirty="0" smtClean="0"/>
              <a:t> cycle:</a:t>
            </a:r>
          </a:p>
          <a:p>
            <a:pPr marL="514350" indent="-514350" algn="just">
              <a:buFont typeface="+mj-lt"/>
              <a:buAutoNum type="alphaLcPeriod"/>
            </a:pPr>
            <a:r>
              <a:rPr lang="en-US" sz="2800" dirty="0" smtClean="0"/>
              <a:t>Menstrual phase</a:t>
            </a:r>
          </a:p>
          <a:p>
            <a:pPr marL="514350" indent="-514350" algn="just">
              <a:buFont typeface="+mj-lt"/>
              <a:buAutoNum type="alphaLcPeriod"/>
            </a:pPr>
            <a:r>
              <a:rPr lang="en-US" sz="2800" dirty="0"/>
              <a:t>Proliferative phase </a:t>
            </a:r>
            <a:endParaRPr lang="en-US" sz="2800" dirty="0" smtClean="0"/>
          </a:p>
          <a:p>
            <a:pPr marL="514350" indent="-514350" algn="just">
              <a:buFont typeface="+mj-lt"/>
              <a:buAutoNum type="alphaLcPeriod"/>
            </a:pPr>
            <a:r>
              <a:rPr lang="en-US" sz="2800" dirty="0" smtClean="0"/>
              <a:t>Ovulation</a:t>
            </a:r>
          </a:p>
          <a:p>
            <a:pPr marL="514350" indent="-514350" algn="just">
              <a:buFont typeface="+mj-lt"/>
              <a:buAutoNum type="alphaLcPeriod"/>
            </a:pPr>
            <a:r>
              <a:rPr lang="en-US" sz="2800" dirty="0"/>
              <a:t>Secretory phase</a:t>
            </a:r>
          </a:p>
          <a:p>
            <a:pPr marL="514350" indent="-514350" algn="just">
              <a:buFont typeface="+mj-lt"/>
              <a:buAutoNum type="alphaLcPeriod"/>
            </a:pPr>
            <a:endParaRPr lang="en-US" sz="2800" dirty="0"/>
          </a:p>
          <a:p>
            <a:pPr marL="514350" indent="-514350" algn="just">
              <a:buFont typeface="+mj-lt"/>
              <a:buAutoNum type="alphaLcPeriod"/>
            </a:pPr>
            <a:endParaRPr lang="en-US" sz="2800" dirty="0"/>
          </a:p>
          <a:p>
            <a:pPr marL="514350" indent="-514350" algn="just">
              <a:buFont typeface="+mj-lt"/>
              <a:buAutoNum type="alphaLcPeriod"/>
            </a:pPr>
            <a:endParaRPr lang="en-US" sz="2800" dirty="0" smtClean="0"/>
          </a:p>
          <a:p>
            <a:pPr marL="0" indent="0" algn="just">
              <a:buNone/>
            </a:pPr>
            <a:endParaRPr lang="en-US" sz="2800" dirty="0" smtClean="0"/>
          </a:p>
          <a:p>
            <a:pPr marL="514350" indent="-514350" algn="just">
              <a:buAutoNum type="alphaLcPeriod"/>
            </a:pPr>
            <a:endParaRPr lang="en-IN" sz="2800" b="1" dirty="0"/>
          </a:p>
        </p:txBody>
      </p:sp>
    </p:spTree>
    <p:extLst>
      <p:ext uri="{BB962C8B-B14F-4D97-AF65-F5344CB8AC3E}">
        <p14:creationId xmlns:p14="http://schemas.microsoft.com/office/powerpoint/2010/main" val="2495027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0039"/>
            <a:ext cx="10972800" cy="4525963"/>
          </a:xfrm>
        </p:spPr>
        <p:txBody>
          <a:bodyPr/>
          <a:lstStyle/>
          <a:p>
            <a:r>
              <a:rPr lang="en-US" b="1" dirty="0"/>
              <a:t>Menstrual phase:</a:t>
            </a:r>
          </a:p>
          <a:p>
            <a:r>
              <a:rPr lang="en-US" dirty="0"/>
              <a:t>If ovum is not </a:t>
            </a:r>
            <a:r>
              <a:rPr lang="en-US" dirty="0" smtClean="0"/>
              <a:t>fertilized , progesterone (hormone) </a:t>
            </a:r>
            <a:r>
              <a:rPr lang="en-US" dirty="0"/>
              <a:t>level </a:t>
            </a:r>
            <a:r>
              <a:rPr lang="en-US" dirty="0" smtClean="0"/>
              <a:t>decreases. </a:t>
            </a:r>
            <a:r>
              <a:rPr lang="en-US" dirty="0"/>
              <a:t>Because of this </a:t>
            </a:r>
            <a:r>
              <a:rPr lang="en-US" dirty="0" smtClean="0"/>
              <a:t>the new layer formed in uterus start to detach .</a:t>
            </a:r>
            <a:endParaRPr lang="en-US" dirty="0"/>
          </a:p>
          <a:p>
            <a:r>
              <a:rPr lang="en-US" dirty="0"/>
              <a:t>As a result </a:t>
            </a:r>
            <a:r>
              <a:rPr lang="en-US" dirty="0" smtClean="0"/>
              <a:t>blood </a:t>
            </a:r>
            <a:r>
              <a:rPr lang="en-US" dirty="0"/>
              <a:t>discharge from the vagina follows.</a:t>
            </a:r>
          </a:p>
          <a:p>
            <a:r>
              <a:rPr lang="en-US" dirty="0"/>
              <a:t>This lasts for about </a:t>
            </a:r>
            <a:r>
              <a:rPr lang="en-US" dirty="0" smtClean="0"/>
              <a:t>4-7 </a:t>
            </a:r>
            <a:r>
              <a:rPr lang="en-US" dirty="0"/>
              <a:t>days.</a:t>
            </a:r>
          </a:p>
          <a:p>
            <a:r>
              <a:rPr lang="en-US" dirty="0"/>
              <a:t>The normal amount of blood flow at each </a:t>
            </a:r>
            <a:r>
              <a:rPr lang="en-US" dirty="0" smtClean="0"/>
              <a:t>menstruation </a:t>
            </a:r>
            <a:r>
              <a:rPr lang="en-US" dirty="0"/>
              <a:t>is approximately 60-90ml.</a:t>
            </a:r>
          </a:p>
          <a:p>
            <a:endParaRPr lang="en-US" dirty="0"/>
          </a:p>
        </p:txBody>
      </p:sp>
    </p:spTree>
    <p:extLst>
      <p:ext uri="{BB962C8B-B14F-4D97-AF65-F5344CB8AC3E}">
        <p14:creationId xmlns:p14="http://schemas.microsoft.com/office/powerpoint/2010/main" val="3945123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8613"/>
            <a:ext cx="10972800" cy="5797551"/>
          </a:xfrm>
        </p:spPr>
        <p:txBody>
          <a:bodyPr/>
          <a:lstStyle/>
          <a:p>
            <a:pPr algn="just"/>
            <a:r>
              <a:rPr lang="en-US" b="1" dirty="0"/>
              <a:t>Proliferative phase: </a:t>
            </a:r>
            <a:endParaRPr lang="en-US" dirty="0"/>
          </a:p>
          <a:p>
            <a:pPr algn="just"/>
            <a:r>
              <a:rPr lang="en-US" dirty="0"/>
              <a:t>Phase begins at the end of menstruation </a:t>
            </a:r>
            <a:r>
              <a:rPr lang="en-US" dirty="0" smtClean="0"/>
              <a:t>,which </a:t>
            </a:r>
            <a:r>
              <a:rPr lang="en-US" dirty="0"/>
              <a:t>is about 10 days.</a:t>
            </a:r>
          </a:p>
          <a:p>
            <a:pPr algn="just"/>
            <a:r>
              <a:rPr lang="en-US" dirty="0"/>
              <a:t>In this time </a:t>
            </a:r>
            <a:r>
              <a:rPr lang="en-US" dirty="0" smtClean="0"/>
              <a:t>hormone (FSH) released  from pituitary gland helps for the maturation of ovum in the ovary..</a:t>
            </a:r>
            <a:endParaRPr lang="en-US" dirty="0"/>
          </a:p>
          <a:p>
            <a:endParaRPr lang="en-US" dirty="0"/>
          </a:p>
        </p:txBody>
      </p:sp>
      <p:pic>
        <p:nvPicPr>
          <p:cNvPr id="1026" name="Picture 2" descr="Image result for pituitary g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666" y="2980237"/>
            <a:ext cx="5632730" cy="361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600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77673"/>
            <a:ext cx="10972800" cy="5648492"/>
          </a:xfrm>
        </p:spPr>
        <p:txBody>
          <a:bodyPr/>
          <a:lstStyle/>
          <a:p>
            <a:pPr algn="just"/>
            <a:r>
              <a:rPr lang="en-US" b="1" dirty="0"/>
              <a:t>Ovulation:</a:t>
            </a:r>
          </a:p>
          <a:p>
            <a:pPr algn="just"/>
            <a:r>
              <a:rPr lang="en-US" dirty="0" smtClean="0"/>
              <a:t>Ovulation is a process whereby a mature ovum released from ovary &amp; become available for fertilization (fusion of sperm and ovum)</a:t>
            </a:r>
          </a:p>
          <a:p>
            <a:pPr algn="just"/>
            <a:r>
              <a:rPr lang="en-US" dirty="0" smtClean="0"/>
              <a:t>The ovum remains viable for 12-24 hrs.</a:t>
            </a:r>
          </a:p>
          <a:p>
            <a:pPr algn="just"/>
            <a:r>
              <a:rPr lang="en-US" dirty="0" smtClean="0"/>
              <a:t>After ovulation this phase is completed.</a:t>
            </a:r>
          </a:p>
          <a:p>
            <a:pPr algn="just"/>
            <a:endParaRPr lang="en-US" dirty="0"/>
          </a:p>
          <a:p>
            <a:pPr algn="just"/>
            <a:r>
              <a:rPr lang="en-US" dirty="0" smtClean="0"/>
              <a:t>Sperm remains viable for 48 to 72 hrs.</a:t>
            </a:r>
          </a:p>
          <a:p>
            <a:pPr algn="just"/>
            <a:endParaRPr lang="en-US" dirty="0"/>
          </a:p>
          <a:p>
            <a:pPr algn="just"/>
            <a:r>
              <a:rPr lang="en-US" dirty="0" smtClean="0"/>
              <a:t>Video</a:t>
            </a:r>
            <a:endParaRPr lang="en-IN" dirty="0"/>
          </a:p>
        </p:txBody>
      </p:sp>
    </p:spTree>
    <p:extLst>
      <p:ext uri="{BB962C8B-B14F-4D97-AF65-F5344CB8AC3E}">
        <p14:creationId xmlns:p14="http://schemas.microsoft.com/office/powerpoint/2010/main" val="2258290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04967"/>
            <a:ext cx="7579057" cy="5621197"/>
          </a:xfrm>
        </p:spPr>
        <p:txBody>
          <a:bodyPr/>
          <a:lstStyle/>
          <a:p>
            <a:pPr algn="just"/>
            <a:r>
              <a:rPr lang="en-US" sz="2800" b="1" dirty="0" smtClean="0"/>
              <a:t>Secretary phase:</a:t>
            </a:r>
          </a:p>
          <a:p>
            <a:pPr algn="just"/>
            <a:r>
              <a:rPr lang="en-US" sz="2800" dirty="0" smtClean="0"/>
              <a:t>This phase begins just after ovulation &amp; lasts for about 2 weeks.</a:t>
            </a:r>
          </a:p>
          <a:p>
            <a:pPr algn="just"/>
            <a:r>
              <a:rPr lang="en-US" sz="2800" dirty="0" smtClean="0"/>
              <a:t>In this phase there is an increase in the secretion of progesterone(hormone) </a:t>
            </a:r>
          </a:p>
          <a:p>
            <a:pPr algn="just"/>
            <a:r>
              <a:rPr lang="en-US" sz="2800" dirty="0" smtClean="0"/>
              <a:t>causes further changes in uterus like increase blood circulation, become thick &amp; spongy for fertilized ovum.</a:t>
            </a:r>
            <a:endParaRPr lang="en-IN"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475" y="0"/>
            <a:ext cx="4112525" cy="3848669"/>
          </a:xfrm>
          <a:prstGeom prst="rect">
            <a:avLst/>
          </a:prstGeom>
        </p:spPr>
      </p:pic>
    </p:spTree>
    <p:extLst>
      <p:ext uri="{BB962C8B-B14F-4D97-AF65-F5344CB8AC3E}">
        <p14:creationId xmlns:p14="http://schemas.microsoft.com/office/powerpoint/2010/main" val="487084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651" y="218365"/>
            <a:ext cx="10652566" cy="5513695"/>
          </a:xfrm>
        </p:spPr>
      </p:pic>
    </p:spTree>
    <p:extLst>
      <p:ext uri="{BB962C8B-B14F-4D97-AF65-F5344CB8AC3E}">
        <p14:creationId xmlns:p14="http://schemas.microsoft.com/office/powerpoint/2010/main" val="3693881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planning</a:t>
            </a:r>
            <a:endParaRPr lang="en-IN" dirty="0"/>
          </a:p>
        </p:txBody>
      </p:sp>
      <p:sp>
        <p:nvSpPr>
          <p:cNvPr id="3" name="Content Placeholder 2"/>
          <p:cNvSpPr>
            <a:spLocks noGrp="1"/>
          </p:cNvSpPr>
          <p:nvPr>
            <p:ph idx="1"/>
          </p:nvPr>
        </p:nvSpPr>
        <p:spPr/>
        <p:txBody>
          <a:bodyPr/>
          <a:lstStyle/>
          <a:p>
            <a:r>
              <a:rPr lang="en-US" dirty="0" smtClean="0"/>
              <a:t>The practice of controlling the number of children one has &amp; the intervals between their births, particularly by means of contraception methods or sterilization.</a:t>
            </a:r>
          </a:p>
          <a:p>
            <a:r>
              <a:rPr lang="en-US" b="1" dirty="0">
                <a:latin typeface="Baskerville Old Face" pitchFamily="18" charset="0"/>
              </a:rPr>
              <a:t>Natural </a:t>
            </a:r>
            <a:r>
              <a:rPr lang="en-US" b="1" dirty="0" smtClean="0">
                <a:latin typeface="Baskerville Old Face" pitchFamily="18" charset="0"/>
              </a:rPr>
              <a:t>Methods:</a:t>
            </a:r>
          </a:p>
          <a:p>
            <a:pPr marL="514350" indent="-514350">
              <a:buFont typeface="+mj-lt"/>
              <a:buAutoNum type="arabicPeriod"/>
            </a:pPr>
            <a:r>
              <a:rPr lang="en-US" b="1" dirty="0">
                <a:latin typeface="Baskerville Old Face" pitchFamily="18" charset="0"/>
              </a:rPr>
              <a:t>Coitus </a:t>
            </a:r>
            <a:r>
              <a:rPr lang="en-US" b="1" dirty="0" err="1" smtClean="0">
                <a:latin typeface="Baskerville Old Face" pitchFamily="18" charset="0"/>
              </a:rPr>
              <a:t>Interruptus</a:t>
            </a:r>
            <a:endParaRPr lang="en-US" b="1" dirty="0" smtClean="0">
              <a:latin typeface="Baskerville Old Face" pitchFamily="18" charset="0"/>
            </a:endParaRPr>
          </a:p>
          <a:p>
            <a:pPr marL="514350" indent="-514350">
              <a:buFont typeface="+mj-lt"/>
              <a:buAutoNum type="arabicPeriod"/>
            </a:pPr>
            <a:r>
              <a:rPr lang="en-US" b="1" dirty="0">
                <a:latin typeface="Baskerville Old Face" pitchFamily="18" charset="0"/>
              </a:rPr>
              <a:t>Safe period</a:t>
            </a:r>
          </a:p>
          <a:p>
            <a:endParaRPr lang="en-IN" dirty="0"/>
          </a:p>
        </p:txBody>
      </p:sp>
    </p:spTree>
    <p:extLst>
      <p:ext uri="{BB962C8B-B14F-4D97-AF65-F5344CB8AC3E}">
        <p14:creationId xmlns:p14="http://schemas.microsoft.com/office/powerpoint/2010/main" val="287422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59559"/>
            <a:ext cx="10972800" cy="5566606"/>
          </a:xfrm>
        </p:spPr>
        <p:txBody>
          <a:bodyPr/>
          <a:lstStyle/>
          <a:p>
            <a:pPr marL="514350" indent="-514350" algn="just">
              <a:buFont typeface="+mj-lt"/>
              <a:buAutoNum type="arabicPeriod"/>
            </a:pPr>
            <a:r>
              <a:rPr lang="en-US" b="1" dirty="0">
                <a:latin typeface="Baskerville Old Face" pitchFamily="18" charset="0"/>
              </a:rPr>
              <a:t>Coitus </a:t>
            </a:r>
            <a:r>
              <a:rPr lang="en-US" b="1" dirty="0" err="1">
                <a:latin typeface="Baskerville Old Face" pitchFamily="18" charset="0"/>
              </a:rPr>
              <a:t>interruptus</a:t>
            </a:r>
            <a:r>
              <a:rPr lang="en-US" b="1" dirty="0">
                <a:latin typeface="Baskerville Old Face" pitchFamily="18" charset="0"/>
              </a:rPr>
              <a:t> </a:t>
            </a:r>
            <a:r>
              <a:rPr lang="en-US" dirty="0">
                <a:latin typeface="Baskerville Old Face" pitchFamily="18" charset="0"/>
              </a:rPr>
              <a:t>: </a:t>
            </a:r>
            <a:endParaRPr lang="en-US" dirty="0" smtClean="0">
              <a:latin typeface="Baskerville Old Face" pitchFamily="18" charset="0"/>
            </a:endParaRPr>
          </a:p>
          <a:p>
            <a:pPr marL="0" indent="0" algn="just">
              <a:buNone/>
            </a:pPr>
            <a:r>
              <a:rPr lang="en-US" dirty="0">
                <a:latin typeface="Baskerville Old Face" pitchFamily="18" charset="0"/>
              </a:rPr>
              <a:t>	</a:t>
            </a:r>
            <a:r>
              <a:rPr lang="en-US" dirty="0" smtClean="0">
                <a:latin typeface="Baskerville Old Face" pitchFamily="18" charset="0"/>
              </a:rPr>
              <a:t>This </a:t>
            </a:r>
            <a:r>
              <a:rPr lang="en-US" dirty="0">
                <a:latin typeface="Baskerville Old Face" pitchFamily="18" charset="0"/>
              </a:rPr>
              <a:t>method is also called as withdrawal method. In this method the penis (male organ) is withdrawn from the vagina before ejaculation (discharge). In this way the </a:t>
            </a:r>
            <a:r>
              <a:rPr lang="en-US" dirty="0" smtClean="0">
                <a:latin typeface="Baskerville Old Face" pitchFamily="18" charset="0"/>
              </a:rPr>
              <a:t>semen </a:t>
            </a:r>
            <a:r>
              <a:rPr lang="en-US" dirty="0">
                <a:latin typeface="Baskerville Old Face" pitchFamily="18" charset="0"/>
              </a:rPr>
              <a:t>(a thick, whitish liquid containing sperm) </a:t>
            </a:r>
            <a:r>
              <a:rPr lang="en-US" dirty="0" smtClean="0">
                <a:latin typeface="Baskerville Old Face" pitchFamily="18" charset="0"/>
              </a:rPr>
              <a:t> </a:t>
            </a:r>
            <a:r>
              <a:rPr lang="en-US" dirty="0">
                <a:latin typeface="Baskerville Old Face" pitchFamily="18" charset="0"/>
              </a:rPr>
              <a:t>is prevented from entering the uterine cavity and pregnancy does not take place. Since the penis is withdrawn and ejaculations takes place out side the vagina, this method is called as coitus </a:t>
            </a:r>
            <a:r>
              <a:rPr lang="en-US" dirty="0" err="1">
                <a:latin typeface="Baskerville Old Face" pitchFamily="18" charset="0"/>
              </a:rPr>
              <a:t>interruptus</a:t>
            </a:r>
            <a:r>
              <a:rPr lang="en-US" dirty="0">
                <a:latin typeface="Baskerville Old Face" pitchFamily="18" charset="0"/>
              </a:rPr>
              <a:t> or the withdrawal method. This method is in use by people since time immemorial</a:t>
            </a:r>
            <a:endParaRPr lang="en-IN" dirty="0"/>
          </a:p>
        </p:txBody>
      </p:sp>
    </p:spTree>
    <p:extLst>
      <p:ext uri="{BB962C8B-B14F-4D97-AF65-F5344CB8AC3E}">
        <p14:creationId xmlns:p14="http://schemas.microsoft.com/office/powerpoint/2010/main" val="2137062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97039"/>
            <a:ext cx="10972800" cy="4229126"/>
          </a:xfrm>
        </p:spPr>
        <p:txBody>
          <a:bodyPr/>
          <a:lstStyle/>
          <a:p>
            <a:r>
              <a:rPr lang="en-US" b="1" dirty="0" smtClean="0"/>
              <a:t>Advantage:</a:t>
            </a:r>
          </a:p>
          <a:p>
            <a:pPr lvl="0"/>
            <a:r>
              <a:rPr lang="en-US" dirty="0" smtClean="0">
                <a:latin typeface="Baskerville Old Face" pitchFamily="18" charset="0"/>
              </a:rPr>
              <a:t>It involves no cost</a:t>
            </a:r>
            <a:endParaRPr lang="en-IN" dirty="0" smtClean="0">
              <a:latin typeface="Baskerville Old Face" pitchFamily="18" charset="0"/>
            </a:endParaRPr>
          </a:p>
          <a:p>
            <a:pPr lvl="0"/>
            <a:r>
              <a:rPr lang="en-US" dirty="0" smtClean="0">
                <a:latin typeface="Baskerville Old Face" pitchFamily="18" charset="0"/>
              </a:rPr>
              <a:t>It does not require any other device</a:t>
            </a:r>
            <a:endParaRPr lang="en-IN" dirty="0" smtClean="0">
              <a:latin typeface="Baskerville Old Face" pitchFamily="18" charset="0"/>
            </a:endParaRPr>
          </a:p>
          <a:p>
            <a:r>
              <a:rPr lang="en-US" dirty="0" smtClean="0">
                <a:latin typeface="Baskerville Old Face" pitchFamily="18" charset="0"/>
              </a:rPr>
              <a:t>With self control and discipline it can be fairly effective</a:t>
            </a:r>
            <a:endParaRPr lang="en-US" b="1" dirty="0" smtClean="0">
              <a:latin typeface="Baskerville Old Face" pitchFamily="18" charset="0"/>
            </a:endParaRPr>
          </a:p>
          <a:p>
            <a:endParaRPr lang="en-IN" dirty="0"/>
          </a:p>
        </p:txBody>
      </p:sp>
    </p:spTree>
    <p:extLst>
      <p:ext uri="{BB962C8B-B14F-4D97-AF65-F5344CB8AC3E}">
        <p14:creationId xmlns:p14="http://schemas.microsoft.com/office/powerpoint/2010/main" val="192179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68741"/>
            <a:ext cx="10972800" cy="5457424"/>
          </a:xfrm>
        </p:spPr>
        <p:txBody>
          <a:bodyPr/>
          <a:lstStyle/>
          <a:p>
            <a:r>
              <a:rPr lang="en-US" b="1" dirty="0" smtClean="0"/>
              <a:t>Disadvantage:</a:t>
            </a:r>
          </a:p>
          <a:p>
            <a:pPr lvl="0"/>
            <a:r>
              <a:rPr lang="en-US" dirty="0" smtClean="0">
                <a:latin typeface="Baskerville Old Face" pitchFamily="18" charset="0"/>
              </a:rPr>
              <a:t>It requires a great deal of self control and the slightest delay in withdrawal of penis may cause failure because even a drop of semen(a thick, whitish liquid containing sperm) which may escape and is sufficient to cause pregnancy.</a:t>
            </a:r>
            <a:endParaRPr lang="en-IN" dirty="0" smtClean="0">
              <a:latin typeface="Baskerville Old Face" pitchFamily="18" charset="0"/>
            </a:endParaRPr>
          </a:p>
          <a:p>
            <a:pPr lvl="0"/>
            <a:r>
              <a:rPr lang="en-US" dirty="0" smtClean="0">
                <a:latin typeface="Baskerville Old Face" pitchFamily="18" charset="0"/>
              </a:rPr>
              <a:t>The semen deposited out side the vagina has the risk of entering in the genital tract</a:t>
            </a:r>
            <a:endParaRPr lang="en-IN" dirty="0" smtClean="0">
              <a:latin typeface="Baskerville Old Face" pitchFamily="18" charset="0"/>
            </a:endParaRPr>
          </a:p>
          <a:p>
            <a:pPr lvl="0"/>
            <a:r>
              <a:rPr lang="en-US" dirty="0" smtClean="0">
                <a:latin typeface="Baskerville Old Face" pitchFamily="18" charset="0"/>
              </a:rPr>
              <a:t>There is thus a failure rate of as high as 25 percent</a:t>
            </a:r>
            <a:endParaRPr lang="en-IN" dirty="0" smtClean="0">
              <a:latin typeface="Baskerville Old Face" pitchFamily="18" charset="0"/>
            </a:endParaRPr>
          </a:p>
          <a:p>
            <a:r>
              <a:rPr lang="en-US" dirty="0" smtClean="0">
                <a:latin typeface="Baskerville Old Face" pitchFamily="18" charset="0"/>
              </a:rPr>
              <a:t> Couples are often dissatisfied</a:t>
            </a:r>
          </a:p>
          <a:p>
            <a:endParaRPr lang="en-US" dirty="0" smtClean="0"/>
          </a:p>
        </p:txBody>
      </p:sp>
    </p:spTree>
    <p:extLst>
      <p:ext uri="{BB962C8B-B14F-4D97-AF65-F5344CB8AC3E}">
        <p14:creationId xmlns:p14="http://schemas.microsoft.com/office/powerpoint/2010/main" val="351540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Image result for ovum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125"/>
            <a:ext cx="10755536" cy="492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678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59558"/>
            <a:ext cx="10972800" cy="5538031"/>
          </a:xfrm>
        </p:spPr>
        <p:txBody>
          <a:bodyPr/>
          <a:lstStyle/>
          <a:p>
            <a:pPr marL="0" indent="0">
              <a:buNone/>
            </a:pPr>
            <a:r>
              <a:rPr lang="en-US" b="1" dirty="0" smtClean="0">
                <a:solidFill>
                  <a:prstClr val="black"/>
                </a:solidFill>
                <a:latin typeface="Baskerville Old Face" pitchFamily="18" charset="0"/>
              </a:rPr>
              <a:t>2. Safe </a:t>
            </a:r>
            <a:r>
              <a:rPr lang="en-US" b="1" dirty="0">
                <a:solidFill>
                  <a:prstClr val="black"/>
                </a:solidFill>
                <a:latin typeface="Baskerville Old Face" pitchFamily="18" charset="0"/>
              </a:rPr>
              <a:t>Method/ </a:t>
            </a:r>
            <a:r>
              <a:rPr lang="en-US" b="1" dirty="0" smtClean="0">
                <a:solidFill>
                  <a:prstClr val="black"/>
                </a:solidFill>
                <a:latin typeface="Baskerville Old Face" pitchFamily="18" charset="0"/>
              </a:rPr>
              <a:t>Rhythm method/ Calendar method</a:t>
            </a:r>
          </a:p>
          <a:p>
            <a:pPr marL="0" indent="0">
              <a:buNone/>
            </a:pPr>
            <a:r>
              <a:rPr lang="en-US" b="1" dirty="0">
                <a:solidFill>
                  <a:prstClr val="black"/>
                </a:solidFill>
                <a:latin typeface="Baskerville Old Face" pitchFamily="18" charset="0"/>
              </a:rPr>
              <a:t>	</a:t>
            </a:r>
            <a:r>
              <a:rPr lang="en-US" b="1" dirty="0" smtClean="0">
                <a:solidFill>
                  <a:prstClr val="black"/>
                </a:solidFill>
                <a:latin typeface="Baskerville Old Face" pitchFamily="18" charset="0"/>
              </a:rPr>
              <a:t> </a:t>
            </a:r>
            <a:r>
              <a:rPr lang="en-US" sz="2400" dirty="0">
                <a:latin typeface="Baskerville Old Face" pitchFamily="18" charset="0"/>
              </a:rPr>
              <a:t>This method is based on the process of ovulation and menstruation cycle which helps in determination of the safe period when intercourse </a:t>
            </a:r>
            <a:r>
              <a:rPr lang="en-US" sz="2400" dirty="0" smtClean="0">
                <a:latin typeface="Baskerville Old Face" pitchFamily="18" charset="0"/>
              </a:rPr>
              <a:t>can </a:t>
            </a:r>
            <a:r>
              <a:rPr lang="en-US" sz="2400" dirty="0">
                <a:latin typeface="Baskerville Old Face" pitchFamily="18" charset="0"/>
              </a:rPr>
              <a:t>be done and unsafe period when intercourse</a:t>
            </a:r>
            <a:r>
              <a:rPr lang="en-US" sz="2400" dirty="0" smtClean="0">
                <a:latin typeface="Baskerville Old Face" pitchFamily="18" charset="0"/>
              </a:rPr>
              <a:t> </a:t>
            </a:r>
            <a:r>
              <a:rPr lang="en-US" sz="2400" dirty="0">
                <a:latin typeface="Baskerville Old Face" pitchFamily="18" charset="0"/>
              </a:rPr>
              <a:t>should be avoided to prevent pregnancy</a:t>
            </a:r>
            <a:r>
              <a:rPr lang="en-US" sz="2400" dirty="0" smtClean="0">
                <a:latin typeface="Baskerville Old Face" pitchFamily="18" charset="0"/>
              </a:rPr>
              <a:t>. Ovulation occurs at 12 to 14</a:t>
            </a:r>
            <a:r>
              <a:rPr lang="en-US" sz="2400" baseline="30000" dirty="0" smtClean="0">
                <a:latin typeface="Baskerville Old Face" pitchFamily="18" charset="0"/>
              </a:rPr>
              <a:t>th</a:t>
            </a:r>
            <a:r>
              <a:rPr lang="en-US" sz="2400" dirty="0" smtClean="0">
                <a:latin typeface="Baskerville Old Face" pitchFamily="18" charset="0"/>
              </a:rPr>
              <a:t> day and ovum life span is 12 to 24 hours.</a:t>
            </a:r>
            <a:endParaRPr lang="en-IN" sz="2400" dirty="0">
              <a:latin typeface="Baskerville Old Face" pitchFamily="18" charset="0"/>
            </a:endParaRPr>
          </a:p>
          <a:p>
            <a:pPr marL="0" indent="0">
              <a:buNone/>
            </a:pPr>
            <a:r>
              <a:rPr lang="en-IN" sz="2400" dirty="0">
                <a:solidFill>
                  <a:prstClr val="black"/>
                </a:solidFill>
                <a:latin typeface="Baskerville Old Face" pitchFamily="18" charset="0"/>
              </a:rPr>
              <a:t/>
            </a:r>
            <a:br>
              <a:rPr lang="en-IN" sz="2400" dirty="0">
                <a:solidFill>
                  <a:prstClr val="black"/>
                </a:solidFill>
                <a:latin typeface="Baskerville Old Face" pitchFamily="18" charset="0"/>
              </a:rPr>
            </a:br>
            <a:endParaRPr lang="en-US" dirty="0"/>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805" y="2766624"/>
            <a:ext cx="7785195" cy="409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72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713" y="371902"/>
            <a:ext cx="10972800" cy="4525963"/>
          </a:xfrm>
        </p:spPr>
        <p:txBody>
          <a:bodyPr/>
          <a:lstStyle/>
          <a:p>
            <a:pPr marL="0" indent="0">
              <a:buNone/>
            </a:pPr>
            <a:r>
              <a:rPr lang="en-US" b="1" dirty="0" smtClean="0"/>
              <a:t>Advantage :</a:t>
            </a:r>
            <a:endParaRPr lang="en-US" b="1" dirty="0"/>
          </a:p>
          <a:p>
            <a:pPr marL="0" indent="0">
              <a:buNone/>
            </a:pPr>
            <a:endParaRPr lang="en-IN" dirty="0"/>
          </a:p>
          <a:p>
            <a:pPr lvl="0"/>
            <a:r>
              <a:rPr lang="en-US" dirty="0"/>
              <a:t>it does not require any </a:t>
            </a:r>
            <a:r>
              <a:rPr lang="en-US" dirty="0" smtClean="0"/>
              <a:t>man made </a:t>
            </a:r>
            <a:r>
              <a:rPr lang="en-US" dirty="0"/>
              <a:t>device</a:t>
            </a:r>
            <a:endParaRPr lang="en-IN" dirty="0"/>
          </a:p>
          <a:p>
            <a:pPr lvl="0"/>
            <a:r>
              <a:rPr lang="en-US" dirty="0"/>
              <a:t>this method is accepted by Roman Catholic Church.</a:t>
            </a:r>
            <a:endParaRPr lang="en-IN" dirty="0"/>
          </a:p>
          <a:p>
            <a:endParaRPr lang="en-IN" dirty="0"/>
          </a:p>
          <a:p>
            <a:pPr marL="0" indent="0">
              <a:buNone/>
            </a:pPr>
            <a:endParaRPr lang="en-US" dirty="0"/>
          </a:p>
        </p:txBody>
      </p:sp>
    </p:spTree>
    <p:extLst>
      <p:ext uri="{BB962C8B-B14F-4D97-AF65-F5344CB8AC3E}">
        <p14:creationId xmlns:p14="http://schemas.microsoft.com/office/powerpoint/2010/main" val="1039604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952" y="754040"/>
            <a:ext cx="10972800" cy="5059906"/>
          </a:xfrm>
        </p:spPr>
        <p:txBody>
          <a:bodyPr/>
          <a:lstStyle/>
          <a:p>
            <a:pPr marL="0" indent="0">
              <a:buNone/>
            </a:pPr>
            <a:r>
              <a:rPr lang="en-US" b="1" dirty="0" smtClean="0"/>
              <a:t>Disadvantage:</a:t>
            </a:r>
            <a:endParaRPr lang="en-IN" b="1" dirty="0"/>
          </a:p>
          <a:p>
            <a:pPr lvl="0"/>
            <a:r>
              <a:rPr lang="en-US" dirty="0" smtClean="0"/>
              <a:t>The </a:t>
            </a:r>
            <a:r>
              <a:rPr lang="en-US" dirty="0"/>
              <a:t>practice of this method requires a great deal of self control between the partners because there is a period of compulsory avoidance of </a:t>
            </a:r>
            <a:r>
              <a:rPr lang="en-US" dirty="0" smtClean="0"/>
              <a:t>intercourse.</a:t>
            </a:r>
            <a:endParaRPr lang="en-IN" dirty="0"/>
          </a:p>
          <a:p>
            <a:pPr lvl="0"/>
            <a:r>
              <a:rPr lang="en-US" dirty="0" smtClean="0"/>
              <a:t> This method </a:t>
            </a:r>
            <a:r>
              <a:rPr lang="en-US" dirty="0"/>
              <a:t>is unsuitable for women who have irregular periods</a:t>
            </a:r>
            <a:endParaRPr lang="en-IN" dirty="0"/>
          </a:p>
          <a:p>
            <a:pPr lvl="0"/>
            <a:r>
              <a:rPr lang="en-US" dirty="0"/>
              <a:t> </a:t>
            </a:r>
            <a:r>
              <a:rPr lang="en-US" dirty="0" smtClean="0"/>
              <a:t>This </a:t>
            </a:r>
            <a:r>
              <a:rPr lang="en-US" dirty="0"/>
              <a:t>method is possible for those couple who are educated, can maintain a record of their </a:t>
            </a:r>
            <a:r>
              <a:rPr lang="en-US" dirty="0" err="1"/>
              <a:t>calender</a:t>
            </a:r>
            <a:r>
              <a:rPr lang="en-US" dirty="0"/>
              <a:t> and follow the safe and unsafe period </a:t>
            </a:r>
            <a:endParaRPr lang="en-IN" dirty="0"/>
          </a:p>
          <a:p>
            <a:endParaRPr lang="en-IN" dirty="0"/>
          </a:p>
          <a:p>
            <a:endParaRPr lang="en-US" dirty="0"/>
          </a:p>
        </p:txBody>
      </p:sp>
    </p:spTree>
    <p:extLst>
      <p:ext uri="{BB962C8B-B14F-4D97-AF65-F5344CB8AC3E}">
        <p14:creationId xmlns:p14="http://schemas.microsoft.com/office/powerpoint/2010/main" val="1539343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2137" y="212387"/>
            <a:ext cx="8352429" cy="600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898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4611261"/>
          </a:xfrm>
        </p:spPr>
        <p:txBody>
          <a:bodyPr/>
          <a:lstStyle/>
          <a:p>
            <a:r>
              <a:rPr lang="en-US" sz="7200" u="sng" dirty="0" smtClean="0">
                <a:solidFill>
                  <a:srgbClr val="7030A0"/>
                </a:solidFill>
                <a:latin typeface="Brush Script MT" panose="03060802040406070304" pitchFamily="66" charset="0"/>
              </a:rPr>
              <a:t>Male Reproductive </a:t>
            </a:r>
            <a:r>
              <a:rPr lang="en-US" sz="7200" u="sng" dirty="0">
                <a:solidFill>
                  <a:srgbClr val="7030A0"/>
                </a:solidFill>
                <a:latin typeface="Brush Script MT" panose="03060802040406070304" pitchFamily="66" charset="0"/>
              </a:rPr>
              <a:t>Organs</a:t>
            </a:r>
            <a:endParaRPr lang="en-US" sz="7200" dirty="0"/>
          </a:p>
        </p:txBody>
      </p:sp>
    </p:spTree>
    <p:extLst>
      <p:ext uri="{BB962C8B-B14F-4D97-AF65-F5344CB8AC3E}">
        <p14:creationId xmlns:p14="http://schemas.microsoft.com/office/powerpoint/2010/main" val="35589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38233" y="274638"/>
            <a:ext cx="6942657" cy="5851525"/>
          </a:xfrm>
          <a:prstGeom prst="rect">
            <a:avLst/>
          </a:prstGeom>
        </p:spPr>
      </p:pic>
    </p:spTree>
    <p:extLst>
      <p:ext uri="{BB962C8B-B14F-4D97-AF65-F5344CB8AC3E}">
        <p14:creationId xmlns:p14="http://schemas.microsoft.com/office/powerpoint/2010/main" val="1411583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83057" y="276202"/>
            <a:ext cx="9144000" cy="2387600"/>
          </a:xfrm>
        </p:spPr>
        <p:txBody>
          <a:bodyPr/>
          <a:lstStyle/>
          <a:p>
            <a:r>
              <a:rPr lang="en-US" sz="8000" dirty="0" smtClean="0">
                <a:solidFill>
                  <a:srgbClr val="7030A0"/>
                </a:solidFill>
                <a:latin typeface="Brush Script MT" panose="03060802040406070304" pitchFamily="66" charset="0"/>
              </a:rPr>
              <a:t>Female  </a:t>
            </a:r>
            <a:r>
              <a:rPr lang="en-US" sz="8000" dirty="0">
                <a:solidFill>
                  <a:srgbClr val="7030A0"/>
                </a:solidFill>
                <a:latin typeface="Brush Script MT" panose="03060802040406070304" pitchFamily="66" charset="0"/>
              </a:rPr>
              <a:t>Reproductive organs</a:t>
            </a:r>
            <a:endParaRPr lang="en-IN" sz="8000" dirty="0"/>
          </a:p>
        </p:txBody>
      </p:sp>
      <p:pic>
        <p:nvPicPr>
          <p:cNvPr id="6" name="Picture 5" descr="C:\Users\India\Desktop\1405774476152.jpg"/>
          <p:cNvPicPr/>
          <p:nvPr/>
        </p:nvPicPr>
        <p:blipFill>
          <a:blip r:embed="rId2" cstate="print"/>
          <a:srcRect/>
          <a:stretch>
            <a:fillRect/>
          </a:stretch>
        </p:blipFill>
        <p:spPr bwMode="auto">
          <a:xfrm>
            <a:off x="2156346" y="2593075"/>
            <a:ext cx="7861111" cy="3616657"/>
          </a:xfrm>
          <a:prstGeom prst="rect">
            <a:avLst/>
          </a:prstGeom>
          <a:noFill/>
          <a:ln w="9525">
            <a:noFill/>
            <a:miter lim="800000"/>
            <a:headEnd/>
            <a:tailEnd/>
          </a:ln>
        </p:spPr>
      </p:pic>
    </p:spTree>
    <p:extLst>
      <p:ext uri="{BB962C8B-B14F-4D97-AF65-F5344CB8AC3E}">
        <p14:creationId xmlns:p14="http://schemas.microsoft.com/office/powerpoint/2010/main" val="2867009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a:t>
            </a:r>
            <a:endParaRPr lang="en-IN" dirty="0"/>
          </a:p>
        </p:txBody>
      </p:sp>
      <p:pic>
        <p:nvPicPr>
          <p:cNvPr id="4" name="Content Placeholder 3" descr="C:\Users\India\Desktop\1405774476152.jpg"/>
          <p:cNvPicPr>
            <a:picLocks noGrp="1"/>
          </p:cNvPicPr>
          <p:nvPr>
            <p:ph idx="1"/>
          </p:nvPr>
        </p:nvPicPr>
        <p:blipFill>
          <a:blip r:embed="rId2" cstate="print"/>
          <a:srcRect/>
          <a:stretch>
            <a:fillRect/>
          </a:stretch>
        </p:blipFill>
        <p:spPr bwMode="auto">
          <a:xfrm>
            <a:off x="1048358" y="318098"/>
            <a:ext cx="10473082" cy="6059606"/>
          </a:xfrm>
          <a:prstGeom prst="rect">
            <a:avLst/>
          </a:prstGeom>
          <a:noFill/>
          <a:ln w="9525">
            <a:noFill/>
            <a:miter lim="800000"/>
            <a:headEnd/>
            <a:tailEnd/>
          </a:ln>
        </p:spPr>
      </p:pic>
    </p:spTree>
    <p:extLst>
      <p:ext uri="{BB962C8B-B14F-4D97-AF65-F5344CB8AC3E}">
        <p14:creationId xmlns:p14="http://schemas.microsoft.com/office/powerpoint/2010/main" val="1694374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304" y="1624083"/>
            <a:ext cx="10972800" cy="5607549"/>
          </a:xfrm>
        </p:spPr>
        <p:txBody>
          <a:bodyPr/>
          <a:lstStyle/>
          <a:p>
            <a:pPr lvl="0">
              <a:buFont typeface="Wingdings" panose="05000000000000000000" pitchFamily="2" charset="2"/>
              <a:buChar char="Ø"/>
            </a:pPr>
            <a:r>
              <a:rPr lang="en-US" sz="2800" b="1" dirty="0" smtClean="0"/>
              <a:t> Vaginal opening </a:t>
            </a:r>
            <a:r>
              <a:rPr lang="en-US" sz="2800" b="1" dirty="0"/>
              <a:t>and hymen:</a:t>
            </a:r>
            <a:endParaRPr lang="en-IN" sz="2800" dirty="0"/>
          </a:p>
          <a:p>
            <a:r>
              <a:rPr lang="en-US" sz="2800" dirty="0" smtClean="0"/>
              <a:t>Hymen </a:t>
            </a:r>
            <a:r>
              <a:rPr lang="en-US" sz="2800" dirty="0"/>
              <a:t>is </a:t>
            </a:r>
            <a:r>
              <a:rPr lang="en-US" sz="2800" dirty="0" smtClean="0"/>
              <a:t>a membrane that partially cover the vaginal opening </a:t>
            </a:r>
          </a:p>
          <a:p>
            <a:r>
              <a:rPr lang="en-US" sz="2800" dirty="0" smtClean="0"/>
              <a:t>It gets raptured and may bleed during first intercourse</a:t>
            </a:r>
          </a:p>
          <a:p>
            <a:r>
              <a:rPr lang="en-US" sz="2800" dirty="0"/>
              <a:t> </a:t>
            </a:r>
            <a:r>
              <a:rPr lang="en-US" sz="2800" dirty="0" smtClean="0"/>
              <a:t>in 90% of women hymen got raptured before intercourse due to cycling, exercise, etc….. </a:t>
            </a:r>
            <a:endParaRPr lang="en-IN" sz="2800" dirty="0"/>
          </a:p>
        </p:txBody>
      </p:sp>
    </p:spTree>
    <p:extLst>
      <p:ext uri="{BB962C8B-B14F-4D97-AF65-F5344CB8AC3E}">
        <p14:creationId xmlns:p14="http://schemas.microsoft.com/office/powerpoint/2010/main" val="774568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1194"/>
            <a:ext cx="9144000" cy="2224585"/>
          </a:xfrm>
        </p:spPr>
        <p:txBody>
          <a:bodyPr/>
          <a:lstStyle/>
          <a:p>
            <a:r>
              <a:rPr lang="en-US" sz="8000" dirty="0" smtClean="0">
                <a:solidFill>
                  <a:srgbClr val="7030A0"/>
                </a:solidFill>
                <a:latin typeface="Brush Script MT" panose="03060802040406070304" pitchFamily="66" charset="0"/>
              </a:rPr>
              <a:t>Internal Reproductive organs</a:t>
            </a:r>
            <a:endParaRPr lang="en-IN" sz="8000" dirty="0">
              <a:solidFill>
                <a:srgbClr val="7030A0"/>
              </a:solidFill>
              <a:latin typeface="Brush Script MT" panose="03060802040406070304" pitchFamily="66" charset="0"/>
            </a:endParaRPr>
          </a:p>
        </p:txBody>
      </p:sp>
      <p:sp>
        <p:nvSpPr>
          <p:cNvPr id="3" name="Subtitle 2"/>
          <p:cNvSpPr>
            <a:spLocks noGrp="1"/>
          </p:cNvSpPr>
          <p:nvPr>
            <p:ph type="subTitle" idx="1"/>
          </p:nvPr>
        </p:nvSpPr>
        <p:spPr>
          <a:xfrm>
            <a:off x="1524000" y="4899546"/>
            <a:ext cx="9144000" cy="358253"/>
          </a:xfrm>
        </p:spPr>
        <p:txBody>
          <a:bodyPr/>
          <a:lstStyle/>
          <a:p>
            <a:r>
              <a:rPr lang="en-US" dirty="0" err="1" smtClean="0"/>
              <a:t>Neethu</a:t>
            </a:r>
            <a:r>
              <a:rPr lang="en-US" dirty="0" smtClean="0"/>
              <a:t> George</a:t>
            </a:r>
          </a:p>
          <a:p>
            <a:r>
              <a:rPr lang="en-US" dirty="0" smtClean="0"/>
              <a:t>2</a:t>
            </a:r>
            <a:r>
              <a:rPr lang="en-US" baseline="30000" dirty="0" smtClean="0"/>
              <a:t>nd</a:t>
            </a:r>
            <a:r>
              <a:rPr lang="en-US" dirty="0" smtClean="0"/>
              <a:t> </a:t>
            </a:r>
            <a:r>
              <a:rPr lang="en-US" dirty="0" err="1" smtClean="0"/>
              <a:t>yr</a:t>
            </a:r>
            <a:r>
              <a:rPr lang="en-US" dirty="0" smtClean="0"/>
              <a:t> MSc Nursing </a:t>
            </a:r>
            <a:endParaRPr lang="en-IN" dirty="0"/>
          </a:p>
        </p:txBody>
      </p:sp>
      <p:pic>
        <p:nvPicPr>
          <p:cNvPr id="4" name="Picture 2" descr="https://encrypted-tbn1.gstatic.com/images?q=tbn:ANd9GcSGkk-A0GLslMxJxDRlHCbVeCspVSox1cI7IZye7eKkfWOciE1j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078" y="2612385"/>
            <a:ext cx="4585647" cy="349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57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8">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8" id="{F6E244BA-FCB3-4269-9CE4-65EA43EF8454}" vid="{195300DA-0DBE-4F70-922B-3FC090A8D07C}"/>
    </a:ext>
  </a:extLst>
</a:theme>
</file>

<file path=docProps/app.xml><?xml version="1.0" encoding="utf-8"?>
<Properties xmlns="http://schemas.openxmlformats.org/officeDocument/2006/extended-properties" xmlns:vt="http://schemas.openxmlformats.org/officeDocument/2006/docPropsVTypes">
  <Template>Theme8</Template>
  <TotalTime>1541</TotalTime>
  <Words>681</Words>
  <Application>Microsoft Office PowerPoint</Application>
  <PresentationFormat>Widescreen</PresentationFormat>
  <Paragraphs>105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Baskerville Old Face</vt:lpstr>
      <vt:lpstr>Brush Script MT</vt:lpstr>
      <vt:lpstr>Wingdings</vt:lpstr>
      <vt:lpstr>Theme8</vt:lpstr>
      <vt:lpstr>Reproductive Organs</vt:lpstr>
      <vt:lpstr>DEFINITION:</vt:lpstr>
      <vt:lpstr>PowerPoint Presentation</vt:lpstr>
      <vt:lpstr>Male Reproductive Organs</vt:lpstr>
      <vt:lpstr>PowerPoint Presentation</vt:lpstr>
      <vt:lpstr>Female  Reproductive organs</vt:lpstr>
      <vt:lpstr>[o                                                                                                                                                                                                                                                                                                                                                                                                                                                                                                                                                                                                                                                                                                                    </vt:lpstr>
      <vt:lpstr>PowerPoint Presentation</vt:lpstr>
      <vt:lpstr>Internal Reproductive organs</vt:lpstr>
      <vt:lpstr>PowerPoint Presentation</vt:lpstr>
      <vt:lpstr>PowerPoint Presentation</vt:lpstr>
      <vt:lpstr>Vagina</vt:lpstr>
      <vt:lpstr>PowerPoint Presentation</vt:lpstr>
      <vt:lpstr>Uterus</vt:lpstr>
      <vt:lpstr>PowerPoint Presentation</vt:lpstr>
      <vt:lpstr>PowerPoint Presentation</vt:lpstr>
      <vt:lpstr>PowerPoint Presentation</vt:lpstr>
      <vt:lpstr>Menstrual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Reproductive organs</dc:title>
  <dc:creator>Mary</dc:creator>
  <cp:lastModifiedBy>Mary</cp:lastModifiedBy>
  <cp:revision>151</cp:revision>
  <dcterms:created xsi:type="dcterms:W3CDTF">2016-02-25T12:39:24Z</dcterms:created>
  <dcterms:modified xsi:type="dcterms:W3CDTF">2019-03-15T06:13:11Z</dcterms:modified>
</cp:coreProperties>
</file>