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2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66" r:id="rId15"/>
    <p:sldId id="271" r:id="rId16"/>
    <p:sldId id="270" r:id="rId17"/>
    <p:sldId id="267" r:id="rId18"/>
    <p:sldId id="268" r:id="rId19"/>
    <p:sldId id="275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2564" y="34636"/>
            <a:ext cx="4876800" cy="4027962"/>
          </a:xfrm>
        </p:spPr>
        <p:txBody>
          <a:bodyPr>
            <a:noAutofit/>
          </a:bodyPr>
          <a:lstStyle/>
          <a:p>
            <a:pPr algn="ctr"/>
            <a:r>
              <a:rPr lang="en-IN" sz="5400" dirty="0" smtClean="0">
                <a:solidFill>
                  <a:srgbClr val="0070C0"/>
                </a:solidFill>
                <a:latin typeface="Algerian" pitchFamily="82" charset="0"/>
              </a:rPr>
              <a:t>The foetal membranes, amniotic fluid, umbilical cord</a:t>
            </a:r>
            <a:endParaRPr lang="en-IN" sz="54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867400"/>
            <a:ext cx="4572000" cy="955964"/>
          </a:xfrm>
        </p:spPr>
        <p:txBody>
          <a:bodyPr/>
          <a:lstStyle/>
          <a:p>
            <a:r>
              <a:rPr lang="en-IN" dirty="0" smtClean="0"/>
              <a:t>MRS NEETHU GEORGE </a:t>
            </a:r>
          </a:p>
          <a:p>
            <a:r>
              <a:rPr lang="en-IN" dirty="0" smtClean="0"/>
              <a:t>ASSISTANT PROFESSOR (OBG)</a:t>
            </a:r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1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 err="1" smtClean="0"/>
              <a:t>Cont</a:t>
            </a:r>
            <a:r>
              <a:rPr lang="en-IN" sz="3200" b="1" dirty="0" smtClean="0"/>
              <a:t>…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pPr marL="0" indent="0" algn="just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During pregnancy: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It helps in foetal growth.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It protects foetus from external injuries.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Maintains even from external injuries.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Maintains even temperature for foetus.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Allows free movements of foetus &amp; prevents adhesions.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Serves </a:t>
            </a:r>
            <a:r>
              <a:rPr lang="en-IN" sz="2500" dirty="0" err="1" smtClean="0">
                <a:latin typeface="Times New Roman" pitchFamily="18" charset="0"/>
                <a:cs typeface="Times New Roman" pitchFamily="18" charset="0"/>
              </a:rPr>
              <a:t>lmmunological</a:t>
            </a: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, biochemical &amp; hormonal functions.</a:t>
            </a:r>
            <a:endParaRPr lang="en-IN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 err="1" smtClean="0"/>
              <a:t>Cont</a:t>
            </a:r>
            <a:r>
              <a:rPr lang="en-IN" sz="3200" b="1" dirty="0" smtClean="0"/>
              <a:t>…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38800" cy="5181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During labour: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Helps in dilatation of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Protects foetus &amp; placenta from direct pressure from contracting uterus. Fore waters washes the vagina before birth of baby preventing infection of baby &amp; uterine cavity &amp; the hind waters clear the birth passage after the baby is born.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6098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0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Umbilical cord (</a:t>
            </a:r>
            <a:r>
              <a:rPr lang="en-IN" sz="3600" b="1" dirty="0" err="1" smtClean="0">
                <a:solidFill>
                  <a:srgbClr val="0070C0"/>
                </a:solidFill>
              </a:rPr>
              <a:t>funis</a:t>
            </a:r>
            <a:r>
              <a:rPr lang="en-IN" sz="3600" b="1" dirty="0" smtClean="0">
                <a:solidFill>
                  <a:srgbClr val="0070C0"/>
                </a:solidFill>
              </a:rPr>
              <a:t>)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48400" cy="48737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Umbilical cord is a long cord like structure that connects the foetal umbilicus with foetal surface of placenta. It is developed from body stalk of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mesodormal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cells stretching between embryonic disc &amp;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chorion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Structure of Umbilical Cord At Term: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is bluish white cord about 50 cm long &amp; 1.5 cm in diameter.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3 blood vessels are embedded in it. 1 umbilical vein &amp; 2 umbilical arteries.</a:t>
            </a:r>
          </a:p>
          <a:p>
            <a:pPr algn="just">
              <a:buFont typeface="Arial" pitchFamily="34" charset="0"/>
              <a:buChar char="•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5" y="1676400"/>
            <a:ext cx="24384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9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6858000" cy="632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3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1"/>
            <a:ext cx="8382000" cy="4343400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is twisted spirally from left to right.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There are collection of </a:t>
            </a:r>
            <a:r>
              <a:rPr lang="en-IN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wharton’s</a:t>
            </a:r>
            <a:r>
              <a:rPr lang="en-I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jelly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at places. 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There are false knots.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Umbilical cord attached foetus to placenta.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is covered by amnion.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Underneath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wharton’s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jelly supports the blood vessels.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Remanants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IN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duct at foetal end of cord &amp; yellow sac as minute yellow body at the site of placenta attachment &amp; </a:t>
            </a:r>
            <a:r>
              <a:rPr lang="en-I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allanto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 at foetal end of cord.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4038600"/>
            <a:ext cx="5198506" cy="281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6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" y="20782"/>
            <a:ext cx="8686533" cy="676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01887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3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 err="1" smtClean="0"/>
              <a:t>Cont</a:t>
            </a:r>
            <a:r>
              <a:rPr lang="en-IN" sz="3200" b="1" dirty="0" smtClean="0"/>
              <a:t>…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Functions: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is the life line between placenta &amp; foetus supplying oxygen &amp; nutrients for foetus &amp; disposing waste products.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Exchange of fluid &amp; electrolyte between umbilical vessels &amp; amniotic fluid.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 err="1" smtClean="0"/>
              <a:t>Cont</a:t>
            </a:r>
            <a:r>
              <a:rPr lang="en-IN" sz="3200" b="1" dirty="0" smtClean="0"/>
              <a:t>…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Abnormality of cord: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Short cord less than 30 cm.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No cord (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achordia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Long cord 100-300 cm long. Long cord may lead to prolapse of the cord before &amp; during labour.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True knots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False knots due to collection of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wharton’s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jelly.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Loop around the neck, may be once, twice or three times.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Single artery in umbilical cord.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27"/>
            <a:ext cx="862698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46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u="sng" dirty="0" smtClean="0">
                <a:solidFill>
                  <a:srgbClr val="0070C0"/>
                </a:solidFill>
              </a:rPr>
              <a:t>THE FOETAL MEMBRANES</a:t>
            </a:r>
            <a:endParaRPr lang="en-IN" sz="36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Foetal membranes are of two layers: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horion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: It forms outer layer of foetal membranes formed out of chorionic leave &amp; ends at placental margin. It is thicker than amnion but friable &amp; shaggy on both sides. It consists of two layers of trophoblastic epithelium lined internally by mesoderm.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Inner Amnion: It is the inner layer of foetal membranes. It is smooth, shiny &amp; slippery that lies in contact with amniotic fluids. It is tough membrane.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9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D:\neethu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962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348"/>
            <a:ext cx="8569845" cy="633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24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Function of foetal membrane: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Protective for foetus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Form liquor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amnii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Prevents infection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Facilitates cervical dilatation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Shows enzymatic activities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Serves as a source of precursor of prostaglandin.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600" b="1" u="sng" dirty="0" smtClean="0">
                <a:solidFill>
                  <a:srgbClr val="0070C0"/>
                </a:solidFill>
              </a:rPr>
              <a:t>Liquor </a:t>
            </a:r>
            <a:r>
              <a:rPr lang="en-IN" sz="3600" b="1" u="sng" dirty="0" err="1" smtClean="0">
                <a:solidFill>
                  <a:srgbClr val="0070C0"/>
                </a:solidFill>
              </a:rPr>
              <a:t>amnii</a:t>
            </a:r>
            <a:r>
              <a:rPr lang="en-IN" sz="3600" b="1" u="sng" dirty="0" smtClean="0">
                <a:solidFill>
                  <a:srgbClr val="0070C0"/>
                </a:solidFill>
              </a:rPr>
              <a:t> (amniotic fluid)</a:t>
            </a:r>
            <a:endParaRPr lang="en-IN" sz="36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watery alkaline fluid of amniotic sac in which embryo, foetus grow is called amniotic fluid.</a:t>
            </a:r>
          </a:p>
          <a:p>
            <a:pPr marL="0" indent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Physical Characteristics: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is clear fluid in early pregnancy.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 mid-pregnancy due to more bile pigments it becomes yellow.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But in late pregnancy it is colourless as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billirubin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negligible.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also contains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vernix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caseosa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&amp; desquamated epidermis.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82"/>
            <a:ext cx="8458200" cy="679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b="1" dirty="0" err="1" smtClean="0"/>
              <a:t>Cont</a:t>
            </a:r>
            <a:r>
              <a:rPr lang="en-IN" b="1" dirty="0" smtClean="0"/>
              <a:t>…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Volume: 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Amniotic fluid is detected at 8 weeks of pregnancy &amp; its average volume varies. At 38 weeks the amount is 1000 ml, 40 weeks 800 ml &amp; at 43 weeks 200ml.</a:t>
            </a:r>
          </a:p>
          <a:p>
            <a:pPr marL="0" indent="0" algn="just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3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Composition: 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Water 98-99%</a:t>
            </a:r>
          </a:p>
          <a:p>
            <a:pPr algn="just">
              <a:buFont typeface="Arial" pitchFamily="34" charset="0"/>
              <a:buChar char="•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pPr algn="r"/>
            <a:r>
              <a:rPr lang="en-IN" b="1" dirty="0" err="1" smtClean="0"/>
              <a:t>Cont</a:t>
            </a:r>
            <a:r>
              <a:rPr lang="en-IN" b="1" dirty="0" smtClean="0"/>
              <a:t>…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 fontScale="92500" lnSpcReduction="10000"/>
          </a:bodyPr>
          <a:lstStyle/>
          <a:p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Organic substances: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Protein 0.25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gm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Uric acid 4 mg%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1.8 mg%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Glucose 20 mg%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Lipids, phospholipids,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billirubin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(a trace), hormones (prolactin) vitamins, prostaglandins.</a:t>
            </a:r>
          </a:p>
          <a:p>
            <a:pPr>
              <a:buFont typeface="Courier New" pitchFamily="49" charset="0"/>
              <a:buChar char="o"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Inorganic substance: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Electrolytes- (sodium, potassium chloride) same as in maternal plasma.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is 7.2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Specific gravity 1008</a:t>
            </a:r>
          </a:p>
          <a:p>
            <a:pPr>
              <a:buFont typeface="Courier New" pitchFamily="49" charset="0"/>
              <a:buChar char="o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IN" sz="3200" b="1" dirty="0" err="1" smtClean="0"/>
              <a:t>Cont</a:t>
            </a:r>
            <a:r>
              <a:rPr lang="en-IN" sz="3200" b="1" dirty="0" smtClean="0"/>
              <a:t>…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Sources of Amniotic Fluid: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Foetal urine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Exudation of umbilical vessels</a:t>
            </a:r>
          </a:p>
          <a:p>
            <a:pPr lvl="1" algn="just">
              <a:buFont typeface="Arial" pitchFamily="34" charset="0"/>
              <a:buChar char="•"/>
            </a:pPr>
            <a:r>
              <a:rPr lang="en-IN" sz="2500" dirty="0" smtClean="0">
                <a:latin typeface="Times New Roman" pitchFamily="18" charset="0"/>
                <a:cs typeface="Times New Roman" pitchFamily="18" charset="0"/>
              </a:rPr>
              <a:t>Amniotic epithelium</a:t>
            </a:r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Foetus swallow liquor after 16 weeks 450 ml daily.</a:t>
            </a:r>
          </a:p>
          <a:p>
            <a:pPr marL="0" indent="0" algn="just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</TotalTime>
  <Words>687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The foetal membranes, amniotic fluid, umbilical cord</vt:lpstr>
      <vt:lpstr>THE FOETAL MEMBRANES</vt:lpstr>
      <vt:lpstr>PowerPoint Presentation</vt:lpstr>
      <vt:lpstr>Function of foetal membrane:</vt:lpstr>
      <vt:lpstr>Liquor amnii (amniotic fluid)</vt:lpstr>
      <vt:lpstr>PowerPoint Presentation</vt:lpstr>
      <vt:lpstr>Cont…</vt:lpstr>
      <vt:lpstr>Cont…</vt:lpstr>
      <vt:lpstr>Cont…</vt:lpstr>
      <vt:lpstr>Cont…</vt:lpstr>
      <vt:lpstr>Cont…</vt:lpstr>
      <vt:lpstr>Umbilical cord (funis)</vt:lpstr>
      <vt:lpstr>PowerPoint Presentation</vt:lpstr>
      <vt:lpstr>PowerPoint Presentation</vt:lpstr>
      <vt:lpstr>PowerPoint Presentation</vt:lpstr>
      <vt:lpstr>PowerPoint Presentation</vt:lpstr>
      <vt:lpstr>Cont…</vt:lpstr>
      <vt:lpstr>Cont…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foetal membranes, amniotic fluid, umbilical cord</dc:title>
  <dc:creator>Admin</dc:creator>
  <cp:lastModifiedBy>Windows User</cp:lastModifiedBy>
  <cp:revision>15</cp:revision>
  <dcterms:created xsi:type="dcterms:W3CDTF">2006-08-16T00:00:00Z</dcterms:created>
  <dcterms:modified xsi:type="dcterms:W3CDTF">2020-05-29T08:20:49Z</dcterms:modified>
</cp:coreProperties>
</file>