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71" r:id="rId6"/>
    <p:sldId id="259" r:id="rId7"/>
    <p:sldId id="272" r:id="rId8"/>
    <p:sldId id="260" r:id="rId9"/>
    <p:sldId id="261" r:id="rId10"/>
    <p:sldId id="273" r:id="rId11"/>
    <p:sldId id="262" r:id="rId12"/>
    <p:sldId id="276" r:id="rId13"/>
    <p:sldId id="263" r:id="rId14"/>
    <p:sldId id="264" r:id="rId15"/>
    <p:sldId id="265" r:id="rId16"/>
    <p:sldId id="266" r:id="rId17"/>
    <p:sldId id="267" r:id="rId18"/>
    <p:sldId id="274" r:id="rId19"/>
    <p:sldId id="268" r:id="rId20"/>
    <p:sldId id="269"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5/29/2020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9600" dirty="0" smtClean="0">
                <a:solidFill>
                  <a:schemeClr val="accent2">
                    <a:lumMod val="75000"/>
                  </a:schemeClr>
                </a:solidFill>
                <a:latin typeface="Algerian" pitchFamily="82" charset="0"/>
              </a:rPr>
              <a:t>PLACENTA</a:t>
            </a:r>
            <a:endParaRPr lang="en-IN" sz="9600" dirty="0">
              <a:solidFill>
                <a:schemeClr val="accent2">
                  <a:lumMod val="75000"/>
                </a:schemeClr>
              </a:solidFill>
              <a:latin typeface="Algerian" pitchFamily="82" charset="0"/>
            </a:endParaRPr>
          </a:p>
        </p:txBody>
      </p:sp>
      <p:sp>
        <p:nvSpPr>
          <p:cNvPr id="3" name="Subtitle 2"/>
          <p:cNvSpPr>
            <a:spLocks noGrp="1"/>
          </p:cNvSpPr>
          <p:nvPr>
            <p:ph type="subTitle" idx="1"/>
          </p:nvPr>
        </p:nvSpPr>
        <p:spPr/>
        <p:txBody>
          <a:bodyPr/>
          <a:lstStyle/>
          <a:p>
            <a:r>
              <a:rPr lang="en-IN" dirty="0" smtClean="0"/>
              <a:t>MRS. NEETHU GEORGE </a:t>
            </a:r>
          </a:p>
          <a:p>
            <a:r>
              <a:rPr lang="en-IN" dirty="0" smtClean="0"/>
              <a:t>ASSISTANT PROFESSOR (OBG)</a:t>
            </a:r>
            <a:endParaRPr lang="en-IN" dirty="0"/>
          </a:p>
        </p:txBody>
      </p:sp>
    </p:spTree>
    <p:extLst>
      <p:ext uri="{BB962C8B-B14F-4D97-AF65-F5344CB8AC3E}">
        <p14:creationId xmlns:p14="http://schemas.microsoft.com/office/powerpoint/2010/main" val="205050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30" y="304800"/>
            <a:ext cx="858097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510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solidFill>
                  <a:schemeClr val="accent2">
                    <a:lumMod val="75000"/>
                  </a:schemeClr>
                </a:solidFill>
              </a:rPr>
              <a:t>Placental circulation:</a:t>
            </a:r>
            <a:endParaRPr lang="en-IN" sz="4000" dirty="0">
              <a:solidFill>
                <a:schemeClr val="accent2">
                  <a:lumMod val="75000"/>
                </a:schemeClr>
              </a:solidFill>
            </a:endParaRPr>
          </a:p>
        </p:txBody>
      </p:sp>
      <p:sp>
        <p:nvSpPr>
          <p:cNvPr id="3" name="Content Placeholder 2"/>
          <p:cNvSpPr>
            <a:spLocks noGrp="1"/>
          </p:cNvSpPr>
          <p:nvPr>
            <p:ph idx="1"/>
          </p:nvPr>
        </p:nvSpPr>
        <p:spPr>
          <a:xfrm>
            <a:off x="502920" y="530352"/>
            <a:ext cx="8183880" cy="4879848"/>
          </a:xfrm>
        </p:spPr>
        <p:txBody>
          <a:bodyPr>
            <a:normAutofit lnSpcReduction="10000"/>
          </a:bodyPr>
          <a:lstStyle/>
          <a:p>
            <a:pPr algn="just"/>
            <a:r>
              <a:rPr lang="en-IN" dirty="0" smtClean="0">
                <a:latin typeface="Bookman Old Style" pitchFamily="18" charset="0"/>
              </a:rPr>
              <a:t>It consist of two independent circulation:</a:t>
            </a:r>
          </a:p>
          <a:p>
            <a:pPr marL="514350" indent="-514350" algn="just">
              <a:buFont typeface="+mj-lt"/>
              <a:buAutoNum type="alphaLcPeriod"/>
            </a:pPr>
            <a:r>
              <a:rPr lang="en-IN" b="1" dirty="0" smtClean="0">
                <a:latin typeface="Bookman Old Style" pitchFamily="18" charset="0"/>
              </a:rPr>
              <a:t>Maternal circulation: </a:t>
            </a:r>
            <a:r>
              <a:rPr lang="en-IN" dirty="0" smtClean="0">
                <a:latin typeface="Bookman Old Style" pitchFamily="18" charset="0"/>
              </a:rPr>
              <a:t>at term 120 spiral arteries enter maternal sinus. Venous blood is collected  by venous channel.</a:t>
            </a:r>
          </a:p>
          <a:p>
            <a:pPr marL="514350" indent="-514350" algn="just">
              <a:buFont typeface="+mj-lt"/>
              <a:buAutoNum type="alphaLcPeriod"/>
            </a:pPr>
            <a:r>
              <a:rPr lang="en-IN" b="1" dirty="0" smtClean="0">
                <a:latin typeface="Bookman Old Style" pitchFamily="18" charset="0"/>
              </a:rPr>
              <a:t>Foetal circulation: </a:t>
            </a:r>
            <a:r>
              <a:rPr lang="en-IN" dirty="0" smtClean="0">
                <a:latin typeface="Bookman Old Style" pitchFamily="18" charset="0"/>
              </a:rPr>
              <a:t>through umbilical cord two arteries spirally around umbilical vein carry venous impure blood from foetus to chorionic plate of placenta. Branches of umbilical artery enters to each villus. Single umbilical vein emerging from placenta into umbilical cord carries oxygenated blood. </a:t>
            </a:r>
            <a:endParaRPr lang="en-IN" dirty="0">
              <a:latin typeface="Bookman Old Style" pitchFamily="18" charset="0"/>
            </a:endParaRPr>
          </a:p>
        </p:txBody>
      </p:sp>
    </p:spTree>
    <p:extLst>
      <p:ext uri="{BB962C8B-B14F-4D97-AF65-F5344CB8AC3E}">
        <p14:creationId xmlns:p14="http://schemas.microsoft.com/office/powerpoint/2010/main" val="270048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58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83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N" dirty="0" err="1" smtClean="0">
                <a:solidFill>
                  <a:schemeClr val="accent2">
                    <a:lumMod val="75000"/>
                  </a:schemeClr>
                </a:solidFill>
              </a:rPr>
              <a:t>Cont</a:t>
            </a:r>
            <a:r>
              <a:rPr lang="en-IN" dirty="0" smtClean="0">
                <a:solidFill>
                  <a:schemeClr val="accent2">
                    <a:lumMod val="75000"/>
                  </a:schemeClr>
                </a:solidFill>
              </a:rPr>
              <a:t>…</a:t>
            </a:r>
            <a:endParaRPr lang="en-IN" dirty="0">
              <a:solidFill>
                <a:schemeClr val="accent2">
                  <a:lumMod val="75000"/>
                </a:schemeClr>
              </a:solidFill>
            </a:endParaRPr>
          </a:p>
        </p:txBody>
      </p:sp>
      <p:sp>
        <p:nvSpPr>
          <p:cNvPr id="3" name="Content Placeholder 2"/>
          <p:cNvSpPr>
            <a:spLocks noGrp="1"/>
          </p:cNvSpPr>
          <p:nvPr>
            <p:ph idx="1"/>
          </p:nvPr>
        </p:nvSpPr>
        <p:spPr>
          <a:xfrm>
            <a:off x="502920" y="530352"/>
            <a:ext cx="8183880" cy="4879848"/>
          </a:xfrm>
        </p:spPr>
        <p:txBody>
          <a:bodyPr>
            <a:normAutofit lnSpcReduction="10000"/>
          </a:bodyPr>
          <a:lstStyle/>
          <a:p>
            <a:pPr algn="just"/>
            <a:r>
              <a:rPr lang="en-IN" dirty="0" smtClean="0">
                <a:latin typeface="Bookman Old Style" pitchFamily="18" charset="0"/>
              </a:rPr>
              <a:t>Foetal &amp; maternal blood streams flow side by side in opposite direction. Foetal blood has higher oxygen carrying capacity due to red cells carrying foetal haemoglobin.</a:t>
            </a:r>
          </a:p>
          <a:p>
            <a:pPr algn="just"/>
            <a:endParaRPr lang="en-IN" dirty="0">
              <a:latin typeface="Bookman Old Style" pitchFamily="18" charset="0"/>
            </a:endParaRPr>
          </a:p>
          <a:p>
            <a:pPr algn="just"/>
            <a:r>
              <a:rPr lang="en-IN" b="1" dirty="0" smtClean="0">
                <a:latin typeface="Bookman Old Style" pitchFamily="18" charset="0"/>
              </a:rPr>
              <a:t>Placental Aging</a:t>
            </a:r>
            <a:r>
              <a:rPr lang="en-IN" dirty="0" smtClean="0">
                <a:latin typeface="Bookman Old Style" pitchFamily="18" charset="0"/>
              </a:rPr>
              <a:t>:</a:t>
            </a:r>
          </a:p>
          <a:p>
            <a:pPr marL="0" indent="0" algn="just">
              <a:buNone/>
            </a:pPr>
            <a:r>
              <a:rPr lang="en-IN" dirty="0" smtClean="0">
                <a:latin typeface="Bookman Old Style" pitchFamily="18" charset="0"/>
              </a:rPr>
              <a:t>Placenta has limited life span. Near term pregnancy normal placenta shows white infarcts- degenerated villi with deposition of fibrin &amp; calcium. These infracts are more common at placental margin.</a:t>
            </a:r>
            <a:endParaRPr lang="en-IN" dirty="0">
              <a:latin typeface="Bookman Old Style" pitchFamily="18" charset="0"/>
            </a:endParaRPr>
          </a:p>
        </p:txBody>
      </p:sp>
    </p:spTree>
    <p:extLst>
      <p:ext uri="{BB962C8B-B14F-4D97-AF65-F5344CB8AC3E}">
        <p14:creationId xmlns:p14="http://schemas.microsoft.com/office/powerpoint/2010/main" val="1091237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solidFill>
                  <a:schemeClr val="accent2">
                    <a:lumMod val="75000"/>
                  </a:schemeClr>
                </a:solidFill>
              </a:rPr>
              <a:t>Functions of placenta:</a:t>
            </a:r>
            <a:endParaRPr lang="en-IN" sz="4000" dirty="0">
              <a:solidFill>
                <a:schemeClr val="accent2">
                  <a:lumMod val="75000"/>
                </a:schemeClr>
              </a:solidFill>
            </a:endParaRPr>
          </a:p>
        </p:txBody>
      </p:sp>
      <p:sp>
        <p:nvSpPr>
          <p:cNvPr id="3" name="Content Placeholder 2"/>
          <p:cNvSpPr>
            <a:spLocks noGrp="1"/>
          </p:cNvSpPr>
          <p:nvPr>
            <p:ph idx="1"/>
          </p:nvPr>
        </p:nvSpPr>
        <p:spPr>
          <a:xfrm>
            <a:off x="502920" y="530352"/>
            <a:ext cx="8183880" cy="4498848"/>
          </a:xfrm>
        </p:spPr>
        <p:txBody>
          <a:bodyPr>
            <a:normAutofit fontScale="92500"/>
          </a:bodyPr>
          <a:lstStyle/>
          <a:p>
            <a:pPr marL="514350" indent="-514350" algn="just">
              <a:buFont typeface="+mj-lt"/>
              <a:buAutoNum type="arabicParenR"/>
            </a:pPr>
            <a:r>
              <a:rPr lang="en-IN" sz="3200" b="1" dirty="0" smtClean="0">
                <a:latin typeface="Bookman Old Style" pitchFamily="18" charset="0"/>
              </a:rPr>
              <a:t>Foetal Respiratory Function:</a:t>
            </a:r>
            <a:r>
              <a:rPr lang="en-IN" sz="3200" dirty="0" smtClean="0">
                <a:latin typeface="Bookman Old Style" pitchFamily="18" charset="0"/>
              </a:rPr>
              <a:t> by simple diffusion, oxygen goes to foetal circulation from maternal sinus &amp; carbon dioxide diffuses out.</a:t>
            </a:r>
          </a:p>
          <a:p>
            <a:pPr marL="514350" indent="-514350" algn="just">
              <a:buFont typeface="+mj-lt"/>
              <a:buAutoNum type="arabicParenR"/>
            </a:pPr>
            <a:r>
              <a:rPr lang="en-IN" sz="3200" b="1" dirty="0" smtClean="0">
                <a:latin typeface="Bookman Old Style" pitchFamily="18" charset="0"/>
              </a:rPr>
              <a:t>Foetal Alimentary Function: </a:t>
            </a:r>
            <a:r>
              <a:rPr lang="en-IN" sz="3200" dirty="0" smtClean="0">
                <a:latin typeface="Bookman Old Style" pitchFamily="18" charset="0"/>
              </a:rPr>
              <a:t>all nutrient such as glucose, </a:t>
            </a:r>
            <a:r>
              <a:rPr lang="en-IN" sz="3200" dirty="0" err="1" smtClean="0">
                <a:latin typeface="Bookman Old Style" pitchFamily="18" charset="0"/>
              </a:rPr>
              <a:t>aminoacids</a:t>
            </a:r>
            <a:r>
              <a:rPr lang="en-IN" sz="3200" dirty="0" smtClean="0">
                <a:latin typeface="Bookman Old Style" pitchFamily="18" charset="0"/>
              </a:rPr>
              <a:t>, lipids, vitamins, minerals, water &amp; electrolytes pass from maternal sinus to foetal circulation.</a:t>
            </a:r>
          </a:p>
          <a:p>
            <a:pPr marL="514350" indent="-514350" algn="just">
              <a:buFont typeface="+mj-lt"/>
              <a:buAutoNum type="arabicParenR"/>
            </a:pPr>
            <a:endParaRPr lang="en-IN" dirty="0">
              <a:latin typeface="Bookman Old Style" pitchFamily="18" charset="0"/>
            </a:endParaRPr>
          </a:p>
        </p:txBody>
      </p:sp>
    </p:spTree>
    <p:extLst>
      <p:ext uri="{BB962C8B-B14F-4D97-AF65-F5344CB8AC3E}">
        <p14:creationId xmlns:p14="http://schemas.microsoft.com/office/powerpoint/2010/main" val="1039303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N" sz="4000" dirty="0" err="1" smtClean="0">
                <a:solidFill>
                  <a:schemeClr val="accent2">
                    <a:lumMod val="75000"/>
                  </a:schemeClr>
                </a:solidFill>
                <a:effectLst>
                  <a:outerShdw blurRad="38100" dist="38100" dir="2700000" algn="tl">
                    <a:srgbClr val="000000">
                      <a:alpha val="43137"/>
                    </a:srgbClr>
                  </a:outerShdw>
                </a:effectLst>
              </a:rPr>
              <a:t>Cont</a:t>
            </a:r>
            <a:r>
              <a:rPr lang="en-IN" sz="4000" dirty="0" smtClean="0">
                <a:solidFill>
                  <a:schemeClr val="accent2">
                    <a:lumMod val="75000"/>
                  </a:schemeClr>
                </a:solidFill>
                <a:effectLst>
                  <a:outerShdw blurRad="38100" dist="38100" dir="2700000" algn="tl">
                    <a:srgbClr val="000000">
                      <a:alpha val="43137"/>
                    </a:srgbClr>
                  </a:outerShdw>
                </a:effectLst>
              </a:rPr>
              <a:t>…</a:t>
            </a:r>
            <a:endParaRPr lang="en-IN" sz="4000"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2920" y="530352"/>
            <a:ext cx="8183880" cy="4803648"/>
          </a:xfrm>
        </p:spPr>
        <p:txBody>
          <a:bodyPr>
            <a:normAutofit/>
          </a:bodyPr>
          <a:lstStyle/>
          <a:p>
            <a:pPr marL="514350" indent="-514350" algn="just">
              <a:buFont typeface="+mj-lt"/>
              <a:buAutoNum type="arabicPeriod" startAt="3"/>
            </a:pPr>
            <a:r>
              <a:rPr lang="en-IN" b="1" dirty="0" smtClean="0">
                <a:latin typeface="Bookman Old Style" pitchFamily="18" charset="0"/>
              </a:rPr>
              <a:t>Foetal Excretory Function: </a:t>
            </a:r>
            <a:r>
              <a:rPr lang="en-IN" dirty="0" smtClean="0">
                <a:latin typeface="Bookman Old Style" pitchFamily="18" charset="0"/>
              </a:rPr>
              <a:t>placenta acts as a foetal kidney by excreting small amount of placental hormones &amp; steroids hormones.</a:t>
            </a:r>
          </a:p>
          <a:p>
            <a:pPr marL="514350" indent="-514350" algn="just">
              <a:buFont typeface="+mj-lt"/>
              <a:buAutoNum type="arabicPeriod" startAt="3"/>
            </a:pPr>
            <a:r>
              <a:rPr lang="en-IN" b="1" dirty="0" smtClean="0">
                <a:latin typeface="Bookman Old Style" pitchFamily="18" charset="0"/>
              </a:rPr>
              <a:t>Foetal Barrier Functions: </a:t>
            </a:r>
            <a:r>
              <a:rPr lang="en-IN" dirty="0" smtClean="0">
                <a:latin typeface="Bookman Old Style" pitchFamily="18" charset="0"/>
              </a:rPr>
              <a:t>this prevents large molecular size substance to pass from mother to foetus. Currently this barrier function is considered a myth since many infective </a:t>
            </a:r>
            <a:r>
              <a:rPr lang="en-IN" dirty="0" err="1" smtClean="0">
                <a:latin typeface="Bookman Old Style" pitchFamily="18" charset="0"/>
              </a:rPr>
              <a:t>organisums</a:t>
            </a:r>
            <a:r>
              <a:rPr lang="en-IN" dirty="0" smtClean="0">
                <a:latin typeface="Bookman Old Style" pitchFamily="18" charset="0"/>
              </a:rPr>
              <a:t>, drugs easily cross over to the foetus.</a:t>
            </a:r>
          </a:p>
          <a:p>
            <a:pPr marL="514350" indent="-514350" algn="just">
              <a:buFont typeface="+mj-lt"/>
              <a:buAutoNum type="arabicPeriod" startAt="3"/>
            </a:pPr>
            <a:endParaRPr lang="en-IN" dirty="0">
              <a:latin typeface="Bookman Old Style" pitchFamily="18" charset="0"/>
            </a:endParaRPr>
          </a:p>
          <a:p>
            <a:pPr marL="514350" indent="-514350" algn="just">
              <a:buFont typeface="+mj-lt"/>
              <a:buAutoNum type="arabicPeriod" startAt="3"/>
            </a:pPr>
            <a:endParaRPr lang="en-IN" dirty="0">
              <a:latin typeface="Bookman Old Style" pitchFamily="18" charset="0"/>
            </a:endParaRPr>
          </a:p>
        </p:txBody>
      </p:sp>
    </p:spTree>
    <p:extLst>
      <p:ext uri="{BB962C8B-B14F-4D97-AF65-F5344CB8AC3E}">
        <p14:creationId xmlns:p14="http://schemas.microsoft.com/office/powerpoint/2010/main" val="2091044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N" sz="4000" dirty="0" err="1" smtClean="0">
                <a:solidFill>
                  <a:schemeClr val="accent2">
                    <a:lumMod val="75000"/>
                  </a:schemeClr>
                </a:solidFill>
              </a:rPr>
              <a:t>Cont</a:t>
            </a:r>
            <a:r>
              <a:rPr lang="en-IN" sz="4000" dirty="0" smtClean="0">
                <a:solidFill>
                  <a:schemeClr val="accent2">
                    <a:lumMod val="75000"/>
                  </a:schemeClr>
                </a:solidFill>
              </a:rPr>
              <a:t>…</a:t>
            </a:r>
            <a:endParaRPr lang="en-IN" sz="4000" dirty="0">
              <a:solidFill>
                <a:schemeClr val="accent2">
                  <a:lumMod val="75000"/>
                </a:schemeClr>
              </a:solidFill>
            </a:endParaRPr>
          </a:p>
        </p:txBody>
      </p:sp>
      <p:sp>
        <p:nvSpPr>
          <p:cNvPr id="3" name="Content Placeholder 2"/>
          <p:cNvSpPr>
            <a:spLocks noGrp="1"/>
          </p:cNvSpPr>
          <p:nvPr>
            <p:ph idx="1"/>
          </p:nvPr>
        </p:nvSpPr>
        <p:spPr>
          <a:xfrm>
            <a:off x="457200" y="533400"/>
            <a:ext cx="8183880" cy="2813304"/>
          </a:xfrm>
        </p:spPr>
        <p:txBody>
          <a:bodyPr/>
          <a:lstStyle/>
          <a:p>
            <a:pPr marL="514350" indent="-514350" algn="just">
              <a:buFont typeface="+mj-lt"/>
              <a:buAutoNum type="arabicPeriod" startAt="5"/>
            </a:pPr>
            <a:r>
              <a:rPr lang="en-IN" b="1" dirty="0" smtClean="0">
                <a:latin typeface="Bookman Old Style" pitchFamily="18" charset="0"/>
              </a:rPr>
              <a:t>Enzyme Function</a:t>
            </a:r>
            <a:r>
              <a:rPr lang="en-IN" dirty="0" smtClean="0">
                <a:latin typeface="Bookman Old Style" pitchFamily="18" charset="0"/>
              </a:rPr>
              <a:t>: various enzymes are involved in hormone synthesis &amp; metabolism are elaborated by placenta.</a:t>
            </a:r>
          </a:p>
          <a:p>
            <a:pPr marL="514350" indent="-514350" algn="just">
              <a:buFont typeface="+mj-lt"/>
              <a:buAutoNum type="arabicPeriod" startAt="5"/>
            </a:pPr>
            <a:r>
              <a:rPr lang="en-IN" b="1" dirty="0" smtClean="0">
                <a:latin typeface="Bookman Old Style" pitchFamily="18" charset="0"/>
              </a:rPr>
              <a:t>Immunological Function</a:t>
            </a:r>
          </a:p>
          <a:p>
            <a:pPr marL="0" indent="0" algn="just">
              <a:buNone/>
            </a:pPr>
            <a:endParaRPr lang="en-IN" b="1" dirty="0" smtClean="0">
              <a:latin typeface="Bookman Old Style"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5867400" cy="411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791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solidFill>
                  <a:schemeClr val="accent2">
                    <a:lumMod val="75000"/>
                  </a:schemeClr>
                </a:solidFill>
              </a:rPr>
              <a:t>Abnormalities of placenta</a:t>
            </a:r>
            <a:endParaRPr lang="en-IN" sz="4000" dirty="0">
              <a:solidFill>
                <a:schemeClr val="accent2">
                  <a:lumMod val="75000"/>
                </a:schemeClr>
              </a:solidFill>
            </a:endParaRPr>
          </a:p>
        </p:txBody>
      </p:sp>
      <p:sp>
        <p:nvSpPr>
          <p:cNvPr id="3" name="Content Placeholder 2"/>
          <p:cNvSpPr>
            <a:spLocks noGrp="1"/>
          </p:cNvSpPr>
          <p:nvPr>
            <p:ph idx="1"/>
          </p:nvPr>
        </p:nvSpPr>
        <p:spPr>
          <a:xfrm>
            <a:off x="502920" y="530352"/>
            <a:ext cx="8183880" cy="4651248"/>
          </a:xfrm>
        </p:spPr>
        <p:txBody>
          <a:bodyPr/>
          <a:lstStyle/>
          <a:p>
            <a:pPr marL="514350" indent="-514350" algn="just">
              <a:buFont typeface="+mj-lt"/>
              <a:buAutoNum type="arabicPeriod"/>
            </a:pPr>
            <a:r>
              <a:rPr lang="en-IN" b="1" dirty="0" smtClean="0">
                <a:latin typeface="Bookman Old Style" pitchFamily="18" charset="0"/>
              </a:rPr>
              <a:t>Large </a:t>
            </a:r>
            <a:r>
              <a:rPr lang="en-IN" b="1" dirty="0" err="1" smtClean="0">
                <a:latin typeface="Bookman Old Style" pitchFamily="18" charset="0"/>
              </a:rPr>
              <a:t>placenta:</a:t>
            </a:r>
            <a:r>
              <a:rPr lang="en-IN" dirty="0" err="1" smtClean="0">
                <a:latin typeface="Bookman Old Style" pitchFamily="18" charset="0"/>
              </a:rPr>
              <a:t>occur</a:t>
            </a:r>
            <a:r>
              <a:rPr lang="en-IN" dirty="0" smtClean="0">
                <a:latin typeface="Bookman Old Style" pitchFamily="18" charset="0"/>
              </a:rPr>
              <a:t> in syphilis, diabetes mellitus &amp; in </a:t>
            </a:r>
            <a:r>
              <a:rPr lang="en-IN" dirty="0" err="1" smtClean="0">
                <a:latin typeface="Bookman Old Style" pitchFamily="18" charset="0"/>
              </a:rPr>
              <a:t>erythroblastosis</a:t>
            </a:r>
            <a:r>
              <a:rPr lang="en-IN" dirty="0" smtClean="0"/>
              <a:t>.</a:t>
            </a:r>
          </a:p>
          <a:p>
            <a:pPr marL="514350" indent="-514350" algn="just">
              <a:buFont typeface="+mj-lt"/>
              <a:buAutoNum type="arabicPeriod"/>
            </a:pPr>
            <a:endParaRPr lang="en-IN" dirty="0" smtClean="0"/>
          </a:p>
          <a:p>
            <a:pPr marL="514350" indent="-514350" algn="just">
              <a:buFont typeface="+mj-lt"/>
              <a:buAutoNum type="arabicPeriod"/>
            </a:pPr>
            <a:r>
              <a:rPr lang="en-IN" b="1" dirty="0" smtClean="0"/>
              <a:t>Placenta </a:t>
            </a:r>
            <a:r>
              <a:rPr lang="en-IN" b="1" dirty="0" err="1" smtClean="0"/>
              <a:t>succenturiata</a:t>
            </a:r>
            <a:r>
              <a:rPr lang="en-IN" b="1" dirty="0" smtClean="0"/>
              <a:t>: </a:t>
            </a:r>
            <a:r>
              <a:rPr lang="en-IN" dirty="0" smtClean="0"/>
              <a:t>one or more small accessory lobes lie away from the main mass </a:t>
            </a:r>
            <a:r>
              <a:rPr lang="en-IN" dirty="0" err="1" smtClean="0"/>
              <a:t>contining</a:t>
            </a:r>
            <a:r>
              <a:rPr lang="en-IN" dirty="0" smtClean="0"/>
              <a:t> blood vessels. Clinical </a:t>
            </a:r>
            <a:r>
              <a:rPr lang="en-IN" dirty="0" err="1" smtClean="0"/>
              <a:t>importances</a:t>
            </a:r>
            <a:r>
              <a:rPr lang="en-IN" dirty="0" smtClean="0"/>
              <a:t> is that it can be retained after the main placenta is expelled producing postpartum haemorrhage.</a:t>
            </a:r>
            <a:endParaRPr lang="en-IN" dirty="0"/>
          </a:p>
        </p:txBody>
      </p:sp>
    </p:spTree>
    <p:extLst>
      <p:ext uri="{BB962C8B-B14F-4D97-AF65-F5344CB8AC3E}">
        <p14:creationId xmlns:p14="http://schemas.microsoft.com/office/powerpoint/2010/main" val="3964150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381000"/>
            <a:ext cx="464574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887" y="228600"/>
            <a:ext cx="4512113" cy="636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20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N" sz="4000" dirty="0" err="1" smtClean="0">
                <a:solidFill>
                  <a:schemeClr val="accent2">
                    <a:lumMod val="75000"/>
                  </a:schemeClr>
                </a:solidFill>
              </a:rPr>
              <a:t>Cont</a:t>
            </a:r>
            <a:r>
              <a:rPr lang="en-IN" sz="4000" dirty="0" smtClean="0">
                <a:solidFill>
                  <a:schemeClr val="accent2">
                    <a:lumMod val="75000"/>
                  </a:schemeClr>
                </a:solidFill>
              </a:rPr>
              <a:t>…</a:t>
            </a:r>
            <a:endParaRPr lang="en-IN" sz="4000" dirty="0">
              <a:solidFill>
                <a:schemeClr val="accent2">
                  <a:lumMod val="75000"/>
                </a:schemeClr>
              </a:solidFill>
            </a:endParaRPr>
          </a:p>
        </p:txBody>
      </p:sp>
      <p:sp>
        <p:nvSpPr>
          <p:cNvPr id="3" name="Content Placeholder 2"/>
          <p:cNvSpPr>
            <a:spLocks noGrp="1"/>
          </p:cNvSpPr>
          <p:nvPr>
            <p:ph idx="1"/>
          </p:nvPr>
        </p:nvSpPr>
        <p:spPr/>
        <p:txBody>
          <a:bodyPr/>
          <a:lstStyle/>
          <a:p>
            <a:pPr marL="514350" indent="-514350" algn="just">
              <a:buFont typeface="+mj-lt"/>
              <a:buAutoNum type="arabicPeriod" startAt="3"/>
            </a:pPr>
            <a:r>
              <a:rPr lang="en-IN" b="1" dirty="0" smtClean="0">
                <a:latin typeface="Bookman Old Style" pitchFamily="18" charset="0"/>
              </a:rPr>
              <a:t>Bipartite of tripartite placenta:</a:t>
            </a:r>
            <a:r>
              <a:rPr lang="en-IN" dirty="0" smtClean="0">
                <a:latin typeface="Bookman Old Style" pitchFamily="18" charset="0"/>
              </a:rPr>
              <a:t> there are two or three almost equal lobes lying close to each other. Foetal vessels extend from one lobe to other before uniting at umbilical cord. This may cause antepartum haemorrhage &amp; retained placenta.</a:t>
            </a:r>
          </a:p>
          <a:p>
            <a:pPr marL="514350" indent="-514350" algn="just">
              <a:buFont typeface="+mj-lt"/>
              <a:buAutoNum type="arabicPeriod" startAt="3"/>
            </a:pPr>
            <a:r>
              <a:rPr lang="en-IN" b="1" dirty="0" smtClean="0">
                <a:latin typeface="Bookman Old Style" pitchFamily="18" charset="0"/>
              </a:rPr>
              <a:t>Battle </a:t>
            </a:r>
            <a:r>
              <a:rPr lang="en-IN" b="1" dirty="0" err="1" smtClean="0">
                <a:latin typeface="Bookman Old Style" pitchFamily="18" charset="0"/>
              </a:rPr>
              <a:t>dore</a:t>
            </a:r>
            <a:r>
              <a:rPr lang="en-IN" b="1" dirty="0" smtClean="0">
                <a:latin typeface="Bookman Old Style" pitchFamily="18" charset="0"/>
              </a:rPr>
              <a:t> placenta: </a:t>
            </a:r>
            <a:r>
              <a:rPr lang="en-IN" dirty="0" smtClean="0">
                <a:latin typeface="Bookman Old Style" pitchFamily="18" charset="0"/>
              </a:rPr>
              <a:t>in this the cord is situated at the very edge of placenta.</a:t>
            </a:r>
            <a:endParaRPr lang="en-IN" dirty="0">
              <a:latin typeface="Bookman Old Style" pitchFamily="18" charset="0"/>
            </a:endParaRPr>
          </a:p>
        </p:txBody>
      </p:sp>
    </p:spTree>
    <p:extLst>
      <p:ext uri="{BB962C8B-B14F-4D97-AF65-F5344CB8AC3E}">
        <p14:creationId xmlns:p14="http://schemas.microsoft.com/office/powerpoint/2010/main" val="1173022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183880" cy="1051560"/>
          </a:xfrm>
        </p:spPr>
        <p:txBody>
          <a:bodyPr>
            <a:normAutofit/>
          </a:bodyPr>
          <a:lstStyle/>
          <a:p>
            <a:r>
              <a:rPr lang="en-IN" sz="4000" dirty="0" smtClean="0">
                <a:solidFill>
                  <a:schemeClr val="accent2">
                    <a:lumMod val="75000"/>
                  </a:schemeClr>
                </a:solidFill>
              </a:rPr>
              <a:t>DEFINE:</a:t>
            </a:r>
            <a:endParaRPr lang="en-IN" sz="4000" dirty="0">
              <a:solidFill>
                <a:schemeClr val="accent2">
                  <a:lumMod val="75000"/>
                </a:schemeClr>
              </a:solidFill>
            </a:endParaRPr>
          </a:p>
        </p:txBody>
      </p:sp>
      <p:sp>
        <p:nvSpPr>
          <p:cNvPr id="3" name="Content Placeholder 2"/>
          <p:cNvSpPr>
            <a:spLocks noGrp="1"/>
          </p:cNvSpPr>
          <p:nvPr>
            <p:ph idx="1"/>
          </p:nvPr>
        </p:nvSpPr>
        <p:spPr>
          <a:xfrm>
            <a:off x="381000" y="3505200"/>
            <a:ext cx="8183880" cy="1660328"/>
          </a:xfrm>
        </p:spPr>
        <p:txBody>
          <a:bodyPr>
            <a:normAutofit/>
          </a:bodyPr>
          <a:lstStyle/>
          <a:p>
            <a:pPr marL="0" indent="0" algn="just">
              <a:buNone/>
            </a:pPr>
            <a:r>
              <a:rPr lang="en-IN" sz="3200" dirty="0" smtClean="0">
                <a:latin typeface="Bookman Old Style" pitchFamily="18" charset="0"/>
              </a:rPr>
              <a:t>Placenta is developed from chorionic </a:t>
            </a:r>
            <a:r>
              <a:rPr lang="en-IN" sz="3200" dirty="0" err="1" smtClean="0">
                <a:latin typeface="Bookman Old Style" pitchFamily="18" charset="0"/>
              </a:rPr>
              <a:t>frondosum</a:t>
            </a:r>
            <a:r>
              <a:rPr lang="en-IN" sz="3200" dirty="0" smtClean="0">
                <a:latin typeface="Bookman Old Style" pitchFamily="18" charset="0"/>
              </a:rPr>
              <a:t> &amp; decidua. It begins at 6</a:t>
            </a:r>
            <a:r>
              <a:rPr lang="en-IN" sz="3200" baseline="30000" dirty="0" smtClean="0">
                <a:latin typeface="Bookman Old Style" pitchFamily="18" charset="0"/>
              </a:rPr>
              <a:t>th</a:t>
            </a:r>
            <a:r>
              <a:rPr lang="en-IN" sz="3200" dirty="0" smtClean="0">
                <a:latin typeface="Bookman Old Style" pitchFamily="18" charset="0"/>
              </a:rPr>
              <a:t> week &amp; completed by 12</a:t>
            </a:r>
            <a:r>
              <a:rPr lang="en-IN" sz="3200" baseline="30000" dirty="0" smtClean="0">
                <a:latin typeface="Bookman Old Style" pitchFamily="18" charset="0"/>
              </a:rPr>
              <a:t>th</a:t>
            </a:r>
            <a:r>
              <a:rPr lang="en-IN" sz="3200" dirty="0" smtClean="0">
                <a:latin typeface="Bookman Old Style" pitchFamily="18" charset="0"/>
              </a:rPr>
              <a:t> week.</a:t>
            </a:r>
            <a:endParaRPr lang="en-IN" sz="3200" dirty="0">
              <a:latin typeface="Bookman Old Style"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7239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017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489131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314" y="304800"/>
            <a:ext cx="427082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972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descr="D:\Working Data\Desktop\download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077200" cy="541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2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0225"/>
            <a:ext cx="8382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386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solidFill>
                  <a:schemeClr val="accent2">
                    <a:lumMod val="75000"/>
                  </a:schemeClr>
                </a:solidFill>
              </a:rPr>
              <a:t>THE PLACENTA AT TERM:</a:t>
            </a:r>
            <a:endParaRPr lang="en-IN" sz="4000" dirty="0">
              <a:solidFill>
                <a:schemeClr val="accent2">
                  <a:lumMod val="75000"/>
                </a:schemeClr>
              </a:solidFill>
            </a:endParaRPr>
          </a:p>
        </p:txBody>
      </p:sp>
      <p:sp>
        <p:nvSpPr>
          <p:cNvPr id="3" name="Content Placeholder 2"/>
          <p:cNvSpPr>
            <a:spLocks noGrp="1"/>
          </p:cNvSpPr>
          <p:nvPr>
            <p:ph idx="1"/>
          </p:nvPr>
        </p:nvSpPr>
        <p:spPr>
          <a:xfrm>
            <a:off x="457200" y="457200"/>
            <a:ext cx="8183880" cy="4648200"/>
          </a:xfrm>
        </p:spPr>
        <p:txBody>
          <a:bodyPr>
            <a:noAutofit/>
          </a:bodyPr>
          <a:lstStyle/>
          <a:p>
            <a:pPr algn="just"/>
            <a:r>
              <a:rPr lang="en-IN" dirty="0" smtClean="0">
                <a:latin typeface="Bookman Old Style" pitchFamily="18" charset="0"/>
              </a:rPr>
              <a:t>The placenta at term is almost circular disc with a diameter of 15-20 cm.</a:t>
            </a:r>
          </a:p>
          <a:p>
            <a:pPr algn="just"/>
            <a:r>
              <a:rPr lang="en-IN" dirty="0" smtClean="0">
                <a:latin typeface="Bookman Old Style" pitchFamily="18" charset="0"/>
              </a:rPr>
              <a:t>It is 2.5 cm thick at its centre.</a:t>
            </a:r>
          </a:p>
          <a:p>
            <a:pPr algn="just"/>
            <a:r>
              <a:rPr lang="en-IN" dirty="0" smtClean="0">
                <a:latin typeface="Bookman Old Style" pitchFamily="18" charset="0"/>
              </a:rPr>
              <a:t>Its weights about 500gm. Of 1/6</a:t>
            </a:r>
            <a:r>
              <a:rPr lang="en-IN" baseline="30000" dirty="0" smtClean="0">
                <a:latin typeface="Bookman Old Style" pitchFamily="18" charset="0"/>
              </a:rPr>
              <a:t>th</a:t>
            </a:r>
            <a:r>
              <a:rPr lang="en-IN" dirty="0" smtClean="0">
                <a:latin typeface="Bookman Old Style" pitchFamily="18" charset="0"/>
              </a:rPr>
              <a:t> of baby’s weight.</a:t>
            </a:r>
          </a:p>
          <a:p>
            <a:pPr algn="just"/>
            <a:r>
              <a:rPr lang="en-IN" dirty="0" smtClean="0">
                <a:latin typeface="Bookman Old Style" pitchFamily="18" charset="0"/>
              </a:rPr>
              <a:t>It as two surfaces:</a:t>
            </a:r>
          </a:p>
          <a:p>
            <a:pPr marL="514350" indent="-514350" algn="just">
              <a:buFont typeface="+mj-lt"/>
              <a:buAutoNum type="arabicPeriod"/>
            </a:pPr>
            <a:r>
              <a:rPr lang="en-IN" dirty="0" smtClean="0">
                <a:latin typeface="Bookman Old Style" pitchFamily="18" charset="0"/>
              </a:rPr>
              <a:t>Maternal surface: it is rough &amp; spongy. It is red dull colour. It has 15-20 lobes, known as cotyledons, separated from each other by furrow. </a:t>
            </a:r>
            <a:endParaRPr lang="en-IN" dirty="0">
              <a:latin typeface="Bookman Old Style" pitchFamily="18" charset="0"/>
            </a:endParaRPr>
          </a:p>
        </p:txBody>
      </p:sp>
    </p:spTree>
    <p:extLst>
      <p:ext uri="{BB962C8B-B14F-4D97-AF65-F5344CB8AC3E}">
        <p14:creationId xmlns:p14="http://schemas.microsoft.com/office/powerpoint/2010/main" val="115818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457200"/>
            <a:ext cx="8353913"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466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N" sz="4000" dirty="0" err="1" smtClean="0">
                <a:solidFill>
                  <a:schemeClr val="accent2">
                    <a:lumMod val="75000"/>
                  </a:schemeClr>
                </a:solidFill>
              </a:rPr>
              <a:t>Cont</a:t>
            </a:r>
            <a:r>
              <a:rPr lang="en-IN" sz="4000" dirty="0" smtClean="0">
                <a:solidFill>
                  <a:schemeClr val="accent2">
                    <a:lumMod val="75000"/>
                  </a:schemeClr>
                </a:solidFill>
              </a:rPr>
              <a:t>…</a:t>
            </a:r>
            <a:endParaRPr lang="en-IN" sz="4000" dirty="0">
              <a:solidFill>
                <a:schemeClr val="accent2">
                  <a:lumMod val="75000"/>
                </a:schemeClr>
              </a:solidFill>
            </a:endParaRPr>
          </a:p>
        </p:txBody>
      </p:sp>
      <p:sp>
        <p:nvSpPr>
          <p:cNvPr id="3" name="Content Placeholder 2"/>
          <p:cNvSpPr>
            <a:spLocks noGrp="1"/>
          </p:cNvSpPr>
          <p:nvPr>
            <p:ph idx="1"/>
          </p:nvPr>
        </p:nvSpPr>
        <p:spPr>
          <a:xfrm>
            <a:off x="502920" y="457200"/>
            <a:ext cx="8183880" cy="4724400"/>
          </a:xfrm>
        </p:spPr>
        <p:txBody>
          <a:bodyPr>
            <a:normAutofit lnSpcReduction="10000"/>
          </a:bodyPr>
          <a:lstStyle/>
          <a:p>
            <a:pPr marL="514350" indent="-514350" algn="just">
              <a:buSzPct val="79000"/>
              <a:buFont typeface="+mj-lt"/>
              <a:buAutoNum type="arabicPeriod" startAt="2"/>
            </a:pPr>
            <a:r>
              <a:rPr lang="en-IN" sz="3200" dirty="0" smtClean="0">
                <a:latin typeface="Bookman Old Style" pitchFamily="18" charset="0"/>
              </a:rPr>
              <a:t>Foetal surface: The foetal surface is covered by the smooth &amp; glistening amnion with the umbilical cord attached near to its centre. Branches of the umbilical vessels are visible beneath the amnion as they radiate from the insertion of the cord. The amnion can be peeled off from the underlying </a:t>
            </a:r>
            <a:r>
              <a:rPr lang="en-IN" sz="3200" dirty="0" err="1" smtClean="0">
                <a:latin typeface="Bookman Old Style" pitchFamily="18" charset="0"/>
              </a:rPr>
              <a:t>chorion</a:t>
            </a:r>
            <a:r>
              <a:rPr lang="en-IN" sz="3200" dirty="0" smtClean="0">
                <a:latin typeface="Bookman Old Style" pitchFamily="18" charset="0"/>
              </a:rPr>
              <a:t> except at the insertion of the cord</a:t>
            </a:r>
            <a:r>
              <a:rPr lang="en-IN" dirty="0" smtClean="0">
                <a:latin typeface="Bookman Old Style" pitchFamily="18" charset="0"/>
              </a:rPr>
              <a:t>.   </a:t>
            </a:r>
            <a:endParaRPr lang="en-IN" dirty="0">
              <a:latin typeface="Bookman Old Style" pitchFamily="18" charset="0"/>
            </a:endParaRPr>
          </a:p>
        </p:txBody>
      </p:sp>
    </p:spTree>
    <p:extLst>
      <p:ext uri="{BB962C8B-B14F-4D97-AF65-F5344CB8AC3E}">
        <p14:creationId xmlns:p14="http://schemas.microsoft.com/office/powerpoint/2010/main" val="2289357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80108"/>
            <a:ext cx="9047018" cy="684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742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N" sz="4000" dirty="0" err="1" smtClean="0">
                <a:solidFill>
                  <a:schemeClr val="accent2">
                    <a:lumMod val="75000"/>
                  </a:schemeClr>
                </a:solidFill>
              </a:rPr>
              <a:t>Cont</a:t>
            </a:r>
            <a:r>
              <a:rPr lang="en-IN" sz="4000" dirty="0" smtClean="0">
                <a:solidFill>
                  <a:schemeClr val="accent2">
                    <a:lumMod val="75000"/>
                  </a:schemeClr>
                </a:solidFill>
              </a:rPr>
              <a:t>…</a:t>
            </a:r>
            <a:endParaRPr lang="en-IN" sz="4000" dirty="0">
              <a:solidFill>
                <a:schemeClr val="accent2">
                  <a:lumMod val="75000"/>
                </a:schemeClr>
              </a:solidFill>
            </a:endParaRPr>
          </a:p>
        </p:txBody>
      </p:sp>
      <p:sp>
        <p:nvSpPr>
          <p:cNvPr id="3" name="Content Placeholder 2"/>
          <p:cNvSpPr>
            <a:spLocks noGrp="1"/>
          </p:cNvSpPr>
          <p:nvPr>
            <p:ph idx="1"/>
          </p:nvPr>
        </p:nvSpPr>
        <p:spPr>
          <a:xfrm>
            <a:off x="381000" y="685800"/>
            <a:ext cx="6050280" cy="5718048"/>
          </a:xfrm>
        </p:spPr>
        <p:txBody>
          <a:bodyPr>
            <a:normAutofit fontScale="92500" lnSpcReduction="20000"/>
          </a:bodyPr>
          <a:lstStyle/>
          <a:p>
            <a:pPr algn="just"/>
            <a:r>
              <a:rPr lang="en-IN" sz="3200" dirty="0" smtClean="0">
                <a:latin typeface="Bookman Old Style" pitchFamily="18" charset="0"/>
              </a:rPr>
              <a:t>Placenta separates after the birth of the baby &amp; the line of separation is through the </a:t>
            </a:r>
            <a:r>
              <a:rPr lang="en-IN" sz="3200" dirty="0" err="1" smtClean="0">
                <a:latin typeface="Bookman Old Style" pitchFamily="18" charset="0"/>
              </a:rPr>
              <a:t>desidua</a:t>
            </a:r>
            <a:r>
              <a:rPr lang="en-IN" sz="3200" dirty="0" smtClean="0">
                <a:latin typeface="Bookman Old Style" pitchFamily="18" charset="0"/>
              </a:rPr>
              <a:t> </a:t>
            </a:r>
            <a:r>
              <a:rPr lang="en-IN" sz="3200" dirty="0" err="1" smtClean="0">
                <a:latin typeface="Bookman Old Style" pitchFamily="18" charset="0"/>
              </a:rPr>
              <a:t>spongiosum</a:t>
            </a:r>
            <a:r>
              <a:rPr lang="en-IN" sz="3200" dirty="0" smtClean="0">
                <a:latin typeface="Bookman Old Style" pitchFamily="18" charset="0"/>
              </a:rPr>
              <a:t>. The placenta is lined internally by the amniotic membrane &amp; chorionic plate, externally by the basal plate &amp; in between these two lies the </a:t>
            </a:r>
            <a:r>
              <a:rPr lang="en-IN" sz="3200" dirty="0" err="1" smtClean="0">
                <a:latin typeface="Bookman Old Style" pitchFamily="18" charset="0"/>
              </a:rPr>
              <a:t>choriodecidual</a:t>
            </a:r>
            <a:r>
              <a:rPr lang="en-IN" sz="3200" dirty="0" smtClean="0">
                <a:latin typeface="Bookman Old Style" pitchFamily="18" charset="0"/>
              </a:rPr>
              <a:t> space containing the stem villi with their branches. The space being filled with maternal blood.</a:t>
            </a:r>
            <a:endParaRPr lang="en-IN" sz="3200" dirty="0">
              <a:latin typeface="Bookman Old Style"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96636"/>
            <a:ext cx="2743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176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183880" cy="1051560"/>
          </a:xfrm>
        </p:spPr>
        <p:txBody>
          <a:bodyPr>
            <a:normAutofit fontScale="90000"/>
          </a:bodyPr>
          <a:lstStyle/>
          <a:p>
            <a:r>
              <a:rPr lang="en-IN" dirty="0" smtClean="0">
                <a:solidFill>
                  <a:schemeClr val="accent2">
                    <a:lumMod val="75000"/>
                  </a:schemeClr>
                </a:solidFill>
              </a:rPr>
              <a:t>Structures of placenta from foetal to maternal surface:</a:t>
            </a:r>
            <a:endParaRPr lang="en-IN" dirty="0">
              <a:solidFill>
                <a:schemeClr val="accent2">
                  <a:lumMod val="75000"/>
                </a:schemeClr>
              </a:solidFill>
            </a:endParaRPr>
          </a:p>
        </p:txBody>
      </p:sp>
      <p:sp>
        <p:nvSpPr>
          <p:cNvPr id="3" name="Content Placeholder 2"/>
          <p:cNvSpPr>
            <a:spLocks noGrp="1"/>
          </p:cNvSpPr>
          <p:nvPr>
            <p:ph idx="1"/>
          </p:nvPr>
        </p:nvSpPr>
        <p:spPr>
          <a:xfrm>
            <a:off x="502920" y="457200"/>
            <a:ext cx="8183880" cy="4953000"/>
          </a:xfrm>
        </p:spPr>
        <p:txBody>
          <a:bodyPr>
            <a:noAutofit/>
          </a:bodyPr>
          <a:lstStyle/>
          <a:p>
            <a:pPr algn="just"/>
            <a:r>
              <a:rPr lang="en-IN" sz="2400" dirty="0" smtClean="0">
                <a:latin typeface="Bookman Old Style" pitchFamily="18" charset="0"/>
              </a:rPr>
              <a:t>Amniotic membrane</a:t>
            </a:r>
          </a:p>
          <a:p>
            <a:pPr algn="just"/>
            <a:r>
              <a:rPr lang="en-IN" sz="2400" dirty="0" smtClean="0">
                <a:latin typeface="Bookman Old Style" pitchFamily="18" charset="0"/>
              </a:rPr>
              <a:t>Chorionic plate</a:t>
            </a:r>
          </a:p>
          <a:p>
            <a:pPr algn="just"/>
            <a:r>
              <a:rPr lang="en-IN" sz="2400" dirty="0" err="1" smtClean="0">
                <a:latin typeface="Bookman Old Style" pitchFamily="18" charset="0"/>
              </a:rPr>
              <a:t>Choriodecidual</a:t>
            </a:r>
            <a:r>
              <a:rPr lang="en-IN" sz="2400" dirty="0" smtClean="0">
                <a:latin typeface="Bookman Old Style" pitchFamily="18" charset="0"/>
              </a:rPr>
              <a:t> plate (maternal sinus)</a:t>
            </a:r>
          </a:p>
          <a:p>
            <a:pPr algn="just"/>
            <a:endParaRPr lang="en-IN" sz="2400" dirty="0">
              <a:latin typeface="Bookman Old Style" pitchFamily="18" charset="0"/>
            </a:endParaRPr>
          </a:p>
          <a:p>
            <a:pPr algn="just"/>
            <a:r>
              <a:rPr lang="en-IN" sz="2400" b="1" dirty="0" smtClean="0">
                <a:latin typeface="Bookman Old Style" pitchFamily="18" charset="0"/>
              </a:rPr>
              <a:t>Placenta villi</a:t>
            </a:r>
            <a:r>
              <a:rPr lang="en-IN" sz="2400" dirty="0" smtClean="0">
                <a:latin typeface="Bookman Old Style" pitchFamily="18" charset="0"/>
              </a:rPr>
              <a:t>: two types of placenta villi develop as:</a:t>
            </a:r>
          </a:p>
          <a:p>
            <a:pPr marL="514350" indent="-514350" algn="just">
              <a:buFont typeface="+mj-lt"/>
              <a:buAutoNum type="arabicPeriod"/>
            </a:pPr>
            <a:r>
              <a:rPr lang="en-IN" sz="2400" b="1" dirty="0" smtClean="0">
                <a:latin typeface="Bookman Old Style" pitchFamily="18" charset="0"/>
              </a:rPr>
              <a:t>Anchoring villi: </a:t>
            </a:r>
            <a:r>
              <a:rPr lang="en-IN" sz="2400" dirty="0" smtClean="0">
                <a:latin typeface="Bookman Old Style" pitchFamily="18" charset="0"/>
              </a:rPr>
              <a:t>a few villus get attached to </a:t>
            </a:r>
            <a:r>
              <a:rPr lang="en-IN" sz="2400" dirty="0" err="1" smtClean="0">
                <a:latin typeface="Bookman Old Style" pitchFamily="18" charset="0"/>
              </a:rPr>
              <a:t>deciduas</a:t>
            </a:r>
            <a:r>
              <a:rPr lang="en-IN" sz="2400" dirty="0" smtClean="0">
                <a:latin typeface="Bookman Old Style" pitchFamily="18" charset="0"/>
              </a:rPr>
              <a:t> </a:t>
            </a:r>
            <a:r>
              <a:rPr lang="en-IN" sz="2400" dirty="0" err="1" smtClean="0">
                <a:latin typeface="Bookman Old Style" pitchFamily="18" charset="0"/>
              </a:rPr>
              <a:t>basalis</a:t>
            </a:r>
            <a:r>
              <a:rPr lang="en-IN" sz="2400" dirty="0" smtClean="0">
                <a:latin typeface="Bookman Old Style" pitchFamily="18" charset="0"/>
              </a:rPr>
              <a:t>.</a:t>
            </a:r>
          </a:p>
          <a:p>
            <a:pPr marL="514350" indent="-514350" algn="just">
              <a:buFont typeface="+mj-lt"/>
              <a:buAutoNum type="arabicPeriod"/>
            </a:pPr>
            <a:r>
              <a:rPr lang="en-IN" sz="2400" b="1" dirty="0" smtClean="0">
                <a:latin typeface="Bookman Old Style" pitchFamily="18" charset="0"/>
              </a:rPr>
              <a:t>Nutritive villi: </a:t>
            </a:r>
            <a:r>
              <a:rPr lang="en-IN" sz="2400" dirty="0" smtClean="0">
                <a:latin typeface="Bookman Old Style" pitchFamily="18" charset="0"/>
              </a:rPr>
              <a:t>majority of chorionic villi, branch freely in the </a:t>
            </a:r>
            <a:r>
              <a:rPr lang="en-IN" sz="2400" dirty="0" err="1" smtClean="0">
                <a:latin typeface="Bookman Old Style" pitchFamily="18" charset="0"/>
              </a:rPr>
              <a:t>choriodecidual</a:t>
            </a:r>
            <a:r>
              <a:rPr lang="en-IN" sz="2400" dirty="0" smtClean="0">
                <a:latin typeface="Bookman Old Style" pitchFamily="18" charset="0"/>
              </a:rPr>
              <a:t> space. Primary villi branch to secondary &amp; tertiary villi. These floats in the maternal sinus &amp; provide nutrition to the foetus.</a:t>
            </a:r>
            <a:endParaRPr lang="en-IN" sz="2400" dirty="0">
              <a:latin typeface="Bookman Old Style" pitchFamily="18" charset="0"/>
            </a:endParaRPr>
          </a:p>
        </p:txBody>
      </p:sp>
    </p:spTree>
    <p:extLst>
      <p:ext uri="{BB962C8B-B14F-4D97-AF65-F5344CB8AC3E}">
        <p14:creationId xmlns:p14="http://schemas.microsoft.com/office/powerpoint/2010/main" val="2568561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260</TotalTime>
  <Words>705</Words>
  <Application>Microsoft Office PowerPoint</Application>
  <PresentationFormat>On-screen Show (4:3)</PresentationFormat>
  <Paragraphs>48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PLACENTA</vt:lpstr>
      <vt:lpstr>DEFINE:</vt:lpstr>
      <vt:lpstr>PowerPoint Presentation</vt:lpstr>
      <vt:lpstr>THE PLACENTA AT TERM:</vt:lpstr>
      <vt:lpstr>PowerPoint Presentation</vt:lpstr>
      <vt:lpstr>Cont…</vt:lpstr>
      <vt:lpstr>PowerPoint Presentation</vt:lpstr>
      <vt:lpstr>Cont…</vt:lpstr>
      <vt:lpstr>Structures of placenta from foetal to maternal surface:</vt:lpstr>
      <vt:lpstr>PowerPoint Presentation</vt:lpstr>
      <vt:lpstr>Placental circulation:</vt:lpstr>
      <vt:lpstr>PowerPoint Presentation</vt:lpstr>
      <vt:lpstr>Cont…</vt:lpstr>
      <vt:lpstr>Functions of placenta:</vt:lpstr>
      <vt:lpstr>Cont…</vt:lpstr>
      <vt:lpstr>Cont…</vt:lpstr>
      <vt:lpstr>Abnormalities of placenta</vt:lpstr>
      <vt:lpstr>PowerPoint Presentation</vt:lpstr>
      <vt:lpstr>Cont…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PLACENTA</dc:title>
  <dc:creator>Admin</dc:creator>
  <cp:lastModifiedBy>Windows User</cp:lastModifiedBy>
  <cp:revision>18</cp:revision>
  <dcterms:created xsi:type="dcterms:W3CDTF">2006-08-16T00:00:00Z</dcterms:created>
  <dcterms:modified xsi:type="dcterms:W3CDTF">2020-05-29T07:50:29Z</dcterms:modified>
</cp:coreProperties>
</file>