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sldIdLst>
    <p:sldId id="256" r:id="rId2"/>
    <p:sldId id="257" r:id="rId3"/>
    <p:sldId id="352" r:id="rId4"/>
    <p:sldId id="351" r:id="rId5"/>
    <p:sldId id="353" r:id="rId6"/>
    <p:sldId id="354" r:id="rId7"/>
    <p:sldId id="355" r:id="rId8"/>
    <p:sldId id="356" r:id="rId9"/>
    <p:sldId id="258" r:id="rId10"/>
    <p:sldId id="259" r:id="rId11"/>
    <p:sldId id="260" r:id="rId12"/>
    <p:sldId id="268" r:id="rId13"/>
    <p:sldId id="270" r:id="rId14"/>
    <p:sldId id="271" r:id="rId15"/>
    <p:sldId id="357" r:id="rId16"/>
    <p:sldId id="273" r:id="rId17"/>
    <p:sldId id="274" r:id="rId18"/>
    <p:sldId id="275" r:id="rId19"/>
    <p:sldId id="358" r:id="rId20"/>
    <p:sldId id="276" r:id="rId21"/>
    <p:sldId id="359" r:id="rId22"/>
    <p:sldId id="280" r:id="rId23"/>
    <p:sldId id="281" r:id="rId24"/>
    <p:sldId id="360" r:id="rId25"/>
    <p:sldId id="283" r:id="rId26"/>
    <p:sldId id="284" r:id="rId27"/>
    <p:sldId id="361" r:id="rId28"/>
    <p:sldId id="285" r:id="rId29"/>
    <p:sldId id="286" r:id="rId30"/>
    <p:sldId id="287" r:id="rId31"/>
    <p:sldId id="362" r:id="rId32"/>
    <p:sldId id="363" r:id="rId33"/>
    <p:sldId id="288" r:id="rId34"/>
    <p:sldId id="364" r:id="rId35"/>
    <p:sldId id="290" r:id="rId36"/>
    <p:sldId id="291" r:id="rId37"/>
    <p:sldId id="365" r:id="rId38"/>
    <p:sldId id="292" r:id="rId39"/>
    <p:sldId id="293" r:id="rId40"/>
    <p:sldId id="294" r:id="rId41"/>
    <p:sldId id="295" r:id="rId42"/>
    <p:sldId id="366" r:id="rId43"/>
    <p:sldId id="296" r:id="rId44"/>
    <p:sldId id="297" r:id="rId45"/>
    <p:sldId id="298" r:id="rId46"/>
    <p:sldId id="299" r:id="rId47"/>
    <p:sldId id="300" r:id="rId48"/>
    <p:sldId id="301" r:id="rId49"/>
    <p:sldId id="302" r:id="rId50"/>
    <p:sldId id="303" r:id="rId51"/>
    <p:sldId id="367" r:id="rId52"/>
    <p:sldId id="304" r:id="rId53"/>
    <p:sldId id="368" r:id="rId54"/>
    <p:sldId id="306" r:id="rId55"/>
    <p:sldId id="307" r:id="rId56"/>
    <p:sldId id="308" r:id="rId57"/>
    <p:sldId id="309" r:id="rId58"/>
    <p:sldId id="369" r:id="rId59"/>
    <p:sldId id="310" r:id="rId60"/>
    <p:sldId id="312" r:id="rId61"/>
    <p:sldId id="313" r:id="rId62"/>
    <p:sldId id="314" r:id="rId63"/>
    <p:sldId id="315" r:id="rId64"/>
    <p:sldId id="316" r:id="rId65"/>
    <p:sldId id="317" r:id="rId66"/>
    <p:sldId id="318" r:id="rId67"/>
    <p:sldId id="370" r:id="rId68"/>
    <p:sldId id="320" r:id="rId69"/>
    <p:sldId id="371" r:id="rId70"/>
    <p:sldId id="321" r:id="rId71"/>
    <p:sldId id="322"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72" r:id="rId86"/>
    <p:sldId id="338" r:id="rId87"/>
    <p:sldId id="373" r:id="rId88"/>
    <p:sldId id="339" r:id="rId89"/>
    <p:sldId id="340" r:id="rId90"/>
    <p:sldId id="341" r:id="rId91"/>
    <p:sldId id="342" r:id="rId92"/>
    <p:sldId id="343" r:id="rId93"/>
    <p:sldId id="344" r:id="rId94"/>
    <p:sldId id="374" r:id="rId95"/>
    <p:sldId id="345" r:id="rId96"/>
    <p:sldId id="375" r:id="rId97"/>
    <p:sldId id="389" r:id="rId98"/>
    <p:sldId id="376" r:id="rId99"/>
    <p:sldId id="377" r:id="rId100"/>
    <p:sldId id="379" r:id="rId101"/>
    <p:sldId id="390" r:id="rId102"/>
    <p:sldId id="378" r:id="rId103"/>
    <p:sldId id="380" r:id="rId104"/>
    <p:sldId id="381" r:id="rId105"/>
    <p:sldId id="382" r:id="rId106"/>
    <p:sldId id="383" r:id="rId107"/>
    <p:sldId id="384" r:id="rId108"/>
    <p:sldId id="385" r:id="rId109"/>
    <p:sldId id="388" r:id="rId110"/>
    <p:sldId id="386" r:id="rId111"/>
    <p:sldId id="387" r:id="rId112"/>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96"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76A3A-02C8-4216-9D09-DEFCEDCA4522}" type="datetimeFigureOut">
              <a:rPr lang="en-US" smtClean="0"/>
              <a:pPr/>
              <a:t>7/19/2021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02299-DE6C-4255-B18D-C87205B757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02299-DE6C-4255-B18D-C87205B757EA}"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02299-DE6C-4255-B18D-C87205B757EA}" type="slidenum">
              <a:rPr lang="en-US" smtClean="0"/>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FFFFFF"/>
                  </a:outerShdw>
                </a:effectLst>
              </a:defRPr>
            </a:lvl1pPr>
          </a:lstStyle>
          <a:p>
            <a:r>
              <a:rPr lang="en-US" smtClean="0"/>
              <a:t>Click to edit Master title style</a:t>
            </a:r>
            <a:endParaRPr lang="en-IN"/>
          </a:p>
        </p:txBody>
      </p:sp>
      <p:sp>
        <p:nvSpPr>
          <p:cNvPr id="3075" name="Rectangle 3"/>
          <p:cNvSpPr>
            <a:spLocks noGrp="1" noChangeArrowheads="1"/>
          </p:cNvSpPr>
          <p:nvPr>
            <p:ph type="subTitle" sz="quarter" idx="1"/>
          </p:nvPr>
        </p:nvSpPr>
        <p:spPr>
          <a:xfrm>
            <a:off x="5181600" y="4038600"/>
            <a:ext cx="3960813" cy="1752600"/>
          </a:xfrm>
        </p:spPr>
        <p:txBody>
          <a:bodyPr anchor="ctr" anchorCtr="0"/>
          <a:lstStyle>
            <a:lvl1pPr marL="0" indent="0" algn="ctr">
              <a:buFontTx/>
              <a:buNone/>
              <a:defRPr>
                <a:solidFill>
                  <a:schemeClr val="bg2"/>
                </a:solidFill>
              </a:defRPr>
            </a:lvl1pPr>
          </a:lstStyle>
          <a:p>
            <a:r>
              <a:rPr lang="en-US" smtClean="0"/>
              <a:t>Click to edit Master subtitle style</a:t>
            </a:r>
            <a:endParaRPr lang="en-IN"/>
          </a:p>
        </p:txBody>
      </p:sp>
      <p:sp>
        <p:nvSpPr>
          <p:cNvPr id="3076" name="Rectangle 4"/>
          <p:cNvSpPr>
            <a:spLocks noGrp="1" noChangeArrowheads="1"/>
          </p:cNvSpPr>
          <p:nvPr>
            <p:ph type="dt" sz="quarter" idx="2"/>
          </p:nvPr>
        </p:nvSpPr>
        <p:spPr/>
        <p:txBody>
          <a:bodyPr/>
          <a:lstStyle>
            <a:lvl1pPr>
              <a:defRPr>
                <a:solidFill>
                  <a:srgbClr val="EAEAEA"/>
                </a:solidFill>
              </a:defRPr>
            </a:lvl1pPr>
          </a:lstStyle>
          <a:p>
            <a:endParaRPr lang="en-IN"/>
          </a:p>
        </p:txBody>
      </p:sp>
      <p:sp>
        <p:nvSpPr>
          <p:cNvPr id="3077" name="Rectangle 5"/>
          <p:cNvSpPr>
            <a:spLocks noGrp="1" noChangeArrowheads="1"/>
          </p:cNvSpPr>
          <p:nvPr>
            <p:ph type="ftr" sz="quarter" idx="3"/>
          </p:nvPr>
        </p:nvSpPr>
        <p:spPr/>
        <p:txBody>
          <a:bodyPr/>
          <a:lstStyle>
            <a:lvl1pPr>
              <a:defRPr>
                <a:solidFill>
                  <a:srgbClr val="EAEAEA"/>
                </a:solidFill>
              </a:defRPr>
            </a:lvl1pPr>
          </a:lstStyle>
          <a:p>
            <a:endParaRPr lang="en-IN"/>
          </a:p>
        </p:txBody>
      </p:sp>
      <p:sp>
        <p:nvSpPr>
          <p:cNvPr id="3078" name="Rectangle 6"/>
          <p:cNvSpPr>
            <a:spLocks noGrp="1" noChangeArrowheads="1"/>
          </p:cNvSpPr>
          <p:nvPr>
            <p:ph type="sldNum" sz="quarter" idx="4"/>
          </p:nvPr>
        </p:nvSpPr>
        <p:spPr/>
        <p:txBody>
          <a:bodyPr/>
          <a:lstStyle>
            <a:lvl1pPr>
              <a:defRPr>
                <a:solidFill>
                  <a:srgbClr val="EAEAEA"/>
                </a:solidFill>
              </a:defRPr>
            </a:lvl1pPr>
          </a:lstStyle>
          <a:p>
            <a:fld id="{D6637917-B4AB-4039-ABEA-56BC549C2ABB}"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58A4063-3B50-47F5-AD9C-1C64AF3E9A11}"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1943100" cy="55626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371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C0112A30-4ECB-4E7B-BB31-8ADA14609E25}"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4559EDE1-0852-435E-9E9A-194C260B9D21}"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E90479D8-5985-458D-BFF7-D4104AE677CA}"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646EEB0A-5E19-4A97-A9AC-0EC2EEFB6120}"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E8932C8D-58E4-4E30-B3C6-697FA40E262C}"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135359DB-F5B6-490F-816D-DE09B3179465}"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B7D36A98-8828-426C-A74A-90321DA5FFEE}"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18342932-E899-41AA-A687-9991329A87BF}"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56BEE66A-2265-4557-A128-3C8351125415}"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573213" cy="6858000"/>
            <a:chOff x="0" y="0"/>
            <a:chExt cx="991" cy="4320"/>
          </a:xfrm>
        </p:grpSpPr>
        <p:sp>
          <p:nvSpPr>
            <p:cNvPr id="2051"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endParaRPr lang="en-IN"/>
            </a:p>
          </p:txBody>
        </p:sp>
        <p:pic>
          <p:nvPicPr>
            <p:cNvPr id="2052" name="Picture 4"/>
            <p:cNvPicPr>
              <a:picLocks noChangeArrowheads="1"/>
            </p:cNvPicPr>
            <p:nvPr/>
          </p:nvPicPr>
          <p:blipFill>
            <a:blip r:embed="rId13"/>
            <a:srcRect l="8099"/>
            <a:stretch>
              <a:fillRect/>
            </a:stretch>
          </p:blipFill>
          <p:spPr bwMode="auto">
            <a:xfrm>
              <a:off x="0" y="0"/>
              <a:ext cx="794" cy="4320"/>
            </a:xfrm>
            <a:prstGeom prst="rect">
              <a:avLst/>
            </a:prstGeom>
            <a:noFill/>
            <a:ln w="9525">
              <a:noFill/>
              <a:miter lim="800000"/>
              <a:headEnd/>
              <a:tailEnd/>
            </a:ln>
            <a:effectLst/>
          </p:spPr>
        </p:pic>
      </p:grpSp>
      <p:sp>
        <p:nvSpPr>
          <p:cNvPr id="2053" name="Rectangle 5"/>
          <p:cNvSpPr>
            <a:spLocks noGrp="1" noChangeArrowheads="1"/>
          </p:cNvSpPr>
          <p:nvPr>
            <p:ph type="title"/>
          </p:nvPr>
        </p:nvSpPr>
        <p:spPr bwMode="auto">
          <a:xfrm>
            <a:off x="1371600" y="533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IN" smtClean="0"/>
          </a:p>
        </p:txBody>
      </p:sp>
      <p:sp>
        <p:nvSpPr>
          <p:cNvPr id="2054" name="Rectangle 6"/>
          <p:cNvSpPr>
            <a:spLocks noGrp="1" noChangeArrowheads="1"/>
          </p:cNvSpPr>
          <p:nvPr>
            <p:ph type="body" idx="1"/>
          </p:nvPr>
        </p:nvSpPr>
        <p:spPr bwMode="auto">
          <a:xfrm>
            <a:off x="1371600" y="1981200"/>
            <a:ext cx="7772400" cy="4114800"/>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2055"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IN"/>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IN"/>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A92EDEF7-EBEE-4987-8393-33B9CBC5070D}" type="slidenum">
              <a:rPr lang="en-IN"/>
              <a:pPr/>
              <a:t>‹#›</a:t>
            </a:fld>
            <a:endParaRPr lang="en-IN"/>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0"/>
            <a:ext cx="8685213" cy="2057400"/>
          </a:xfrm>
        </p:spPr>
        <p:txBody>
          <a:bodyPr/>
          <a:lstStyle/>
          <a:p>
            <a:r>
              <a:rPr lang="en-US" sz="6000" b="1" smtClean="0"/>
              <a:t>        ABORTION </a:t>
            </a:r>
            <a:endParaRPr lang="en-US" sz="6000" b="1" dirty="0"/>
          </a:p>
        </p:txBody>
      </p:sp>
      <p:sp>
        <p:nvSpPr>
          <p:cNvPr id="3" name="Subtitle 2"/>
          <p:cNvSpPr>
            <a:spLocks noGrp="1"/>
          </p:cNvSpPr>
          <p:nvPr>
            <p:ph type="subTitle" sz="quarter" idx="1"/>
          </p:nvPr>
        </p:nvSpPr>
        <p:spPr>
          <a:xfrm>
            <a:off x="3886200" y="3048000"/>
            <a:ext cx="4876800" cy="3276600"/>
          </a:xfrm>
        </p:spPr>
        <p:txBody>
          <a:bodyPr/>
          <a:lstStyle/>
          <a:p>
            <a:r>
              <a:rPr lang="en-US" dirty="0" smtClean="0">
                <a:latin typeface="Berlin Sans FB" pitchFamily="34" charset="0"/>
              </a:rPr>
              <a:t>PRESENTED BY:</a:t>
            </a:r>
          </a:p>
          <a:p>
            <a:r>
              <a:rPr lang="en-US" dirty="0" smtClean="0">
                <a:latin typeface="Berlin Sans FB" pitchFamily="34" charset="0"/>
              </a:rPr>
              <a:t>MS. HETAL PATEL</a:t>
            </a:r>
          </a:p>
          <a:p>
            <a:r>
              <a:rPr lang="en-US" dirty="0" smtClean="0">
                <a:latin typeface="Berlin Sans FB" pitchFamily="34" charset="0"/>
              </a:rPr>
              <a:t>NURSING </a:t>
            </a:r>
            <a:r>
              <a:rPr lang="en-US" dirty="0" smtClean="0">
                <a:latin typeface="Berlin Sans FB" pitchFamily="34" charset="0"/>
              </a:rPr>
              <a:t>TUTOR, SNC</a:t>
            </a:r>
            <a:endParaRPr lang="en-US" dirty="0" smtClean="0">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4648200" cy="1143000"/>
          </a:xfrm>
          <a:solidFill>
            <a:schemeClr val="accent1"/>
          </a:solidFill>
        </p:spPr>
        <p:txBody>
          <a:bodyPr/>
          <a:lstStyle/>
          <a:p>
            <a:r>
              <a:rPr lang="en-US" b="1" u="sng" dirty="0" smtClean="0"/>
              <a:t>ETIOLOGY:</a:t>
            </a:r>
            <a:r>
              <a:rPr lang="en-US" dirty="0" smtClean="0"/>
              <a:t> </a:t>
            </a:r>
            <a:endParaRPr lang="en-US" dirty="0"/>
          </a:p>
        </p:txBody>
      </p:sp>
      <p:sp>
        <p:nvSpPr>
          <p:cNvPr id="3" name="Content Placeholder 2"/>
          <p:cNvSpPr>
            <a:spLocks noGrp="1"/>
          </p:cNvSpPr>
          <p:nvPr>
            <p:ph idx="1"/>
          </p:nvPr>
        </p:nvSpPr>
        <p:spPr>
          <a:xfrm>
            <a:off x="1371600" y="1981200"/>
            <a:ext cx="7772400" cy="4495800"/>
          </a:xfrm>
          <a:solidFill>
            <a:schemeClr val="accent3"/>
          </a:solidFill>
        </p:spPr>
        <p:txBody>
          <a:bodyPr/>
          <a:lstStyle/>
          <a:p>
            <a:pPr>
              <a:buClrTx/>
            </a:pPr>
            <a:r>
              <a:rPr lang="en-US" dirty="0" smtClean="0">
                <a:solidFill>
                  <a:schemeClr val="bg2"/>
                </a:solidFill>
              </a:rPr>
              <a:t>The etiology of miscarriage is often complex and obscure. The following factors (embryonic or parker important: </a:t>
            </a:r>
          </a:p>
          <a:p>
            <a:pPr lvl="0">
              <a:buClrTx/>
            </a:pPr>
            <a:r>
              <a:rPr lang="en-US" dirty="0" smtClean="0">
                <a:solidFill>
                  <a:schemeClr val="bg2"/>
                </a:solidFill>
              </a:rPr>
              <a:t>Genetic </a:t>
            </a:r>
          </a:p>
          <a:p>
            <a:pPr lvl="0">
              <a:buClrTx/>
            </a:pPr>
            <a:r>
              <a:rPr lang="en-US" dirty="0" smtClean="0">
                <a:solidFill>
                  <a:schemeClr val="bg2"/>
                </a:solidFill>
              </a:rPr>
              <a:t>Endocrine and metabolic </a:t>
            </a:r>
          </a:p>
          <a:p>
            <a:pPr lvl="0">
              <a:buClrTx/>
            </a:pPr>
            <a:r>
              <a:rPr lang="en-US" dirty="0" smtClean="0">
                <a:solidFill>
                  <a:schemeClr val="bg2"/>
                </a:solidFill>
              </a:rPr>
              <a:t>Anatomic</a:t>
            </a:r>
          </a:p>
          <a:p>
            <a:pPr lvl="0">
              <a:buClrTx/>
            </a:pPr>
            <a:r>
              <a:rPr lang="en-US" dirty="0" smtClean="0">
                <a:solidFill>
                  <a:schemeClr val="bg2"/>
                </a:solidFill>
              </a:rPr>
              <a:t>Infection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143000"/>
          </a:xfrm>
          <a:solidFill>
            <a:schemeClr val="accent6">
              <a:lumMod val="40000"/>
              <a:lumOff val="60000"/>
            </a:schemeClr>
          </a:solidFill>
          <a:ln>
            <a:solidFill>
              <a:schemeClr val="bg2"/>
            </a:solidFill>
          </a:ln>
        </p:spPr>
        <p:txBody>
          <a:bodyPr/>
          <a:lstStyle/>
          <a:p>
            <a:pPr lvl="0"/>
            <a:r>
              <a:rPr lang="en-US" sz="4000" b="1" u="sng" dirty="0" smtClean="0">
                <a:solidFill>
                  <a:schemeClr val="bg2"/>
                </a:solidFill>
              </a:rPr>
              <a:t>Dilation &amp; Evacuation (D &amp; E):</a:t>
            </a:r>
            <a:endParaRPr lang="en-US" sz="4000" u="sng" dirty="0">
              <a:solidFill>
                <a:schemeClr val="bg2"/>
              </a:solidFill>
            </a:endParaRPr>
          </a:p>
        </p:txBody>
      </p:sp>
      <p:sp>
        <p:nvSpPr>
          <p:cNvPr id="3" name="Content Placeholder 2"/>
          <p:cNvSpPr>
            <a:spLocks noGrp="1"/>
          </p:cNvSpPr>
          <p:nvPr>
            <p:ph idx="1"/>
          </p:nvPr>
        </p:nvSpPr>
        <p:spPr>
          <a:xfrm>
            <a:off x="1371600" y="2286000"/>
            <a:ext cx="5181600" cy="3962400"/>
          </a:xfrm>
          <a:solidFill>
            <a:schemeClr val="accent6"/>
          </a:solidFill>
          <a:ln>
            <a:solidFill>
              <a:schemeClr val="bg2"/>
            </a:solidFill>
          </a:ln>
        </p:spPr>
        <p:txBody>
          <a:bodyPr/>
          <a:lstStyle/>
          <a:p>
            <a:pPr lvl="0"/>
            <a:r>
              <a:rPr lang="en-US" b="1" u="sng" dirty="0" smtClean="0"/>
              <a:t>Rapid method:</a:t>
            </a:r>
            <a:r>
              <a:rPr lang="en-US" u="sng" dirty="0" smtClean="0"/>
              <a:t> </a:t>
            </a:r>
            <a:r>
              <a:rPr lang="en-US" dirty="0" smtClean="0"/>
              <a:t>this can be done as an outdoor procedure with diazepam sedation and paracervical block anesthesia.</a:t>
            </a:r>
          </a:p>
        </p:txBody>
      </p:sp>
      <p:pic>
        <p:nvPicPr>
          <p:cNvPr id="6146" name="Picture 2"/>
          <p:cNvPicPr>
            <a:picLocks noChangeAspect="1" noChangeArrowheads="1"/>
          </p:cNvPicPr>
          <p:nvPr/>
        </p:nvPicPr>
        <p:blipFill>
          <a:blip r:embed="rId2"/>
          <a:srcRect/>
          <a:stretch>
            <a:fillRect/>
          </a:stretch>
        </p:blipFill>
        <p:spPr bwMode="auto">
          <a:xfrm>
            <a:off x="6705600" y="2286000"/>
            <a:ext cx="2438400"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2"/>
          </a:solidFill>
        </p:spPr>
        <p:txBody>
          <a:bodyPr/>
          <a:lstStyle/>
          <a:p>
            <a:pPr lvl="0"/>
            <a:r>
              <a:rPr lang="en-US" b="1" u="sng" dirty="0" smtClean="0"/>
              <a:t>Advantages:</a:t>
            </a:r>
            <a:r>
              <a:rPr lang="en-US" dirty="0" smtClean="0"/>
              <a:t> patient can go home after the sedation effect is over. Chances of sepsis are minimal.</a:t>
            </a:r>
          </a:p>
          <a:p>
            <a:pPr lvl="0"/>
            <a:r>
              <a:rPr lang="en-US" b="1" u="sng" dirty="0" smtClean="0"/>
              <a:t>Drawback:</a:t>
            </a:r>
            <a:r>
              <a:rPr lang="en-US" dirty="0" smtClean="0"/>
              <a:t> A chance of cervical injury is more. Uterus should not be more than 6-8 weeks of pregnancy.</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38200"/>
            <a:ext cx="7772400" cy="5105400"/>
          </a:xfrm>
          <a:solidFill>
            <a:schemeClr val="accent1"/>
          </a:solidFill>
          <a:ln>
            <a:solidFill>
              <a:schemeClr val="tx2"/>
            </a:solidFill>
          </a:ln>
        </p:spPr>
        <p:txBody>
          <a:bodyPr/>
          <a:lstStyle/>
          <a:p>
            <a:pPr lvl="0"/>
            <a:r>
              <a:rPr lang="en-US" b="1" u="sng" dirty="0" smtClean="0"/>
              <a:t>Slow method: </a:t>
            </a:r>
            <a:r>
              <a:rPr lang="en-US" dirty="0" smtClean="0"/>
              <a:t>slow dilatation of the cervix is </a:t>
            </a:r>
            <a:r>
              <a:rPr lang="en-US" dirty="0" err="1" smtClean="0"/>
              <a:t>achived</a:t>
            </a:r>
            <a:r>
              <a:rPr lang="en-US" dirty="0" smtClean="0"/>
              <a:t> by inserting </a:t>
            </a:r>
            <a:r>
              <a:rPr lang="en-US" dirty="0" err="1" smtClean="0"/>
              <a:t>laminaria</a:t>
            </a:r>
            <a:r>
              <a:rPr lang="en-US" dirty="0" smtClean="0"/>
              <a:t> tents-dilators into cervical canal. This is followed by evacuation of the </a:t>
            </a:r>
            <a:r>
              <a:rPr lang="en-US" dirty="0" err="1" smtClean="0"/>
              <a:t>utretus</a:t>
            </a:r>
            <a:r>
              <a:rPr lang="en-US" dirty="0" smtClean="0"/>
              <a:t> after 12 hours.</a:t>
            </a:r>
          </a:p>
          <a:p>
            <a:pPr lvl="0"/>
            <a:r>
              <a:rPr lang="en-US" b="1" u="sng" dirty="0" smtClean="0"/>
              <a:t>Advantages:</a:t>
            </a:r>
            <a:r>
              <a:rPr lang="en-US" u="sng" dirty="0" smtClean="0"/>
              <a:t> </a:t>
            </a:r>
            <a:r>
              <a:rPr lang="en-US" dirty="0" smtClean="0"/>
              <a:t>chance of cervical injury is minimal. Suitable in case of therapeutic indications.</a:t>
            </a:r>
          </a:p>
          <a:p>
            <a:pPr lvl="0"/>
            <a:r>
              <a:rPr lang="en-US" b="1" u="sng" dirty="0" smtClean="0"/>
              <a:t>Drawback:</a:t>
            </a:r>
            <a:r>
              <a:rPr lang="en-US" b="1" dirty="0" smtClean="0"/>
              <a:t> </a:t>
            </a:r>
            <a:r>
              <a:rPr lang="en-US" dirty="0" smtClean="0"/>
              <a:t>hospitalization is required at least for one day. Chances of sepsis.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53200" cy="1143000"/>
          </a:xfrm>
          <a:solidFill>
            <a:schemeClr val="accent1"/>
          </a:solidFill>
          <a:ln>
            <a:solidFill>
              <a:schemeClr val="accent2"/>
            </a:solidFill>
          </a:ln>
        </p:spPr>
        <p:txBody>
          <a:bodyPr/>
          <a:lstStyle/>
          <a:p>
            <a:r>
              <a:rPr lang="en-US" dirty="0" smtClean="0"/>
              <a:t>Medical methods of first trimester abortion:</a:t>
            </a:r>
            <a:endParaRPr lang="en-US" dirty="0"/>
          </a:p>
        </p:txBody>
      </p:sp>
      <p:sp>
        <p:nvSpPr>
          <p:cNvPr id="3" name="Content Placeholder 2"/>
          <p:cNvSpPr>
            <a:spLocks noGrp="1"/>
          </p:cNvSpPr>
          <p:nvPr>
            <p:ph idx="1"/>
          </p:nvPr>
        </p:nvSpPr>
        <p:spPr>
          <a:xfrm>
            <a:off x="1676400" y="1295400"/>
            <a:ext cx="7239000" cy="4114800"/>
          </a:xfrm>
          <a:solidFill>
            <a:schemeClr val="accent6">
              <a:lumMod val="40000"/>
              <a:lumOff val="60000"/>
            </a:schemeClr>
          </a:solidFill>
          <a:ln>
            <a:solidFill>
              <a:schemeClr val="tx2"/>
            </a:solidFill>
          </a:ln>
        </p:spPr>
        <p:txBody>
          <a:bodyPr/>
          <a:lstStyle/>
          <a:p>
            <a:pPr>
              <a:buFont typeface="Arial" pitchFamily="34" charset="0"/>
              <a:buChar char="•"/>
            </a:pPr>
            <a:r>
              <a:rPr lang="en-US" b="1" dirty="0" smtClean="0">
                <a:solidFill>
                  <a:schemeClr val="bg2"/>
                </a:solidFill>
              </a:rPr>
              <a:t>Mifepristone and Misoprostol:</a:t>
            </a:r>
            <a:r>
              <a:rPr lang="en-US" dirty="0" smtClean="0">
                <a:solidFill>
                  <a:schemeClr val="bg2"/>
                </a:solidFill>
              </a:rPr>
              <a:t> </a:t>
            </a:r>
          </a:p>
          <a:p>
            <a:pPr lvl="0">
              <a:buFont typeface="Arial" pitchFamily="34" charset="0"/>
              <a:buChar char="•"/>
            </a:pPr>
            <a:r>
              <a:rPr lang="en-US" dirty="0" smtClean="0">
                <a:solidFill>
                  <a:schemeClr val="bg2"/>
                </a:solidFill>
              </a:rPr>
              <a:t>It acts as an antagonist, blocking the effect of natural progesterone. It is highly successful when used within 50 days of gestation.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19200"/>
            <a:ext cx="7772400" cy="5257800"/>
          </a:xfrm>
          <a:solidFill>
            <a:schemeClr val="accent1"/>
          </a:solidFill>
          <a:ln>
            <a:solidFill>
              <a:schemeClr val="tx1"/>
            </a:solidFill>
          </a:ln>
        </p:spPr>
        <p:txBody>
          <a:bodyPr/>
          <a:lstStyle/>
          <a:p>
            <a:pPr lvl="0"/>
            <a:r>
              <a:rPr lang="en-US" b="1" dirty="0" smtClean="0"/>
              <a:t>Protocol: </a:t>
            </a:r>
            <a:r>
              <a:rPr lang="en-US" dirty="0" smtClean="0"/>
              <a:t>600 mg of Mifepristone orally is given on day 1. On day 3 </a:t>
            </a:r>
            <a:r>
              <a:rPr lang="en-US" dirty="0" err="1" smtClean="0"/>
              <a:t>misoprostol</a:t>
            </a:r>
            <a:r>
              <a:rPr lang="en-US" dirty="0" smtClean="0"/>
              <a:t>(PGE</a:t>
            </a:r>
            <a:r>
              <a:rPr lang="en-US" baseline="-25000" dirty="0" smtClean="0"/>
              <a:t>1</a:t>
            </a:r>
            <a:r>
              <a:rPr lang="en-US" dirty="0" smtClean="0"/>
              <a:t>) 400 µg orally is given.</a:t>
            </a:r>
          </a:p>
          <a:p>
            <a:pPr lvl="0"/>
            <a:r>
              <a:rPr lang="en-US" dirty="0" smtClean="0"/>
              <a:t>Patients remains in the hospital for 4 hours during which expulsion of the </a:t>
            </a:r>
            <a:r>
              <a:rPr lang="en-US" dirty="0" err="1" smtClean="0"/>
              <a:t>conceptus</a:t>
            </a:r>
            <a:r>
              <a:rPr lang="en-US" dirty="0" smtClean="0"/>
              <a:t> often occur.</a:t>
            </a:r>
          </a:p>
          <a:p>
            <a:pPr lvl="0"/>
            <a:r>
              <a:rPr lang="en-US" dirty="0" smtClean="0"/>
              <a:t>Patient is re-examined after 10-14 days.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295400"/>
            <a:ext cx="6172200" cy="4114800"/>
          </a:xfrm>
          <a:solidFill>
            <a:schemeClr val="accent6">
              <a:lumMod val="60000"/>
              <a:lumOff val="40000"/>
            </a:schemeClr>
          </a:solidFill>
          <a:ln>
            <a:solidFill>
              <a:schemeClr val="tx1"/>
            </a:solidFill>
          </a:ln>
        </p:spPr>
        <p:txBody>
          <a:bodyPr/>
          <a:lstStyle/>
          <a:p>
            <a:pPr lvl="0"/>
            <a:r>
              <a:rPr lang="en-US" b="1" dirty="0" err="1" smtClean="0">
                <a:solidFill>
                  <a:schemeClr val="bg2"/>
                </a:solidFill>
              </a:rPr>
              <a:t>Methotrexate</a:t>
            </a:r>
            <a:r>
              <a:rPr lang="en-US" b="1" dirty="0" smtClean="0">
                <a:solidFill>
                  <a:schemeClr val="bg2"/>
                </a:solidFill>
              </a:rPr>
              <a:t> &amp; Misoprostol (MTX): </a:t>
            </a:r>
            <a:r>
              <a:rPr lang="en-US" dirty="0" err="1" smtClean="0">
                <a:solidFill>
                  <a:schemeClr val="bg2"/>
                </a:solidFill>
              </a:rPr>
              <a:t>methotrexate</a:t>
            </a:r>
            <a:r>
              <a:rPr lang="en-US" dirty="0" smtClean="0">
                <a:solidFill>
                  <a:schemeClr val="bg2"/>
                </a:solidFill>
              </a:rPr>
              <a:t> 50 mg/ M</a:t>
            </a:r>
            <a:r>
              <a:rPr lang="en-US" baseline="30000" dirty="0" smtClean="0">
                <a:solidFill>
                  <a:schemeClr val="bg2"/>
                </a:solidFill>
              </a:rPr>
              <a:t>2</a:t>
            </a:r>
            <a:r>
              <a:rPr lang="en-US" dirty="0" smtClean="0">
                <a:solidFill>
                  <a:schemeClr val="bg2"/>
                </a:solidFill>
              </a:rPr>
              <a:t> IM (before 56 days of gestation) followed by 7 days later Misoprostol 800 µg vaginally is highly effective.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tx2"/>
            </a:solidFill>
          </a:ln>
        </p:spPr>
        <p:txBody>
          <a:bodyPr/>
          <a:lstStyle/>
          <a:p>
            <a:r>
              <a:rPr lang="en-US" b="1" u="sng" dirty="0" smtClean="0"/>
              <a:t>SECOND TRIMESTER:</a:t>
            </a:r>
            <a:endParaRPr lang="en-US" u="sng" dirty="0"/>
          </a:p>
        </p:txBody>
      </p:sp>
      <p:sp>
        <p:nvSpPr>
          <p:cNvPr id="3" name="Content Placeholder 2"/>
          <p:cNvSpPr>
            <a:spLocks noGrp="1"/>
          </p:cNvSpPr>
          <p:nvPr>
            <p:ph idx="1"/>
          </p:nvPr>
        </p:nvSpPr>
        <p:spPr>
          <a:xfrm>
            <a:off x="1371600" y="1981200"/>
            <a:ext cx="7772400" cy="4648200"/>
          </a:xfrm>
          <a:solidFill>
            <a:schemeClr val="accent1"/>
          </a:solidFill>
          <a:ln>
            <a:solidFill>
              <a:schemeClr val="tx2"/>
            </a:solidFill>
          </a:ln>
        </p:spPr>
        <p:txBody>
          <a:bodyPr/>
          <a:lstStyle/>
          <a:p>
            <a:r>
              <a:rPr lang="en-US" b="1" dirty="0" smtClean="0"/>
              <a:t> Between 13-15 weeks:</a:t>
            </a:r>
            <a:endParaRPr lang="en-US" dirty="0" smtClean="0"/>
          </a:p>
          <a:p>
            <a:pPr lvl="0"/>
            <a:r>
              <a:rPr lang="en-US" dirty="0" smtClean="0"/>
              <a:t>Dilatation and evacuation</a:t>
            </a:r>
          </a:p>
          <a:p>
            <a:pPr lvl="0"/>
            <a:r>
              <a:rPr lang="en-US" dirty="0" smtClean="0"/>
              <a:t>Prostaglandins</a:t>
            </a:r>
          </a:p>
          <a:p>
            <a:pPr lvl="0"/>
            <a:r>
              <a:rPr lang="en-US" dirty="0" err="1" smtClean="0"/>
              <a:t>Transcervical</a:t>
            </a:r>
            <a:r>
              <a:rPr lang="en-US" dirty="0" smtClean="0"/>
              <a:t> extra-amniotic instillation of 0.1% </a:t>
            </a:r>
            <a:r>
              <a:rPr lang="en-US" dirty="0" err="1" smtClean="0"/>
              <a:t>ethacrydine</a:t>
            </a:r>
            <a:r>
              <a:rPr lang="en-US" dirty="0" smtClean="0"/>
              <a:t> lactate or intra amniotic instillation of hypertonic solution-saline 20%. </a:t>
            </a:r>
          </a:p>
          <a:p>
            <a:pPr lvl="0"/>
            <a:r>
              <a:rPr lang="en-US" dirty="0" smtClean="0"/>
              <a:t>Hysterectomy: is less often done these days.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04800"/>
            <a:ext cx="5638800" cy="6248400"/>
          </a:xfrm>
          <a:solidFill>
            <a:schemeClr val="accent1"/>
          </a:solidFill>
          <a:ln>
            <a:solidFill>
              <a:schemeClr val="accent2"/>
            </a:solidFill>
          </a:ln>
        </p:spPr>
        <p:txBody>
          <a:bodyPr/>
          <a:lstStyle/>
          <a:p>
            <a:r>
              <a:rPr lang="en-US" b="1" dirty="0" smtClean="0"/>
              <a:t>Between 16-20 weeks:</a:t>
            </a:r>
            <a:endParaRPr lang="en-US" dirty="0" smtClean="0"/>
          </a:p>
          <a:p>
            <a:pPr lvl="0"/>
            <a:r>
              <a:rPr lang="en-US" dirty="0" smtClean="0"/>
              <a:t>Intra amniotic instillation of hypertonic solution 20% is less commonly used now.</a:t>
            </a:r>
          </a:p>
          <a:p>
            <a:pPr lvl="0"/>
            <a:r>
              <a:rPr lang="en-US" b="1" dirty="0" smtClean="0"/>
              <a:t>Induction Abortion: </a:t>
            </a:r>
            <a:r>
              <a:rPr lang="en-US" dirty="0" smtClean="0"/>
              <a:t>a rarely performed surgical procedure where salt water, urea, or potassium chloride is injected into the amniotic sac; prostaglandins are inserted into the vagina and </a:t>
            </a:r>
            <a:r>
              <a:rPr lang="en-US" dirty="0" err="1" smtClean="0"/>
              <a:t>pitocin</a:t>
            </a:r>
            <a:r>
              <a:rPr lang="en-US" dirty="0" smtClean="0"/>
              <a:t> is injected intravenously.</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7315200" y="1219200"/>
            <a:ext cx="1828800" cy="1838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ummery.jpg"/>
          <p:cNvPicPr>
            <a:picLocks noGrp="1" noChangeAspect="1"/>
          </p:cNvPicPr>
          <p:nvPr>
            <p:ph idx="1"/>
          </p:nvPr>
        </p:nvPicPr>
        <p:blipFill>
          <a:blip r:embed="rId2"/>
          <a:stretch>
            <a:fillRect/>
          </a:stretch>
        </p:blipFill>
        <p:spPr>
          <a:xfrm>
            <a:off x="1295400" y="0"/>
            <a:ext cx="78486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295400" y="0"/>
            <a:ext cx="78486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2286000" cy="1143000"/>
          </a:xfrm>
          <a:solidFill>
            <a:schemeClr val="bg2"/>
          </a:solidFill>
          <a:ln>
            <a:solidFill>
              <a:schemeClr val="tx2"/>
            </a:solidFill>
          </a:ln>
        </p:spPr>
        <p:txBody>
          <a:bodyPr/>
          <a:lstStyle/>
          <a:p>
            <a:pPr algn="l"/>
            <a:r>
              <a:rPr lang="en-US" dirty="0" smtClean="0"/>
              <a:t>Cont…</a:t>
            </a:r>
            <a:endParaRPr lang="en-US" dirty="0"/>
          </a:p>
        </p:txBody>
      </p:sp>
      <p:sp>
        <p:nvSpPr>
          <p:cNvPr id="3" name="Content Placeholder 2"/>
          <p:cNvSpPr>
            <a:spLocks noGrp="1"/>
          </p:cNvSpPr>
          <p:nvPr>
            <p:ph idx="1"/>
          </p:nvPr>
        </p:nvSpPr>
        <p:spPr>
          <a:xfrm>
            <a:off x="1371600" y="1981200"/>
            <a:ext cx="6096000" cy="4572000"/>
          </a:xfrm>
          <a:solidFill>
            <a:schemeClr val="accent2">
              <a:lumMod val="20000"/>
              <a:lumOff val="80000"/>
            </a:schemeClr>
          </a:solidFill>
          <a:ln>
            <a:solidFill>
              <a:schemeClr val="bg2"/>
            </a:solidFill>
          </a:ln>
        </p:spPr>
        <p:txBody>
          <a:bodyPr/>
          <a:lstStyle/>
          <a:p>
            <a:pPr lvl="0">
              <a:buClr>
                <a:schemeClr val="accent2"/>
              </a:buClr>
            </a:pPr>
            <a:r>
              <a:rPr lang="en-US" dirty="0" smtClean="0">
                <a:solidFill>
                  <a:schemeClr val="bg2"/>
                </a:solidFill>
              </a:rPr>
              <a:t>Immunological</a:t>
            </a:r>
          </a:p>
          <a:p>
            <a:pPr lvl="0">
              <a:buClr>
                <a:schemeClr val="accent2"/>
              </a:buClr>
            </a:pPr>
            <a:r>
              <a:rPr lang="en-US" dirty="0" smtClean="0">
                <a:solidFill>
                  <a:schemeClr val="bg2"/>
                </a:solidFill>
              </a:rPr>
              <a:t>Blood group incompatibility</a:t>
            </a:r>
          </a:p>
          <a:p>
            <a:pPr lvl="0">
              <a:buClr>
                <a:schemeClr val="accent2"/>
              </a:buClr>
            </a:pPr>
            <a:r>
              <a:rPr lang="en-US" dirty="0" smtClean="0">
                <a:solidFill>
                  <a:schemeClr val="bg2"/>
                </a:solidFill>
              </a:rPr>
              <a:t>Premature rupture of the membranes</a:t>
            </a:r>
          </a:p>
          <a:p>
            <a:pPr lvl="0">
              <a:buClr>
                <a:schemeClr val="accent2"/>
              </a:buClr>
            </a:pPr>
            <a:r>
              <a:rPr lang="en-US" dirty="0" smtClean="0">
                <a:solidFill>
                  <a:schemeClr val="bg2"/>
                </a:solidFill>
              </a:rPr>
              <a:t>Environmental factors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2"/>
                </a:solidFill>
              </a:rPr>
              <a:t>Assignments </a:t>
            </a:r>
            <a:endParaRPr lang="en-US" u="sng" dirty="0">
              <a:solidFill>
                <a:schemeClr val="bg2"/>
              </a:solidFill>
            </a:endParaRPr>
          </a:p>
        </p:txBody>
      </p:sp>
      <p:sp>
        <p:nvSpPr>
          <p:cNvPr id="3" name="Content Placeholder 2"/>
          <p:cNvSpPr>
            <a:spLocks noGrp="1"/>
          </p:cNvSpPr>
          <p:nvPr>
            <p:ph idx="1"/>
          </p:nvPr>
        </p:nvSpPr>
        <p:spPr/>
        <p:txBody>
          <a:bodyPr/>
          <a:lstStyle/>
          <a:p>
            <a:r>
              <a:rPr lang="en-US" dirty="0" smtClean="0"/>
              <a:t>Write down general management of  abortion.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hank-you-10.gif"/>
          <p:cNvPicPr>
            <a:picLocks noGrp="1" noChangeAspect="1"/>
          </p:cNvPicPr>
          <p:nvPr>
            <p:ph idx="1"/>
          </p:nvPr>
        </p:nvPicPr>
        <p:blipFill>
          <a:blip r:embed="rId2"/>
          <a:stretch>
            <a:fillRect/>
          </a:stretch>
        </p:blipFill>
        <p:spPr>
          <a:xfrm>
            <a:off x="1524000" y="0"/>
            <a:ext cx="7239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2209800" cy="1143000"/>
          </a:xfrm>
          <a:solidFill>
            <a:schemeClr val="accent2"/>
          </a:solidFill>
          <a:ln>
            <a:solidFill>
              <a:schemeClr val="bg2"/>
            </a:solidFill>
          </a:ln>
        </p:spPr>
        <p:txBody>
          <a:bodyPr/>
          <a:lstStyle/>
          <a:p>
            <a:pPr algn="l"/>
            <a:r>
              <a:rPr lang="en-US" u="sng" dirty="0" smtClean="0"/>
              <a:t>Cont….</a:t>
            </a:r>
            <a:endParaRPr lang="en-US" u="sng" dirty="0"/>
          </a:p>
        </p:txBody>
      </p:sp>
      <p:sp>
        <p:nvSpPr>
          <p:cNvPr id="3" name="Content Placeholder 2"/>
          <p:cNvSpPr>
            <a:spLocks noGrp="1"/>
          </p:cNvSpPr>
          <p:nvPr>
            <p:ph idx="1"/>
          </p:nvPr>
        </p:nvSpPr>
        <p:spPr>
          <a:xfrm>
            <a:off x="1371600" y="1295400"/>
            <a:ext cx="7772400" cy="5562600"/>
          </a:xfrm>
          <a:solidFill>
            <a:srgbClr val="00B050"/>
          </a:solidFill>
          <a:ln>
            <a:solidFill>
              <a:schemeClr val="accent6">
                <a:lumMod val="75000"/>
              </a:schemeClr>
            </a:solidFill>
          </a:ln>
        </p:spPr>
        <p:txBody>
          <a:bodyPr/>
          <a:lstStyle/>
          <a:p>
            <a:pPr lvl="0"/>
            <a:r>
              <a:rPr lang="en-US" dirty="0" smtClean="0"/>
              <a:t>Blood group incompatibility: couple with group ‘A’ husband and group ‘O’ wife have higher incidences of abortion.</a:t>
            </a:r>
          </a:p>
          <a:p>
            <a:pPr lvl="0"/>
            <a:r>
              <a:rPr lang="en-US" dirty="0" smtClean="0"/>
              <a:t>Premature rupture of membranes</a:t>
            </a:r>
          </a:p>
          <a:p>
            <a:pPr lvl="0"/>
            <a:r>
              <a:rPr lang="en-US" dirty="0" smtClean="0"/>
              <a:t>Parental factor: sperm chromosomal anomaly(translocation) </a:t>
            </a:r>
          </a:p>
          <a:p>
            <a:pPr lvl="0"/>
            <a:r>
              <a:rPr lang="en-US" dirty="0" smtClean="0"/>
              <a:t>Drugs: e.g. quinine, ergots, severe purgatives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2"/>
          </a:solidFill>
          <a:ln>
            <a:solidFill>
              <a:schemeClr val="tx2"/>
            </a:solidFill>
          </a:ln>
        </p:spPr>
        <p:txBody>
          <a:bodyPr/>
          <a:lstStyle/>
          <a:p>
            <a:r>
              <a:rPr lang="en-US" b="1" u="sng" dirty="0" smtClean="0"/>
              <a:t>Mechanism of Abortion:</a:t>
            </a:r>
            <a:r>
              <a:rPr lang="en-US" dirty="0" smtClean="0"/>
              <a:t> </a:t>
            </a:r>
            <a:endParaRPr lang="en-US" dirty="0"/>
          </a:p>
        </p:txBody>
      </p:sp>
      <p:sp>
        <p:nvSpPr>
          <p:cNvPr id="3" name="Content Placeholder 2"/>
          <p:cNvSpPr>
            <a:spLocks noGrp="1"/>
          </p:cNvSpPr>
          <p:nvPr>
            <p:ph idx="1"/>
          </p:nvPr>
        </p:nvSpPr>
        <p:spPr>
          <a:xfrm>
            <a:off x="1371600" y="1143000"/>
            <a:ext cx="7772400" cy="5562600"/>
          </a:xfrm>
          <a:solidFill>
            <a:schemeClr val="accent6">
              <a:lumMod val="20000"/>
              <a:lumOff val="80000"/>
            </a:schemeClr>
          </a:solidFill>
          <a:ln>
            <a:solidFill>
              <a:schemeClr val="accent2"/>
            </a:solidFill>
          </a:ln>
        </p:spPr>
        <p:txBody>
          <a:bodyPr/>
          <a:lstStyle/>
          <a:p>
            <a:pPr>
              <a:buClr>
                <a:schemeClr val="accent6">
                  <a:lumMod val="75000"/>
                </a:schemeClr>
              </a:buClr>
            </a:pPr>
            <a:r>
              <a:rPr lang="en-US" b="1" dirty="0" smtClean="0">
                <a:solidFill>
                  <a:schemeClr val="bg2"/>
                </a:solidFill>
              </a:rPr>
              <a:t>Up to 8 weeks: </a:t>
            </a:r>
            <a:r>
              <a:rPr lang="en-US" dirty="0" smtClean="0">
                <a:solidFill>
                  <a:schemeClr val="bg2"/>
                </a:solidFill>
              </a:rPr>
              <a:t>the ovum surrounded by the villi with the decidual coverings is expelled out intact. .</a:t>
            </a:r>
          </a:p>
          <a:p>
            <a:pPr>
              <a:buClr>
                <a:schemeClr val="accent6">
                  <a:lumMod val="75000"/>
                </a:schemeClr>
              </a:buClr>
            </a:pPr>
            <a:r>
              <a:rPr lang="en-US" dirty="0" smtClean="0">
                <a:solidFill>
                  <a:schemeClr val="bg2"/>
                </a:solidFill>
              </a:rPr>
              <a:t>Sometimes, the external os fails to dilate so that the entire mass is accommodated in the dilated cervical canal and is called cervical abortion. </a:t>
            </a:r>
          </a:p>
          <a:p>
            <a:pPr>
              <a:buClr>
                <a:schemeClr val="accent6">
                  <a:lumMod val="75000"/>
                </a:schemeClr>
              </a:buClr>
            </a:pPr>
            <a:r>
              <a:rPr lang="en-US" dirty="0" smtClean="0">
                <a:solidFill>
                  <a:schemeClr val="bg2"/>
                </a:solidFill>
              </a:rPr>
              <a:t>The gestational sac tends to be expelled complete and the decidua is shed thereafter.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2362200" cy="1143000"/>
          </a:xfrm>
        </p:spPr>
        <p:style>
          <a:lnRef idx="3">
            <a:schemeClr val="lt1"/>
          </a:lnRef>
          <a:fillRef idx="1">
            <a:schemeClr val="accent1"/>
          </a:fillRef>
          <a:effectRef idx="1">
            <a:schemeClr val="accent1"/>
          </a:effectRef>
          <a:fontRef idx="minor">
            <a:schemeClr val="lt1"/>
          </a:fontRef>
        </p:style>
        <p:txBody>
          <a:bodyPr/>
          <a:lstStyle/>
          <a:p>
            <a:pPr algn="l"/>
            <a:r>
              <a:rPr lang="en-US" u="sng" dirty="0" smtClean="0"/>
              <a:t>Cont…</a:t>
            </a:r>
            <a:endParaRPr lang="en-US" u="sng" dirty="0"/>
          </a:p>
        </p:txBody>
      </p:sp>
      <p:sp>
        <p:nvSpPr>
          <p:cNvPr id="3" name="Content Placeholder 2"/>
          <p:cNvSpPr>
            <a:spLocks noGrp="1"/>
          </p:cNvSpPr>
          <p:nvPr>
            <p:ph idx="1"/>
          </p:nvPr>
        </p:nvSpPr>
        <p:spPr>
          <a:solidFill>
            <a:schemeClr val="accent1"/>
          </a:solidFill>
          <a:ln>
            <a:solidFill>
              <a:schemeClr val="accent2"/>
            </a:solidFill>
          </a:ln>
        </p:spPr>
        <p:txBody>
          <a:bodyPr/>
          <a:lstStyle/>
          <a:p>
            <a:r>
              <a:rPr lang="en-US" b="1" dirty="0" smtClean="0">
                <a:solidFill>
                  <a:schemeClr val="tx2"/>
                </a:solidFill>
              </a:rPr>
              <a:t>After 14 weeks:</a:t>
            </a:r>
            <a:r>
              <a:rPr lang="en-US" dirty="0" smtClean="0">
                <a:solidFill>
                  <a:schemeClr val="tx2"/>
                </a:solidFill>
              </a:rPr>
              <a:t> The placenta is completely formed and the process of abortion is like a miniature labour.</a:t>
            </a:r>
          </a:p>
          <a:p>
            <a:r>
              <a:rPr lang="en-US" dirty="0" smtClean="0">
                <a:solidFill>
                  <a:schemeClr val="tx2"/>
                </a:solidFill>
              </a:rPr>
              <a:t>It is more common for the foetus to be expelled but for the placenta to be retained due to firmer attachment to the uterine wall. </a:t>
            </a:r>
          </a:p>
          <a:p>
            <a:pPr>
              <a:buNone/>
            </a:pP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05517">
            <a:off x="1689171" y="777409"/>
            <a:ext cx="7134063" cy="4722727"/>
          </a:xfrm>
          <a:solidFill>
            <a:srgbClr val="7030A0"/>
          </a:solidFill>
          <a:ln>
            <a:solidFill>
              <a:srgbClr val="C00000"/>
            </a:solidFill>
          </a:ln>
        </p:spPr>
        <p:txBody>
          <a:bodyPr/>
          <a:lstStyle/>
          <a:p>
            <a:r>
              <a:rPr lang="en-US" sz="6600" u="sng" dirty="0" smtClean="0"/>
              <a:t>THREATENED ABORTION</a:t>
            </a:r>
            <a:endParaRPr lang="en-US" sz="6600"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style>
          <a:lnRef idx="3">
            <a:schemeClr val="lt1"/>
          </a:lnRef>
          <a:fillRef idx="1">
            <a:schemeClr val="dk1"/>
          </a:fillRef>
          <a:effectRef idx="1">
            <a:schemeClr val="dk1"/>
          </a:effectRef>
          <a:fontRef idx="minor">
            <a:schemeClr val="lt1"/>
          </a:fontRef>
        </p:style>
        <p:txBody>
          <a:bodyPr/>
          <a:lstStyle/>
          <a:p>
            <a:r>
              <a:rPr lang="en-US" b="1" dirty="0" smtClean="0"/>
              <a:t>DEFINITION</a:t>
            </a:r>
            <a:r>
              <a:rPr lang="en-US" dirty="0" smtClean="0"/>
              <a:t>:</a:t>
            </a:r>
            <a:endParaRPr lang="en-US" dirty="0"/>
          </a:p>
        </p:txBody>
      </p:sp>
      <p:sp>
        <p:nvSpPr>
          <p:cNvPr id="3" name="Content Placeholder 2"/>
          <p:cNvSpPr>
            <a:spLocks noGrp="1"/>
          </p:cNvSpPr>
          <p:nvPr>
            <p:ph idx="1"/>
          </p:nvPr>
        </p:nvSpPr>
        <p:spPr>
          <a:xfrm>
            <a:off x="1371600" y="1981200"/>
            <a:ext cx="3733800" cy="4648200"/>
          </a:xfrm>
          <a:solidFill>
            <a:schemeClr val="accent2">
              <a:lumMod val="40000"/>
              <a:lumOff val="60000"/>
            </a:schemeClr>
          </a:solidFill>
          <a:ln>
            <a:solidFill>
              <a:schemeClr val="tx2"/>
            </a:solidFill>
          </a:ln>
        </p:spPr>
        <p:txBody>
          <a:bodyPr/>
          <a:lstStyle/>
          <a:p>
            <a:pPr>
              <a:buClr>
                <a:schemeClr val="bg2"/>
              </a:buClr>
            </a:pPr>
            <a:r>
              <a:rPr lang="en-US" dirty="0" smtClean="0">
                <a:solidFill>
                  <a:schemeClr val="bg2"/>
                </a:solidFill>
              </a:rPr>
              <a:t>It is a clinical entity where the process of miscarriage has started but has not progress to a state from which recovery is impossible.</a:t>
            </a:r>
          </a:p>
          <a:p>
            <a:endParaRPr lang="en-US" dirty="0"/>
          </a:p>
        </p:txBody>
      </p:sp>
      <p:pic>
        <p:nvPicPr>
          <p:cNvPr id="4" name="Picture 2"/>
          <p:cNvPicPr>
            <a:picLocks noChangeAspect="1" noChangeArrowheads="1"/>
          </p:cNvPicPr>
          <p:nvPr/>
        </p:nvPicPr>
        <p:blipFill>
          <a:blip r:embed="rId2"/>
          <a:srcRect/>
          <a:stretch>
            <a:fillRect/>
          </a:stretch>
        </p:blipFill>
        <p:spPr bwMode="auto">
          <a:xfrm>
            <a:off x="5638800" y="1524000"/>
            <a:ext cx="3276600" cy="381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629400" cy="1143000"/>
          </a:xfrm>
          <a:solidFill>
            <a:schemeClr val="accent1"/>
          </a:solidFill>
          <a:ln>
            <a:solidFill>
              <a:schemeClr val="tx2"/>
            </a:solidFill>
          </a:ln>
        </p:spPr>
        <p:txBody>
          <a:bodyPr/>
          <a:lstStyle/>
          <a:p>
            <a:r>
              <a:rPr lang="en-US" b="1" u="sng" dirty="0" smtClean="0"/>
              <a:t>CLINICAL FEATURES:</a:t>
            </a:r>
            <a:endParaRPr lang="en-US" u="sng" dirty="0"/>
          </a:p>
        </p:txBody>
      </p:sp>
      <p:sp>
        <p:nvSpPr>
          <p:cNvPr id="3" name="Content Placeholder 2"/>
          <p:cNvSpPr>
            <a:spLocks noGrp="1"/>
          </p:cNvSpPr>
          <p:nvPr>
            <p:ph idx="1"/>
          </p:nvPr>
        </p:nvSpPr>
        <p:spPr>
          <a:xfrm>
            <a:off x="1371600" y="1600200"/>
            <a:ext cx="4876800" cy="5257800"/>
          </a:xfrm>
          <a:solidFill>
            <a:schemeClr val="tx2"/>
          </a:solidFill>
          <a:ln>
            <a:solidFill>
              <a:schemeClr val="accent2"/>
            </a:solidFill>
          </a:ln>
        </p:spPr>
        <p:txBody>
          <a:bodyPr/>
          <a:lstStyle/>
          <a:p>
            <a:pPr>
              <a:buClrTx/>
            </a:pPr>
            <a:r>
              <a:rPr lang="en-US" dirty="0" smtClean="0">
                <a:solidFill>
                  <a:srgbClr val="C00000"/>
                </a:solidFill>
              </a:rPr>
              <a:t>Vaginal bleeding slight or mild, bright red in color originating from the </a:t>
            </a:r>
            <a:r>
              <a:rPr lang="en-US" dirty="0" err="1" smtClean="0">
                <a:solidFill>
                  <a:srgbClr val="C00000"/>
                </a:solidFill>
              </a:rPr>
              <a:t>choriodecidual</a:t>
            </a:r>
            <a:r>
              <a:rPr lang="en-US" dirty="0" smtClean="0">
                <a:solidFill>
                  <a:srgbClr val="C00000"/>
                </a:solidFill>
              </a:rPr>
              <a:t> interface.</a:t>
            </a:r>
          </a:p>
          <a:p>
            <a:pPr>
              <a:buClrTx/>
            </a:pPr>
            <a:r>
              <a:rPr lang="en-US" dirty="0" smtClean="0">
                <a:solidFill>
                  <a:srgbClr val="C00000"/>
                </a:solidFill>
              </a:rPr>
              <a:t>Pain is absent or slight.</a:t>
            </a:r>
          </a:p>
          <a:p>
            <a:pPr>
              <a:buClrTx/>
            </a:pPr>
            <a:r>
              <a:rPr lang="en-US" dirty="0" smtClean="0">
                <a:solidFill>
                  <a:srgbClr val="C00000"/>
                </a:solidFill>
              </a:rPr>
              <a:t>Cervix is closed.</a:t>
            </a:r>
          </a:p>
          <a:p>
            <a:pPr>
              <a:buClrTx/>
            </a:pPr>
            <a:r>
              <a:rPr lang="en-US" dirty="0" smtClean="0">
                <a:solidFill>
                  <a:srgbClr val="C00000"/>
                </a:solidFill>
              </a:rPr>
              <a:t> Pregnancy test is positive.</a:t>
            </a:r>
          </a:p>
          <a:p>
            <a:pPr>
              <a:buClrTx/>
            </a:pPr>
            <a:r>
              <a:rPr lang="en-US" dirty="0" smtClean="0">
                <a:solidFill>
                  <a:srgbClr val="C00000"/>
                </a:solidFill>
              </a:rPr>
              <a:t>Ultrasonography shows a living foetus.</a:t>
            </a:r>
            <a:endParaRPr lang="en-US" dirty="0">
              <a:solidFill>
                <a:srgbClr val="C00000"/>
              </a:solidFill>
            </a:endParaRPr>
          </a:p>
        </p:txBody>
      </p:sp>
      <p:pic>
        <p:nvPicPr>
          <p:cNvPr id="4" name="Picture 2"/>
          <p:cNvPicPr>
            <a:picLocks noChangeAspect="1" noChangeArrowheads="1"/>
          </p:cNvPicPr>
          <p:nvPr/>
        </p:nvPicPr>
        <p:blipFill>
          <a:blip r:embed="rId2"/>
          <a:srcRect/>
          <a:stretch>
            <a:fillRect/>
          </a:stretch>
        </p:blipFill>
        <p:spPr bwMode="auto">
          <a:xfrm>
            <a:off x="6400800" y="914400"/>
            <a:ext cx="2743200" cy="2819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934200" y="4114800"/>
            <a:ext cx="1847850" cy="2466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5486400" cy="1143000"/>
          </a:xfrm>
          <a:solidFill>
            <a:srgbClr val="00B0F0"/>
          </a:solidFill>
          <a:ln>
            <a:solidFill>
              <a:schemeClr val="accent1"/>
            </a:solidFill>
          </a:ln>
        </p:spPr>
        <p:txBody>
          <a:bodyPr/>
          <a:lstStyle/>
          <a:p>
            <a:r>
              <a:rPr lang="en-US" b="1" u="sng" dirty="0" smtClean="0">
                <a:solidFill>
                  <a:srgbClr val="C00000"/>
                </a:solidFill>
              </a:rPr>
              <a:t>INVESTIGATIONS: </a:t>
            </a:r>
            <a:endParaRPr lang="en-US" u="sng" dirty="0">
              <a:solidFill>
                <a:srgbClr val="C00000"/>
              </a:solidFill>
            </a:endParaRPr>
          </a:p>
        </p:txBody>
      </p:sp>
      <p:sp>
        <p:nvSpPr>
          <p:cNvPr id="3" name="Content Placeholder 2"/>
          <p:cNvSpPr>
            <a:spLocks noGrp="1"/>
          </p:cNvSpPr>
          <p:nvPr>
            <p:ph idx="1"/>
          </p:nvPr>
        </p:nvSpPr>
        <p:spPr>
          <a:xfrm>
            <a:off x="1295400" y="1905000"/>
            <a:ext cx="7391400" cy="3505200"/>
          </a:xfrm>
          <a:solidFill>
            <a:schemeClr val="accent3">
              <a:lumMod val="50000"/>
            </a:schemeClr>
          </a:solidFill>
          <a:ln>
            <a:solidFill>
              <a:schemeClr val="bg2"/>
            </a:solidFill>
          </a:ln>
        </p:spPr>
        <p:txBody>
          <a:bodyPr/>
          <a:lstStyle/>
          <a:p>
            <a:pPr lvl="0"/>
            <a:r>
              <a:rPr lang="en-US" dirty="0" smtClean="0"/>
              <a:t>Blood - for hemoglobin, </a:t>
            </a:r>
            <a:r>
              <a:rPr lang="en-US" dirty="0" err="1" smtClean="0"/>
              <a:t>haematocrit</a:t>
            </a:r>
            <a:r>
              <a:rPr lang="en-US" dirty="0" smtClean="0"/>
              <a:t>, ABO and </a:t>
            </a:r>
            <a:r>
              <a:rPr lang="en-US" dirty="0" err="1" smtClean="0"/>
              <a:t>Rh</a:t>
            </a:r>
            <a:r>
              <a:rPr lang="en-US" dirty="0" smtClean="0"/>
              <a:t> grouping. Blood transfusion may be required if abortion becomes inevitable and anti-D gamma globulin has to be given in </a:t>
            </a:r>
            <a:r>
              <a:rPr lang="en-US" dirty="0" err="1" smtClean="0"/>
              <a:t>Rh</a:t>
            </a:r>
            <a:r>
              <a:rPr lang="en-US" dirty="0" smtClean="0"/>
              <a:t> negative non-immunized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2895600" cy="1143000"/>
          </a:xfrm>
          <a:solidFill>
            <a:schemeClr val="accent2">
              <a:lumMod val="40000"/>
              <a:lumOff val="60000"/>
            </a:schemeClr>
          </a:solidFill>
          <a:ln>
            <a:solidFill>
              <a:schemeClr val="tx1"/>
            </a:solidFill>
          </a:ln>
        </p:spPr>
        <p:txBody>
          <a:bodyPr/>
          <a:lstStyle/>
          <a:p>
            <a:r>
              <a:rPr lang="en-US" dirty="0"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a:xfrm>
            <a:off x="1371600" y="1981200"/>
            <a:ext cx="4495800" cy="4114800"/>
          </a:xfrm>
          <a:solidFill>
            <a:schemeClr val="accent1"/>
          </a:solidFill>
          <a:ln>
            <a:solidFill>
              <a:schemeClr val="bg2"/>
            </a:solidFill>
          </a:ln>
        </p:spPr>
        <p:txBody>
          <a:bodyPr/>
          <a:lstStyle/>
          <a:p>
            <a:pPr lvl="0"/>
            <a:r>
              <a:rPr lang="en-US" dirty="0" smtClean="0"/>
              <a:t>Urine for immunological test of pregnancy is not helpful as the test remains positive for a variable period even after the fetal death. </a:t>
            </a:r>
          </a:p>
          <a:p>
            <a:endParaRPr lang="en-US" dirty="0"/>
          </a:p>
        </p:txBody>
      </p:sp>
      <p:pic>
        <p:nvPicPr>
          <p:cNvPr id="4" name="Picture 2"/>
          <p:cNvPicPr>
            <a:picLocks noChangeAspect="1" noChangeArrowheads="1"/>
          </p:cNvPicPr>
          <p:nvPr/>
        </p:nvPicPr>
        <p:blipFill>
          <a:blip r:embed="rId2"/>
          <a:srcRect/>
          <a:stretch>
            <a:fillRect/>
          </a:stretch>
        </p:blipFill>
        <p:spPr bwMode="auto">
          <a:xfrm>
            <a:off x="6019800" y="2057400"/>
            <a:ext cx="3124200" cy="4114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685800"/>
          </a:xfrm>
          <a:solidFill>
            <a:schemeClr val="tx1"/>
          </a:solidFill>
          <a:ln>
            <a:solidFill>
              <a:schemeClr val="bg2"/>
            </a:solidFill>
          </a:ln>
        </p:spPr>
        <p:txBody>
          <a:bodyPr/>
          <a:lstStyle/>
          <a:p>
            <a:r>
              <a:rPr lang="en-US" b="1" u="sng" dirty="0" smtClean="0">
                <a:solidFill>
                  <a:srgbClr val="C00000"/>
                </a:solidFill>
              </a:rPr>
              <a:t>INTRODUCTION:</a:t>
            </a:r>
            <a:endParaRPr lang="en-US" dirty="0">
              <a:solidFill>
                <a:srgbClr val="C00000"/>
              </a:solidFill>
            </a:endParaRPr>
          </a:p>
        </p:txBody>
      </p:sp>
      <p:sp>
        <p:nvSpPr>
          <p:cNvPr id="3" name="Content Placeholder 2"/>
          <p:cNvSpPr>
            <a:spLocks noGrp="1"/>
          </p:cNvSpPr>
          <p:nvPr>
            <p:ph idx="1"/>
          </p:nvPr>
        </p:nvSpPr>
        <p:spPr>
          <a:xfrm>
            <a:off x="2743200" y="1066800"/>
            <a:ext cx="5791200" cy="4114800"/>
          </a:xfrm>
          <a:solidFill>
            <a:schemeClr val="accent1"/>
          </a:solidFill>
          <a:ln>
            <a:solidFill>
              <a:schemeClr val="tx2"/>
            </a:solidFill>
          </a:ln>
        </p:spPr>
        <p:txBody>
          <a:bodyPr/>
          <a:lstStyle/>
          <a:p>
            <a:r>
              <a:rPr lang="en-US" dirty="0" smtClean="0"/>
              <a:t>The causes of bleeding in early pregnancy are broadly divided into two groups: </a:t>
            </a:r>
          </a:p>
          <a:p>
            <a:pPr lvl="0">
              <a:buFont typeface="Wingdings" pitchFamily="2" charset="2"/>
              <a:buChar char="v"/>
            </a:pPr>
            <a:r>
              <a:rPr lang="en-US" dirty="0" smtClean="0"/>
              <a:t>Those related to the pregnant state</a:t>
            </a:r>
          </a:p>
          <a:p>
            <a:pPr lvl="0">
              <a:buFont typeface="Wingdings" pitchFamily="2" charset="2"/>
              <a:buChar char="v"/>
            </a:pPr>
            <a:r>
              <a:rPr lang="en-US" dirty="0" smtClean="0"/>
              <a:t>Those associated with the pregnant state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2514600" cy="1143000"/>
          </a:xfrm>
          <a:solidFill>
            <a:schemeClr val="accent1">
              <a:lumMod val="75000"/>
            </a:schemeClr>
          </a:solidFill>
          <a:ln>
            <a:solidFill>
              <a:schemeClr val="accent2"/>
            </a:solidFill>
          </a:ln>
        </p:spPr>
        <p:txBody>
          <a:bodyPr/>
          <a:lstStyle/>
          <a:p>
            <a:r>
              <a:rPr lang="en-US" b="1" u="sng" dirty="0" smtClean="0"/>
              <a:t>Cont…</a:t>
            </a:r>
            <a:endParaRPr lang="en-US" b="1" u="sng" dirty="0"/>
          </a:p>
        </p:txBody>
      </p:sp>
      <p:sp>
        <p:nvSpPr>
          <p:cNvPr id="3" name="Content Placeholder 2"/>
          <p:cNvSpPr>
            <a:spLocks noGrp="1"/>
          </p:cNvSpPr>
          <p:nvPr>
            <p:ph idx="1"/>
          </p:nvPr>
        </p:nvSpPr>
        <p:spPr>
          <a:xfrm>
            <a:off x="1371600" y="1981200"/>
            <a:ext cx="5029200" cy="4114800"/>
          </a:xfrm>
          <a:solidFill>
            <a:schemeClr val="bg2">
              <a:lumMod val="50000"/>
              <a:lumOff val="50000"/>
            </a:schemeClr>
          </a:solidFill>
          <a:ln>
            <a:solidFill>
              <a:schemeClr val="tx2"/>
            </a:solidFill>
          </a:ln>
        </p:spPr>
        <p:txBody>
          <a:bodyPr/>
          <a:lstStyle/>
          <a:p>
            <a:r>
              <a:rPr lang="en-US" dirty="0" smtClean="0"/>
              <a:t>Blighted ovum: there is absence of fetal pole in a gestational sac with diameter of 3 cm or more. Uterus is to be evacuated once the diagnosis made</a:t>
            </a:r>
          </a:p>
          <a:p>
            <a:r>
              <a:rPr lang="en-US" dirty="0" smtClean="0"/>
              <a:t>Ultrasonography-diagnosis  of blighted ovum.</a:t>
            </a:r>
            <a:endParaRPr lang="en-US" dirty="0"/>
          </a:p>
        </p:txBody>
      </p:sp>
      <p:pic>
        <p:nvPicPr>
          <p:cNvPr id="4" name="Picture 2"/>
          <p:cNvPicPr>
            <a:picLocks noChangeAspect="1" noChangeArrowheads="1"/>
          </p:cNvPicPr>
          <p:nvPr/>
        </p:nvPicPr>
        <p:blipFill>
          <a:blip r:embed="rId2"/>
          <a:srcRect/>
          <a:stretch>
            <a:fillRect/>
          </a:stretch>
        </p:blipFill>
        <p:spPr bwMode="auto">
          <a:xfrm>
            <a:off x="6608617" y="304800"/>
            <a:ext cx="2306782"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5181600" cy="1143000"/>
          </a:xfrm>
          <a:solidFill>
            <a:schemeClr val="accent1"/>
          </a:solidFill>
          <a:ln>
            <a:solidFill>
              <a:schemeClr val="accent2"/>
            </a:solidFill>
          </a:ln>
        </p:spPr>
        <p:txBody>
          <a:bodyPr/>
          <a:lstStyle/>
          <a:p>
            <a:r>
              <a:rPr lang="en-US" b="1" u="sng" dirty="0" smtClean="0">
                <a:solidFill>
                  <a:srgbClr val="C00000"/>
                </a:solidFill>
              </a:rPr>
              <a:t>TREATMENT: </a:t>
            </a:r>
            <a:endParaRPr lang="en-US" dirty="0"/>
          </a:p>
        </p:txBody>
      </p:sp>
      <p:sp>
        <p:nvSpPr>
          <p:cNvPr id="3" name="Content Placeholder 2"/>
          <p:cNvSpPr>
            <a:spLocks noGrp="1"/>
          </p:cNvSpPr>
          <p:nvPr>
            <p:ph idx="1"/>
          </p:nvPr>
        </p:nvSpPr>
        <p:spPr>
          <a:xfrm>
            <a:off x="1295400" y="1295400"/>
            <a:ext cx="4876800" cy="5410200"/>
          </a:xfrm>
          <a:solidFill>
            <a:schemeClr val="accent4"/>
          </a:solidFill>
          <a:ln>
            <a:solidFill>
              <a:schemeClr val="accent1">
                <a:lumMod val="75000"/>
              </a:schemeClr>
            </a:solidFill>
          </a:ln>
        </p:spPr>
        <p:txBody>
          <a:bodyPr/>
          <a:lstStyle/>
          <a:p>
            <a:pPr lvl="0">
              <a:buNone/>
            </a:pPr>
            <a:endParaRPr lang="en-US" dirty="0" smtClean="0"/>
          </a:p>
          <a:p>
            <a:pPr lvl="0"/>
            <a:r>
              <a:rPr lang="en-US" dirty="0" smtClean="0">
                <a:solidFill>
                  <a:schemeClr val="bg2"/>
                </a:solidFill>
              </a:rPr>
              <a:t>Rest:  the patient should be in bed until one week after stoppage of bleeding.</a:t>
            </a:r>
          </a:p>
          <a:p>
            <a:pPr lvl="0">
              <a:buNone/>
            </a:pPr>
            <a:endParaRPr lang="en-US" dirty="0" smtClean="0">
              <a:solidFill>
                <a:schemeClr val="bg2"/>
              </a:solidFill>
            </a:endParaRPr>
          </a:p>
          <a:p>
            <a:pPr lvl="0"/>
            <a:r>
              <a:rPr lang="en-US" dirty="0" smtClean="0">
                <a:solidFill>
                  <a:schemeClr val="bg2"/>
                </a:solidFill>
              </a:rPr>
              <a:t>Drugs: Relief of pain may be ensured by diazepam 5 mg tablet or </a:t>
            </a:r>
            <a:r>
              <a:rPr lang="en-US" dirty="0" err="1" smtClean="0">
                <a:solidFill>
                  <a:schemeClr val="bg2"/>
                </a:solidFill>
              </a:rPr>
              <a:t>phenobarbitone</a:t>
            </a:r>
            <a:r>
              <a:rPr lang="en-US" dirty="0" smtClean="0">
                <a:solidFill>
                  <a:schemeClr val="bg2"/>
                </a:solidFill>
              </a:rPr>
              <a:t> 30 </a:t>
            </a:r>
            <a:r>
              <a:rPr lang="en-US" dirty="0" err="1" smtClean="0">
                <a:solidFill>
                  <a:schemeClr val="bg2"/>
                </a:solidFill>
              </a:rPr>
              <a:t>mg.twice</a:t>
            </a:r>
            <a:r>
              <a:rPr lang="en-US" dirty="0" smtClean="0">
                <a:solidFill>
                  <a:schemeClr val="bg2"/>
                </a:solidFill>
              </a:rPr>
              <a:t> daily. </a:t>
            </a:r>
          </a:p>
          <a:p>
            <a:endParaRPr lang="en-US"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6248400" y="1295400"/>
            <a:ext cx="2667001" cy="27432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324600" y="4419600"/>
            <a:ext cx="2581275" cy="1771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562600" cy="1143000"/>
          </a:xfrm>
          <a:solidFill>
            <a:schemeClr val="accent1"/>
          </a:solidFill>
          <a:ln>
            <a:solidFill>
              <a:schemeClr val="accent2"/>
            </a:solidFill>
          </a:ln>
        </p:spPr>
        <p:txBody>
          <a:bodyPr/>
          <a:lstStyle/>
          <a:p>
            <a:r>
              <a:rPr lang="en-US" b="1" u="sng" dirty="0" smtClean="0"/>
              <a:t>MANAGEMENT:</a:t>
            </a:r>
            <a:endParaRPr lang="en-US" u="sng" dirty="0"/>
          </a:p>
        </p:txBody>
      </p:sp>
      <p:sp>
        <p:nvSpPr>
          <p:cNvPr id="3" name="Content Placeholder 2"/>
          <p:cNvSpPr>
            <a:spLocks noGrp="1"/>
          </p:cNvSpPr>
          <p:nvPr>
            <p:ph idx="1"/>
          </p:nvPr>
        </p:nvSpPr>
        <p:spPr>
          <a:xfrm>
            <a:off x="1828800" y="1600200"/>
            <a:ext cx="6400800" cy="4953000"/>
          </a:xfrm>
          <a:solidFill>
            <a:schemeClr val="accent6">
              <a:lumMod val="60000"/>
              <a:lumOff val="40000"/>
            </a:schemeClr>
          </a:solidFill>
          <a:ln>
            <a:solidFill>
              <a:schemeClr val="accent2"/>
            </a:solidFill>
          </a:ln>
        </p:spPr>
        <p:txBody>
          <a:bodyPr/>
          <a:lstStyle/>
          <a:p>
            <a:r>
              <a:rPr lang="en-US" dirty="0" smtClean="0"/>
              <a:t>The patient is advised to preserve the vulval pads and anything expelled out per vaginam, for inspection. </a:t>
            </a:r>
          </a:p>
          <a:p>
            <a:r>
              <a:rPr lang="en-US" dirty="0" smtClean="0"/>
              <a:t>To report if bleeding and/or pain becomes aggravated. </a:t>
            </a:r>
          </a:p>
          <a:p>
            <a:r>
              <a:rPr lang="en-US" dirty="0" smtClean="0"/>
              <a:t>Routine note of pulse, temperature and vaginal bleeding.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2"/>
            </a:solidFill>
          </a:ln>
        </p:spPr>
        <p:txBody>
          <a:bodyPr/>
          <a:lstStyle/>
          <a:p>
            <a:r>
              <a:rPr lang="en-US" b="1" u="sng" dirty="0" smtClean="0"/>
              <a:t>ADVICE ON DECHARGE:</a:t>
            </a:r>
            <a:endParaRPr lang="en-US" u="sng" dirty="0"/>
          </a:p>
        </p:txBody>
      </p:sp>
      <p:sp>
        <p:nvSpPr>
          <p:cNvPr id="3" name="Content Placeholder 2"/>
          <p:cNvSpPr>
            <a:spLocks noGrp="1"/>
          </p:cNvSpPr>
          <p:nvPr>
            <p:ph idx="1"/>
          </p:nvPr>
        </p:nvSpPr>
        <p:spPr>
          <a:solidFill>
            <a:srgbClr val="00B050"/>
          </a:solidFill>
          <a:ln>
            <a:solidFill>
              <a:schemeClr val="accent2">
                <a:lumMod val="75000"/>
              </a:schemeClr>
            </a:solidFill>
          </a:ln>
        </p:spPr>
        <p:txBody>
          <a:bodyPr/>
          <a:lstStyle/>
          <a:p>
            <a:r>
              <a:rPr lang="en-US" dirty="0" smtClean="0"/>
              <a:t>The patient should limit her activities for at least two weeks and avoid heavy work.</a:t>
            </a:r>
          </a:p>
          <a:p>
            <a:r>
              <a:rPr lang="en-US" dirty="0" smtClean="0"/>
              <a:t>Coitus is contraindication during this period, as it may disturb pregnancy by the mechanical effect and the effect of semen prostaglandins on the uterus.</a:t>
            </a:r>
          </a:p>
          <a:p>
            <a:r>
              <a:rPr lang="en-US" dirty="0" smtClean="0"/>
              <a:t> She should be re-examine after one month to assess the growth of fetus.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566850">
            <a:off x="1587180" y="973845"/>
            <a:ext cx="7154737" cy="3799806"/>
          </a:xfrm>
          <a:solidFill>
            <a:schemeClr val="accent2">
              <a:lumMod val="75000"/>
            </a:schemeClr>
          </a:solidFill>
          <a:ln>
            <a:solidFill>
              <a:srgbClr val="FFFF00"/>
            </a:solidFill>
          </a:ln>
        </p:spPr>
        <p:txBody>
          <a:bodyPr/>
          <a:lstStyle/>
          <a:p>
            <a:pPr>
              <a:buNone/>
            </a:pPr>
            <a:endParaRPr lang="en-US" sz="6000" b="1" dirty="0" smtClean="0"/>
          </a:p>
          <a:p>
            <a:pPr>
              <a:buNone/>
            </a:pPr>
            <a:r>
              <a:rPr lang="en-US" sz="6000" b="1" u="sng" dirty="0" smtClean="0">
                <a:solidFill>
                  <a:srgbClr val="002060"/>
                </a:solidFill>
              </a:rPr>
              <a:t>INEVITABLE ABORTION</a:t>
            </a:r>
            <a:endParaRPr lang="en-US" sz="6000" u="sng" dirty="0" smtClean="0">
              <a:solidFill>
                <a:srgbClr val="002060"/>
              </a:solidFill>
            </a:endParaRPr>
          </a:p>
          <a:p>
            <a:pPr>
              <a:buNone/>
            </a:pPr>
            <a:endParaRPr lang="en-US" sz="6000" u="sng"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a:solidFill>
              <a:schemeClr val="accent1"/>
            </a:solidFill>
          </a:ln>
        </p:spPr>
        <p:txBody>
          <a:bodyPr/>
          <a:lstStyle/>
          <a:p>
            <a:r>
              <a:rPr lang="en-US" b="1" u="sng" dirty="0" smtClean="0">
                <a:solidFill>
                  <a:srgbClr val="002060"/>
                </a:solidFill>
              </a:rPr>
              <a:t>DEFINITION:</a:t>
            </a:r>
            <a:endParaRPr lang="en-US" u="sng" dirty="0">
              <a:solidFill>
                <a:srgbClr val="002060"/>
              </a:solidFill>
            </a:endParaRPr>
          </a:p>
        </p:txBody>
      </p:sp>
      <p:sp>
        <p:nvSpPr>
          <p:cNvPr id="3" name="Content Placeholder 2"/>
          <p:cNvSpPr>
            <a:spLocks noGrp="1"/>
          </p:cNvSpPr>
          <p:nvPr>
            <p:ph idx="1"/>
          </p:nvPr>
        </p:nvSpPr>
        <p:spPr>
          <a:xfrm>
            <a:off x="1371600" y="1981200"/>
            <a:ext cx="4191000" cy="4114800"/>
          </a:xfrm>
          <a:solidFill>
            <a:schemeClr val="accent3">
              <a:lumMod val="50000"/>
            </a:schemeClr>
          </a:solidFill>
          <a:ln>
            <a:solidFill>
              <a:schemeClr val="tx2">
                <a:lumMod val="75000"/>
              </a:schemeClr>
            </a:solidFill>
          </a:ln>
        </p:spPr>
        <p:txBody>
          <a:bodyPr/>
          <a:lstStyle/>
          <a:p>
            <a:r>
              <a:rPr lang="en-US" dirty="0" smtClean="0"/>
              <a:t>It is the clinical type of abortion where the changes have progressed to a state from where continuation of pregnancy is impossible.</a:t>
            </a:r>
            <a:endParaRPr lang="en-US" dirty="0"/>
          </a:p>
        </p:txBody>
      </p:sp>
      <p:pic>
        <p:nvPicPr>
          <p:cNvPr id="1026" name="Picture 2"/>
          <p:cNvPicPr>
            <a:picLocks noChangeAspect="1" noChangeArrowheads="1"/>
          </p:cNvPicPr>
          <p:nvPr/>
        </p:nvPicPr>
        <p:blipFill>
          <a:blip r:embed="rId2"/>
          <a:srcRect/>
          <a:stretch>
            <a:fillRect/>
          </a:stretch>
        </p:blipFill>
        <p:spPr bwMode="auto">
          <a:xfrm>
            <a:off x="5791200" y="2133600"/>
            <a:ext cx="3124200" cy="4038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bg2"/>
          </a:solidFill>
          <a:ln>
            <a:solidFill>
              <a:schemeClr val="accent2"/>
            </a:solidFill>
          </a:ln>
        </p:spPr>
        <p:txBody>
          <a:bodyPr/>
          <a:lstStyle/>
          <a:p>
            <a:r>
              <a:rPr lang="en-US" b="1" u="sng" dirty="0" smtClean="0">
                <a:solidFill>
                  <a:schemeClr val="tx1">
                    <a:lumMod val="90000"/>
                  </a:schemeClr>
                </a:solidFill>
              </a:rPr>
              <a:t>CLINICAL FEATURES:</a:t>
            </a:r>
            <a:endParaRPr lang="en-US" u="sng" dirty="0">
              <a:solidFill>
                <a:schemeClr val="tx1">
                  <a:lumMod val="90000"/>
                </a:schemeClr>
              </a:solidFill>
            </a:endParaRPr>
          </a:p>
        </p:txBody>
      </p:sp>
      <p:sp>
        <p:nvSpPr>
          <p:cNvPr id="3" name="Content Placeholder 2"/>
          <p:cNvSpPr>
            <a:spLocks noGrp="1"/>
          </p:cNvSpPr>
          <p:nvPr>
            <p:ph idx="1"/>
          </p:nvPr>
        </p:nvSpPr>
        <p:spPr>
          <a:xfrm>
            <a:off x="2209800" y="1143000"/>
            <a:ext cx="6172200" cy="5715000"/>
          </a:xfrm>
          <a:solidFill>
            <a:schemeClr val="accent2">
              <a:lumMod val="60000"/>
              <a:lumOff val="40000"/>
            </a:schemeClr>
          </a:solidFill>
          <a:ln>
            <a:solidFill>
              <a:srgbClr val="FF3399"/>
            </a:solidFill>
          </a:ln>
        </p:spPr>
        <p:txBody>
          <a:bodyPr/>
          <a:lstStyle/>
          <a:p>
            <a:pPr lvl="0">
              <a:buClrTx/>
            </a:pPr>
            <a:r>
              <a:rPr lang="en-US" dirty="0" smtClean="0">
                <a:solidFill>
                  <a:srgbClr val="C00000"/>
                </a:solidFill>
              </a:rPr>
              <a:t>vaginal bleeding-with clots.</a:t>
            </a:r>
          </a:p>
          <a:p>
            <a:pPr lvl="0">
              <a:buClrTx/>
            </a:pPr>
            <a:r>
              <a:rPr lang="en-US" dirty="0" smtClean="0">
                <a:solidFill>
                  <a:srgbClr val="C00000"/>
                </a:solidFill>
              </a:rPr>
              <a:t>pain in the lower abdomen which may colicky in nature in the suprapubic region radiating to the back.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3352800" cy="1143000"/>
          </a:xfrm>
          <a:solidFill>
            <a:schemeClr val="accent2"/>
          </a:solidFill>
          <a:ln>
            <a:solidFill>
              <a:schemeClr val="bg2">
                <a:lumMod val="95000"/>
                <a:lumOff val="5000"/>
              </a:schemeClr>
            </a:solidFill>
          </a:ln>
        </p:spPr>
        <p:txBody>
          <a:bodyPr/>
          <a:lstStyle/>
          <a:p>
            <a:r>
              <a:rPr lang="en-US" u="sng" dirty="0" smtClean="0">
                <a:solidFill>
                  <a:schemeClr val="bg2">
                    <a:lumMod val="75000"/>
                    <a:lumOff val="25000"/>
                  </a:schemeClr>
                </a:solidFill>
              </a:rPr>
              <a:t>Cont….</a:t>
            </a:r>
            <a:endParaRPr lang="en-US" u="sng" dirty="0">
              <a:solidFill>
                <a:schemeClr val="bg2">
                  <a:lumMod val="75000"/>
                  <a:lumOff val="25000"/>
                </a:schemeClr>
              </a:solidFill>
            </a:endParaRPr>
          </a:p>
        </p:txBody>
      </p:sp>
      <p:sp>
        <p:nvSpPr>
          <p:cNvPr id="3" name="Content Placeholder 2"/>
          <p:cNvSpPr>
            <a:spLocks noGrp="1"/>
          </p:cNvSpPr>
          <p:nvPr>
            <p:ph idx="1"/>
          </p:nvPr>
        </p:nvSpPr>
        <p:spPr>
          <a:xfrm>
            <a:off x="1981200" y="1981200"/>
            <a:ext cx="6324600" cy="4114800"/>
          </a:xfrm>
          <a:solidFill>
            <a:schemeClr val="tx1"/>
          </a:solidFill>
          <a:ln>
            <a:solidFill>
              <a:schemeClr val="accent3">
                <a:lumMod val="60000"/>
                <a:lumOff val="40000"/>
              </a:schemeClr>
            </a:solidFill>
          </a:ln>
        </p:spPr>
        <p:txBody>
          <a:bodyPr/>
          <a:lstStyle/>
          <a:p>
            <a:pPr lvl="0">
              <a:buClrTx/>
            </a:pPr>
            <a:r>
              <a:rPr lang="en-US" dirty="0" smtClean="0">
                <a:solidFill>
                  <a:srgbClr val="C00000"/>
                </a:solidFill>
              </a:rPr>
              <a:t>Internal os of the cervix is dilated and products of conception may be felt through it. </a:t>
            </a:r>
          </a:p>
          <a:p>
            <a:pPr>
              <a:buClrTx/>
            </a:pPr>
            <a:r>
              <a:rPr lang="en-US" dirty="0" smtClean="0">
                <a:solidFill>
                  <a:srgbClr val="C00000"/>
                </a:solidFill>
              </a:rPr>
              <a:t>Rupture of membranes between 12-28 weeks is a sign of the inevitability of abortion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5410200" cy="1143000"/>
          </a:xfrm>
          <a:solidFill>
            <a:schemeClr val="accent3"/>
          </a:solidFill>
          <a:ln>
            <a:solidFill>
              <a:schemeClr val="accent2">
                <a:lumMod val="50000"/>
              </a:schemeClr>
            </a:solidFill>
          </a:ln>
        </p:spPr>
        <p:txBody>
          <a:bodyPr/>
          <a:lstStyle/>
          <a:p>
            <a:r>
              <a:rPr lang="en-US" b="1" u="sng" dirty="0" smtClean="0">
                <a:solidFill>
                  <a:schemeClr val="bg2">
                    <a:lumMod val="75000"/>
                    <a:lumOff val="25000"/>
                  </a:schemeClr>
                </a:solidFill>
              </a:rPr>
              <a:t>MANAGEMENT:</a:t>
            </a:r>
            <a:endParaRPr lang="en-US" u="sng" dirty="0">
              <a:solidFill>
                <a:schemeClr val="bg2">
                  <a:lumMod val="75000"/>
                  <a:lumOff val="25000"/>
                </a:schemeClr>
              </a:solidFill>
            </a:endParaRPr>
          </a:p>
        </p:txBody>
      </p:sp>
      <p:sp>
        <p:nvSpPr>
          <p:cNvPr id="3" name="Content Placeholder 2"/>
          <p:cNvSpPr>
            <a:spLocks noGrp="1"/>
          </p:cNvSpPr>
          <p:nvPr>
            <p:ph idx="1"/>
          </p:nvPr>
        </p:nvSpPr>
        <p:spPr>
          <a:xfrm>
            <a:off x="1752600" y="1981200"/>
            <a:ext cx="6858000" cy="3581400"/>
          </a:xfrm>
          <a:solidFill>
            <a:schemeClr val="accent5">
              <a:lumMod val="50000"/>
            </a:schemeClr>
          </a:solidFill>
          <a:ln>
            <a:solidFill>
              <a:schemeClr val="accent1"/>
            </a:solidFill>
          </a:ln>
        </p:spPr>
        <p:txBody>
          <a:bodyPr/>
          <a:lstStyle/>
          <a:p>
            <a:r>
              <a:rPr lang="en-US" dirty="0" smtClean="0"/>
              <a:t>The principles in the management are:(a)  to look after general condition.(b)to accelerate the process of expulsion (c) to maintain strict asepsis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1"/>
            </a:solidFill>
          </a:ln>
        </p:spPr>
        <p:txBody>
          <a:bodyPr/>
          <a:lstStyle/>
          <a:p>
            <a:r>
              <a:rPr lang="en-US" b="1" dirty="0" smtClean="0"/>
              <a:t>General measures:</a:t>
            </a:r>
            <a:endParaRPr lang="en-US" dirty="0"/>
          </a:p>
        </p:txBody>
      </p:sp>
      <p:sp>
        <p:nvSpPr>
          <p:cNvPr id="3" name="Content Placeholder 2"/>
          <p:cNvSpPr>
            <a:spLocks noGrp="1"/>
          </p:cNvSpPr>
          <p:nvPr>
            <p:ph idx="1"/>
          </p:nvPr>
        </p:nvSpPr>
        <p:spPr>
          <a:solidFill>
            <a:schemeClr val="accent6">
              <a:lumMod val="60000"/>
              <a:lumOff val="40000"/>
            </a:schemeClr>
          </a:solidFill>
        </p:spPr>
        <p:txBody>
          <a:bodyPr/>
          <a:lstStyle/>
          <a:p>
            <a:r>
              <a:rPr lang="en-US" dirty="0" smtClean="0">
                <a:solidFill>
                  <a:schemeClr val="bg2">
                    <a:lumMod val="75000"/>
                    <a:lumOff val="25000"/>
                  </a:schemeClr>
                </a:solidFill>
              </a:rPr>
              <a:t>Excessive bleeding should be promptly controlled by administering methergin 0.2 mg if the cervix is dilated and the size of the uterus is less than 12 weeks. </a:t>
            </a:r>
          </a:p>
          <a:p>
            <a:r>
              <a:rPr lang="en-US" dirty="0" smtClean="0">
                <a:solidFill>
                  <a:schemeClr val="bg2">
                    <a:lumMod val="75000"/>
                    <a:lumOff val="25000"/>
                  </a:schemeClr>
                </a:solidFill>
              </a:rPr>
              <a:t>The shock is corrected by intravenous fluid therapy and blood transfusion</a:t>
            </a:r>
            <a:endParaRPr lang="en-US" dirty="0">
              <a:solidFill>
                <a:schemeClr val="bg2">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410200" cy="762000"/>
          </a:xfrm>
        </p:spPr>
        <p:txBody>
          <a:bodyPr/>
          <a:lstStyle/>
          <a:p>
            <a:r>
              <a:rPr lang="en-US" b="1" u="sng" dirty="0" smtClean="0">
                <a:solidFill>
                  <a:srgbClr val="C00000"/>
                </a:solidFill>
              </a:rPr>
              <a:t>TERMINOLOGIES:</a:t>
            </a:r>
            <a:endParaRPr lang="en-US" dirty="0"/>
          </a:p>
        </p:txBody>
      </p:sp>
      <p:sp>
        <p:nvSpPr>
          <p:cNvPr id="3" name="Content Placeholder 2"/>
          <p:cNvSpPr>
            <a:spLocks noGrp="1"/>
          </p:cNvSpPr>
          <p:nvPr>
            <p:ph idx="1"/>
          </p:nvPr>
        </p:nvSpPr>
        <p:spPr>
          <a:xfrm>
            <a:off x="1371600" y="838200"/>
            <a:ext cx="4800600" cy="5715000"/>
          </a:xfrm>
          <a:solidFill>
            <a:schemeClr val="accent1"/>
          </a:solidFill>
          <a:ln>
            <a:solidFill>
              <a:schemeClr val="accent2"/>
            </a:solidFill>
          </a:ln>
        </p:spPr>
        <p:txBody>
          <a:bodyPr/>
          <a:lstStyle/>
          <a:p>
            <a:pPr lvl="0"/>
            <a:r>
              <a:rPr lang="en-US" b="1" u="sng" dirty="0" smtClean="0"/>
              <a:t>Abortion (miscarriage): </a:t>
            </a:r>
            <a:r>
              <a:rPr lang="en-US" dirty="0" smtClean="0"/>
              <a:t>Abortion is the expulsion or extraction from its mother of an embryo or fetus weighing 500 gms or less when it is not capable of independent survival (WHO). </a:t>
            </a:r>
          </a:p>
          <a:p>
            <a:pPr lvl="0"/>
            <a:r>
              <a:rPr lang="en-US" b="1" u="sng" dirty="0" smtClean="0"/>
              <a:t>Abortus:</a:t>
            </a:r>
            <a:r>
              <a:rPr lang="en-US" u="sng" dirty="0" smtClean="0"/>
              <a:t> </a:t>
            </a:r>
            <a:r>
              <a:rPr lang="en-US" dirty="0" smtClean="0"/>
              <a:t>The expelled embryo or fetus is called abortus.</a:t>
            </a:r>
          </a:p>
          <a:p>
            <a:endParaRPr lang="en-US" dirty="0" smtClean="0"/>
          </a:p>
          <a:p>
            <a:endParaRPr lang="en-US" dirty="0"/>
          </a:p>
        </p:txBody>
      </p:sp>
      <p:pic>
        <p:nvPicPr>
          <p:cNvPr id="5" name="Picture 3"/>
          <p:cNvPicPr>
            <a:picLocks noChangeAspect="1" noChangeArrowheads="1"/>
          </p:cNvPicPr>
          <p:nvPr/>
        </p:nvPicPr>
        <p:blipFill>
          <a:blip r:embed="rId2"/>
          <a:srcRect/>
          <a:stretch>
            <a:fillRect/>
          </a:stretch>
        </p:blipFill>
        <p:spPr bwMode="auto">
          <a:xfrm>
            <a:off x="6477000" y="1066800"/>
            <a:ext cx="2667000" cy="4191000"/>
          </a:xfrm>
          <a:prstGeom prst="rect">
            <a:avLst/>
          </a:prstGeom>
          <a:solidFill>
            <a:schemeClr val="bg2"/>
          </a:solidFill>
          <a:ln w="9525">
            <a:solidFill>
              <a:srgbClr val="C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bg/>
                                          </p:spTgt>
                                        </p:tgtEl>
                                        <p:attrNameLst>
                                          <p:attrName>style.visibility</p:attrName>
                                        </p:attrNameLst>
                                      </p:cBhvr>
                                      <p:to>
                                        <p:strVal val="visible"/>
                                      </p:to>
                                    </p:set>
                                    <p:anim calcmode="discrete" valueType="clr">
                                      <p:cBhvr override="childStyle">
                                        <p:cTn id="12"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bg/>
                                          </p:spTgt>
                                        </p:tgtEl>
                                        <p:attrNameLst>
                                          <p:attrName>fillcolor</p:attrName>
                                        </p:attrNameLst>
                                      </p:cBhvr>
                                      <p:tavLst>
                                        <p:tav tm="0">
                                          <p:val>
                                            <p:clrVal>
                                              <a:schemeClr val="accent2"/>
                                            </p:clrVal>
                                          </p:val>
                                        </p:tav>
                                        <p:tav tm="50000">
                                          <p:val>
                                            <p:clrVal>
                                              <a:schemeClr val="hlink"/>
                                            </p:clrVal>
                                          </p:val>
                                        </p:tav>
                                      </p:tavLst>
                                    </p:anim>
                                    <p:set>
                                      <p:cBhvr>
                                        <p:cTn id="14" dur="80"/>
                                        <p:tgtEl>
                                          <p:spTgt spid="3">
                                            <p:bg/>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9"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143000"/>
          </a:xfrm>
          <a:solidFill>
            <a:schemeClr val="accent2">
              <a:lumMod val="75000"/>
            </a:schemeClr>
          </a:solidFill>
          <a:ln>
            <a:solidFill>
              <a:schemeClr val="accent5">
                <a:lumMod val="75000"/>
              </a:schemeClr>
            </a:solidFill>
          </a:ln>
        </p:spPr>
        <p:txBody>
          <a:bodyPr/>
          <a:lstStyle/>
          <a:p>
            <a:r>
              <a:rPr lang="en-US" b="1" u="sng" dirty="0" smtClean="0"/>
              <a:t>Active Treatment: </a:t>
            </a:r>
            <a:endParaRPr lang="en-US" u="sng" dirty="0"/>
          </a:p>
        </p:txBody>
      </p:sp>
      <p:sp>
        <p:nvSpPr>
          <p:cNvPr id="3" name="Content Placeholder 2"/>
          <p:cNvSpPr>
            <a:spLocks noGrp="1"/>
          </p:cNvSpPr>
          <p:nvPr>
            <p:ph idx="1"/>
          </p:nvPr>
        </p:nvSpPr>
        <p:spPr>
          <a:solidFill>
            <a:schemeClr val="accent1"/>
          </a:solidFill>
        </p:spPr>
        <p:txBody>
          <a:bodyPr/>
          <a:lstStyle/>
          <a:p>
            <a:pPr>
              <a:buNone/>
            </a:pPr>
            <a:r>
              <a:rPr lang="en-US" u="sng" dirty="0" smtClean="0"/>
              <a:t>Before 12 weeks:</a:t>
            </a:r>
          </a:p>
          <a:p>
            <a:r>
              <a:rPr lang="en-US" dirty="0" smtClean="0"/>
              <a:t> (1) Dilatation and evacuation followed by curettage of the uterine cavity by blunt curette under general anesthesia (2) Alternatively, suction evacuation followed by curettage done.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chemeClr val="tx2"/>
            </a:solidFill>
          </a:ln>
        </p:spPr>
        <p:txBody>
          <a:bodyPr/>
          <a:lstStyle/>
          <a:p>
            <a:r>
              <a:rPr lang="en-US" u="sng" dirty="0" smtClean="0"/>
              <a:t>Cont…</a:t>
            </a:r>
            <a:endParaRPr lang="en-US" u="sng" dirty="0"/>
          </a:p>
        </p:txBody>
      </p:sp>
      <p:sp>
        <p:nvSpPr>
          <p:cNvPr id="3" name="Content Placeholder 2"/>
          <p:cNvSpPr>
            <a:spLocks noGrp="1"/>
          </p:cNvSpPr>
          <p:nvPr>
            <p:ph idx="1"/>
          </p:nvPr>
        </p:nvSpPr>
        <p:spPr>
          <a:xfrm>
            <a:off x="1371600" y="1981200"/>
            <a:ext cx="7772400" cy="4876800"/>
          </a:xfrm>
          <a:solidFill>
            <a:schemeClr val="accent6">
              <a:lumMod val="75000"/>
            </a:schemeClr>
          </a:solidFill>
          <a:ln>
            <a:solidFill>
              <a:schemeClr val="tx2">
                <a:lumMod val="75000"/>
              </a:schemeClr>
            </a:solidFill>
          </a:ln>
        </p:spPr>
        <p:txBody>
          <a:bodyPr/>
          <a:lstStyle/>
          <a:p>
            <a:r>
              <a:rPr lang="en-US" dirty="0" smtClean="0"/>
              <a:t>After 12 weeks: (1) The uterine contraction is accelerated by </a:t>
            </a:r>
            <a:r>
              <a:rPr lang="en-US" dirty="0" err="1" smtClean="0"/>
              <a:t>oxytocin</a:t>
            </a:r>
            <a:r>
              <a:rPr lang="en-US" dirty="0" smtClean="0"/>
              <a:t> drip (10 units in 500 ml of normal saline) 40-60 drops per minute. If the fetus is expelled and the placenta is retained, it is removed by OVUM forceps, if lying separated.</a:t>
            </a:r>
          </a:p>
          <a:p>
            <a:r>
              <a:rPr lang="en-US" dirty="0" smtClean="0"/>
              <a:t> If the placenta is not separated, digital separation followed by its evacuation is done under G.A.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935190">
            <a:off x="1400752" y="1248232"/>
            <a:ext cx="7772400" cy="3436237"/>
          </a:xfrm>
          <a:solidFill>
            <a:schemeClr val="accent5">
              <a:lumMod val="90000"/>
            </a:schemeClr>
          </a:solidFill>
          <a:ln>
            <a:solidFill>
              <a:schemeClr val="bg2">
                <a:lumMod val="95000"/>
                <a:lumOff val="5000"/>
              </a:schemeClr>
            </a:solidFill>
          </a:ln>
        </p:spPr>
        <p:txBody>
          <a:bodyPr/>
          <a:lstStyle/>
          <a:p>
            <a:pPr>
              <a:buNone/>
            </a:pPr>
            <a:r>
              <a:rPr lang="en-US" sz="7200" b="1" u="sng" dirty="0" smtClean="0">
                <a:solidFill>
                  <a:schemeClr val="accent6"/>
                </a:solidFill>
              </a:rPr>
              <a:t>COMPLETE ABORTION</a:t>
            </a:r>
            <a:endParaRPr lang="en-US" sz="7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a:ln>
            <a:solidFill>
              <a:schemeClr val="accent1"/>
            </a:solidFill>
          </a:ln>
        </p:spPr>
        <p:txBody>
          <a:bodyPr/>
          <a:lstStyle/>
          <a:p>
            <a:r>
              <a:rPr lang="en-US" b="1" u="sng" dirty="0" smtClean="0">
                <a:solidFill>
                  <a:schemeClr val="accent6"/>
                </a:solidFill>
              </a:rPr>
              <a:t>DEFINITION:</a:t>
            </a:r>
            <a:endParaRPr lang="en-US" u="sng" dirty="0">
              <a:solidFill>
                <a:schemeClr val="accent6"/>
              </a:solidFill>
            </a:endParaRPr>
          </a:p>
        </p:txBody>
      </p:sp>
      <p:sp>
        <p:nvSpPr>
          <p:cNvPr id="3" name="Content Placeholder 2"/>
          <p:cNvSpPr>
            <a:spLocks noGrp="1"/>
          </p:cNvSpPr>
          <p:nvPr>
            <p:ph idx="1"/>
          </p:nvPr>
        </p:nvSpPr>
        <p:spPr>
          <a:xfrm>
            <a:off x="1371600" y="2133600"/>
            <a:ext cx="4495800" cy="2438400"/>
          </a:xfrm>
          <a:solidFill>
            <a:schemeClr val="accent6">
              <a:lumMod val="60000"/>
              <a:lumOff val="40000"/>
            </a:schemeClr>
          </a:solidFill>
          <a:ln>
            <a:solidFill>
              <a:schemeClr val="accent2"/>
            </a:solidFill>
          </a:ln>
        </p:spPr>
        <p:txBody>
          <a:bodyPr/>
          <a:lstStyle/>
          <a:p>
            <a:pPr>
              <a:buNone/>
            </a:pPr>
            <a:r>
              <a:rPr lang="en-US" dirty="0" smtClean="0">
                <a:solidFill>
                  <a:schemeClr val="bg2"/>
                </a:solidFill>
              </a:rPr>
              <a:t>When the products of conception are expelled as an masses, it is called complete miscarriage. </a:t>
            </a:r>
          </a:p>
        </p:txBody>
      </p:sp>
      <p:pic>
        <p:nvPicPr>
          <p:cNvPr id="2050" name="Picture 2"/>
          <p:cNvPicPr>
            <a:picLocks noChangeAspect="1" noChangeArrowheads="1"/>
          </p:cNvPicPr>
          <p:nvPr/>
        </p:nvPicPr>
        <p:blipFill>
          <a:blip r:embed="rId2"/>
          <a:srcRect/>
          <a:stretch>
            <a:fillRect/>
          </a:stretch>
        </p:blipFill>
        <p:spPr bwMode="auto">
          <a:xfrm>
            <a:off x="6019800" y="1981200"/>
            <a:ext cx="2743200"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1"/>
          </a:solidFill>
          <a:ln>
            <a:solidFill>
              <a:schemeClr val="accent2"/>
            </a:solidFill>
          </a:ln>
        </p:spPr>
        <p:txBody>
          <a:bodyPr/>
          <a:lstStyle/>
          <a:p>
            <a:r>
              <a:rPr lang="en-US" b="1" u="sng" dirty="0" smtClean="0">
                <a:solidFill>
                  <a:schemeClr val="bg2"/>
                </a:solidFill>
              </a:rPr>
              <a:t>CLINICAL FEATURES:</a:t>
            </a:r>
            <a:endParaRPr lang="en-US" u="sng" dirty="0">
              <a:solidFill>
                <a:schemeClr val="bg2"/>
              </a:solidFill>
            </a:endParaRPr>
          </a:p>
        </p:txBody>
      </p:sp>
      <p:sp>
        <p:nvSpPr>
          <p:cNvPr id="3" name="Content Placeholder 2"/>
          <p:cNvSpPr>
            <a:spLocks noGrp="1"/>
          </p:cNvSpPr>
          <p:nvPr>
            <p:ph idx="1"/>
          </p:nvPr>
        </p:nvSpPr>
        <p:spPr>
          <a:xfrm>
            <a:off x="1371600" y="1371600"/>
            <a:ext cx="7772400" cy="5638800"/>
          </a:xfrm>
          <a:solidFill>
            <a:schemeClr val="accent6">
              <a:lumMod val="60000"/>
              <a:lumOff val="40000"/>
            </a:schemeClr>
          </a:solidFill>
          <a:ln>
            <a:solidFill>
              <a:srgbClr val="002060"/>
            </a:solidFill>
          </a:ln>
        </p:spPr>
        <p:txBody>
          <a:bodyPr/>
          <a:lstStyle/>
          <a:p>
            <a:r>
              <a:rPr lang="en-US" dirty="0" smtClean="0"/>
              <a:t>There is history of expulsion of a fleshy mass per vagina followed</a:t>
            </a:r>
          </a:p>
          <a:p>
            <a:pPr>
              <a:buNone/>
            </a:pPr>
            <a:r>
              <a:rPr lang="en-US" dirty="0" smtClean="0"/>
              <a:t>(1) Subsidence of abdominal pain.</a:t>
            </a:r>
          </a:p>
          <a:p>
            <a:pPr>
              <a:buNone/>
            </a:pPr>
            <a:r>
              <a:rPr lang="en-US" dirty="0" smtClean="0"/>
              <a:t>(2) Vaginal bleeding becomes trace or absent</a:t>
            </a:r>
          </a:p>
          <a:p>
            <a:pPr>
              <a:buNone/>
            </a:pPr>
            <a:r>
              <a:rPr lang="en-US" dirty="0" smtClean="0"/>
              <a:t>(3) Internal examinations reveals: (a) Uterus is smaller than the period of amenorrhea and a little firmer (b) Cervical os is close (c) Bleeding is trace.</a:t>
            </a:r>
          </a:p>
          <a:p>
            <a:pPr>
              <a:buNone/>
            </a:pPr>
            <a:r>
              <a:rPr lang="en-US" dirty="0" smtClean="0"/>
              <a:t>(4) Examination of the expelled fleshy mass is found complete.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a:ln>
            <a:solidFill>
              <a:schemeClr val="tx2"/>
            </a:solidFill>
          </a:ln>
        </p:spPr>
        <p:txBody>
          <a:bodyPr/>
          <a:lstStyle/>
          <a:p>
            <a:r>
              <a:rPr lang="en-US" b="1" dirty="0" smtClean="0">
                <a:solidFill>
                  <a:schemeClr val="bg2"/>
                </a:solidFill>
              </a:rPr>
              <a:t>MANAGEMENT: </a:t>
            </a:r>
            <a:endParaRPr lang="en-US" dirty="0">
              <a:solidFill>
                <a:schemeClr val="bg2"/>
              </a:solidFill>
            </a:endParaRPr>
          </a:p>
        </p:txBody>
      </p:sp>
      <p:sp>
        <p:nvSpPr>
          <p:cNvPr id="3" name="Content Placeholder 2"/>
          <p:cNvSpPr>
            <a:spLocks noGrp="1"/>
          </p:cNvSpPr>
          <p:nvPr>
            <p:ph idx="1"/>
          </p:nvPr>
        </p:nvSpPr>
        <p:spPr>
          <a:solidFill>
            <a:schemeClr val="accent1"/>
          </a:solidFill>
          <a:ln>
            <a:solidFill>
              <a:schemeClr val="accent2"/>
            </a:solidFill>
          </a:ln>
        </p:spPr>
        <p:txBody>
          <a:bodyPr/>
          <a:lstStyle/>
          <a:p>
            <a:r>
              <a:rPr lang="en-US" dirty="0" smtClean="0"/>
              <a:t>The effect of blood loss, if any, should be assessed and treated. If there is doubt about complete expulsion of product, uterine curettage should be done. </a:t>
            </a:r>
          </a:p>
          <a:p>
            <a:r>
              <a:rPr lang="en-US" dirty="0" smtClean="0"/>
              <a:t>Transvaginal sonography is useful to see that uterine cavity is empty; other evacuation of uterine curettage should be done.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
                                        <p:tgtEl>
                                          <p:spTgt spid="3">
                                            <p:bg/>
                                          </p:spTgt>
                                        </p:tgtEl>
                                      </p:cBhvr>
                                    </p:animEffect>
                                    <p:anim calcmode="lin" valueType="num">
                                      <p:cBhvr>
                                        <p:cTn id="8" dur="400" fill="hold"/>
                                        <p:tgtEl>
                                          <p:spTgt spid="3">
                                            <p:bg/>
                                          </p:spTgt>
                                        </p:tgtEl>
                                        <p:attrNameLst>
                                          <p:attrName>ppt_x</p:attrName>
                                        </p:attrNameLst>
                                      </p:cBhvr>
                                      <p:tavLst>
                                        <p:tav tm="0">
                                          <p:val>
                                            <p:strVal val="#ppt_x"/>
                                          </p:val>
                                        </p:tav>
                                        <p:tav tm="100000">
                                          <p:val>
                                            <p:strVal val="#ppt_x"/>
                                          </p:val>
                                        </p:tav>
                                      </p:tavLst>
                                    </p:anim>
                                    <p:anim calcmode="lin" valueType="num">
                                      <p:cBhvr>
                                        <p:cTn id="9" dur="400" fill="hold"/>
                                        <p:tgtEl>
                                          <p:spTgt spid="3">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bg1">
              <a:lumMod val="60000"/>
              <a:lumOff val="40000"/>
            </a:schemeClr>
          </a:solidFill>
          <a:ln>
            <a:solidFill>
              <a:schemeClr val="accent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xfrm>
            <a:off x="1371600" y="1371600"/>
            <a:ext cx="7772400" cy="5181600"/>
          </a:xfrm>
          <a:solidFill>
            <a:schemeClr val="accent6">
              <a:lumMod val="60000"/>
              <a:lumOff val="40000"/>
            </a:schemeClr>
          </a:solidFill>
        </p:spPr>
        <p:txBody>
          <a:bodyPr/>
          <a:lstStyle/>
          <a:p>
            <a:r>
              <a:rPr lang="en-US" dirty="0" smtClean="0">
                <a:solidFill>
                  <a:schemeClr val="bg2"/>
                </a:solidFill>
              </a:rPr>
              <a:t>A Rh-negative patient without antibody in her system should be protected Anti-D gamma globulin-50 microgram or 100 microgram intramuscularly in cases of early miscarriage or, miscarriage respectively within 72 hours. </a:t>
            </a:r>
          </a:p>
          <a:p>
            <a:r>
              <a:rPr lang="en-US" dirty="0" smtClean="0">
                <a:solidFill>
                  <a:schemeClr val="bg2"/>
                </a:solidFill>
              </a:rPr>
              <a:t>However, Anti-D may not be required in a case with complete miscarriage before 12 weeks gestation where no instrumentation has been done.</a:t>
            </a:r>
            <a:r>
              <a:rPr lang="en-US" b="1" dirty="0" smtClean="0">
                <a:solidFill>
                  <a:schemeClr val="bg2"/>
                </a:solidFill>
              </a:rPr>
              <a:t> </a:t>
            </a:r>
            <a:endParaRPr lang="en-US"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311869">
            <a:off x="1727776" y="1902330"/>
            <a:ext cx="7323621" cy="2519383"/>
          </a:xfrm>
          <a:solidFill>
            <a:srgbClr val="00B050"/>
          </a:solidFill>
          <a:ln>
            <a:solidFill>
              <a:schemeClr val="accent5">
                <a:lumMod val="10000"/>
              </a:schemeClr>
            </a:solidFill>
          </a:ln>
        </p:spPr>
        <p:txBody>
          <a:bodyPr/>
          <a:lstStyle/>
          <a:p>
            <a:pPr>
              <a:buNone/>
            </a:pPr>
            <a:r>
              <a:rPr lang="en-IN" sz="6000" b="1" dirty="0" smtClean="0">
                <a:solidFill>
                  <a:schemeClr val="bg2"/>
                </a:solidFill>
              </a:rPr>
              <a:t>INCOMPLETE ABORTION</a:t>
            </a:r>
            <a:endParaRPr lang="en-US" sz="6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2">
                <a:lumMod val="50000"/>
              </a:schemeClr>
            </a:solidFill>
          </a:ln>
        </p:spPr>
        <p:txBody>
          <a:bodyPr/>
          <a:lstStyle/>
          <a:p>
            <a:r>
              <a:rPr lang="en-US" b="1" dirty="0" smtClean="0">
                <a:solidFill>
                  <a:schemeClr val="bg2"/>
                </a:solidFill>
              </a:rPr>
              <a:t>DEFINITION: </a:t>
            </a:r>
            <a:endParaRPr lang="en-US" dirty="0">
              <a:solidFill>
                <a:schemeClr val="bg2"/>
              </a:solidFill>
            </a:endParaRPr>
          </a:p>
        </p:txBody>
      </p:sp>
      <p:sp>
        <p:nvSpPr>
          <p:cNvPr id="3" name="Content Placeholder 2"/>
          <p:cNvSpPr>
            <a:spLocks noGrp="1"/>
          </p:cNvSpPr>
          <p:nvPr>
            <p:ph idx="1"/>
          </p:nvPr>
        </p:nvSpPr>
        <p:spPr>
          <a:xfrm>
            <a:off x="1371600" y="1828800"/>
            <a:ext cx="4343400" cy="4800600"/>
          </a:xfrm>
          <a:solidFill>
            <a:schemeClr val="accent3"/>
          </a:solidFill>
          <a:ln>
            <a:solidFill>
              <a:schemeClr val="bg2"/>
            </a:solidFill>
          </a:ln>
        </p:spPr>
        <p:txBody>
          <a:bodyPr/>
          <a:lstStyle/>
          <a:p>
            <a:pPr>
              <a:buNone/>
            </a:pPr>
            <a:r>
              <a:rPr lang="en-US" b="1" dirty="0" smtClean="0"/>
              <a:t> </a:t>
            </a:r>
            <a:endParaRPr lang="en-US" dirty="0" smtClean="0"/>
          </a:p>
          <a:p>
            <a:r>
              <a:rPr lang="en-US" dirty="0" smtClean="0">
                <a:solidFill>
                  <a:schemeClr val="bg2"/>
                </a:solidFill>
              </a:rPr>
              <a:t>When there is entire products of conception are not expelled, instead a part of it is left inside the uterine cavity, it is called incomplete abortion.</a:t>
            </a:r>
            <a:endParaRPr lang="en-US" dirty="0">
              <a:solidFill>
                <a:schemeClr val="bg2"/>
              </a:solidFill>
            </a:endParaRPr>
          </a:p>
        </p:txBody>
      </p:sp>
      <p:pic>
        <p:nvPicPr>
          <p:cNvPr id="3074" name="Picture 2"/>
          <p:cNvPicPr>
            <a:picLocks noChangeAspect="1" noChangeArrowheads="1"/>
          </p:cNvPicPr>
          <p:nvPr/>
        </p:nvPicPr>
        <p:blipFill>
          <a:blip r:embed="rId2"/>
          <a:srcRect/>
          <a:stretch>
            <a:fillRect/>
          </a:stretch>
        </p:blipFill>
        <p:spPr bwMode="auto">
          <a:xfrm>
            <a:off x="5867400" y="2133600"/>
            <a:ext cx="3276600"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2"/>
            </a:solidFill>
          </a:ln>
        </p:spPr>
        <p:txBody>
          <a:bodyPr/>
          <a:lstStyle/>
          <a:p>
            <a:r>
              <a:rPr lang="en-US" b="1" u="sng" dirty="0" smtClean="0">
                <a:solidFill>
                  <a:schemeClr val="bg2"/>
                </a:solidFill>
              </a:rPr>
              <a:t>CLINICAL FEATURES: </a:t>
            </a:r>
            <a:endParaRPr lang="en-US" u="sng" dirty="0">
              <a:solidFill>
                <a:schemeClr val="bg2"/>
              </a:solidFill>
            </a:endParaRPr>
          </a:p>
        </p:txBody>
      </p:sp>
      <p:sp>
        <p:nvSpPr>
          <p:cNvPr id="3" name="Content Placeholder 2"/>
          <p:cNvSpPr>
            <a:spLocks noGrp="1"/>
          </p:cNvSpPr>
          <p:nvPr>
            <p:ph idx="1"/>
          </p:nvPr>
        </p:nvSpPr>
        <p:spPr>
          <a:solidFill>
            <a:schemeClr val="accent5">
              <a:lumMod val="90000"/>
            </a:schemeClr>
          </a:solidFill>
          <a:ln>
            <a:solidFill>
              <a:srgbClr val="FF0000"/>
            </a:solidFill>
          </a:ln>
        </p:spPr>
        <p:txBody>
          <a:bodyPr/>
          <a:lstStyle/>
          <a:p>
            <a:r>
              <a:rPr lang="en-US" dirty="0" smtClean="0">
                <a:solidFill>
                  <a:schemeClr val="bg2"/>
                </a:solidFill>
              </a:rPr>
              <a:t>History of expulsion of a fleshy mass per vagina followed by :</a:t>
            </a:r>
          </a:p>
          <a:p>
            <a:pPr>
              <a:buNone/>
            </a:pPr>
            <a:r>
              <a:rPr lang="en-US" dirty="0" smtClean="0">
                <a:solidFill>
                  <a:schemeClr val="bg2"/>
                </a:solidFill>
              </a:rPr>
              <a:t>1. Continuation of pain in lower abdomen, colicky in nature, although in diminished magnitude.</a:t>
            </a:r>
          </a:p>
          <a:p>
            <a:pPr>
              <a:buNone/>
            </a:pPr>
            <a:r>
              <a:rPr lang="en-US" dirty="0" smtClean="0">
                <a:solidFill>
                  <a:schemeClr val="bg2"/>
                </a:solidFill>
              </a:rPr>
              <a:t>2. Persistent vaginal bleeding</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410200" cy="1143000"/>
          </a:xfrm>
          <a:solidFill>
            <a:schemeClr val="tx2"/>
          </a:solidFill>
          <a:ln>
            <a:solidFill>
              <a:schemeClr val="tx2"/>
            </a:solidFill>
          </a:ln>
        </p:spPr>
        <p:txBody>
          <a:bodyPr/>
          <a:lstStyle/>
          <a:p>
            <a:r>
              <a:rPr lang="en-US" b="1" u="sng" dirty="0" smtClean="0">
                <a:solidFill>
                  <a:srgbClr val="C00000"/>
                </a:solidFill>
              </a:rPr>
              <a:t>TERMINOLOGIES:</a:t>
            </a:r>
            <a:endParaRPr lang="en-US" dirty="0"/>
          </a:p>
        </p:txBody>
      </p:sp>
      <p:sp>
        <p:nvSpPr>
          <p:cNvPr id="3" name="Content Placeholder 2"/>
          <p:cNvSpPr>
            <a:spLocks noGrp="1"/>
          </p:cNvSpPr>
          <p:nvPr>
            <p:ph idx="1"/>
          </p:nvPr>
        </p:nvSpPr>
        <p:spPr>
          <a:xfrm>
            <a:off x="1371600" y="1219200"/>
            <a:ext cx="4953000" cy="5638800"/>
          </a:xfrm>
          <a:solidFill>
            <a:schemeClr val="accent2">
              <a:lumMod val="60000"/>
              <a:lumOff val="40000"/>
            </a:schemeClr>
          </a:solidFill>
        </p:spPr>
        <p:txBody>
          <a:bodyPr/>
          <a:lstStyle/>
          <a:p>
            <a:pPr lvl="0"/>
            <a:r>
              <a:rPr lang="en-US" b="1" dirty="0" smtClean="0">
                <a:solidFill>
                  <a:schemeClr val="accent5">
                    <a:lumMod val="25000"/>
                  </a:schemeClr>
                </a:solidFill>
              </a:rPr>
              <a:t>Miscarriage:</a:t>
            </a:r>
            <a:r>
              <a:rPr lang="en-US" dirty="0" smtClean="0">
                <a:solidFill>
                  <a:schemeClr val="accent5">
                    <a:lumMod val="25000"/>
                  </a:schemeClr>
                </a:solidFill>
              </a:rPr>
              <a:t> The term miscarriage is the recommended terminology for spontaneous abortion.</a:t>
            </a:r>
          </a:p>
          <a:p>
            <a:pPr lvl="0"/>
            <a:r>
              <a:rPr lang="en-US" b="1" dirty="0" smtClean="0">
                <a:solidFill>
                  <a:schemeClr val="accent5">
                    <a:lumMod val="25000"/>
                  </a:schemeClr>
                </a:solidFill>
              </a:rPr>
              <a:t>Ectopic pregnancy: </a:t>
            </a:r>
            <a:r>
              <a:rPr lang="en-US" dirty="0" smtClean="0">
                <a:solidFill>
                  <a:schemeClr val="accent5">
                    <a:lumMod val="25000"/>
                  </a:schemeClr>
                </a:solidFill>
              </a:rPr>
              <a:t>It is one where implantation occurs at a site other than the uterine cavity. Sites can include uterine tube, cervix, and the abdomen.</a:t>
            </a:r>
          </a:p>
          <a:p>
            <a:endParaRPr lang="en-US"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6477000" y="2057400"/>
            <a:ext cx="2667000" cy="3352800"/>
          </a:xfrm>
          <a:prstGeom prst="rect">
            <a:avLst/>
          </a:prstGeom>
          <a:noFill/>
          <a:ln w="9525">
            <a:solidFill>
              <a:schemeClr val="accent1">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3"/>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762000"/>
            <a:ext cx="5562600" cy="5181600"/>
          </a:xfrm>
          <a:solidFill>
            <a:schemeClr val="tx2"/>
          </a:solidFill>
        </p:spPr>
        <p:txBody>
          <a:bodyPr/>
          <a:lstStyle/>
          <a:p>
            <a:pPr>
              <a:buNone/>
            </a:pPr>
            <a:r>
              <a:rPr lang="en-US" dirty="0" smtClean="0">
                <a:solidFill>
                  <a:schemeClr val="bg2"/>
                </a:solidFill>
              </a:rPr>
              <a:t>3. Examination reveal: uterus smaller than the period of </a:t>
            </a:r>
            <a:r>
              <a:rPr lang="en-US" dirty="0" err="1" smtClean="0">
                <a:solidFill>
                  <a:schemeClr val="bg2"/>
                </a:solidFill>
              </a:rPr>
              <a:t>amenorrhoea</a:t>
            </a:r>
            <a:r>
              <a:rPr lang="en-US" dirty="0" smtClean="0">
                <a:solidFill>
                  <a:schemeClr val="bg2"/>
                </a:solidFill>
              </a:rPr>
              <a:t>, patulous cervical os. Often admitting one finger, expelled mass is found incomplete.</a:t>
            </a:r>
          </a:p>
          <a:p>
            <a:r>
              <a:rPr lang="en-US" b="1" dirty="0" smtClean="0">
                <a:solidFill>
                  <a:schemeClr val="bg2"/>
                </a:solidFill>
              </a:rPr>
              <a:t>She should be resuscitated before any active treatment is undertaken</a:t>
            </a:r>
            <a:r>
              <a:rPr lang="en-US"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a:solidFill>
            <a:schemeClr val="accent3"/>
          </a:solidFill>
          <a:ln>
            <a:solidFill>
              <a:schemeClr val="accent2">
                <a:lumMod val="50000"/>
              </a:schemeClr>
            </a:solidFill>
          </a:ln>
        </p:spPr>
        <p:txBody>
          <a:bodyPr/>
          <a:lstStyle/>
          <a:p>
            <a:r>
              <a:rPr lang="en-US" b="1" dirty="0" smtClean="0">
                <a:solidFill>
                  <a:schemeClr val="bg2"/>
                </a:solidFill>
              </a:rPr>
              <a:t>MANAGEMENT:</a:t>
            </a:r>
            <a:r>
              <a:rPr lang="en-US" dirty="0" smtClean="0">
                <a:solidFill>
                  <a:schemeClr val="bg2"/>
                </a:solidFill>
              </a:rPr>
              <a:t>   </a:t>
            </a:r>
            <a:endParaRPr lang="en-US" dirty="0">
              <a:solidFill>
                <a:schemeClr val="bg2"/>
              </a:solidFill>
            </a:endParaRPr>
          </a:p>
        </p:txBody>
      </p:sp>
      <p:sp>
        <p:nvSpPr>
          <p:cNvPr id="3" name="Content Placeholder 2"/>
          <p:cNvSpPr>
            <a:spLocks noGrp="1"/>
          </p:cNvSpPr>
          <p:nvPr>
            <p:ph idx="1"/>
          </p:nvPr>
        </p:nvSpPr>
        <p:spPr>
          <a:xfrm>
            <a:off x="1371600" y="1600200"/>
            <a:ext cx="7772400" cy="5257800"/>
          </a:xfrm>
          <a:solidFill>
            <a:schemeClr val="accent1"/>
          </a:solidFill>
          <a:ln>
            <a:solidFill>
              <a:schemeClr val="accent2">
                <a:lumMod val="75000"/>
              </a:schemeClr>
            </a:solidFill>
          </a:ln>
        </p:spPr>
        <p:txBody>
          <a:bodyPr/>
          <a:lstStyle/>
          <a:p>
            <a:r>
              <a:rPr lang="en-US" dirty="0" smtClean="0"/>
              <a:t>In recent cases – the same principles to be followed like that of the inevitable. it is emphasized, patient may be in a state of shock due to blood loss. </a:t>
            </a:r>
          </a:p>
          <a:p>
            <a:r>
              <a:rPr lang="en-US" u="sng" dirty="0" smtClean="0">
                <a:solidFill>
                  <a:schemeClr val="bg2"/>
                </a:solidFill>
              </a:rPr>
              <a:t>Early abortion: </a:t>
            </a:r>
            <a:r>
              <a:rPr lang="en-US" dirty="0" smtClean="0"/>
              <a:t>dilatation and evacuation under general anesthesia is to be done.</a:t>
            </a:r>
          </a:p>
          <a:p>
            <a:r>
              <a:rPr lang="en-US" u="sng" dirty="0" smtClean="0">
                <a:solidFill>
                  <a:schemeClr val="bg2"/>
                </a:solidFill>
              </a:rPr>
              <a:t>Late abortion: </a:t>
            </a:r>
            <a:r>
              <a:rPr lang="en-US" dirty="0" smtClean="0"/>
              <a:t>the uterus is evacuated under general anesthesia and the products are removed by ovum forceps or by blunt curette.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094222">
            <a:off x="1640885" y="1178659"/>
            <a:ext cx="7004505" cy="4114800"/>
          </a:xfrm>
          <a:solidFill>
            <a:schemeClr val="accent2"/>
          </a:solidFill>
          <a:ln>
            <a:solidFill>
              <a:srgbClr val="FFFF00"/>
            </a:solidFill>
          </a:ln>
        </p:spPr>
        <p:txBody>
          <a:bodyPr/>
          <a:lstStyle/>
          <a:p>
            <a:pPr algn="just"/>
            <a:r>
              <a:rPr lang="en-US" sz="6000" b="1" dirty="0" smtClean="0"/>
              <a:t>MISSED ABORTION (SILENT MISCARRIAGE)</a:t>
            </a:r>
            <a:endParaRPr lang="en-US" sz="6000" dirty="0" smtClean="0"/>
          </a:p>
          <a:p>
            <a:endParaRPr lang="en-US" sz="6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a:ln>
            <a:solidFill>
              <a:schemeClr val="accent2"/>
            </a:solidFill>
          </a:ln>
        </p:spPr>
        <p:txBody>
          <a:bodyPr/>
          <a:lstStyle/>
          <a:p>
            <a:r>
              <a:rPr lang="en-US" b="1" dirty="0" smtClean="0"/>
              <a:t>DEFINITION:</a:t>
            </a:r>
            <a:endParaRPr lang="en-US" dirty="0"/>
          </a:p>
        </p:txBody>
      </p:sp>
      <p:sp>
        <p:nvSpPr>
          <p:cNvPr id="3" name="Content Placeholder 2"/>
          <p:cNvSpPr>
            <a:spLocks noGrp="1"/>
          </p:cNvSpPr>
          <p:nvPr>
            <p:ph idx="1"/>
          </p:nvPr>
        </p:nvSpPr>
        <p:spPr>
          <a:xfrm>
            <a:off x="1371600" y="1981200"/>
            <a:ext cx="5105400" cy="4114800"/>
          </a:xfrm>
          <a:solidFill>
            <a:schemeClr val="accent1"/>
          </a:solidFill>
          <a:ln>
            <a:solidFill>
              <a:schemeClr val="tx1">
                <a:lumMod val="10000"/>
              </a:schemeClr>
            </a:solidFill>
          </a:ln>
        </p:spPr>
        <p:txBody>
          <a:bodyPr/>
          <a:lstStyle/>
          <a:p>
            <a:r>
              <a:rPr lang="en-US" dirty="0" smtClean="0">
                <a:solidFill>
                  <a:schemeClr val="accent4">
                    <a:lumMod val="20000"/>
                    <a:lumOff val="80000"/>
                  </a:schemeClr>
                </a:solidFill>
              </a:rPr>
              <a:t>When the fetus is dead and retained inside the uterus for a variable period, it is called missed abortion or silent miscarriage or early fetal demise. </a:t>
            </a:r>
            <a:endParaRPr lang="en-US" dirty="0">
              <a:solidFill>
                <a:schemeClr val="accent4">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a:solidFill>
            <a:schemeClr val="accent1"/>
          </a:solidFill>
          <a:ln>
            <a:solidFill>
              <a:schemeClr val="accent2"/>
            </a:solidFill>
          </a:ln>
        </p:spPr>
        <p:txBody>
          <a:bodyPr/>
          <a:lstStyle/>
          <a:p>
            <a:r>
              <a:rPr lang="en-US" b="1" u="sng" dirty="0" smtClean="0"/>
              <a:t>CLINICAL FEATURES:</a:t>
            </a:r>
            <a:endParaRPr lang="en-US" u="sng" dirty="0"/>
          </a:p>
        </p:txBody>
      </p:sp>
      <p:sp>
        <p:nvSpPr>
          <p:cNvPr id="3" name="Content Placeholder 2"/>
          <p:cNvSpPr>
            <a:spLocks noGrp="1"/>
          </p:cNvSpPr>
          <p:nvPr>
            <p:ph idx="1"/>
          </p:nvPr>
        </p:nvSpPr>
        <p:spPr>
          <a:xfrm>
            <a:off x="1371600" y="1981200"/>
            <a:ext cx="7772400" cy="4724400"/>
          </a:xfrm>
          <a:solidFill>
            <a:srgbClr val="7030A0"/>
          </a:solidFill>
          <a:ln>
            <a:solidFill>
              <a:schemeClr val="accent2"/>
            </a:solidFill>
          </a:ln>
        </p:spPr>
        <p:txBody>
          <a:bodyPr/>
          <a:lstStyle/>
          <a:p>
            <a:pPr marL="514350" indent="-514350">
              <a:buFont typeface="Wingdings" pitchFamily="2" charset="2"/>
              <a:buChar char="q"/>
            </a:pPr>
            <a:r>
              <a:rPr lang="en-US" dirty="0" smtClean="0"/>
              <a:t>Persistence of brownish vaginal discharge.</a:t>
            </a:r>
          </a:p>
          <a:p>
            <a:pPr marL="514350" indent="-514350">
              <a:buFont typeface="Wingdings" pitchFamily="2" charset="2"/>
              <a:buChar char="q"/>
            </a:pPr>
            <a:r>
              <a:rPr lang="en-US" dirty="0" smtClean="0"/>
              <a:t>Subsidence of pregnancy symptoms.</a:t>
            </a:r>
          </a:p>
          <a:p>
            <a:pPr marL="514350" indent="-514350">
              <a:buFont typeface="Wingdings" pitchFamily="2" charset="2"/>
              <a:buChar char="q"/>
            </a:pPr>
            <a:r>
              <a:rPr lang="en-US" dirty="0" smtClean="0"/>
              <a:t>Retrogression of breast changes. </a:t>
            </a:r>
          </a:p>
          <a:p>
            <a:pPr marL="514350" indent="-514350">
              <a:buFont typeface="Wingdings" pitchFamily="2" charset="2"/>
              <a:buChar char="q"/>
            </a:pPr>
            <a:r>
              <a:rPr lang="en-US" dirty="0" smtClean="0"/>
              <a:t>Cessation of uterine growth which in fact becomes smaller in size.</a:t>
            </a:r>
          </a:p>
          <a:p>
            <a:pPr marL="514350" indent="-514350">
              <a:buFont typeface="Wingdings" pitchFamily="2" charset="2"/>
              <a:buChar char="q"/>
            </a:pPr>
            <a:r>
              <a:rPr lang="en-US" dirty="0" smtClean="0"/>
              <a:t>Non audibility of the fetal heart sound even with Doppler ultrasound if it had been audible before.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grpId="1" nodeType="clickEffect">
                                  <p:stCondLst>
                                    <p:cond delay="0"/>
                                  </p:stCondLst>
                                  <p:childTnLst>
                                    <p:set>
                                      <p:cBhvr>
                                        <p:cTn id="114" dur="1" fill="hold">
                                          <p:stCondLst>
                                            <p:cond delay="0"/>
                                          </p:stCondLst>
                                        </p:cTn>
                                        <p:tgtEl>
                                          <p:spTgt spid="3">
                                            <p:bg/>
                                          </p:spTgt>
                                        </p:tgtEl>
                                        <p:attrNameLst>
                                          <p:attrName>style.visibility</p:attrName>
                                        </p:attrNameLst>
                                      </p:cBhvr>
                                      <p:to>
                                        <p:strVal val="visible"/>
                                      </p:to>
                                    </p:set>
                                    <p:animEffect transition="in" filter="diamond(in)">
                                      <p:cBhvr>
                                        <p:cTn id="115" dur="2000"/>
                                        <p:tgtEl>
                                          <p:spTgt spid="3">
                                            <p:bg/>
                                          </p:spTgt>
                                        </p:tgtEl>
                                      </p:cBhvr>
                                    </p:animEffect>
                                  </p:childTnLst>
                                </p:cTn>
                              </p:par>
                            </p:childTnLst>
                          </p:cTn>
                        </p:par>
                      </p:childTnLst>
                    </p:cTn>
                  </p:par>
                  <p:par>
                    <p:cTn id="116" fill="hold">
                      <p:stCondLst>
                        <p:cond delay="indefinite"/>
                      </p:stCondLst>
                      <p:childTnLst>
                        <p:par>
                          <p:cTn id="117" fill="hold">
                            <p:stCondLst>
                              <p:cond delay="0"/>
                            </p:stCondLst>
                            <p:childTnLst>
                              <p:par>
                                <p:cTn id="118" presetID="8" presetClass="entr" presetSubtype="16" fill="hold" grpId="1" nodeType="clickEffect">
                                  <p:stCondLst>
                                    <p:cond delay="0"/>
                                  </p:stCondLst>
                                  <p:childTnLst>
                                    <p:set>
                                      <p:cBhvr>
                                        <p:cTn id="119" dur="1" fill="hold">
                                          <p:stCondLst>
                                            <p:cond delay="0"/>
                                          </p:stCondLst>
                                        </p:cTn>
                                        <p:tgtEl>
                                          <p:spTgt spid="3">
                                            <p:txEl>
                                              <p:pRg st="0" end="0"/>
                                            </p:txEl>
                                          </p:spTgt>
                                        </p:tgtEl>
                                        <p:attrNameLst>
                                          <p:attrName>style.visibility</p:attrName>
                                        </p:attrNameLst>
                                      </p:cBhvr>
                                      <p:to>
                                        <p:strVal val="visible"/>
                                      </p:to>
                                    </p:set>
                                    <p:animEffect transition="in" filter="diamond(in)">
                                      <p:cBhvr>
                                        <p:cTn id="120" dur="2000"/>
                                        <p:tgtEl>
                                          <p:spTgt spid="3">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ntr" presetSubtype="16" fill="hold" grpId="1" nodeType="clickEffect">
                                  <p:stCondLst>
                                    <p:cond delay="0"/>
                                  </p:stCondLst>
                                  <p:childTnLst>
                                    <p:set>
                                      <p:cBhvr>
                                        <p:cTn id="124" dur="1" fill="hold">
                                          <p:stCondLst>
                                            <p:cond delay="0"/>
                                          </p:stCondLst>
                                        </p:cTn>
                                        <p:tgtEl>
                                          <p:spTgt spid="3">
                                            <p:txEl>
                                              <p:pRg st="1" end="1"/>
                                            </p:txEl>
                                          </p:spTgt>
                                        </p:tgtEl>
                                        <p:attrNameLst>
                                          <p:attrName>style.visibility</p:attrName>
                                        </p:attrNameLst>
                                      </p:cBhvr>
                                      <p:to>
                                        <p:strVal val="visible"/>
                                      </p:to>
                                    </p:set>
                                    <p:animEffect transition="in" filter="diamond(in)">
                                      <p:cBhvr>
                                        <p:cTn id="125" dur="2000"/>
                                        <p:tgtEl>
                                          <p:spTgt spid="3">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8" presetClass="entr" presetSubtype="16" fill="hold" grpId="1" nodeType="clickEffect">
                                  <p:stCondLst>
                                    <p:cond delay="0"/>
                                  </p:stCondLst>
                                  <p:childTnLst>
                                    <p:set>
                                      <p:cBhvr>
                                        <p:cTn id="129" dur="1" fill="hold">
                                          <p:stCondLst>
                                            <p:cond delay="0"/>
                                          </p:stCondLst>
                                        </p:cTn>
                                        <p:tgtEl>
                                          <p:spTgt spid="3">
                                            <p:txEl>
                                              <p:pRg st="2" end="2"/>
                                            </p:txEl>
                                          </p:spTgt>
                                        </p:tgtEl>
                                        <p:attrNameLst>
                                          <p:attrName>style.visibility</p:attrName>
                                        </p:attrNameLst>
                                      </p:cBhvr>
                                      <p:to>
                                        <p:strVal val="visible"/>
                                      </p:to>
                                    </p:set>
                                    <p:animEffect transition="in" filter="diamond(in)">
                                      <p:cBhvr>
                                        <p:cTn id="130" dur="2000"/>
                                        <p:tgtEl>
                                          <p:spTgt spid="3">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ntr" presetSubtype="16" fill="hold" grpId="1" nodeType="clickEffect">
                                  <p:stCondLst>
                                    <p:cond delay="0"/>
                                  </p:stCondLst>
                                  <p:childTnLst>
                                    <p:set>
                                      <p:cBhvr>
                                        <p:cTn id="134" dur="1" fill="hold">
                                          <p:stCondLst>
                                            <p:cond delay="0"/>
                                          </p:stCondLst>
                                        </p:cTn>
                                        <p:tgtEl>
                                          <p:spTgt spid="3">
                                            <p:txEl>
                                              <p:pRg st="3" end="3"/>
                                            </p:txEl>
                                          </p:spTgt>
                                        </p:tgtEl>
                                        <p:attrNameLst>
                                          <p:attrName>style.visibility</p:attrName>
                                        </p:attrNameLst>
                                      </p:cBhvr>
                                      <p:to>
                                        <p:strVal val="visible"/>
                                      </p:to>
                                    </p:set>
                                    <p:animEffect transition="in" filter="diamond(in)">
                                      <p:cBhvr>
                                        <p:cTn id="135" dur="2000"/>
                                        <p:tgtEl>
                                          <p:spTgt spid="3">
                                            <p:txEl>
                                              <p:pRg st="3" end="3"/>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8" presetClass="entr" presetSubtype="16" fill="hold" grpId="1" nodeType="clickEffect">
                                  <p:stCondLst>
                                    <p:cond delay="0"/>
                                  </p:stCondLst>
                                  <p:childTnLst>
                                    <p:set>
                                      <p:cBhvr>
                                        <p:cTn id="139" dur="1" fill="hold">
                                          <p:stCondLst>
                                            <p:cond delay="0"/>
                                          </p:stCondLst>
                                        </p:cTn>
                                        <p:tgtEl>
                                          <p:spTgt spid="3">
                                            <p:txEl>
                                              <p:pRg st="4" end="4"/>
                                            </p:txEl>
                                          </p:spTgt>
                                        </p:tgtEl>
                                        <p:attrNameLst>
                                          <p:attrName>style.visibility</p:attrName>
                                        </p:attrNameLst>
                                      </p:cBhvr>
                                      <p:to>
                                        <p:strVal val="visible"/>
                                      </p:to>
                                    </p:set>
                                    <p:animEffect transition="in" filter="diamond(in)">
                                      <p:cBhvr>
                                        <p:cTn id="1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chemeClr val="bg2"/>
            </a:solidFill>
          </a:ln>
        </p:spPr>
        <p:txBody>
          <a:bodyPr/>
          <a:lstStyle/>
          <a:p>
            <a:pPr algn="l"/>
            <a:r>
              <a:rPr lang="en-US" u="sng" dirty="0" smtClean="0">
                <a:solidFill>
                  <a:schemeClr val="accent2"/>
                </a:solidFill>
              </a:rPr>
              <a:t>Cont…</a:t>
            </a:r>
            <a:endParaRPr lang="en-US" u="sng" dirty="0">
              <a:solidFill>
                <a:schemeClr val="accent2"/>
              </a:solidFill>
            </a:endParaRPr>
          </a:p>
        </p:txBody>
      </p:sp>
      <p:sp>
        <p:nvSpPr>
          <p:cNvPr id="3" name="Content Placeholder 2"/>
          <p:cNvSpPr>
            <a:spLocks noGrp="1"/>
          </p:cNvSpPr>
          <p:nvPr>
            <p:ph idx="1"/>
          </p:nvPr>
        </p:nvSpPr>
        <p:spPr>
          <a:solidFill>
            <a:schemeClr val="accent5">
              <a:lumMod val="90000"/>
            </a:schemeClr>
          </a:solidFill>
          <a:ln>
            <a:solidFill>
              <a:schemeClr val="accent2"/>
            </a:solidFill>
          </a:ln>
        </p:spPr>
        <p:txBody>
          <a:bodyPr/>
          <a:lstStyle/>
          <a:p>
            <a:r>
              <a:rPr lang="en-US" dirty="0" smtClean="0"/>
              <a:t>Cervix feels firm.</a:t>
            </a:r>
          </a:p>
          <a:p>
            <a:r>
              <a:rPr lang="en-US" dirty="0" smtClean="0"/>
              <a:t>Immunological test for pregnancy becomes negative.</a:t>
            </a:r>
          </a:p>
          <a:p>
            <a:r>
              <a:rPr lang="en-US" dirty="0" smtClean="0"/>
              <a:t>Real time Ultrasonography reveals an empty sac early in the pregnancy or the absence of fetal motion or fetal cardiac movements.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tx2">
                <a:lumMod val="75000"/>
              </a:schemeClr>
            </a:solidFill>
          </a:ln>
        </p:spPr>
        <p:txBody>
          <a:bodyPr/>
          <a:lstStyle/>
          <a:p>
            <a:r>
              <a:rPr lang="en-US" b="1" u="sng" dirty="0" smtClean="0"/>
              <a:t>COMP LICATIONS:</a:t>
            </a:r>
            <a:endParaRPr lang="en-US" u="sng" dirty="0"/>
          </a:p>
        </p:txBody>
      </p:sp>
      <p:sp>
        <p:nvSpPr>
          <p:cNvPr id="3" name="Content Placeholder 2"/>
          <p:cNvSpPr>
            <a:spLocks noGrp="1"/>
          </p:cNvSpPr>
          <p:nvPr>
            <p:ph idx="1"/>
          </p:nvPr>
        </p:nvSpPr>
        <p:spPr>
          <a:solidFill>
            <a:schemeClr val="tx1">
              <a:lumMod val="75000"/>
            </a:schemeClr>
          </a:solidFill>
          <a:ln>
            <a:solidFill>
              <a:schemeClr val="accent5">
                <a:lumMod val="75000"/>
              </a:schemeClr>
            </a:solidFill>
          </a:ln>
        </p:spPr>
        <p:txBody>
          <a:bodyPr/>
          <a:lstStyle/>
          <a:p>
            <a:pPr>
              <a:buClrTx/>
            </a:pPr>
            <a:r>
              <a:rPr lang="en-US" dirty="0" smtClean="0">
                <a:solidFill>
                  <a:schemeClr val="bg2"/>
                </a:solidFill>
              </a:rPr>
              <a:t>The complications of the missed miscarriage are those mentioned in intrauterine fetal death. </a:t>
            </a:r>
          </a:p>
          <a:p>
            <a:pPr>
              <a:buClrTx/>
            </a:pPr>
            <a:r>
              <a:rPr lang="en-US" dirty="0" smtClean="0">
                <a:solidFill>
                  <a:schemeClr val="bg2"/>
                </a:solidFill>
              </a:rPr>
              <a:t>Disseminated intravascular coagulation (DIC) may occur if the dead </a:t>
            </a:r>
            <a:r>
              <a:rPr lang="en-US" dirty="0" err="1" smtClean="0">
                <a:solidFill>
                  <a:schemeClr val="bg2"/>
                </a:solidFill>
              </a:rPr>
              <a:t>conceptus</a:t>
            </a:r>
            <a:r>
              <a:rPr lang="en-US" dirty="0" smtClean="0">
                <a:solidFill>
                  <a:schemeClr val="bg2"/>
                </a:solidFill>
              </a:rPr>
              <a:t> is retained for more than 4 weeks.</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1"/>
          </a:solidFill>
          <a:ln>
            <a:solidFill>
              <a:schemeClr val="accent2"/>
            </a:solidFill>
          </a:ln>
        </p:spPr>
        <p:txBody>
          <a:bodyPr/>
          <a:lstStyle/>
          <a:p>
            <a:r>
              <a:rPr lang="en-US" b="1" u="sng" dirty="0" smtClean="0">
                <a:solidFill>
                  <a:schemeClr val="bg2"/>
                </a:solidFill>
              </a:rPr>
              <a:t>INVESTIGATION:</a:t>
            </a:r>
            <a:endParaRPr lang="en-US" u="sng" dirty="0">
              <a:solidFill>
                <a:schemeClr val="bg2"/>
              </a:solidFill>
            </a:endParaRPr>
          </a:p>
        </p:txBody>
      </p:sp>
      <p:sp>
        <p:nvSpPr>
          <p:cNvPr id="3" name="Content Placeholder 2"/>
          <p:cNvSpPr>
            <a:spLocks noGrp="1"/>
          </p:cNvSpPr>
          <p:nvPr>
            <p:ph idx="1"/>
          </p:nvPr>
        </p:nvSpPr>
        <p:spPr>
          <a:solidFill>
            <a:schemeClr val="accent6">
              <a:lumMod val="60000"/>
              <a:lumOff val="40000"/>
            </a:schemeClr>
          </a:solidFill>
        </p:spPr>
        <p:txBody>
          <a:bodyPr/>
          <a:lstStyle/>
          <a:p>
            <a:pPr>
              <a:buClrTx/>
            </a:pPr>
            <a:r>
              <a:rPr lang="en-US" dirty="0" smtClean="0">
                <a:solidFill>
                  <a:schemeClr val="bg2"/>
                </a:solidFill>
              </a:rPr>
              <a:t>Pregnancy test becomes negative within two weeks from the ovum death, but it may remain positive for a longer period due to persistent living chorionic villi. </a:t>
            </a:r>
          </a:p>
          <a:p>
            <a:pPr>
              <a:buClrTx/>
            </a:pPr>
            <a:r>
              <a:rPr lang="en-US" dirty="0" smtClean="0">
                <a:solidFill>
                  <a:schemeClr val="bg2"/>
                </a:solidFill>
              </a:rPr>
              <a:t>Ultrasound shows either a collapsed gestational sac, absent </a:t>
            </a:r>
            <a:r>
              <a:rPr lang="en-US" dirty="0" err="1" smtClean="0">
                <a:solidFill>
                  <a:schemeClr val="bg2"/>
                </a:solidFill>
              </a:rPr>
              <a:t>foetal</a:t>
            </a:r>
            <a:r>
              <a:rPr lang="en-US" dirty="0" smtClean="0">
                <a:solidFill>
                  <a:schemeClr val="bg2"/>
                </a:solidFill>
              </a:rPr>
              <a:t> heart movement or </a:t>
            </a:r>
            <a:r>
              <a:rPr lang="en-US" dirty="0" err="1" smtClean="0">
                <a:solidFill>
                  <a:schemeClr val="bg2"/>
                </a:solidFill>
              </a:rPr>
              <a:t>foetal</a:t>
            </a:r>
            <a:r>
              <a:rPr lang="en-US" dirty="0" smtClean="0">
                <a:solidFill>
                  <a:schemeClr val="bg2"/>
                </a:solidFill>
              </a:rPr>
              <a:t> movement.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bg2"/>
          </a:solidFill>
          <a:ln>
            <a:solidFill>
              <a:schemeClr val="accent2"/>
            </a:solidFill>
          </a:ln>
        </p:spPr>
        <p:txBody>
          <a:bodyPr/>
          <a:lstStyle/>
          <a:p>
            <a:r>
              <a:rPr lang="en-US" b="1" u="sng" dirty="0" smtClean="0"/>
              <a:t>MANAGEMENT:</a:t>
            </a:r>
            <a:r>
              <a:rPr lang="en-US" u="sng" dirty="0" smtClean="0"/>
              <a:t> </a:t>
            </a:r>
            <a:endParaRPr lang="en-US" u="sng" dirty="0"/>
          </a:p>
        </p:txBody>
      </p:sp>
      <p:sp>
        <p:nvSpPr>
          <p:cNvPr id="3" name="Content Placeholder 2"/>
          <p:cNvSpPr>
            <a:spLocks noGrp="1"/>
          </p:cNvSpPr>
          <p:nvPr>
            <p:ph idx="1"/>
          </p:nvPr>
        </p:nvSpPr>
        <p:spPr>
          <a:xfrm>
            <a:off x="1371600" y="1371600"/>
            <a:ext cx="7772400" cy="5486400"/>
          </a:xfrm>
          <a:solidFill>
            <a:schemeClr val="accent6">
              <a:lumMod val="60000"/>
              <a:lumOff val="40000"/>
            </a:schemeClr>
          </a:solidFill>
        </p:spPr>
        <p:txBody>
          <a:bodyPr/>
          <a:lstStyle/>
          <a:p>
            <a:r>
              <a:rPr lang="en-US" u="sng" dirty="0" smtClean="0">
                <a:solidFill>
                  <a:schemeClr val="bg2"/>
                </a:solidFill>
              </a:rPr>
              <a:t>If the uterus size is less than 12 weeks:</a:t>
            </a:r>
            <a:r>
              <a:rPr lang="en-US" dirty="0" smtClean="0">
                <a:solidFill>
                  <a:schemeClr val="bg2"/>
                </a:solidFill>
              </a:rPr>
              <a:t> Vaginal evacuation can be carried out without delay. This can be done effectively done by suction evacuation or slow dilatation of cervix by laminar tent followed by D&amp;E of the uterus under general anesthesia. </a:t>
            </a:r>
          </a:p>
          <a:p>
            <a:r>
              <a:rPr lang="en-US" dirty="0" smtClean="0">
                <a:solidFill>
                  <a:schemeClr val="bg2"/>
                </a:solidFill>
              </a:rPr>
              <a:t>The risk of damage to the uterine walls and brisk </a:t>
            </a:r>
            <a:r>
              <a:rPr lang="en-US" dirty="0" err="1" smtClean="0">
                <a:solidFill>
                  <a:schemeClr val="bg2"/>
                </a:solidFill>
              </a:rPr>
              <a:t>rhage</a:t>
            </a:r>
            <a:r>
              <a:rPr lang="en-US" dirty="0" smtClean="0">
                <a:solidFill>
                  <a:schemeClr val="bg2"/>
                </a:solidFill>
              </a:rPr>
              <a:t> during the operation should be kept in mind.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chemeClr val="bg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solidFill>
            <a:schemeClr val="accent1"/>
          </a:solidFill>
          <a:ln>
            <a:solidFill>
              <a:schemeClr val="accent2"/>
            </a:solidFill>
          </a:ln>
        </p:spPr>
        <p:txBody>
          <a:bodyPr/>
          <a:lstStyle/>
          <a:p>
            <a:pPr>
              <a:buNone/>
            </a:pPr>
            <a:r>
              <a:rPr lang="en-US" dirty="0" err="1" smtClean="0"/>
              <a:t>Inductuion</a:t>
            </a:r>
            <a:r>
              <a:rPr lang="en-US" dirty="0" smtClean="0"/>
              <a:t> is done by following methods:</a:t>
            </a:r>
          </a:p>
          <a:p>
            <a:r>
              <a:rPr lang="en-US" dirty="0" smtClean="0"/>
              <a:t>Oxytocin: to start with 10-20 units of </a:t>
            </a:r>
            <a:r>
              <a:rPr lang="en-US" dirty="0" err="1" smtClean="0"/>
              <a:t>oxytocin</a:t>
            </a:r>
            <a:r>
              <a:rPr lang="en-US" dirty="0" smtClean="0"/>
              <a:t> in 500 ml of normal saline at 30 drops/minute.</a:t>
            </a:r>
          </a:p>
          <a:p>
            <a:r>
              <a:rPr lang="en-US" dirty="0" smtClean="0"/>
              <a:t>Prostaglandins: are more effective than </a:t>
            </a:r>
            <a:r>
              <a:rPr lang="en-US" dirty="0" err="1" smtClean="0"/>
              <a:t>oxytocin</a:t>
            </a:r>
            <a:r>
              <a:rPr lang="en-US" dirty="0" smtClean="0"/>
              <a:t> in such cases. The methods used are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715000" cy="1143000"/>
          </a:xfrm>
          <a:solidFill>
            <a:schemeClr val="tx2"/>
          </a:solidFill>
          <a:ln>
            <a:solidFill>
              <a:schemeClr val="tx2"/>
            </a:solidFill>
          </a:ln>
        </p:spPr>
        <p:txBody>
          <a:bodyPr/>
          <a:lstStyle/>
          <a:p>
            <a:r>
              <a:rPr lang="en-US" b="1" u="sng" dirty="0" smtClean="0">
                <a:solidFill>
                  <a:srgbClr val="C00000"/>
                </a:solidFill>
              </a:rPr>
              <a:t>TERMINOLOGIES:</a:t>
            </a:r>
            <a:endParaRPr lang="en-US" dirty="0"/>
          </a:p>
        </p:txBody>
      </p:sp>
      <p:sp>
        <p:nvSpPr>
          <p:cNvPr id="3" name="Content Placeholder 2"/>
          <p:cNvSpPr>
            <a:spLocks noGrp="1"/>
          </p:cNvSpPr>
          <p:nvPr>
            <p:ph idx="1"/>
          </p:nvPr>
        </p:nvSpPr>
        <p:spPr>
          <a:xfrm>
            <a:off x="1371600" y="1981200"/>
            <a:ext cx="4419600" cy="4114800"/>
          </a:xfrm>
          <a:solidFill>
            <a:schemeClr val="accent3"/>
          </a:solidFill>
          <a:ln>
            <a:solidFill>
              <a:schemeClr val="bg2"/>
            </a:solidFill>
          </a:ln>
        </p:spPr>
        <p:txBody>
          <a:bodyPr/>
          <a:lstStyle/>
          <a:p>
            <a:pPr lvl="0"/>
            <a:r>
              <a:rPr lang="en-US" b="1" dirty="0" smtClean="0">
                <a:solidFill>
                  <a:schemeClr val="accent5">
                    <a:lumMod val="25000"/>
                  </a:schemeClr>
                </a:solidFill>
              </a:rPr>
              <a:t>Trophoblast: </a:t>
            </a:r>
            <a:r>
              <a:rPr lang="en-US" dirty="0" smtClean="0">
                <a:solidFill>
                  <a:schemeClr val="accent5">
                    <a:lumMod val="25000"/>
                  </a:schemeClr>
                </a:solidFill>
              </a:rPr>
              <a:t>Outer most layer of blastocyst.</a:t>
            </a:r>
          </a:p>
          <a:p>
            <a:endParaRPr lang="en-US" dirty="0" smtClean="0">
              <a:solidFill>
                <a:schemeClr val="accent5">
                  <a:lumMod val="25000"/>
                </a:schemeClr>
              </a:solidFill>
            </a:endParaRPr>
          </a:p>
          <a:p>
            <a:endParaRPr lang="en-US" dirty="0"/>
          </a:p>
        </p:txBody>
      </p:sp>
      <p:pic>
        <p:nvPicPr>
          <p:cNvPr id="4" name="Picture 3"/>
          <p:cNvPicPr>
            <a:picLocks noChangeAspect="1" noChangeArrowheads="1"/>
          </p:cNvPicPr>
          <p:nvPr/>
        </p:nvPicPr>
        <p:blipFill>
          <a:blip r:embed="rId2"/>
          <a:srcRect/>
          <a:stretch>
            <a:fillRect/>
          </a:stretch>
        </p:blipFill>
        <p:spPr bwMode="auto">
          <a:xfrm>
            <a:off x="5943600" y="3048000"/>
            <a:ext cx="3200400" cy="381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
                                        <p:tgtEl>
                                          <p:spTgt spid="3">
                                            <p:bg/>
                                          </p:spTgt>
                                        </p:tgtEl>
                                      </p:cBhvr>
                                    </p:animEffect>
                                    <p:anim calcmode="lin" valueType="num">
                                      <p:cBhvr>
                                        <p:cTn id="13" dur="400" fill="hold"/>
                                        <p:tgtEl>
                                          <p:spTgt spid="3">
                                            <p:bg/>
                                          </p:spTgt>
                                        </p:tgtEl>
                                        <p:attrNameLst>
                                          <p:attrName>ppt_x</p:attrName>
                                        </p:attrNameLst>
                                      </p:cBhvr>
                                      <p:tavLst>
                                        <p:tav tm="0">
                                          <p:val>
                                            <p:strVal val="#ppt_x"/>
                                          </p:val>
                                        </p:tav>
                                        <p:tav tm="100000">
                                          <p:val>
                                            <p:strVal val="#ppt_x"/>
                                          </p:val>
                                        </p:tav>
                                      </p:tavLst>
                                    </p:anim>
                                    <p:anim calcmode="lin" valueType="num">
                                      <p:cBhvr>
                                        <p:cTn id="14" dur="400" fill="hold"/>
                                        <p:tgtEl>
                                          <p:spTgt spid="3">
                                            <p:bg/>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81000"/>
            <a:ext cx="7772400" cy="6096000"/>
          </a:xfrm>
          <a:solidFill>
            <a:schemeClr val="accent5">
              <a:lumMod val="90000"/>
            </a:schemeClr>
          </a:solidFill>
          <a:ln>
            <a:solidFill>
              <a:srgbClr val="C00000"/>
            </a:solidFill>
          </a:ln>
        </p:spPr>
        <p:txBody>
          <a:bodyPr/>
          <a:lstStyle/>
          <a:p>
            <a:r>
              <a:rPr lang="en-US" dirty="0" smtClean="0">
                <a:solidFill>
                  <a:schemeClr val="bg2"/>
                </a:solidFill>
              </a:rPr>
              <a:t>Prostaglandin E1 analogue( </a:t>
            </a:r>
            <a:r>
              <a:rPr lang="en-US" dirty="0" err="1" smtClean="0">
                <a:solidFill>
                  <a:schemeClr val="bg2"/>
                </a:solidFill>
              </a:rPr>
              <a:t>misoprostol</a:t>
            </a:r>
            <a:r>
              <a:rPr lang="en-US" dirty="0" smtClean="0">
                <a:solidFill>
                  <a:schemeClr val="bg2"/>
                </a:solidFill>
              </a:rPr>
              <a:t>) 200 µg tablet is inserted into the posterior vaginal fornix every 4 hours for a maximum of 5 such. </a:t>
            </a:r>
          </a:p>
          <a:p>
            <a:r>
              <a:rPr lang="en-US" dirty="0" smtClean="0">
                <a:solidFill>
                  <a:schemeClr val="bg2"/>
                </a:solidFill>
              </a:rPr>
              <a:t>Intramuscular administration of 15 methyl PGF2α (</a:t>
            </a:r>
            <a:r>
              <a:rPr lang="en-US" dirty="0" err="1" smtClean="0">
                <a:solidFill>
                  <a:schemeClr val="bg2"/>
                </a:solidFill>
              </a:rPr>
              <a:t>carboprost</a:t>
            </a:r>
            <a:r>
              <a:rPr lang="en-US" dirty="0" smtClean="0">
                <a:solidFill>
                  <a:schemeClr val="bg2"/>
                </a:solidFill>
              </a:rPr>
              <a:t> </a:t>
            </a:r>
            <a:r>
              <a:rPr lang="en-US" dirty="0" err="1" smtClean="0">
                <a:solidFill>
                  <a:schemeClr val="bg2"/>
                </a:solidFill>
              </a:rPr>
              <a:t>tromethamins</a:t>
            </a:r>
            <a:r>
              <a:rPr lang="en-US" dirty="0" smtClean="0">
                <a:solidFill>
                  <a:schemeClr val="bg2"/>
                </a:solidFill>
              </a:rPr>
              <a:t>) 250 µg at three hourly intervals for a maximum of 10 such.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25085">
            <a:off x="1478968" y="1480121"/>
            <a:ext cx="7329064" cy="3173102"/>
          </a:xfrm>
          <a:solidFill>
            <a:srgbClr val="92D050"/>
          </a:solidFill>
          <a:ln>
            <a:solidFill>
              <a:schemeClr val="accent1"/>
            </a:solidFill>
          </a:ln>
        </p:spPr>
        <p:txBody>
          <a:bodyPr/>
          <a:lstStyle/>
          <a:p>
            <a:pPr>
              <a:buNone/>
            </a:pPr>
            <a:r>
              <a:rPr lang="en-US" sz="7200" b="1" dirty="0" smtClean="0">
                <a:solidFill>
                  <a:schemeClr val="bg2"/>
                </a:solidFill>
              </a:rPr>
              <a:t>SEPTIC</a:t>
            </a:r>
          </a:p>
          <a:p>
            <a:pPr>
              <a:buNone/>
            </a:pPr>
            <a:r>
              <a:rPr lang="en-US" sz="7200" b="1" dirty="0" smtClean="0">
                <a:solidFill>
                  <a:schemeClr val="bg2"/>
                </a:solidFill>
              </a:rPr>
              <a:t>ABORTION</a:t>
            </a:r>
            <a:endParaRPr lang="en-US" sz="7200"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1"/>
          </a:solidFill>
          <a:ln>
            <a:solidFill>
              <a:schemeClr val="tx1"/>
            </a:solidFill>
          </a:ln>
        </p:spPr>
        <p:txBody>
          <a:bodyPr/>
          <a:lstStyle/>
          <a:p>
            <a:r>
              <a:rPr lang="en-US" b="1" u="sng" dirty="0" smtClean="0">
                <a:solidFill>
                  <a:schemeClr val="bg2"/>
                </a:solidFill>
              </a:rPr>
              <a:t>DEFINITION:</a:t>
            </a:r>
            <a:endParaRPr lang="en-US" u="sng" dirty="0">
              <a:solidFill>
                <a:schemeClr val="bg2"/>
              </a:solidFill>
            </a:endParaRPr>
          </a:p>
        </p:txBody>
      </p:sp>
      <p:sp>
        <p:nvSpPr>
          <p:cNvPr id="3" name="Content Placeholder 2"/>
          <p:cNvSpPr>
            <a:spLocks noGrp="1"/>
          </p:cNvSpPr>
          <p:nvPr>
            <p:ph idx="1"/>
          </p:nvPr>
        </p:nvSpPr>
        <p:spPr>
          <a:xfrm>
            <a:off x="3733800" y="1524000"/>
            <a:ext cx="4648200" cy="4038600"/>
          </a:xfrm>
          <a:solidFill>
            <a:schemeClr val="tx2">
              <a:lumMod val="40000"/>
              <a:lumOff val="60000"/>
            </a:schemeClr>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buClrTx/>
            </a:pPr>
            <a:r>
              <a:rPr lang="en-US" dirty="0" smtClean="0">
                <a:solidFill>
                  <a:schemeClr val="bg2"/>
                </a:solidFill>
              </a:rPr>
              <a:t>Any abortion associated with clinical evidences of infection of the uterus and its contents, is called septic abortion.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2">
                <a:lumMod val="85000"/>
                <a:lumOff val="15000"/>
              </a:schemeClr>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solidFill>
            <a:schemeClr val="accent1">
              <a:lumMod val="75000"/>
            </a:schemeClr>
          </a:solidFill>
          <a:ln>
            <a:solidFill>
              <a:schemeClr val="tx2"/>
            </a:solidFill>
          </a:ln>
        </p:spPr>
        <p:txBody>
          <a:bodyPr/>
          <a:lstStyle/>
          <a:p>
            <a:r>
              <a:rPr lang="en-US" dirty="0" smtClean="0"/>
              <a:t>Although clinical criteria vary, abortion is usually considered septic when </a:t>
            </a:r>
            <a:r>
              <a:rPr lang="en-US" dirty="0" err="1" smtClean="0"/>
              <a:t>thlll</a:t>
            </a:r>
            <a:r>
              <a:rPr lang="en-US" dirty="0" smtClean="0"/>
              <a:t> (l) rise of temperature of at least 100.4°F (38°C) for 24 hours or more (2) offensive or purulent vaginal and (3) other evidences of pelvic infection such as lower abdominal pain and tenderness.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a:ln>
            <a:solidFill>
              <a:schemeClr val="bg2"/>
            </a:solidFill>
          </a:ln>
        </p:spPr>
        <p:txBody>
          <a:bodyPr/>
          <a:lstStyle/>
          <a:p>
            <a:r>
              <a:rPr lang="en-US" b="1" u="sng" dirty="0" smtClean="0">
                <a:solidFill>
                  <a:schemeClr val="bg2"/>
                </a:solidFill>
              </a:rPr>
              <a:t>CLINICAL FEATURES: </a:t>
            </a:r>
            <a:endParaRPr lang="en-US" u="sng" dirty="0">
              <a:solidFill>
                <a:schemeClr val="bg2"/>
              </a:solidFill>
            </a:endParaRPr>
          </a:p>
        </p:txBody>
      </p:sp>
      <p:sp>
        <p:nvSpPr>
          <p:cNvPr id="3" name="Content Placeholder 2"/>
          <p:cNvSpPr>
            <a:spLocks noGrp="1"/>
          </p:cNvSpPr>
          <p:nvPr>
            <p:ph idx="1"/>
          </p:nvPr>
        </p:nvSpPr>
        <p:spPr>
          <a:solidFill>
            <a:schemeClr val="accent1"/>
          </a:solidFill>
          <a:ln>
            <a:solidFill>
              <a:schemeClr val="bg2"/>
            </a:solidFill>
          </a:ln>
        </p:spPr>
        <p:txBody>
          <a:bodyPr/>
          <a:lstStyle/>
          <a:p>
            <a:r>
              <a:rPr lang="en-US" dirty="0" smtClean="0"/>
              <a:t>Pyrexia is an important clinical manifestation. </a:t>
            </a:r>
          </a:p>
          <a:p>
            <a:r>
              <a:rPr lang="en-US" dirty="0" smtClean="0"/>
              <a:t>Pain abdomen of varying degrees is almost a constant feature. </a:t>
            </a:r>
          </a:p>
          <a:p>
            <a:r>
              <a:rPr lang="en-US" dirty="0" smtClean="0"/>
              <a:t>A rising pulse rate of 100-120/minute or more is a significant finding than even pyrexia. It indicates spread of infection beyond the uterus.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bg2"/>
            </a:solidFill>
          </a:ln>
        </p:spPr>
        <p:txBody>
          <a:bodyPr/>
          <a:lstStyle/>
          <a:p>
            <a:r>
              <a:rPr lang="en-US" b="1" u="sng" dirty="0" smtClean="0">
                <a:solidFill>
                  <a:schemeClr val="bg2"/>
                </a:solidFill>
              </a:rPr>
              <a:t>CLINICAL GRADING: </a:t>
            </a:r>
            <a:endParaRPr lang="en-US" b="1" u="sng" dirty="0">
              <a:solidFill>
                <a:schemeClr val="bg2"/>
              </a:solidFill>
            </a:endParaRPr>
          </a:p>
        </p:txBody>
      </p:sp>
      <p:sp>
        <p:nvSpPr>
          <p:cNvPr id="3" name="Content Placeholder 2"/>
          <p:cNvSpPr>
            <a:spLocks noGrp="1"/>
          </p:cNvSpPr>
          <p:nvPr>
            <p:ph idx="1"/>
          </p:nvPr>
        </p:nvSpPr>
        <p:spPr>
          <a:solidFill>
            <a:schemeClr val="tx2"/>
          </a:solidFill>
          <a:ln>
            <a:solidFill>
              <a:schemeClr val="accent2"/>
            </a:solidFill>
          </a:ln>
        </p:spPr>
        <p:txBody>
          <a:bodyPr/>
          <a:lstStyle/>
          <a:p>
            <a:pPr>
              <a:buClrTx/>
              <a:buFont typeface="Wingdings" pitchFamily="2" charset="2"/>
              <a:buChar char="v"/>
            </a:pPr>
            <a:r>
              <a:rPr lang="en-US" dirty="0" smtClean="0">
                <a:solidFill>
                  <a:schemeClr val="bg2"/>
                </a:solidFill>
              </a:rPr>
              <a:t>Grade-I: The infection is localized in the uterus. </a:t>
            </a:r>
          </a:p>
          <a:p>
            <a:pPr>
              <a:buClrTx/>
              <a:buFont typeface="Wingdings" pitchFamily="2" charset="2"/>
              <a:buChar char="v"/>
            </a:pPr>
            <a:r>
              <a:rPr lang="en-US" dirty="0" smtClean="0">
                <a:solidFill>
                  <a:schemeClr val="bg2"/>
                </a:solidFill>
              </a:rPr>
              <a:t>Grade-II: The infection spreads beyond the uterus to the parametrium, tubes and ovaries or pelvic peritoneum.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
            <a:ext cx="7772400" cy="6172200"/>
          </a:xfrm>
          <a:solidFill>
            <a:schemeClr val="accent6">
              <a:lumMod val="40000"/>
              <a:lumOff val="60000"/>
            </a:schemeClr>
          </a:solidFill>
          <a:ln>
            <a:solidFill>
              <a:schemeClr val="accent2"/>
            </a:solidFill>
          </a:ln>
        </p:spPr>
        <p:txBody>
          <a:bodyPr/>
          <a:lstStyle/>
          <a:p>
            <a:r>
              <a:rPr lang="en-US" dirty="0" smtClean="0">
                <a:solidFill>
                  <a:schemeClr val="bg2"/>
                </a:solidFill>
              </a:rPr>
              <a:t>Grade-III: Generalized peritonitis and/ or end toxic shock or jaundice or acute renal failure. </a:t>
            </a:r>
          </a:p>
          <a:p>
            <a:r>
              <a:rPr lang="en-US" dirty="0" smtClean="0">
                <a:solidFill>
                  <a:schemeClr val="bg2"/>
                </a:solidFill>
              </a:rPr>
              <a:t>Education, motivation and extension of the facilities are sine-qua-non to get the real benefit out of it.(3) To take antiseptic and aseptic precautions either during internal examination or during operation in spontaneous abortion.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2">
              <a:lumMod val="60000"/>
              <a:lumOff val="40000"/>
            </a:schemeClr>
          </a:solidFill>
          <a:ln>
            <a:solidFill>
              <a:schemeClr val="bg2"/>
            </a:solidFill>
          </a:ln>
        </p:spPr>
        <p:txBody>
          <a:bodyPr/>
          <a:lstStyle/>
          <a:p>
            <a:r>
              <a:rPr lang="en-US" b="1" u="sng" dirty="0" smtClean="0">
                <a:solidFill>
                  <a:schemeClr val="bg2"/>
                </a:solidFill>
              </a:rPr>
              <a:t>INVESTIGATION:</a:t>
            </a:r>
            <a:endParaRPr lang="en-US" u="sng" dirty="0">
              <a:solidFill>
                <a:schemeClr val="bg2"/>
              </a:solidFill>
            </a:endParaRPr>
          </a:p>
        </p:txBody>
      </p:sp>
      <p:sp>
        <p:nvSpPr>
          <p:cNvPr id="3" name="Content Placeholder 2"/>
          <p:cNvSpPr>
            <a:spLocks noGrp="1"/>
          </p:cNvSpPr>
          <p:nvPr>
            <p:ph idx="1"/>
          </p:nvPr>
        </p:nvSpPr>
        <p:spPr>
          <a:xfrm>
            <a:off x="1371600" y="1371600"/>
            <a:ext cx="7772400" cy="4114800"/>
          </a:xfrm>
          <a:solidFill>
            <a:schemeClr val="accent3"/>
          </a:solidFill>
          <a:ln>
            <a:solidFill>
              <a:schemeClr val="accent6">
                <a:lumMod val="50000"/>
              </a:schemeClr>
            </a:solidFill>
          </a:ln>
        </p:spPr>
        <p:txBody>
          <a:bodyPr/>
          <a:lstStyle/>
          <a:p>
            <a:pPr lvl="0"/>
            <a:r>
              <a:rPr lang="en-US" b="1" dirty="0" smtClean="0">
                <a:solidFill>
                  <a:schemeClr val="bg2"/>
                </a:solidFill>
              </a:rPr>
              <a:t>Routine investigation include:</a:t>
            </a:r>
            <a:r>
              <a:rPr lang="en-US" dirty="0" smtClean="0">
                <a:solidFill>
                  <a:schemeClr val="bg2"/>
                </a:solidFill>
              </a:rPr>
              <a:t> cervical or high vaginal swab is taken prior to internal examination fro culture. </a:t>
            </a:r>
          </a:p>
          <a:p>
            <a:pPr lvl="0"/>
            <a:r>
              <a:rPr lang="en-US" b="1" dirty="0" smtClean="0">
                <a:solidFill>
                  <a:schemeClr val="bg2"/>
                </a:solidFill>
              </a:rPr>
              <a:t>Sensitivity of </a:t>
            </a:r>
            <a:r>
              <a:rPr lang="en-US" dirty="0" smtClean="0">
                <a:solidFill>
                  <a:schemeClr val="bg2"/>
                </a:solidFill>
              </a:rPr>
              <a:t>micro organisms to antibiotics</a:t>
            </a:r>
          </a:p>
          <a:p>
            <a:pPr lvl="0"/>
            <a:r>
              <a:rPr lang="en-US" dirty="0" smtClean="0">
                <a:solidFill>
                  <a:schemeClr val="bg2"/>
                </a:solidFill>
              </a:rPr>
              <a:t>Smear to gram stain.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bg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solidFill>
            <a:schemeClr val="accent1"/>
          </a:solidFill>
          <a:ln>
            <a:solidFill>
              <a:schemeClr val="tx2">
                <a:lumMod val="75000"/>
              </a:schemeClr>
            </a:solidFill>
          </a:ln>
        </p:spPr>
        <p:txBody>
          <a:bodyPr/>
          <a:lstStyle/>
          <a:p>
            <a:pPr lvl="0"/>
            <a:r>
              <a:rPr lang="en-US" dirty="0" smtClean="0"/>
              <a:t>Hemoglobin test</a:t>
            </a:r>
          </a:p>
          <a:p>
            <a:pPr lvl="0"/>
            <a:r>
              <a:rPr lang="en-US" dirty="0" smtClean="0"/>
              <a:t>Urine analysis.</a:t>
            </a:r>
          </a:p>
          <a:p>
            <a:r>
              <a:rPr lang="en-US" dirty="0" smtClean="0"/>
              <a:t>Ultrasonography pelvis and abdomen to detect intrauterine retained products of conception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143000"/>
          </a:xfrm>
          <a:solidFill>
            <a:schemeClr val="tx1"/>
          </a:solidFill>
          <a:ln>
            <a:solidFill>
              <a:schemeClr val="accent1"/>
            </a:solidFill>
          </a:ln>
        </p:spPr>
        <p:txBody>
          <a:bodyPr/>
          <a:lstStyle/>
          <a:p>
            <a:r>
              <a:rPr lang="en-US" b="1" u="sng" dirty="0" smtClean="0">
                <a:solidFill>
                  <a:schemeClr val="bg2"/>
                </a:solidFill>
              </a:rPr>
              <a:t>COMPLICATION:</a:t>
            </a:r>
            <a:endParaRPr lang="en-US" u="sng" dirty="0">
              <a:solidFill>
                <a:schemeClr val="bg2"/>
              </a:solidFill>
            </a:endParaRPr>
          </a:p>
        </p:txBody>
      </p:sp>
      <p:sp>
        <p:nvSpPr>
          <p:cNvPr id="3" name="Content Placeholder 2"/>
          <p:cNvSpPr>
            <a:spLocks noGrp="1"/>
          </p:cNvSpPr>
          <p:nvPr>
            <p:ph idx="1"/>
          </p:nvPr>
        </p:nvSpPr>
        <p:spPr>
          <a:xfrm>
            <a:off x="1371600" y="1981200"/>
            <a:ext cx="7772400" cy="4876800"/>
          </a:xfrm>
          <a:solidFill>
            <a:schemeClr val="accent1">
              <a:lumMod val="60000"/>
              <a:lumOff val="40000"/>
            </a:schemeClr>
          </a:solidFill>
          <a:ln>
            <a:solidFill>
              <a:schemeClr val="tx2"/>
            </a:solidFill>
          </a:ln>
        </p:spPr>
        <p:txBody>
          <a:bodyPr/>
          <a:lstStyle/>
          <a:p>
            <a:pPr>
              <a:buNone/>
            </a:pPr>
            <a:r>
              <a:rPr lang="en-US" dirty="0" smtClean="0">
                <a:solidFill>
                  <a:schemeClr val="bg2"/>
                </a:solidFill>
              </a:rPr>
              <a:t>Immediate:</a:t>
            </a:r>
          </a:p>
          <a:p>
            <a:pPr lvl="0"/>
            <a:r>
              <a:rPr lang="en-US" dirty="0" smtClean="0">
                <a:solidFill>
                  <a:schemeClr val="bg2"/>
                </a:solidFill>
              </a:rPr>
              <a:t>Hemorrhage related to abortion process.</a:t>
            </a:r>
          </a:p>
          <a:p>
            <a:pPr lvl="0"/>
            <a:r>
              <a:rPr lang="en-US" dirty="0" smtClean="0">
                <a:solidFill>
                  <a:schemeClr val="bg2"/>
                </a:solidFill>
              </a:rPr>
              <a:t>Injury may occur to the uterus and also to the adjacent structures particularly to gut.</a:t>
            </a:r>
          </a:p>
          <a:p>
            <a:pPr lvl="0"/>
            <a:r>
              <a:rPr lang="en-US" dirty="0" smtClean="0">
                <a:solidFill>
                  <a:schemeClr val="bg2"/>
                </a:solidFill>
              </a:rPr>
              <a:t>Generalized peritonitis.</a:t>
            </a:r>
          </a:p>
          <a:p>
            <a:pPr lvl="0"/>
            <a:r>
              <a:rPr lang="en-US" dirty="0" smtClean="0">
                <a:solidFill>
                  <a:schemeClr val="bg2"/>
                </a:solidFill>
              </a:rPr>
              <a:t>Endotoxic shock</a:t>
            </a:r>
          </a:p>
          <a:p>
            <a:pPr lvl="0"/>
            <a:r>
              <a:rPr lang="en-US" dirty="0" smtClean="0">
                <a:solidFill>
                  <a:schemeClr val="bg2"/>
                </a:solidFill>
              </a:rPr>
              <a:t>Acute renal failure</a:t>
            </a:r>
          </a:p>
          <a:p>
            <a:pPr lvl="0"/>
            <a:r>
              <a:rPr lang="en-US" dirty="0" smtClean="0">
                <a:solidFill>
                  <a:schemeClr val="bg2"/>
                </a:solidFill>
              </a:rPr>
              <a:t>Thrombophlebitis </a:t>
            </a:r>
          </a:p>
          <a:p>
            <a:pPr lvl="0"/>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638800" cy="1143000"/>
          </a:xfrm>
          <a:solidFill>
            <a:schemeClr val="accent1"/>
          </a:solidFill>
          <a:ln>
            <a:solidFill>
              <a:schemeClr val="tx2"/>
            </a:solidFill>
          </a:ln>
        </p:spPr>
        <p:txBody>
          <a:bodyPr/>
          <a:lstStyle/>
          <a:p>
            <a:r>
              <a:rPr lang="en-US" b="1" u="sng" dirty="0" smtClean="0">
                <a:solidFill>
                  <a:srgbClr val="C00000"/>
                </a:solidFill>
              </a:rPr>
              <a:t>TERMINOLOGIES:</a:t>
            </a:r>
            <a:endParaRPr lang="en-US" dirty="0"/>
          </a:p>
        </p:txBody>
      </p:sp>
      <p:sp>
        <p:nvSpPr>
          <p:cNvPr id="3" name="Content Placeholder 2"/>
          <p:cNvSpPr>
            <a:spLocks noGrp="1"/>
          </p:cNvSpPr>
          <p:nvPr>
            <p:ph idx="1"/>
          </p:nvPr>
        </p:nvSpPr>
        <p:spPr>
          <a:xfrm>
            <a:off x="1371600" y="1981200"/>
            <a:ext cx="3276600" cy="4114800"/>
          </a:xfrm>
          <a:solidFill>
            <a:schemeClr val="tx2"/>
          </a:solidFill>
        </p:spPr>
        <p:txBody>
          <a:bodyPr/>
          <a:lstStyle/>
          <a:p>
            <a:pPr lvl="0"/>
            <a:r>
              <a:rPr lang="en-US" b="1" dirty="0" smtClean="0">
                <a:solidFill>
                  <a:schemeClr val="accent5">
                    <a:lumMod val="25000"/>
                  </a:schemeClr>
                </a:solidFill>
              </a:rPr>
              <a:t>Chorionic villi: </a:t>
            </a:r>
            <a:r>
              <a:rPr lang="en-US" dirty="0" smtClean="0">
                <a:solidFill>
                  <a:schemeClr val="accent5">
                    <a:lumMod val="25000"/>
                  </a:schemeClr>
                </a:solidFill>
              </a:rPr>
              <a:t>The vascular Finger like buds projection from chorion.</a:t>
            </a:r>
          </a:p>
          <a:p>
            <a:endParaRPr lang="en-US"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5377248" y="1828800"/>
            <a:ext cx="3766751" cy="472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plus(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plus(in)">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2000"/>
            <a:ext cx="7772400" cy="4953000"/>
          </a:xfrm>
          <a:solidFill>
            <a:schemeClr val="accent2">
              <a:lumMod val="60000"/>
              <a:lumOff val="40000"/>
            </a:schemeClr>
          </a:solidFill>
          <a:ln>
            <a:solidFill>
              <a:schemeClr val="accent6"/>
            </a:solidFill>
          </a:ln>
        </p:spPr>
        <p:txBody>
          <a:bodyPr/>
          <a:lstStyle/>
          <a:p>
            <a:pPr>
              <a:buNone/>
            </a:pPr>
            <a:r>
              <a:rPr lang="en-US" b="1" u="sng" dirty="0" smtClean="0">
                <a:solidFill>
                  <a:schemeClr val="bg2"/>
                </a:solidFill>
              </a:rPr>
              <a:t>Remote:</a:t>
            </a:r>
            <a:endParaRPr lang="en-US" dirty="0" smtClean="0">
              <a:solidFill>
                <a:schemeClr val="bg2"/>
              </a:solidFill>
            </a:endParaRPr>
          </a:p>
          <a:p>
            <a:pPr lvl="0"/>
            <a:r>
              <a:rPr lang="en-US" dirty="0" smtClean="0">
                <a:solidFill>
                  <a:schemeClr val="bg2"/>
                </a:solidFill>
              </a:rPr>
              <a:t>Chronic pelvic pain and backache</a:t>
            </a:r>
          </a:p>
          <a:p>
            <a:pPr lvl="0"/>
            <a:r>
              <a:rPr lang="en-US" dirty="0" smtClean="0">
                <a:solidFill>
                  <a:schemeClr val="bg2"/>
                </a:solidFill>
              </a:rPr>
              <a:t>Dyspareunia</a:t>
            </a:r>
          </a:p>
          <a:p>
            <a:pPr lvl="0"/>
            <a:r>
              <a:rPr lang="en-US" dirty="0" smtClean="0">
                <a:solidFill>
                  <a:schemeClr val="bg2"/>
                </a:solidFill>
              </a:rPr>
              <a:t>Ectopic pregnancy</a:t>
            </a:r>
          </a:p>
          <a:p>
            <a:pPr lvl="0"/>
            <a:r>
              <a:rPr lang="en-US" dirty="0" smtClean="0">
                <a:solidFill>
                  <a:schemeClr val="bg2"/>
                </a:solidFill>
              </a:rPr>
              <a:t>Secondary infertility due to tubal blockage</a:t>
            </a:r>
          </a:p>
          <a:p>
            <a:pPr lvl="0"/>
            <a:r>
              <a:rPr lang="en-US" dirty="0" smtClean="0">
                <a:solidFill>
                  <a:schemeClr val="bg2"/>
                </a:solidFill>
              </a:rPr>
              <a:t>depression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bg2"/>
            </a:solidFill>
          </a:ln>
        </p:spPr>
        <p:txBody>
          <a:bodyPr/>
          <a:lstStyle/>
          <a:p>
            <a:r>
              <a:rPr lang="en-US" b="1" u="sng" dirty="0" smtClean="0">
                <a:solidFill>
                  <a:schemeClr val="bg2"/>
                </a:solidFill>
              </a:rPr>
              <a:t>MANAGEMENT:</a:t>
            </a:r>
            <a:endParaRPr lang="en-US" u="sng" dirty="0">
              <a:solidFill>
                <a:schemeClr val="bg2"/>
              </a:solidFill>
            </a:endParaRPr>
          </a:p>
        </p:txBody>
      </p:sp>
      <p:sp>
        <p:nvSpPr>
          <p:cNvPr id="3" name="Content Placeholder 2"/>
          <p:cNvSpPr>
            <a:spLocks noGrp="1"/>
          </p:cNvSpPr>
          <p:nvPr>
            <p:ph idx="1"/>
          </p:nvPr>
        </p:nvSpPr>
        <p:spPr>
          <a:solidFill>
            <a:schemeClr val="accent5">
              <a:lumMod val="90000"/>
            </a:schemeClr>
          </a:solidFill>
          <a:ln>
            <a:solidFill>
              <a:schemeClr val="bg2"/>
            </a:solidFill>
          </a:ln>
        </p:spPr>
        <p:txBody>
          <a:bodyPr/>
          <a:lstStyle/>
          <a:p>
            <a:pPr lvl="0">
              <a:buFont typeface="Arial" pitchFamily="34" charset="0"/>
              <a:buChar char="•"/>
            </a:pPr>
            <a:r>
              <a:rPr lang="en-US" dirty="0" smtClean="0"/>
              <a:t>Isolate the patient .</a:t>
            </a:r>
          </a:p>
          <a:p>
            <a:pPr lvl="0"/>
            <a:r>
              <a:rPr lang="en-US" dirty="0" smtClean="0"/>
              <a:t> Bed rest in semi-sitting position.</a:t>
            </a:r>
          </a:p>
          <a:p>
            <a:pPr lvl="0"/>
            <a:r>
              <a:rPr lang="en-US" dirty="0" smtClean="0"/>
              <a:t>An intravenous line is established for therapy.</a:t>
            </a:r>
          </a:p>
          <a:p>
            <a:pPr lvl="0"/>
            <a:r>
              <a:rPr lang="en-US" dirty="0" smtClean="0"/>
              <a:t>In case of shock a central venous pressure (CVP) line to aid in the control of fluid and blood transfusion is added.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28600"/>
            <a:ext cx="6477000" cy="5105400"/>
          </a:xfrm>
          <a:solidFill>
            <a:schemeClr val="tx1">
              <a:lumMod val="75000"/>
            </a:schemeClr>
          </a:solidFill>
          <a:ln>
            <a:solidFill>
              <a:schemeClr val="bg2"/>
            </a:solidFill>
          </a:ln>
        </p:spPr>
        <p:txBody>
          <a:bodyPr/>
          <a:lstStyle/>
          <a:p>
            <a:pPr lvl="0"/>
            <a:r>
              <a:rPr lang="en-US" dirty="0" smtClean="0">
                <a:solidFill>
                  <a:schemeClr val="bg2"/>
                </a:solidFill>
              </a:rPr>
              <a:t>Observation for vital signs: pulse, temperature and blood pressure as well as fluid intake and urinary output.</a:t>
            </a:r>
          </a:p>
          <a:p>
            <a:pPr lvl="0"/>
            <a:r>
              <a:rPr lang="en-US" dirty="0" smtClean="0">
                <a:solidFill>
                  <a:schemeClr val="bg2"/>
                </a:solidFill>
              </a:rPr>
              <a:t>A cervico-vaginal swab is taken for culture (aerobic and anaerobic) and sensitivity, </a:t>
            </a:r>
          </a:p>
          <a:p>
            <a:pPr lvl="0"/>
            <a:r>
              <a:rPr lang="en-US" dirty="0" smtClean="0">
                <a:solidFill>
                  <a:schemeClr val="bg2"/>
                </a:solidFill>
              </a:rPr>
              <a:t> Antibiotic therapy: </a:t>
            </a:r>
            <a:r>
              <a:rPr lang="en-US" dirty="0" err="1" smtClean="0">
                <a:solidFill>
                  <a:schemeClr val="bg2"/>
                </a:solidFill>
              </a:rPr>
              <a:t>Ampicillin</a:t>
            </a:r>
            <a:r>
              <a:rPr lang="en-US" dirty="0" smtClean="0">
                <a:solidFill>
                  <a:schemeClr val="bg2"/>
                </a:solidFill>
              </a:rPr>
              <a:t> or cephalosporin (as a broad spectrum)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bg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solidFill>
            <a:schemeClr val="accent5">
              <a:lumMod val="75000"/>
            </a:schemeClr>
          </a:solidFill>
          <a:ln>
            <a:solidFill>
              <a:schemeClr val="bg2"/>
            </a:solidFill>
          </a:ln>
        </p:spPr>
        <p:txBody>
          <a:bodyPr/>
          <a:lstStyle/>
          <a:p>
            <a:r>
              <a:rPr lang="en-US" dirty="0" err="1" smtClean="0">
                <a:solidFill>
                  <a:schemeClr val="bg2"/>
                </a:solidFill>
              </a:rPr>
              <a:t>Gentamycin</a:t>
            </a:r>
            <a:r>
              <a:rPr lang="en-US" dirty="0" smtClean="0">
                <a:solidFill>
                  <a:schemeClr val="bg2"/>
                </a:solidFill>
              </a:rPr>
              <a:t> (for gram -</a:t>
            </a:r>
            <a:r>
              <a:rPr lang="en-US" dirty="0" err="1" smtClean="0">
                <a:solidFill>
                  <a:schemeClr val="bg2"/>
                </a:solidFill>
              </a:rPr>
              <a:t>ve</a:t>
            </a:r>
            <a:r>
              <a:rPr lang="en-US" dirty="0" smtClean="0">
                <a:solidFill>
                  <a:schemeClr val="bg2"/>
                </a:solidFill>
              </a:rPr>
              <a:t> organisms) + </a:t>
            </a:r>
            <a:r>
              <a:rPr lang="en-US" dirty="0" err="1" smtClean="0">
                <a:solidFill>
                  <a:schemeClr val="bg2"/>
                </a:solidFill>
              </a:rPr>
              <a:t>metronidazole</a:t>
            </a:r>
            <a:r>
              <a:rPr lang="en-US" dirty="0" smtClean="0">
                <a:solidFill>
                  <a:schemeClr val="bg2"/>
                </a:solidFill>
              </a:rPr>
              <a:t> (for anaerobic infection)are given by intravenous route while awaiting the results of the bacteriological culture.</a:t>
            </a:r>
          </a:p>
          <a:p>
            <a:r>
              <a:rPr lang="en-US" dirty="0" smtClean="0">
                <a:solidFill>
                  <a:schemeClr val="bg2"/>
                </a:solidFill>
              </a:rPr>
              <a:t>Another regimen to cover the different causative organism is </a:t>
            </a:r>
            <a:r>
              <a:rPr lang="en-US" dirty="0" err="1" smtClean="0">
                <a:solidFill>
                  <a:schemeClr val="bg2"/>
                </a:solidFill>
              </a:rPr>
              <a:t>clindamycin</a:t>
            </a:r>
            <a:r>
              <a:rPr lang="en-US" dirty="0" smtClean="0">
                <a:solidFill>
                  <a:schemeClr val="bg2"/>
                </a:solidFill>
              </a:rPr>
              <a:t> + </a:t>
            </a:r>
            <a:r>
              <a:rPr lang="en-US" dirty="0" err="1" smtClean="0">
                <a:solidFill>
                  <a:schemeClr val="bg2"/>
                </a:solidFill>
              </a:rPr>
              <a:t>gentamycin</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914400"/>
            <a:ext cx="5486400" cy="5181600"/>
          </a:xfrm>
          <a:solidFill>
            <a:schemeClr val="accent3"/>
          </a:solidFill>
          <a:ln>
            <a:solidFill>
              <a:schemeClr val="accent2"/>
            </a:solidFill>
          </a:ln>
        </p:spPr>
        <p:txBody>
          <a:bodyPr/>
          <a:lstStyle/>
          <a:p>
            <a:pPr lvl="0"/>
            <a:r>
              <a:rPr lang="en-US" dirty="0" smtClean="0">
                <a:solidFill>
                  <a:schemeClr val="bg2"/>
                </a:solidFill>
              </a:rPr>
              <a:t>Fluid therapy: e.g. glucose 5% normal saline and/or lactated ringer solutions can be given as long as there is no manifestations of acute renal failure particularly the urinary output is more than 30 ml/hour.</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7772400" cy="5105400"/>
          </a:xfrm>
          <a:solidFill>
            <a:schemeClr val="tx2"/>
          </a:solidFill>
          <a:ln>
            <a:solidFill>
              <a:schemeClr val="bg2"/>
            </a:solidFill>
          </a:ln>
        </p:spPr>
        <p:txBody>
          <a:bodyPr/>
          <a:lstStyle/>
          <a:p>
            <a:pPr lvl="0"/>
            <a:r>
              <a:rPr lang="en-US" dirty="0" smtClean="0">
                <a:solidFill>
                  <a:schemeClr val="bg2"/>
                </a:solidFill>
              </a:rPr>
              <a:t>Blood transfusion: is given if CVP is low </a:t>
            </a:r>
            <a:r>
              <a:rPr lang="en-US" b="1" dirty="0" smtClean="0">
                <a:solidFill>
                  <a:schemeClr val="bg2"/>
                </a:solidFill>
              </a:rPr>
              <a:t>(normal: 8-12 cm water). It is of importance also to correct </a:t>
            </a:r>
            <a:r>
              <a:rPr lang="en-US" b="1" dirty="0" err="1" smtClean="0">
                <a:solidFill>
                  <a:schemeClr val="bg2"/>
                </a:solidFill>
              </a:rPr>
              <a:t>anaemia</a:t>
            </a:r>
            <a:r>
              <a:rPr lang="en-US" b="1" dirty="0" smtClean="0">
                <a:solidFill>
                  <a:schemeClr val="bg2"/>
                </a:solidFill>
              </a:rPr>
              <a:t> coagulation defects </a:t>
            </a:r>
            <a:r>
              <a:rPr lang="en-US" dirty="0" smtClean="0">
                <a:solidFill>
                  <a:schemeClr val="bg2"/>
                </a:solidFill>
              </a:rPr>
              <a:t>and infection. </a:t>
            </a:r>
          </a:p>
          <a:p>
            <a:pPr lvl="0"/>
            <a:r>
              <a:rPr lang="en-US" dirty="0" smtClean="0">
                <a:solidFill>
                  <a:schemeClr val="bg2"/>
                </a:solidFill>
              </a:rPr>
              <a:t>Anti-gas gangrene (in </a:t>
            </a:r>
            <a:r>
              <a:rPr lang="en-US" dirty="0" err="1" smtClean="0">
                <a:solidFill>
                  <a:schemeClr val="bg2"/>
                </a:solidFill>
              </a:rPr>
              <a:t>Cl.welchii</a:t>
            </a:r>
            <a:r>
              <a:rPr lang="en-US" dirty="0" smtClean="0">
                <a:solidFill>
                  <a:schemeClr val="bg2"/>
                </a:solidFill>
              </a:rPr>
              <a:t>) and </a:t>
            </a:r>
            <a:r>
              <a:rPr lang="en-US" dirty="0" err="1" smtClean="0">
                <a:solidFill>
                  <a:schemeClr val="bg2"/>
                </a:solidFill>
              </a:rPr>
              <a:t>antitetanic</a:t>
            </a:r>
            <a:r>
              <a:rPr lang="en-US" dirty="0" smtClean="0">
                <a:solidFill>
                  <a:schemeClr val="bg2"/>
                </a:solidFill>
              </a:rPr>
              <a:t> serum (in Cl. </a:t>
            </a:r>
            <a:r>
              <a:rPr lang="en-US" dirty="0" err="1" smtClean="0">
                <a:solidFill>
                  <a:schemeClr val="bg2"/>
                </a:solidFill>
              </a:rPr>
              <a:t>tetani</a:t>
            </a:r>
            <a:r>
              <a:rPr lang="en-US" dirty="0" smtClean="0">
                <a:solidFill>
                  <a:schemeClr val="bg2"/>
                </a:solidFill>
              </a:rPr>
              <a: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solidFill>
          <a:ln>
            <a:solidFill>
              <a:schemeClr val="accent2"/>
            </a:solidFill>
          </a:ln>
        </p:spPr>
        <p:txBody>
          <a:bodyPr/>
          <a:lstStyle/>
          <a:p>
            <a:pPr lvl="0"/>
            <a:r>
              <a:rPr lang="en-US" dirty="0" smtClean="0"/>
              <a:t>Oxytocin infusion: to control bleeding and enhances expulsion of the retained products.</a:t>
            </a:r>
          </a:p>
          <a:p>
            <a:pPr lvl="0"/>
            <a:r>
              <a:rPr lang="en-US" dirty="0" smtClean="0"/>
              <a:t>Surgical evacuation of the uterus can be done after 6 hours of commencing IV therapy but may be earlier in case of severe bleeding or deteriorating condition in spite of the previous therapy.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358727">
            <a:off x="2290081" y="1363247"/>
            <a:ext cx="6164038" cy="3305134"/>
          </a:xfrm>
          <a:solidFill>
            <a:schemeClr val="accent5">
              <a:lumMod val="90000"/>
            </a:schemeClr>
          </a:solidFill>
          <a:ln>
            <a:solidFill>
              <a:schemeClr val="accent6"/>
            </a:solidFill>
          </a:ln>
        </p:spPr>
        <p:txBody>
          <a:bodyPr/>
          <a:lstStyle/>
          <a:p>
            <a:pPr>
              <a:buNone/>
            </a:pPr>
            <a:r>
              <a:rPr lang="en-US" sz="6600" b="1" dirty="0" smtClean="0">
                <a:solidFill>
                  <a:schemeClr val="bg2"/>
                </a:solidFill>
              </a:rPr>
              <a:t>RECURRENT (HABITUAL) ABORTION:</a:t>
            </a:r>
            <a:endParaRPr lang="en-US" sz="6600" dirty="0" smtClean="0">
              <a:solidFill>
                <a:schemeClr val="bg2"/>
              </a:solidFill>
            </a:endParaRPr>
          </a:p>
          <a:p>
            <a:pPr>
              <a:buNone/>
            </a:pPr>
            <a:r>
              <a:rPr lang="en-US" b="1" dirty="0" smtClean="0">
                <a:solidFill>
                  <a:schemeClr val="bg2"/>
                </a:solidFill>
              </a:rPr>
              <a:t> </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bg2"/>
            </a:solidFill>
          </a:ln>
        </p:spPr>
        <p:txBody>
          <a:bodyPr/>
          <a:lstStyle/>
          <a:p>
            <a:r>
              <a:rPr lang="en-US" b="1" u="sng" dirty="0" smtClean="0">
                <a:solidFill>
                  <a:schemeClr val="bg2"/>
                </a:solidFill>
              </a:rPr>
              <a:t>DEFINITION:</a:t>
            </a:r>
            <a:endParaRPr lang="en-US" u="sng" dirty="0">
              <a:solidFill>
                <a:schemeClr val="bg2"/>
              </a:solidFill>
            </a:endParaRPr>
          </a:p>
        </p:txBody>
      </p:sp>
      <p:sp>
        <p:nvSpPr>
          <p:cNvPr id="3" name="Content Placeholder 2"/>
          <p:cNvSpPr>
            <a:spLocks noGrp="1"/>
          </p:cNvSpPr>
          <p:nvPr>
            <p:ph idx="1"/>
          </p:nvPr>
        </p:nvSpPr>
        <p:spPr>
          <a:solidFill>
            <a:schemeClr val="accent1"/>
          </a:solidFill>
          <a:ln>
            <a:solidFill>
              <a:schemeClr val="accent2"/>
            </a:solidFill>
          </a:ln>
        </p:spPr>
        <p:txBody>
          <a:bodyPr/>
          <a:lstStyle/>
          <a:p>
            <a:endParaRPr lang="en-US" dirty="0" smtClean="0"/>
          </a:p>
          <a:p>
            <a:r>
              <a:rPr lang="en-US" dirty="0" smtClean="0">
                <a:solidFill>
                  <a:schemeClr val="bg2"/>
                </a:solidFill>
              </a:rPr>
              <a:t>It is define as a sequence of Three (two by some authors) or more consecutive spontaneous abortions before 20 weeks</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a:ln>
            <a:solidFill>
              <a:schemeClr val="bg2"/>
            </a:solidFill>
          </a:ln>
        </p:spPr>
        <p:txBody>
          <a:bodyPr/>
          <a:lstStyle/>
          <a:p>
            <a:r>
              <a:rPr lang="en-US" b="1" u="sng" dirty="0" smtClean="0">
                <a:solidFill>
                  <a:srgbClr val="C00000"/>
                </a:solidFill>
              </a:rPr>
              <a:t>ETIOLOGY:</a:t>
            </a:r>
            <a:endParaRPr lang="en-US" u="sng" dirty="0">
              <a:solidFill>
                <a:srgbClr val="C00000"/>
              </a:solidFill>
            </a:endParaRPr>
          </a:p>
        </p:txBody>
      </p:sp>
      <p:sp>
        <p:nvSpPr>
          <p:cNvPr id="3" name="Content Placeholder 2"/>
          <p:cNvSpPr>
            <a:spLocks noGrp="1"/>
          </p:cNvSpPr>
          <p:nvPr>
            <p:ph idx="1"/>
          </p:nvPr>
        </p:nvSpPr>
        <p:spPr>
          <a:solidFill>
            <a:schemeClr val="accent1"/>
          </a:solidFill>
          <a:ln>
            <a:solidFill>
              <a:schemeClr val="accent2"/>
            </a:solidFill>
          </a:ln>
        </p:spPr>
        <p:txBody>
          <a:bodyPr/>
          <a:lstStyle/>
          <a:p>
            <a:pPr lvl="0">
              <a:buNone/>
            </a:pPr>
            <a:r>
              <a:rPr lang="en-US" u="sng" dirty="0" smtClean="0">
                <a:solidFill>
                  <a:schemeClr val="bg2"/>
                </a:solidFill>
              </a:rPr>
              <a:t>Chromosomal abnormalities: </a:t>
            </a:r>
          </a:p>
          <a:p>
            <a:pPr lvl="0"/>
            <a:r>
              <a:rPr lang="en-US" dirty="0" smtClean="0">
                <a:solidFill>
                  <a:schemeClr val="bg2"/>
                </a:solidFill>
              </a:rPr>
              <a:t>Can be detected in  </a:t>
            </a:r>
            <a:r>
              <a:rPr lang="en-US" dirty="0" err="1" smtClean="0">
                <a:solidFill>
                  <a:schemeClr val="bg2"/>
                </a:solidFill>
              </a:rPr>
              <a:t>Foetus</a:t>
            </a:r>
            <a:r>
              <a:rPr lang="en-US" dirty="0" smtClean="0">
                <a:solidFill>
                  <a:schemeClr val="bg2"/>
                </a:solidFill>
              </a:rPr>
              <a:t>: e.g. </a:t>
            </a:r>
            <a:r>
              <a:rPr lang="en-US" dirty="0" err="1" smtClean="0">
                <a:solidFill>
                  <a:schemeClr val="bg2"/>
                </a:solidFill>
              </a:rPr>
              <a:t>autosomaltrisomy</a:t>
            </a:r>
            <a:r>
              <a:rPr lang="en-US" dirty="0" smtClean="0">
                <a:solidFill>
                  <a:schemeClr val="bg2"/>
                </a:solidFill>
              </a:rPr>
              <a:t>, sex chromosome </a:t>
            </a:r>
            <a:r>
              <a:rPr lang="en-US" dirty="0" err="1" smtClean="0">
                <a:solidFill>
                  <a:schemeClr val="bg2"/>
                </a:solidFill>
              </a:rPr>
              <a:t>monosomy</a:t>
            </a:r>
            <a:r>
              <a:rPr lang="en-US" dirty="0" smtClean="0">
                <a:solidFill>
                  <a:schemeClr val="bg2"/>
                </a:solidFill>
              </a:rPr>
              <a:t> (X), and polyploidy.  </a:t>
            </a:r>
          </a:p>
          <a:p>
            <a:pPr lvl="0"/>
            <a:r>
              <a:rPr lang="en-US" dirty="0" smtClean="0">
                <a:solidFill>
                  <a:schemeClr val="bg2"/>
                </a:solidFill>
              </a:rPr>
              <a:t>Parents: e.g. balanced translocation.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715000" cy="1143000"/>
          </a:xfrm>
          <a:solidFill>
            <a:schemeClr val="tx2"/>
          </a:solidFill>
          <a:ln>
            <a:solidFill>
              <a:schemeClr val="accent6">
                <a:lumMod val="50000"/>
              </a:schemeClr>
            </a:solidFill>
          </a:ln>
        </p:spPr>
        <p:txBody>
          <a:bodyPr/>
          <a:lstStyle/>
          <a:p>
            <a:r>
              <a:rPr lang="en-US" b="1" u="sng" dirty="0" smtClean="0">
                <a:solidFill>
                  <a:srgbClr val="C00000"/>
                </a:solidFill>
              </a:rPr>
              <a:t>TERMINOLOGIES:</a:t>
            </a:r>
            <a:endParaRPr lang="en-US" dirty="0"/>
          </a:p>
        </p:txBody>
      </p:sp>
      <p:sp>
        <p:nvSpPr>
          <p:cNvPr id="3" name="Content Placeholder 2"/>
          <p:cNvSpPr>
            <a:spLocks noGrp="1"/>
          </p:cNvSpPr>
          <p:nvPr>
            <p:ph idx="1"/>
          </p:nvPr>
        </p:nvSpPr>
        <p:spPr>
          <a:solidFill>
            <a:schemeClr val="accent6">
              <a:lumMod val="60000"/>
              <a:lumOff val="40000"/>
            </a:schemeClr>
          </a:solidFill>
        </p:spPr>
        <p:txBody>
          <a:bodyPr/>
          <a:lstStyle/>
          <a:p>
            <a:pPr lvl="0"/>
            <a:r>
              <a:rPr lang="en-US" b="1" dirty="0" smtClean="0">
                <a:solidFill>
                  <a:schemeClr val="accent5">
                    <a:lumMod val="25000"/>
                  </a:schemeClr>
                </a:solidFill>
              </a:rPr>
              <a:t>Hydatidiform mole: </a:t>
            </a:r>
            <a:r>
              <a:rPr lang="en-US" dirty="0" smtClean="0">
                <a:solidFill>
                  <a:schemeClr val="accent5">
                    <a:lumMod val="25000"/>
                  </a:schemeClr>
                </a:solidFill>
              </a:rPr>
              <a:t>It is a gross malformation of the trophoblast in which the chorionic villi proliferate and become avascular.</a:t>
            </a:r>
          </a:p>
          <a:p>
            <a:endParaRPr lang="en-US" dirty="0" smtClean="0">
              <a:solidFill>
                <a:schemeClr val="accent5">
                  <a:lumMod val="25000"/>
                </a:schemeClr>
              </a:solidFill>
            </a:endParaRPr>
          </a:p>
          <a:p>
            <a:endParaRPr lang="en-US" dirty="0">
              <a:solidFill>
                <a:schemeClr val="accent5">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90000"/>
            </a:schemeClr>
          </a:solidFill>
          <a:ln>
            <a:solidFill>
              <a:schemeClr val="bg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xfrm>
            <a:off x="1371600" y="1981200"/>
            <a:ext cx="7772400" cy="4572000"/>
          </a:xfrm>
          <a:solidFill>
            <a:schemeClr val="accent6">
              <a:lumMod val="60000"/>
              <a:lumOff val="40000"/>
            </a:schemeClr>
          </a:solidFill>
          <a:ln>
            <a:solidFill>
              <a:schemeClr val="accent6">
                <a:lumMod val="75000"/>
              </a:schemeClr>
            </a:solidFill>
          </a:ln>
        </p:spPr>
        <p:txBody>
          <a:bodyPr/>
          <a:lstStyle/>
          <a:p>
            <a:pPr lvl="0"/>
            <a:r>
              <a:rPr lang="en-US" dirty="0" smtClean="0">
                <a:solidFill>
                  <a:schemeClr val="bg2"/>
                </a:solidFill>
              </a:rPr>
              <a:t>Uterine abnormalities:  Congenital anomalies: e.g. </a:t>
            </a:r>
            <a:r>
              <a:rPr lang="en-US" dirty="0" err="1" smtClean="0">
                <a:solidFill>
                  <a:schemeClr val="bg2"/>
                </a:solidFill>
              </a:rPr>
              <a:t>hypoplasia</a:t>
            </a:r>
            <a:r>
              <a:rPr lang="en-US" dirty="0" smtClean="0">
                <a:solidFill>
                  <a:schemeClr val="bg2"/>
                </a:solidFill>
              </a:rPr>
              <a:t>, </a:t>
            </a:r>
            <a:r>
              <a:rPr lang="en-US" dirty="0" err="1" smtClean="0">
                <a:solidFill>
                  <a:schemeClr val="bg2"/>
                </a:solidFill>
              </a:rPr>
              <a:t>bicornuate</a:t>
            </a:r>
            <a:r>
              <a:rPr lang="en-US" dirty="0" smtClean="0">
                <a:solidFill>
                  <a:schemeClr val="bg2"/>
                </a:solidFill>
              </a:rPr>
              <a:t>, </a:t>
            </a:r>
            <a:r>
              <a:rPr lang="en-US" dirty="0" err="1" smtClean="0">
                <a:solidFill>
                  <a:schemeClr val="bg2"/>
                </a:solidFill>
              </a:rPr>
              <a:t>sepratate</a:t>
            </a:r>
            <a:r>
              <a:rPr lang="en-US" dirty="0" smtClean="0">
                <a:solidFill>
                  <a:schemeClr val="bg2"/>
                </a:solidFill>
              </a:rPr>
              <a:t> and </a:t>
            </a:r>
            <a:r>
              <a:rPr lang="en-US" dirty="0" err="1" smtClean="0">
                <a:solidFill>
                  <a:schemeClr val="bg2"/>
                </a:solidFill>
              </a:rPr>
              <a:t>subseptate</a:t>
            </a:r>
            <a:r>
              <a:rPr lang="en-US" dirty="0" smtClean="0">
                <a:solidFill>
                  <a:schemeClr val="bg2"/>
                </a:solidFill>
              </a:rPr>
              <a:t> uterus. </a:t>
            </a:r>
          </a:p>
          <a:p>
            <a:pPr lvl="0"/>
            <a:r>
              <a:rPr lang="en-US" dirty="0" smtClean="0">
                <a:solidFill>
                  <a:schemeClr val="bg2"/>
                </a:solidFill>
              </a:rPr>
              <a:t>Intrauterine </a:t>
            </a:r>
            <a:r>
              <a:rPr lang="en-US" dirty="0" err="1" smtClean="0">
                <a:solidFill>
                  <a:schemeClr val="bg2"/>
                </a:solidFill>
              </a:rPr>
              <a:t>synechiae</a:t>
            </a:r>
            <a:r>
              <a:rPr lang="en-US" dirty="0" smtClean="0">
                <a:solidFill>
                  <a:schemeClr val="bg2"/>
                </a:solidFill>
              </a:rPr>
              <a:t> (Asherman’s syndrome). </a:t>
            </a:r>
          </a:p>
          <a:p>
            <a:pPr lvl="0"/>
            <a:r>
              <a:rPr lang="en-US" dirty="0" smtClean="0">
                <a:solidFill>
                  <a:schemeClr val="bg2"/>
                </a:solidFill>
              </a:rPr>
              <a:t>Cervical incompetence: whether congenital or acquired. </a:t>
            </a:r>
          </a:p>
          <a:p>
            <a:pPr lvl="0"/>
            <a:r>
              <a:rPr lang="en-US" dirty="0" smtClean="0">
                <a:solidFill>
                  <a:schemeClr val="bg2"/>
                </a:solidFill>
              </a:rPr>
              <a:t>Uterine myomas.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accent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solidFill>
            <a:schemeClr val="accent6">
              <a:lumMod val="60000"/>
              <a:lumOff val="40000"/>
            </a:schemeClr>
          </a:solidFill>
        </p:spPr>
        <p:txBody>
          <a:bodyPr/>
          <a:lstStyle/>
          <a:p>
            <a:pPr lvl="0"/>
            <a:r>
              <a:rPr lang="en-US" dirty="0" smtClean="0">
                <a:solidFill>
                  <a:srgbClr val="C00000"/>
                </a:solidFill>
              </a:rPr>
              <a:t>Deficiency of endometrial </a:t>
            </a:r>
            <a:r>
              <a:rPr lang="en-US" dirty="0" err="1" smtClean="0">
                <a:solidFill>
                  <a:srgbClr val="C00000"/>
                </a:solidFill>
              </a:rPr>
              <a:t>oestradiol</a:t>
            </a:r>
            <a:r>
              <a:rPr lang="en-US" dirty="0" smtClean="0">
                <a:solidFill>
                  <a:srgbClr val="C00000"/>
                </a:solidFill>
              </a:rPr>
              <a:t> and progesterone receptors: leads to failure of implantation or early abortion. </a:t>
            </a:r>
          </a:p>
          <a:p>
            <a:pPr lvl="0"/>
            <a:r>
              <a:rPr lang="en-US" dirty="0" smtClean="0">
                <a:solidFill>
                  <a:srgbClr val="C00000"/>
                </a:solidFill>
              </a:rPr>
              <a:t>Divided uterine artery: uterus with two ascending uterine arteries may fail to provide adequate blood flow to the developing placenta and the growing foetus. </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bg2"/>
            </a:solidFill>
          </a:ln>
        </p:spPr>
        <p:txBody>
          <a:bodyPr/>
          <a:lstStyle/>
          <a:p>
            <a:r>
              <a:rPr lang="en-US" u="sng" dirty="0" smtClean="0"/>
              <a:t>Cont…</a:t>
            </a:r>
            <a:endParaRPr lang="en-US" u="sng" dirty="0"/>
          </a:p>
        </p:txBody>
      </p:sp>
      <p:sp>
        <p:nvSpPr>
          <p:cNvPr id="3" name="Content Placeholder 2"/>
          <p:cNvSpPr>
            <a:spLocks noGrp="1"/>
          </p:cNvSpPr>
          <p:nvPr>
            <p:ph idx="1"/>
          </p:nvPr>
        </p:nvSpPr>
        <p:spPr>
          <a:solidFill>
            <a:schemeClr val="accent1">
              <a:lumMod val="60000"/>
              <a:lumOff val="40000"/>
            </a:schemeClr>
          </a:solidFill>
          <a:ln>
            <a:solidFill>
              <a:schemeClr val="bg2"/>
            </a:solidFill>
          </a:ln>
        </p:spPr>
        <p:txBody>
          <a:bodyPr/>
          <a:lstStyle/>
          <a:p>
            <a:pPr lvl="0"/>
            <a:r>
              <a:rPr lang="en-US" dirty="0" smtClean="0">
                <a:solidFill>
                  <a:schemeClr val="bg2"/>
                </a:solidFill>
              </a:rPr>
              <a:t>Infections.</a:t>
            </a:r>
          </a:p>
          <a:p>
            <a:pPr lvl="0"/>
            <a:r>
              <a:rPr lang="en-US" dirty="0" smtClean="0">
                <a:solidFill>
                  <a:schemeClr val="bg2"/>
                </a:solidFill>
              </a:rPr>
              <a:t>Hormonal. </a:t>
            </a:r>
          </a:p>
          <a:p>
            <a:pPr lvl="0">
              <a:buNone/>
            </a:pPr>
            <a:r>
              <a:rPr lang="en-US" dirty="0" err="1" smtClean="0">
                <a:solidFill>
                  <a:schemeClr val="bg2"/>
                </a:solidFill>
              </a:rPr>
              <a:t>Hypothyrodism</a:t>
            </a:r>
            <a:r>
              <a:rPr lang="en-US" dirty="0" smtClean="0">
                <a:solidFill>
                  <a:schemeClr val="bg2"/>
                </a:solidFill>
              </a:rPr>
              <a:t>, </a:t>
            </a:r>
          </a:p>
          <a:p>
            <a:pPr lvl="0">
              <a:buNone/>
            </a:pPr>
            <a:r>
              <a:rPr lang="en-US" dirty="0" smtClean="0">
                <a:solidFill>
                  <a:schemeClr val="bg2"/>
                </a:solidFill>
              </a:rPr>
              <a:t>Diabetes,</a:t>
            </a:r>
          </a:p>
          <a:p>
            <a:pPr lvl="0">
              <a:buNone/>
            </a:pPr>
            <a:r>
              <a:rPr lang="en-US" dirty="0" smtClean="0">
                <a:solidFill>
                  <a:schemeClr val="bg2"/>
                </a:solidFill>
              </a:rPr>
              <a:t>Luteal phase deficiency.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3"/>
            </a:solidFill>
          </a:ln>
        </p:spPr>
        <p:txBody>
          <a:bodyPr/>
          <a:lstStyle/>
          <a:p>
            <a:r>
              <a:rPr lang="en-US" dirty="0" smtClean="0"/>
              <a:t>Cont….</a:t>
            </a:r>
            <a:endParaRPr lang="en-US" dirty="0"/>
          </a:p>
        </p:txBody>
      </p:sp>
      <p:sp>
        <p:nvSpPr>
          <p:cNvPr id="3" name="Content Placeholder 2"/>
          <p:cNvSpPr>
            <a:spLocks noGrp="1"/>
          </p:cNvSpPr>
          <p:nvPr>
            <p:ph idx="1"/>
          </p:nvPr>
        </p:nvSpPr>
        <p:spPr>
          <a:solidFill>
            <a:schemeClr val="accent6">
              <a:lumMod val="60000"/>
              <a:lumOff val="40000"/>
            </a:schemeClr>
          </a:solidFill>
          <a:ln>
            <a:solidFill>
              <a:schemeClr val="tx2"/>
            </a:solidFill>
          </a:ln>
        </p:spPr>
        <p:txBody>
          <a:bodyPr/>
          <a:lstStyle/>
          <a:p>
            <a:pPr lvl="0"/>
            <a:r>
              <a:rPr lang="en-US" dirty="0" smtClean="0">
                <a:solidFill>
                  <a:schemeClr val="bg2"/>
                </a:solidFill>
              </a:rPr>
              <a:t>Immunological: </a:t>
            </a:r>
          </a:p>
          <a:p>
            <a:pPr lvl="0"/>
            <a:r>
              <a:rPr lang="en-US" dirty="0" err="1" smtClean="0">
                <a:solidFill>
                  <a:schemeClr val="bg2"/>
                </a:solidFill>
              </a:rPr>
              <a:t>Antiphospholipid</a:t>
            </a:r>
            <a:r>
              <a:rPr lang="en-US" dirty="0" smtClean="0">
                <a:solidFill>
                  <a:schemeClr val="bg2"/>
                </a:solidFill>
              </a:rPr>
              <a:t> antibodies: These antibodies cause placental vessels thrombosis resulting in infarction and placental insufficiency. </a:t>
            </a:r>
          </a:p>
          <a:p>
            <a:pPr lvl="0"/>
            <a:r>
              <a:rPr lang="en-US" dirty="0" smtClean="0">
                <a:solidFill>
                  <a:schemeClr val="bg2"/>
                </a:solidFill>
              </a:rPr>
              <a:t>Systemic lupus </a:t>
            </a:r>
            <a:r>
              <a:rPr lang="en-US" dirty="0" err="1" smtClean="0">
                <a:solidFill>
                  <a:schemeClr val="bg2"/>
                </a:solidFill>
              </a:rPr>
              <a:t>erythematosus</a:t>
            </a:r>
            <a:r>
              <a:rPr lang="en-US" dirty="0" smtClean="0">
                <a:solidFill>
                  <a:schemeClr val="bg2"/>
                </a:solidFill>
              </a:rPr>
              <a:t>.</a:t>
            </a:r>
          </a:p>
          <a:p>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xfrm>
            <a:off x="1981200" y="1828800"/>
            <a:ext cx="4572000" cy="4114800"/>
          </a:xfrm>
          <a:solidFill>
            <a:schemeClr val="tx1"/>
          </a:solidFill>
          <a:ln>
            <a:solidFill>
              <a:schemeClr val="accent6">
                <a:lumMod val="60000"/>
                <a:lumOff val="40000"/>
              </a:schemeClr>
            </a:solidFill>
          </a:ln>
        </p:spPr>
        <p:txBody>
          <a:bodyPr/>
          <a:lstStyle/>
          <a:p>
            <a:pPr lvl="0"/>
            <a:r>
              <a:rPr lang="en-US" dirty="0" smtClean="0">
                <a:solidFill>
                  <a:schemeClr val="bg2"/>
                </a:solidFill>
              </a:rPr>
              <a:t>Chronic malnutrition,</a:t>
            </a:r>
          </a:p>
          <a:p>
            <a:pPr lvl="0"/>
            <a:r>
              <a:rPr lang="en-US" dirty="0" smtClean="0">
                <a:solidFill>
                  <a:schemeClr val="bg2"/>
                </a:solidFill>
              </a:rPr>
              <a:t>Chronic anemia,</a:t>
            </a:r>
          </a:p>
          <a:p>
            <a:pPr lvl="0"/>
            <a:r>
              <a:rPr lang="en-US" dirty="0" smtClean="0">
                <a:solidFill>
                  <a:schemeClr val="bg2"/>
                </a:solidFill>
              </a:rPr>
              <a:t>Chronic cardiac and renal diseases. </a:t>
            </a:r>
          </a:p>
          <a:p>
            <a:r>
              <a:rPr lang="en-US" dirty="0" smtClean="0">
                <a:solidFill>
                  <a:schemeClr val="bg2"/>
                </a:solidFill>
              </a:rPr>
              <a:t>Cigarette smoking and alcohol abuse</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a:ln>
            <a:solidFill>
              <a:schemeClr val="bg2"/>
            </a:solidFill>
          </a:ln>
        </p:spPr>
        <p:txBody>
          <a:bodyPr/>
          <a:lstStyle/>
          <a:p>
            <a:r>
              <a:rPr lang="en-US" b="1" dirty="0" smtClean="0"/>
              <a:t>MANAGEMENT:</a:t>
            </a:r>
            <a:endParaRPr lang="en-US" dirty="0"/>
          </a:p>
        </p:txBody>
      </p:sp>
      <p:sp>
        <p:nvSpPr>
          <p:cNvPr id="3" name="Content Placeholder 2"/>
          <p:cNvSpPr>
            <a:spLocks noGrp="1"/>
          </p:cNvSpPr>
          <p:nvPr>
            <p:ph idx="1"/>
          </p:nvPr>
        </p:nvSpPr>
        <p:spPr>
          <a:solidFill>
            <a:schemeClr val="accent6">
              <a:lumMod val="60000"/>
              <a:lumOff val="40000"/>
            </a:schemeClr>
          </a:solidFill>
          <a:ln>
            <a:solidFill>
              <a:schemeClr val="accent2">
                <a:lumMod val="75000"/>
              </a:schemeClr>
            </a:solidFill>
          </a:ln>
        </p:spPr>
        <p:txBody>
          <a:bodyPr/>
          <a:lstStyle/>
          <a:p>
            <a:pPr>
              <a:buNone/>
            </a:pPr>
            <a:r>
              <a:rPr lang="en-US" dirty="0" smtClean="0"/>
              <a:t>Treatment of the cause as: </a:t>
            </a:r>
          </a:p>
          <a:p>
            <a:pPr lvl="0"/>
            <a:r>
              <a:rPr lang="en-US" dirty="0" smtClean="0"/>
              <a:t>Anemia and malnutrition, </a:t>
            </a:r>
          </a:p>
          <a:p>
            <a:pPr lvl="0"/>
            <a:r>
              <a:rPr lang="en-US" dirty="0" smtClean="0"/>
              <a:t>Diabetes, </a:t>
            </a:r>
          </a:p>
          <a:p>
            <a:pPr lvl="0"/>
            <a:r>
              <a:rPr lang="en-US" dirty="0" smtClean="0"/>
              <a:t> Renal diseases.</a:t>
            </a:r>
          </a:p>
          <a:p>
            <a:r>
              <a:rPr lang="en-US" dirty="0" smtClean="0"/>
              <a:t> Infections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38200"/>
            <a:ext cx="7772400" cy="5257800"/>
          </a:xfrm>
          <a:solidFill>
            <a:schemeClr val="accent6">
              <a:lumMod val="60000"/>
              <a:lumOff val="40000"/>
            </a:schemeClr>
          </a:solidFill>
        </p:spPr>
        <p:txBody>
          <a:bodyPr/>
          <a:lstStyle/>
          <a:p>
            <a:pPr lvl="0"/>
            <a:r>
              <a:rPr lang="en-US" dirty="0" smtClean="0">
                <a:solidFill>
                  <a:schemeClr val="bg2"/>
                </a:solidFill>
              </a:rPr>
              <a:t> Luteal phase defect treated by progesterone or progestogens in the secretary phase and up to 16th week of pregnancy.</a:t>
            </a:r>
          </a:p>
          <a:p>
            <a:pPr>
              <a:buNone/>
            </a:pPr>
            <a:r>
              <a:rPr lang="en-US" b="1" dirty="0" smtClean="0">
                <a:solidFill>
                  <a:schemeClr val="bg2"/>
                </a:solidFill>
              </a:rPr>
              <a:t>Surgical treatment:</a:t>
            </a:r>
            <a:endParaRPr lang="en-US" dirty="0" smtClean="0">
              <a:solidFill>
                <a:schemeClr val="bg2"/>
              </a:solidFill>
            </a:endParaRPr>
          </a:p>
          <a:p>
            <a:r>
              <a:rPr lang="en-US" dirty="0" smtClean="0">
                <a:solidFill>
                  <a:schemeClr val="bg2"/>
                </a:solidFill>
              </a:rPr>
              <a:t> Cervical cerclage: Ultrasonography is done before operation to confirm </a:t>
            </a:r>
            <a:r>
              <a:rPr lang="en-US" dirty="0" err="1" smtClean="0">
                <a:solidFill>
                  <a:schemeClr val="bg2"/>
                </a:solidFill>
              </a:rPr>
              <a:t>foetal</a:t>
            </a:r>
            <a:r>
              <a:rPr lang="en-US" dirty="0" smtClean="0">
                <a:solidFill>
                  <a:schemeClr val="bg2"/>
                </a:solidFill>
              </a:rPr>
              <a:t> viability, exclude congenital anomalies, measure the internal os.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7772400" cy="5791200"/>
          </a:xfrm>
          <a:solidFill>
            <a:schemeClr val="accent6">
              <a:lumMod val="60000"/>
              <a:lumOff val="40000"/>
            </a:schemeClr>
          </a:solidFill>
        </p:spPr>
        <p:txBody>
          <a:bodyPr/>
          <a:lstStyle/>
          <a:p>
            <a:pPr lvl="0">
              <a:buNone/>
            </a:pPr>
            <a:r>
              <a:rPr lang="en-US" dirty="0" smtClean="0">
                <a:solidFill>
                  <a:schemeClr val="bg2"/>
                </a:solidFill>
              </a:rPr>
              <a:t>Cervical cerclage: </a:t>
            </a:r>
          </a:p>
          <a:p>
            <a:pPr lvl="0"/>
            <a:r>
              <a:rPr lang="en-US" dirty="0" smtClean="0">
                <a:solidFill>
                  <a:schemeClr val="bg2"/>
                </a:solidFill>
              </a:rPr>
              <a:t>It means encircling the cervix at or as near as possible to the internal os by a non-absorbable suture. </a:t>
            </a:r>
          </a:p>
          <a:p>
            <a:pPr lvl="0"/>
            <a:r>
              <a:rPr lang="en-US" dirty="0" smtClean="0">
                <a:solidFill>
                  <a:schemeClr val="bg2"/>
                </a:solidFill>
              </a:rPr>
              <a:t>The best time for the operation is about 12-14 weeks, so that the placenta is formed and there is no possibility of abortion due to congenital anomalies of the early embryo.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04800"/>
            <a:ext cx="5943600" cy="5562600"/>
          </a:xfrm>
          <a:solidFill>
            <a:schemeClr val="accent5">
              <a:lumMod val="90000"/>
            </a:schemeClr>
          </a:solidFill>
        </p:spPr>
        <p:txBody>
          <a:bodyPr/>
          <a:lstStyle/>
          <a:p>
            <a:pPr lvl="0">
              <a:buClrTx/>
            </a:pPr>
            <a:r>
              <a:rPr lang="en-US" dirty="0" smtClean="0">
                <a:solidFill>
                  <a:schemeClr val="bg2"/>
                </a:solidFill>
              </a:rPr>
              <a:t>The suture is removed at 38 weeks or if </a:t>
            </a:r>
            <a:r>
              <a:rPr lang="en-US" dirty="0" err="1" smtClean="0">
                <a:solidFill>
                  <a:schemeClr val="bg2"/>
                </a:solidFill>
              </a:rPr>
              <a:t>labour</a:t>
            </a:r>
            <a:r>
              <a:rPr lang="en-US" dirty="0" smtClean="0">
                <a:solidFill>
                  <a:schemeClr val="bg2"/>
                </a:solidFill>
              </a:rPr>
              <a:t> started at any time.</a:t>
            </a:r>
          </a:p>
          <a:p>
            <a:pPr lvl="0">
              <a:buClrTx/>
            </a:pPr>
            <a:r>
              <a:rPr lang="en-US" dirty="0" smtClean="0">
                <a:solidFill>
                  <a:schemeClr val="bg2"/>
                </a:solidFill>
              </a:rPr>
              <a:t>Vaginal cerclage( Shirodkar operation):</a:t>
            </a:r>
          </a:p>
          <a:p>
            <a:pPr lvl="0">
              <a:buClrTx/>
            </a:pPr>
            <a:r>
              <a:rPr lang="en-US" dirty="0" smtClean="0">
                <a:solidFill>
                  <a:schemeClr val="bg2"/>
                </a:solidFill>
              </a:rPr>
              <a:t>Two incisions at the reflection of the vaginal wall on the cervix are done </a:t>
            </a:r>
            <a:r>
              <a:rPr lang="en-US" dirty="0" err="1" smtClean="0">
                <a:solidFill>
                  <a:schemeClr val="bg2"/>
                </a:solidFill>
              </a:rPr>
              <a:t>anteriorly</a:t>
            </a:r>
            <a:r>
              <a:rPr lang="en-US" dirty="0" smtClean="0">
                <a:solidFill>
                  <a:schemeClr val="bg2"/>
                </a:solidFill>
              </a:rPr>
              <a:t> and </a:t>
            </a:r>
            <a:r>
              <a:rPr lang="en-US" dirty="0" err="1" smtClean="0">
                <a:solidFill>
                  <a:schemeClr val="bg2"/>
                </a:solidFill>
              </a:rPr>
              <a:t>posteriorly</a:t>
            </a:r>
            <a:r>
              <a:rPr lang="en-US" dirty="0" smtClean="0">
                <a:solidFill>
                  <a:schemeClr val="bg2"/>
                </a:solidFill>
              </a:rPr>
              <a:t> and bladder is dissected upwards. </a:t>
            </a:r>
          </a:p>
          <a:p>
            <a:pPr>
              <a:buClrTx/>
            </a:pP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457200"/>
            <a:ext cx="6096000" cy="5257800"/>
          </a:xfrm>
          <a:solidFill>
            <a:schemeClr val="accent6">
              <a:lumMod val="60000"/>
              <a:lumOff val="40000"/>
            </a:schemeClr>
          </a:solidFill>
          <a:ln>
            <a:solidFill>
              <a:schemeClr val="tx2">
                <a:lumMod val="40000"/>
                <a:lumOff val="60000"/>
              </a:schemeClr>
            </a:solidFill>
          </a:ln>
        </p:spPr>
        <p:txBody>
          <a:bodyPr/>
          <a:lstStyle/>
          <a:p>
            <a:pPr lvl="0">
              <a:buNone/>
            </a:pPr>
            <a:r>
              <a:rPr lang="en-US" u="sng" dirty="0" smtClean="0"/>
              <a:t>Vaginal cerclage( Shirodkar operation):</a:t>
            </a:r>
          </a:p>
          <a:p>
            <a:pPr lvl="0"/>
            <a:r>
              <a:rPr lang="en-US" dirty="0" smtClean="0"/>
              <a:t>Two incisions at the reflection of the vaginal wall on the cervix are done </a:t>
            </a:r>
            <a:r>
              <a:rPr lang="en-US" dirty="0" err="1" smtClean="0"/>
              <a:t>anteriorly</a:t>
            </a:r>
            <a:r>
              <a:rPr lang="en-US" dirty="0" smtClean="0"/>
              <a:t> and </a:t>
            </a:r>
            <a:r>
              <a:rPr lang="en-US" dirty="0" err="1" smtClean="0"/>
              <a:t>posteriorly</a:t>
            </a:r>
            <a:r>
              <a:rPr lang="en-US" dirty="0" smtClean="0"/>
              <a:t> and bladder is dissected upwards. </a:t>
            </a:r>
          </a:p>
          <a:p>
            <a:pPr lvl="0"/>
            <a:r>
              <a:rPr lang="en-US" dirty="0" smtClean="0"/>
              <a:t>Nylon or silk suture or a </a:t>
            </a:r>
            <a:r>
              <a:rPr lang="en-US" dirty="0" err="1" smtClean="0"/>
              <a:t>dacron</a:t>
            </a:r>
            <a:r>
              <a:rPr lang="en-US" dirty="0" smtClean="0"/>
              <a:t> (</a:t>
            </a:r>
            <a:r>
              <a:rPr lang="en-US" dirty="0" err="1" smtClean="0"/>
              <a:t>mersilene</a:t>
            </a:r>
            <a:r>
              <a:rPr lang="en-US" dirty="0" smtClean="0"/>
              <a:t>) tape is applied around the internal os under the cervical mucosa.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CLASSIFICATION:</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3048001" y="1981200"/>
            <a:ext cx="3581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248400" cy="6553200"/>
          </a:xfrm>
          <a:solidFill>
            <a:schemeClr val="accent2">
              <a:lumMod val="75000"/>
            </a:schemeClr>
          </a:solidFill>
        </p:spPr>
        <p:txBody>
          <a:bodyPr/>
          <a:lstStyle/>
          <a:p>
            <a:pPr lvl="0">
              <a:buNone/>
            </a:pPr>
            <a:r>
              <a:rPr lang="en-US" u="sng" dirty="0" smtClean="0"/>
              <a:t>Mc Donald operation: </a:t>
            </a:r>
          </a:p>
          <a:p>
            <a:pPr lvl="0"/>
            <a:r>
              <a:rPr lang="en-US" dirty="0" smtClean="0"/>
              <a:t>It is the commonest operation.</a:t>
            </a:r>
          </a:p>
          <a:p>
            <a:pPr lvl="0"/>
            <a:r>
              <a:rPr lang="en-US" dirty="0" smtClean="0"/>
              <a:t>The cervix is surrounded from outside by a nylon or silk purse- string suture. </a:t>
            </a:r>
          </a:p>
          <a:p>
            <a:pPr lvl="0"/>
            <a:r>
              <a:rPr lang="en-US" dirty="0" smtClean="0"/>
              <a:t>The suture takes bites of cervical tissue at 3,6,9 and 12 o'clock then tied anteriorly or </a:t>
            </a:r>
            <a:r>
              <a:rPr lang="en-US" dirty="0" err="1" smtClean="0"/>
              <a:t>posteriorly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4648200" cy="4495800"/>
          </a:xfrm>
          <a:solidFill>
            <a:schemeClr val="accent6">
              <a:lumMod val="60000"/>
              <a:lumOff val="40000"/>
            </a:schemeClr>
          </a:solidFill>
        </p:spPr>
        <p:txBody>
          <a:bodyPr/>
          <a:lstStyle/>
          <a:p>
            <a:pPr lvl="0">
              <a:buNone/>
            </a:pPr>
            <a:r>
              <a:rPr lang="en-US" u="sng" dirty="0" smtClean="0"/>
              <a:t>Abdominal cerclage:  </a:t>
            </a:r>
          </a:p>
          <a:p>
            <a:r>
              <a:rPr lang="en-US" dirty="0" smtClean="0"/>
              <a:t>In case of previous high amputation of the cervix extensive cervical laceration or repeated failure of vaginal cerclage.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solidFill>
        </p:spPr>
        <p:txBody>
          <a:bodyPr/>
          <a:lstStyle/>
          <a:p>
            <a:pPr lvl="0"/>
            <a:r>
              <a:rPr lang="en-US" dirty="0" smtClean="0"/>
              <a:t>The isthmus uteri is encircled by a non-absorbable suture and the patient should be delivered by caesarean section.</a:t>
            </a:r>
          </a:p>
          <a:p>
            <a:pPr lvl="0"/>
            <a:r>
              <a:rPr lang="en-US" dirty="0" smtClean="0"/>
              <a:t>Bicornuate uterus: </a:t>
            </a:r>
            <a:r>
              <a:rPr lang="en-US" dirty="0" err="1" smtClean="0"/>
              <a:t>Strassmann</a:t>
            </a:r>
            <a:r>
              <a:rPr lang="en-US" dirty="0" smtClean="0"/>
              <a:t> operation is done to unify the two corns.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981200"/>
            <a:ext cx="7772400" cy="4267200"/>
          </a:xfrm>
          <a:solidFill>
            <a:schemeClr val="accent1"/>
          </a:solidFill>
          <a:ln>
            <a:solidFill>
              <a:schemeClr val="accent2"/>
            </a:solidFill>
          </a:ln>
        </p:spPr>
        <p:txBody>
          <a:bodyPr/>
          <a:lstStyle/>
          <a:p>
            <a:pPr lvl="0">
              <a:buNone/>
            </a:pPr>
            <a:r>
              <a:rPr lang="en-US" u="sng" dirty="0" smtClean="0">
                <a:solidFill>
                  <a:schemeClr val="bg2"/>
                </a:solidFill>
              </a:rPr>
              <a:t>Tompkins's operation: </a:t>
            </a:r>
          </a:p>
          <a:p>
            <a:pPr lvl="0"/>
            <a:r>
              <a:rPr lang="en-US" dirty="0" smtClean="0">
                <a:solidFill>
                  <a:schemeClr val="bg2"/>
                </a:solidFill>
              </a:rPr>
              <a:t>It involves dissection of the uterine septum.</a:t>
            </a:r>
          </a:p>
          <a:p>
            <a:pPr lvl="0"/>
            <a:r>
              <a:rPr lang="en-US" dirty="0" err="1" smtClean="0">
                <a:solidFill>
                  <a:schemeClr val="bg2"/>
                </a:solidFill>
              </a:rPr>
              <a:t>Hysteroscopic</a:t>
            </a:r>
            <a:r>
              <a:rPr lang="en-US" dirty="0" smtClean="0">
                <a:solidFill>
                  <a:schemeClr val="bg2"/>
                </a:solidFill>
              </a:rPr>
              <a:t> excision of the septum is the preferred management nowadays as it leaves no scar in the uterus and the patient can be delivered vaginally later on in addition to absent abdominal incision and early ambulation.</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85800"/>
            <a:ext cx="7772400" cy="4114800"/>
          </a:xfrm>
          <a:solidFill>
            <a:schemeClr val="accent2">
              <a:lumMod val="60000"/>
              <a:lumOff val="40000"/>
            </a:schemeClr>
          </a:solidFill>
          <a:ln>
            <a:solidFill>
              <a:schemeClr val="bg2"/>
            </a:solidFill>
          </a:ln>
        </p:spPr>
        <p:txBody>
          <a:bodyPr/>
          <a:lstStyle/>
          <a:p>
            <a:pPr lvl="0"/>
            <a:r>
              <a:rPr lang="en-US" dirty="0" smtClean="0"/>
              <a:t>Asherman's syndrome: </a:t>
            </a:r>
            <a:r>
              <a:rPr lang="en-US" dirty="0" err="1" smtClean="0"/>
              <a:t>Hysteroscopic</a:t>
            </a:r>
            <a:r>
              <a:rPr lang="en-US" dirty="0" smtClean="0"/>
              <a:t> dissection of the intrauterine adhesions is the preferred management nowadays.</a:t>
            </a:r>
          </a:p>
          <a:p>
            <a:pPr lvl="0"/>
            <a:r>
              <a:rPr lang="en-US" dirty="0" err="1" smtClean="0"/>
              <a:t>Myomectomy</a:t>
            </a:r>
            <a:r>
              <a:rPr lang="en-US" dirty="0" smtClean="0"/>
              <a:t>: In case of </a:t>
            </a:r>
            <a:r>
              <a:rPr lang="en-US" dirty="0" err="1" smtClean="0"/>
              <a:t>submucousmyoma</a:t>
            </a:r>
            <a:r>
              <a:rPr lang="en-US" dirty="0" smtClean="0"/>
              <a:t> which disturb the </a:t>
            </a:r>
            <a:r>
              <a:rPr lang="en-US" dirty="0" err="1" smtClean="0"/>
              <a:t>endometrium</a:t>
            </a:r>
            <a:r>
              <a:rPr lang="en-US" dirty="0" smtClean="0"/>
              <a:t> and its vasculature affecting implantation and subsequent </a:t>
            </a:r>
            <a:r>
              <a:rPr lang="en-US" dirty="0" err="1" smtClean="0"/>
              <a:t>foetal</a:t>
            </a:r>
            <a:r>
              <a:rPr lang="en-US" dirty="0" smtClean="0"/>
              <a:t> development. This can be done through hysteroscopy also.</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54075">
            <a:off x="2319683" y="918956"/>
            <a:ext cx="6248481" cy="4114800"/>
          </a:xfrm>
          <a:solidFill>
            <a:srgbClr val="92D050"/>
          </a:solidFill>
          <a:ln>
            <a:solidFill>
              <a:schemeClr val="accent2"/>
            </a:solidFill>
          </a:ln>
        </p:spPr>
        <p:txBody>
          <a:bodyPr/>
          <a:lstStyle/>
          <a:p>
            <a:pPr algn="ctr">
              <a:buNone/>
            </a:pPr>
            <a:r>
              <a:rPr lang="en-US" sz="6600" b="1" dirty="0" smtClean="0">
                <a:solidFill>
                  <a:schemeClr val="bg2"/>
                </a:solidFill>
              </a:rPr>
              <a:t>INDUCTION OF ABORTION</a:t>
            </a:r>
            <a:endParaRPr lang="en-US" sz="6600" dirty="0">
              <a:solidFill>
                <a:schemeClr val="bg2"/>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1143000"/>
          </a:xfrm>
          <a:solidFill>
            <a:schemeClr val="accent2">
              <a:lumMod val="40000"/>
              <a:lumOff val="60000"/>
            </a:schemeClr>
          </a:solidFill>
          <a:ln>
            <a:solidFill>
              <a:schemeClr val="accent1">
                <a:lumMod val="75000"/>
              </a:schemeClr>
            </a:solidFill>
          </a:ln>
        </p:spPr>
        <p:txBody>
          <a:bodyPr/>
          <a:lstStyle/>
          <a:p>
            <a:r>
              <a:rPr lang="en-US" u="sng" dirty="0" smtClean="0">
                <a:solidFill>
                  <a:schemeClr val="bg2"/>
                </a:solidFill>
              </a:rPr>
              <a:t>Definition</a:t>
            </a:r>
            <a:endParaRPr lang="en-US" u="sng" dirty="0">
              <a:solidFill>
                <a:schemeClr val="bg2"/>
              </a:solidFill>
            </a:endParaRPr>
          </a:p>
        </p:txBody>
      </p:sp>
      <p:sp>
        <p:nvSpPr>
          <p:cNvPr id="3" name="Content Placeholder 2"/>
          <p:cNvSpPr>
            <a:spLocks noGrp="1"/>
          </p:cNvSpPr>
          <p:nvPr>
            <p:ph idx="1"/>
          </p:nvPr>
        </p:nvSpPr>
        <p:spPr>
          <a:solidFill>
            <a:schemeClr val="accent6">
              <a:lumMod val="75000"/>
            </a:schemeClr>
          </a:solidFill>
          <a:ln>
            <a:solidFill>
              <a:schemeClr val="tx2">
                <a:lumMod val="75000"/>
              </a:schemeClr>
            </a:solidFill>
          </a:ln>
        </p:spPr>
        <p:txBody>
          <a:bodyPr/>
          <a:lstStyle/>
          <a:p>
            <a:pPr>
              <a:buFont typeface="Arial" pitchFamily="34" charset="0"/>
              <a:buChar char="•"/>
            </a:pPr>
            <a:r>
              <a:rPr lang="en-US" dirty="0" smtClean="0"/>
              <a:t>Deliberate termination of pregnancy before the viability of the fetus is called induction of abortion. The induced abortion may be legal or illegal.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bg2"/>
            </a:solidFill>
          </a:ln>
        </p:spPr>
        <p:txBody>
          <a:bodyPr/>
          <a:lstStyle/>
          <a:p>
            <a:pPr algn="l"/>
            <a:r>
              <a:rPr lang="en-US" dirty="0" smtClean="0">
                <a:solidFill>
                  <a:schemeClr val="bg2"/>
                </a:solidFill>
              </a:rPr>
              <a:t>MEDICAL TERMINATION OF PREGNANACY</a:t>
            </a:r>
            <a:endParaRPr lang="en-US" dirty="0">
              <a:solidFill>
                <a:schemeClr val="bg2"/>
              </a:solidFill>
            </a:endParaRPr>
          </a:p>
        </p:txBody>
      </p:sp>
      <p:sp>
        <p:nvSpPr>
          <p:cNvPr id="3" name="Content Placeholder 2"/>
          <p:cNvSpPr>
            <a:spLocks noGrp="1"/>
          </p:cNvSpPr>
          <p:nvPr>
            <p:ph idx="1"/>
          </p:nvPr>
        </p:nvSpPr>
        <p:spPr>
          <a:solidFill>
            <a:schemeClr val="accent6">
              <a:lumMod val="75000"/>
            </a:schemeClr>
          </a:solidFill>
          <a:ln>
            <a:solidFill>
              <a:schemeClr val="bg2"/>
            </a:solidFill>
          </a:ln>
        </p:spPr>
        <p:txBody>
          <a:bodyPr/>
          <a:lstStyle/>
          <a:p>
            <a:r>
              <a:rPr lang="en-US" dirty="0" smtClean="0"/>
              <a:t>Since legatisation of abortion in </a:t>
            </a:r>
            <a:r>
              <a:rPr lang="en-US" dirty="0" err="1" smtClean="0"/>
              <a:t>india</a:t>
            </a:r>
            <a:r>
              <a:rPr lang="en-US" dirty="0" smtClean="0"/>
              <a:t>, deliberate induction of abortion by a registered medical practitioner in the interest of mother’s health and life is protected under the MTP act.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accent1">
                <a:lumMod val="75000"/>
              </a:schemeClr>
            </a:solidFill>
          </a:ln>
        </p:spPr>
        <p:txBody>
          <a:bodyPr/>
          <a:lstStyle/>
          <a:p>
            <a:r>
              <a:rPr lang="en-US" b="1" u="sng" dirty="0" smtClean="0">
                <a:solidFill>
                  <a:schemeClr val="bg2"/>
                </a:solidFill>
              </a:rPr>
              <a:t>The following provisions are laid down:</a:t>
            </a:r>
            <a:endParaRPr lang="en-US" u="sng" dirty="0">
              <a:solidFill>
                <a:schemeClr val="bg2"/>
              </a:solidFill>
            </a:endParaRPr>
          </a:p>
        </p:txBody>
      </p:sp>
      <p:sp>
        <p:nvSpPr>
          <p:cNvPr id="3" name="Content Placeholder 2"/>
          <p:cNvSpPr>
            <a:spLocks noGrp="1"/>
          </p:cNvSpPr>
          <p:nvPr>
            <p:ph idx="1"/>
          </p:nvPr>
        </p:nvSpPr>
        <p:spPr>
          <a:solidFill>
            <a:schemeClr val="accent2"/>
          </a:solidFill>
          <a:ln>
            <a:solidFill>
              <a:schemeClr val="tx2"/>
            </a:solidFill>
          </a:ln>
        </p:spPr>
        <p:txBody>
          <a:bodyPr/>
          <a:lstStyle/>
          <a:p>
            <a:pPr lvl="0"/>
            <a:r>
              <a:rPr lang="en-US" dirty="0" smtClean="0"/>
              <a:t>The conditions are under which a pregnancy can be terminated.</a:t>
            </a:r>
          </a:p>
          <a:p>
            <a:pPr lvl="0"/>
            <a:r>
              <a:rPr lang="en-US" dirty="0" smtClean="0"/>
              <a:t>The person or persons who can perform such termination and</a:t>
            </a:r>
          </a:p>
          <a:p>
            <a:pPr lvl="0"/>
            <a:r>
              <a:rPr lang="en-US" dirty="0" smtClean="0"/>
              <a:t>The place where such terminations can be performed.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7772400" cy="6172200"/>
          </a:xfrm>
          <a:solidFill>
            <a:schemeClr val="accent1"/>
          </a:solidFill>
          <a:ln>
            <a:solidFill>
              <a:schemeClr val="accent2"/>
            </a:solidFill>
          </a:ln>
        </p:spPr>
        <p:txBody>
          <a:bodyPr/>
          <a:lstStyle/>
          <a:p>
            <a:r>
              <a:rPr lang="en-US" b="1" dirty="0" smtClean="0"/>
              <a:t>The conditions under which a pregnancy can be terminated under the MTP act, 1971:</a:t>
            </a:r>
            <a:endParaRPr lang="en-US" dirty="0" smtClean="0"/>
          </a:p>
          <a:p>
            <a:pPr>
              <a:buNone/>
            </a:pPr>
            <a:r>
              <a:rPr lang="en-US" dirty="0" smtClean="0"/>
              <a:t>There are 5 conditions that have been identified in the Act:                                                                                                                                  </a:t>
            </a:r>
          </a:p>
          <a:p>
            <a:pPr lvl="0"/>
            <a:r>
              <a:rPr lang="en-US" dirty="0" smtClean="0"/>
              <a:t>Medical: where continuation of the pregnancy might endanger the mother’s life or cause grave injury to her physical or mental 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3429000" cy="990600"/>
          </a:xfrm>
          <a:solidFill>
            <a:schemeClr val="accent2"/>
          </a:solidFill>
          <a:ln>
            <a:solidFill>
              <a:schemeClr val="bg2"/>
            </a:solidFill>
          </a:ln>
        </p:spPr>
        <p:txBody>
          <a:bodyPr/>
          <a:lstStyle/>
          <a:p>
            <a:r>
              <a:rPr lang="en-US" b="1" u="sng" dirty="0" smtClean="0"/>
              <a:t>ABORTION:</a:t>
            </a:r>
            <a:endParaRPr lang="en-US" dirty="0"/>
          </a:p>
        </p:txBody>
      </p:sp>
      <p:sp>
        <p:nvSpPr>
          <p:cNvPr id="3" name="Content Placeholder 2"/>
          <p:cNvSpPr>
            <a:spLocks noGrp="1"/>
          </p:cNvSpPr>
          <p:nvPr>
            <p:ph idx="1"/>
          </p:nvPr>
        </p:nvSpPr>
        <p:spPr>
          <a:xfrm>
            <a:off x="2057400" y="1295400"/>
            <a:ext cx="6019800" cy="5105400"/>
          </a:xfrm>
          <a:solidFill>
            <a:schemeClr val="accent6">
              <a:lumMod val="60000"/>
              <a:lumOff val="40000"/>
            </a:schemeClr>
          </a:solidFill>
        </p:spPr>
        <p:txBody>
          <a:bodyPr/>
          <a:lstStyle/>
          <a:p>
            <a:pPr>
              <a:buFont typeface="Arial" pitchFamily="34" charset="0"/>
              <a:buChar char="•"/>
            </a:pPr>
            <a:r>
              <a:rPr lang="en-US" b="1" dirty="0" smtClean="0">
                <a:solidFill>
                  <a:schemeClr val="bg2"/>
                </a:solidFill>
              </a:rPr>
              <a:t>DEFINITION:</a:t>
            </a:r>
            <a:r>
              <a:rPr lang="en-US" dirty="0" smtClean="0">
                <a:solidFill>
                  <a:schemeClr val="bg2"/>
                </a:solidFill>
              </a:rPr>
              <a:t> Abortion is the expulsion or extraction from its mother of an embryo or fetus weighing 500 gms or less when it is not capable of independent survival (WHO). This 500 gm of fetal develop is attained approximately at22 weeks (154 days) of gestation. </a:t>
            </a:r>
          </a:p>
          <a:p>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0"/>
            <a:ext cx="7772400" cy="5334000"/>
          </a:xfrm>
          <a:solidFill>
            <a:schemeClr val="accent2">
              <a:lumMod val="40000"/>
              <a:lumOff val="60000"/>
            </a:schemeClr>
          </a:solidFill>
          <a:ln>
            <a:solidFill>
              <a:schemeClr val="accent6">
                <a:lumMod val="50000"/>
              </a:schemeClr>
            </a:solidFill>
          </a:ln>
        </p:spPr>
        <p:txBody>
          <a:bodyPr/>
          <a:lstStyle/>
          <a:p>
            <a:pPr lvl="0"/>
            <a:endParaRPr lang="en-US" dirty="0" smtClean="0"/>
          </a:p>
          <a:p>
            <a:pPr>
              <a:buClr>
                <a:schemeClr val="accent6"/>
              </a:buClr>
            </a:pPr>
            <a:r>
              <a:rPr lang="en-US" dirty="0" smtClean="0">
                <a:solidFill>
                  <a:schemeClr val="bg2"/>
                </a:solidFill>
              </a:rPr>
              <a:t>Eugenic: where there is substantial risk of the child being born with the serious handicaps due to physical or mental abnormalities.</a:t>
            </a:r>
          </a:p>
          <a:p>
            <a:pPr lvl="0">
              <a:buClr>
                <a:schemeClr val="accent6"/>
              </a:buClr>
            </a:pPr>
            <a:r>
              <a:rPr lang="en-US" dirty="0" smtClean="0">
                <a:solidFill>
                  <a:schemeClr val="bg2"/>
                </a:solidFill>
              </a:rPr>
              <a:t>Humanitarian: where pregnancy is the result of rape.</a:t>
            </a:r>
          </a:p>
          <a:p>
            <a:pPr lvl="0">
              <a:buClr>
                <a:schemeClr val="accent6"/>
              </a:buClr>
            </a:pPr>
            <a:r>
              <a:rPr lang="en-US" dirty="0" smtClean="0">
                <a:solidFill>
                  <a:schemeClr val="bg2"/>
                </a:solidFill>
              </a:rPr>
              <a:t>Socio-economic: where actual or reasonable foreseeable environments could lead to risk of injury to the health of mother.</a:t>
            </a:r>
          </a:p>
          <a:p>
            <a:pPr>
              <a:buClr>
                <a:schemeClr val="accent6"/>
              </a:buClr>
              <a:buNone/>
            </a:pP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6400800" cy="5638800"/>
          </a:xfrm>
          <a:solidFill>
            <a:schemeClr val="accent5">
              <a:lumMod val="90000"/>
            </a:schemeClr>
          </a:solidFill>
          <a:ln>
            <a:solidFill>
              <a:schemeClr val="accent2"/>
            </a:solidFill>
          </a:ln>
        </p:spPr>
        <p:txBody>
          <a:bodyPr/>
          <a:lstStyle/>
          <a:p>
            <a:pPr lvl="0"/>
            <a:r>
              <a:rPr lang="en-US" dirty="0" smtClean="0">
                <a:solidFill>
                  <a:schemeClr val="bg2"/>
                </a:solidFill>
              </a:rPr>
              <a:t>Failure to contraceptive devices: the anguish caused by an unwanted pregnancy resulting from a failure of any contraceptive device or method can be presumed to mother.</a:t>
            </a:r>
          </a:p>
          <a:p>
            <a:r>
              <a:rPr lang="en-US" dirty="0" smtClean="0">
                <a:solidFill>
                  <a:schemeClr val="bg2"/>
                </a:solidFill>
              </a:rPr>
              <a:t>The written consent of the guardian is necessary before performing abortion in woman under 18 years of age, and in lunatics even if they are older than 18 years.</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6">
              <a:lumMod val="60000"/>
              <a:lumOff val="40000"/>
            </a:schemeClr>
          </a:solidFill>
          <a:ln>
            <a:solidFill>
              <a:schemeClr val="bg2"/>
            </a:solidFill>
          </a:ln>
        </p:spPr>
        <p:txBody>
          <a:bodyPr/>
          <a:lstStyle/>
          <a:p>
            <a:r>
              <a:rPr lang="en-US" b="1" dirty="0" smtClean="0"/>
              <a:t>The person or persons who can perform such termination:</a:t>
            </a:r>
            <a:endParaRPr lang="en-US" dirty="0"/>
          </a:p>
        </p:txBody>
      </p:sp>
      <p:sp>
        <p:nvSpPr>
          <p:cNvPr id="3" name="Content Placeholder 2"/>
          <p:cNvSpPr>
            <a:spLocks noGrp="1"/>
          </p:cNvSpPr>
          <p:nvPr>
            <p:ph idx="1"/>
          </p:nvPr>
        </p:nvSpPr>
        <p:spPr>
          <a:xfrm>
            <a:off x="1371600" y="1447800"/>
            <a:ext cx="7772400" cy="5410200"/>
          </a:xfrm>
          <a:solidFill>
            <a:schemeClr val="accent3">
              <a:lumMod val="75000"/>
            </a:schemeClr>
          </a:solidFill>
          <a:ln>
            <a:solidFill>
              <a:schemeClr val="accent2"/>
            </a:solidFill>
          </a:ln>
        </p:spPr>
        <p:txBody>
          <a:bodyPr/>
          <a:lstStyle/>
          <a:p>
            <a:r>
              <a:rPr lang="en-US" dirty="0" smtClean="0"/>
              <a:t>The act provides safeguards to the mother by authorizing only a </a:t>
            </a:r>
            <a:r>
              <a:rPr lang="en-US" dirty="0" err="1" smtClean="0"/>
              <a:t>registerd</a:t>
            </a:r>
            <a:r>
              <a:rPr lang="en-US" dirty="0" smtClean="0"/>
              <a:t> medical practioner having experience in gynecology and </a:t>
            </a:r>
            <a:r>
              <a:rPr lang="en-US" dirty="0" err="1" smtClean="0"/>
              <a:t>obstretrics</a:t>
            </a:r>
            <a:r>
              <a:rPr lang="en-US" dirty="0" smtClean="0"/>
              <a:t> to perform abortion where the length of pregnancy does not exceed 12 weeks. </a:t>
            </a:r>
          </a:p>
          <a:p>
            <a:r>
              <a:rPr lang="en-US" dirty="0" smtClean="0"/>
              <a:t>However where the pregnancy exceeds 12 weeks and is not more than 20 weeks the opinion of two registered medical practioner is necessary to terminate the pregnancy.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bg2"/>
            </a:solidFill>
          </a:ln>
        </p:spPr>
        <p:txBody>
          <a:bodyPr/>
          <a:lstStyle/>
          <a:p>
            <a:pPr algn="l"/>
            <a:r>
              <a:rPr lang="en-US" b="1" dirty="0" smtClean="0"/>
              <a:t>Where the abortion can be done:</a:t>
            </a:r>
            <a:endParaRPr lang="en-US" dirty="0"/>
          </a:p>
        </p:txBody>
      </p:sp>
      <p:sp>
        <p:nvSpPr>
          <p:cNvPr id="3" name="Content Placeholder 2"/>
          <p:cNvSpPr>
            <a:spLocks noGrp="1"/>
          </p:cNvSpPr>
          <p:nvPr>
            <p:ph idx="1"/>
          </p:nvPr>
        </p:nvSpPr>
        <p:spPr>
          <a:solidFill>
            <a:schemeClr val="accent2">
              <a:lumMod val="60000"/>
              <a:lumOff val="40000"/>
            </a:schemeClr>
          </a:solidFill>
        </p:spPr>
        <p:txBody>
          <a:bodyPr/>
          <a:lstStyle/>
          <a:p>
            <a:r>
              <a:rPr lang="en-US" dirty="0" smtClean="0"/>
              <a:t>The act stipulates that no termination of pregnancy shall be made at any place other than a hospital established or maintained by government or a place approved for the purpose of this act by govt.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7772400" cy="4648200"/>
          </a:xfrm>
          <a:solidFill>
            <a:schemeClr val="accent1"/>
          </a:solidFill>
          <a:ln>
            <a:solidFill>
              <a:schemeClr val="accent2"/>
            </a:solidFill>
          </a:ln>
        </p:spPr>
        <p:txBody>
          <a:bodyPr/>
          <a:lstStyle/>
          <a:p>
            <a:pPr algn="ctr">
              <a:buNone/>
            </a:pPr>
            <a:r>
              <a:rPr lang="en-US" sz="7200" b="1" dirty="0" smtClean="0"/>
              <a:t>METHODS OF TERMINATION OF PREGNANCY</a:t>
            </a:r>
            <a:endParaRPr lang="en-US" sz="7200" dirty="0" smtClean="0"/>
          </a:p>
          <a:p>
            <a:pPr>
              <a:buNone/>
            </a:pPr>
            <a:endParaRPr lang="en-US" sz="72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371600" y="457200"/>
          <a:ext cx="7772400" cy="6387953"/>
        </p:xfrm>
        <a:graphic>
          <a:graphicData uri="http://schemas.openxmlformats.org/drawingml/2006/table">
            <a:tbl>
              <a:tblPr firstRow="1" bandRow="1">
                <a:tableStyleId>{21E4AEA4-8DFA-4A89-87EB-49C32662AFE0}</a:tableStyleId>
              </a:tblPr>
              <a:tblGrid>
                <a:gridCol w="3581400"/>
                <a:gridCol w="4191000"/>
              </a:tblGrid>
              <a:tr h="1295400">
                <a:tc>
                  <a:txBody>
                    <a:bodyPr/>
                    <a:lstStyle/>
                    <a:p>
                      <a:pPr marL="0" marR="0">
                        <a:lnSpc>
                          <a:spcPct val="115000"/>
                        </a:lnSpc>
                        <a:spcBef>
                          <a:spcPts val="0"/>
                        </a:spcBef>
                        <a:spcAft>
                          <a:spcPts val="0"/>
                        </a:spcAft>
                      </a:pPr>
                      <a:r>
                        <a:rPr lang="en-US" sz="2800" b="1" dirty="0">
                          <a:latin typeface="Times New Roman"/>
                          <a:ea typeface="Calibri"/>
                          <a:cs typeface="Times New Roman"/>
                        </a:rPr>
                        <a:t>First trimester ( up to 12 weeks)</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latin typeface="Times New Roman"/>
                          <a:ea typeface="Calibri"/>
                          <a:cs typeface="Times New Roman"/>
                        </a:rPr>
                        <a:t>Second trimester(13-20 weeks)</a:t>
                      </a:r>
                      <a:endParaRPr lang="en-US" sz="2800" dirty="0">
                        <a:latin typeface="Calibri"/>
                        <a:ea typeface="Calibri"/>
                        <a:cs typeface="Times New Roman"/>
                      </a:endParaRPr>
                    </a:p>
                  </a:txBody>
                  <a:tcPr marL="68580" marR="68580" marT="0" marB="0"/>
                </a:tc>
              </a:tr>
              <a:tr h="5092553">
                <a:tc>
                  <a:txBody>
                    <a:bodyPr/>
                    <a:lstStyle/>
                    <a:p>
                      <a:r>
                        <a:rPr lang="en-US" sz="1800" b="1" kern="1200" dirty="0" smtClean="0">
                          <a:solidFill>
                            <a:schemeClr val="dk1"/>
                          </a:solidFill>
                          <a:latin typeface="+mn-lt"/>
                          <a:ea typeface="+mn-ea"/>
                          <a:cs typeface="+mn-cs"/>
                        </a:rPr>
                        <a:t>Surgical:</a:t>
                      </a:r>
                      <a:endParaRPr lang="en-US" sz="1800" kern="1200" dirty="0" smtClean="0">
                        <a:solidFill>
                          <a:schemeClr val="dk1"/>
                        </a:solidFill>
                        <a:latin typeface="+mn-lt"/>
                        <a:ea typeface="+mn-ea"/>
                        <a:cs typeface="+mn-cs"/>
                      </a:endParaRPr>
                    </a:p>
                    <a:p>
                      <a:pPr lvl="0">
                        <a:buFont typeface="Arial" pitchFamily="34" charset="0"/>
                        <a:buChar char="•"/>
                      </a:pPr>
                      <a:r>
                        <a:rPr lang="en-US" sz="1800" kern="1200" dirty="0" smtClean="0">
                          <a:solidFill>
                            <a:schemeClr val="dk1"/>
                          </a:solidFill>
                          <a:latin typeface="+mn-lt"/>
                          <a:ea typeface="+mn-ea"/>
                          <a:cs typeface="+mn-cs"/>
                        </a:rPr>
                        <a:t>Manual vacuum aspiration</a:t>
                      </a:r>
                    </a:p>
                    <a:p>
                      <a:pPr lvl="0">
                        <a:buFont typeface="Arial" pitchFamily="34" charset="0"/>
                        <a:buChar char="•"/>
                      </a:pPr>
                      <a:r>
                        <a:rPr lang="en-US" sz="1800" kern="1200" dirty="0" smtClean="0">
                          <a:solidFill>
                            <a:schemeClr val="dk1"/>
                          </a:solidFill>
                          <a:latin typeface="+mn-lt"/>
                          <a:ea typeface="+mn-ea"/>
                          <a:cs typeface="+mn-cs"/>
                        </a:rPr>
                        <a:t>D&amp;C</a:t>
                      </a:r>
                    </a:p>
                    <a:p>
                      <a:pPr lvl="0">
                        <a:buFont typeface="Arial" pitchFamily="34" charset="0"/>
                        <a:buChar char="•"/>
                      </a:pPr>
                      <a:r>
                        <a:rPr lang="en-US" sz="1800" kern="1200" dirty="0" smtClean="0">
                          <a:solidFill>
                            <a:schemeClr val="dk1"/>
                          </a:solidFill>
                          <a:latin typeface="+mn-lt"/>
                          <a:ea typeface="+mn-ea"/>
                          <a:cs typeface="+mn-cs"/>
                        </a:rPr>
                        <a:t>D&amp;E: rapid </a:t>
                      </a:r>
                      <a:r>
                        <a:rPr lang="en-US" sz="1800" b="0" kern="1200" dirty="0" smtClean="0">
                          <a:solidFill>
                            <a:schemeClr val="dk1"/>
                          </a:solidFill>
                          <a:latin typeface="+mn-lt"/>
                          <a:ea typeface="+mn-ea"/>
                          <a:cs typeface="+mn-cs"/>
                        </a:rPr>
                        <a:t>method, slow method</a:t>
                      </a:r>
                    </a:p>
                    <a:p>
                      <a:pPr lvl="0">
                        <a:buFont typeface="Arial" pitchFamily="34" charset="0"/>
                        <a:buNone/>
                      </a:pPr>
                      <a:endParaRPr lang="en-US" sz="1800" b="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Medical:</a:t>
                      </a:r>
                    </a:p>
                    <a:p>
                      <a:pPr lvl="0">
                        <a:buFont typeface="Arial" pitchFamily="34" charset="0"/>
                        <a:buChar char="•"/>
                      </a:pPr>
                      <a:r>
                        <a:rPr lang="en-US" sz="1800" kern="1200" dirty="0" smtClean="0">
                          <a:solidFill>
                            <a:schemeClr val="dk1"/>
                          </a:solidFill>
                          <a:latin typeface="+mn-lt"/>
                          <a:ea typeface="+mn-ea"/>
                          <a:cs typeface="+mn-cs"/>
                        </a:rPr>
                        <a:t>Mifepristone</a:t>
                      </a:r>
                    </a:p>
                    <a:p>
                      <a:pPr lvl="0">
                        <a:buFont typeface="Arial" pitchFamily="34" charset="0"/>
                        <a:buChar char="•"/>
                      </a:pPr>
                      <a:r>
                        <a:rPr lang="en-US" sz="1800" kern="1200" dirty="0" smtClean="0">
                          <a:solidFill>
                            <a:schemeClr val="dk1"/>
                          </a:solidFill>
                          <a:latin typeface="+mn-lt"/>
                          <a:ea typeface="+mn-ea"/>
                          <a:cs typeface="+mn-cs"/>
                        </a:rPr>
                        <a:t>Mifepristone and Misoprostol</a:t>
                      </a:r>
                    </a:p>
                    <a:p>
                      <a:pPr lvl="0">
                        <a:buFont typeface="Arial" pitchFamily="34" charset="0"/>
                        <a:buChar char="•"/>
                      </a:pPr>
                      <a:r>
                        <a:rPr lang="en-US" sz="1800" kern="1200" dirty="0" err="1" smtClean="0">
                          <a:solidFill>
                            <a:schemeClr val="dk1"/>
                          </a:solidFill>
                          <a:latin typeface="+mn-lt"/>
                          <a:ea typeface="+mn-ea"/>
                          <a:cs typeface="+mn-cs"/>
                        </a:rPr>
                        <a:t>Methotrexate</a:t>
                      </a:r>
                      <a:r>
                        <a:rPr lang="en-US" sz="1800" kern="1200" dirty="0" smtClean="0">
                          <a:solidFill>
                            <a:schemeClr val="dk1"/>
                          </a:solidFill>
                          <a:latin typeface="+mn-lt"/>
                          <a:ea typeface="+mn-ea"/>
                          <a:cs typeface="+mn-cs"/>
                        </a:rPr>
                        <a:t> and Misoprostol</a:t>
                      </a:r>
                    </a:p>
                    <a:p>
                      <a:pPr lvl="0">
                        <a:buFont typeface="Arial" pitchFamily="34" charset="0"/>
                        <a:buChar char="•"/>
                      </a:pPr>
                      <a:r>
                        <a:rPr lang="en-US" sz="1800" kern="1200" dirty="0" err="1" smtClean="0">
                          <a:solidFill>
                            <a:schemeClr val="dk1"/>
                          </a:solidFill>
                          <a:latin typeface="+mn-lt"/>
                          <a:ea typeface="+mn-ea"/>
                          <a:cs typeface="+mn-cs"/>
                        </a:rPr>
                        <a:t>Tamoxifen</a:t>
                      </a:r>
                      <a:r>
                        <a:rPr lang="en-US" sz="1800" kern="1200" dirty="0" smtClean="0">
                          <a:solidFill>
                            <a:schemeClr val="dk1"/>
                          </a:solidFill>
                          <a:latin typeface="+mn-lt"/>
                          <a:ea typeface="+mn-ea"/>
                          <a:cs typeface="+mn-cs"/>
                        </a:rPr>
                        <a:t> and </a:t>
                      </a:r>
                      <a:r>
                        <a:rPr lang="en-US" sz="1800" kern="1200" dirty="0" err="1" smtClean="0">
                          <a:solidFill>
                            <a:schemeClr val="dk1"/>
                          </a:solidFill>
                          <a:latin typeface="+mn-lt"/>
                          <a:ea typeface="+mn-ea"/>
                          <a:cs typeface="+mn-cs"/>
                        </a:rPr>
                        <a:t>Misopristone</a:t>
                      </a:r>
                      <a:endParaRPr lang="en-US" sz="1800" kern="1200" dirty="0" smtClean="0">
                        <a:solidFill>
                          <a:schemeClr val="dk1"/>
                        </a:solidFill>
                        <a:latin typeface="+mn-lt"/>
                        <a:ea typeface="+mn-ea"/>
                        <a:cs typeface="+mn-cs"/>
                      </a:endParaRPr>
                    </a:p>
                    <a:p>
                      <a:pPr>
                        <a:buFont typeface="Arial" pitchFamily="34" charset="0"/>
                        <a:buNone/>
                      </a:pPr>
                      <a:endParaRPr lang="en-US" sz="1800" kern="1200" dirty="0" smtClean="0">
                        <a:solidFill>
                          <a:schemeClr val="dk1"/>
                        </a:solidFill>
                        <a:latin typeface="+mn-lt"/>
                        <a:ea typeface="+mn-ea"/>
                        <a:cs typeface="+mn-cs"/>
                      </a:endParaRPr>
                    </a:p>
                    <a:p>
                      <a:endParaRPr lang="en-US" dirty="0"/>
                    </a:p>
                  </a:txBody>
                  <a:tcPr/>
                </a:tc>
                <a:tc>
                  <a:txBody>
                    <a:bodyPr/>
                    <a:lstStyle/>
                    <a:p>
                      <a:pPr lvl="0">
                        <a:buFont typeface="Arial" pitchFamily="34" charset="0"/>
                        <a:buChar char="•"/>
                      </a:pPr>
                      <a:r>
                        <a:rPr lang="en-US" sz="1800" kern="1200" dirty="0" smtClean="0">
                          <a:solidFill>
                            <a:schemeClr val="dk1"/>
                          </a:solidFill>
                          <a:latin typeface="+mn-lt"/>
                          <a:ea typeface="+mn-ea"/>
                          <a:cs typeface="+mn-cs"/>
                        </a:rPr>
                        <a:t>Dilatation and evacuation(13-14 weeks)</a:t>
                      </a:r>
                    </a:p>
                    <a:p>
                      <a:pPr lvl="0">
                        <a:buFont typeface="Arial" pitchFamily="34" charset="0"/>
                        <a:buChar char="•"/>
                      </a:pPr>
                      <a:r>
                        <a:rPr lang="en-US" sz="1800" kern="1200" dirty="0" smtClean="0">
                          <a:solidFill>
                            <a:schemeClr val="dk1"/>
                          </a:solidFill>
                          <a:latin typeface="+mn-lt"/>
                          <a:ea typeface="+mn-ea"/>
                          <a:cs typeface="+mn-cs"/>
                        </a:rPr>
                        <a:t>Intra uterine instillation of hyper osmotic solutions</a:t>
                      </a:r>
                    </a:p>
                    <a:p>
                      <a:pPr lvl="0">
                        <a:buFont typeface="Arial" pitchFamily="34" charset="0"/>
                        <a:buChar char="•"/>
                      </a:pPr>
                      <a:r>
                        <a:rPr lang="en-US" sz="1800" kern="1200" dirty="0" smtClean="0">
                          <a:solidFill>
                            <a:schemeClr val="dk1"/>
                          </a:solidFill>
                          <a:latin typeface="+mn-lt"/>
                          <a:ea typeface="+mn-ea"/>
                          <a:cs typeface="+mn-cs"/>
                        </a:rPr>
                        <a:t>Prostaglandins </a:t>
                      </a:r>
                    </a:p>
                    <a:p>
                      <a:pPr lvl="0">
                        <a:buFont typeface="Arial" pitchFamily="34" charset="0"/>
                        <a:buChar char="•"/>
                      </a:pPr>
                      <a:r>
                        <a:rPr lang="en-US" sz="1800" kern="1200" dirty="0" smtClean="0">
                          <a:solidFill>
                            <a:schemeClr val="dk1"/>
                          </a:solidFill>
                          <a:latin typeface="+mn-lt"/>
                          <a:ea typeface="+mn-ea"/>
                          <a:cs typeface="+mn-cs"/>
                        </a:rPr>
                        <a:t>Oxytocin infusion</a:t>
                      </a:r>
                    </a:p>
                    <a:p>
                      <a:pPr lvl="0">
                        <a:buFont typeface="Arial" pitchFamily="34" charset="0"/>
                        <a:buChar char="•"/>
                      </a:pPr>
                      <a:r>
                        <a:rPr lang="en-US" sz="1800" kern="1200" dirty="0" smtClean="0">
                          <a:solidFill>
                            <a:schemeClr val="dk1"/>
                          </a:solidFill>
                          <a:latin typeface="+mn-lt"/>
                          <a:ea typeface="+mn-ea"/>
                          <a:cs typeface="+mn-cs"/>
                        </a:rPr>
                        <a:t>Hysterectomy-abdominal</a:t>
                      </a:r>
                    </a:p>
                    <a:p>
                      <a:pPr>
                        <a:buFont typeface="Arial" pitchFamily="34" charset="0"/>
                        <a:buChar char="•"/>
                      </a:pPr>
                      <a:endParaRPr lang="en-US" dirty="0"/>
                    </a:p>
                  </a:txBody>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solidFill>
            <a:schemeClr val="accent1"/>
          </a:solidFill>
          <a:ln>
            <a:solidFill>
              <a:schemeClr val="accent2"/>
            </a:solidFill>
          </a:ln>
        </p:spPr>
        <p:txBody>
          <a:bodyPr/>
          <a:lstStyle/>
          <a:p>
            <a:pPr algn="l"/>
            <a:r>
              <a:rPr lang="en-US" sz="3600" b="1" dirty="0" smtClean="0"/>
              <a:t>Manual Vacuum Aspiration (MVA):</a:t>
            </a:r>
            <a:endParaRPr lang="en-US" sz="3600" dirty="0"/>
          </a:p>
        </p:txBody>
      </p:sp>
      <p:sp>
        <p:nvSpPr>
          <p:cNvPr id="3" name="Content Placeholder 2"/>
          <p:cNvSpPr>
            <a:spLocks noGrp="1"/>
          </p:cNvSpPr>
          <p:nvPr>
            <p:ph idx="1"/>
          </p:nvPr>
        </p:nvSpPr>
        <p:spPr>
          <a:xfrm>
            <a:off x="1295400" y="1600200"/>
            <a:ext cx="5257800" cy="4724400"/>
          </a:xfrm>
          <a:solidFill>
            <a:schemeClr val="accent6">
              <a:lumMod val="60000"/>
              <a:lumOff val="40000"/>
            </a:schemeClr>
          </a:solidFill>
          <a:ln>
            <a:solidFill>
              <a:schemeClr val="bg2"/>
            </a:solidFill>
          </a:ln>
        </p:spPr>
        <p:txBody>
          <a:bodyPr/>
          <a:lstStyle/>
          <a:p>
            <a:pPr lvl="0"/>
            <a:r>
              <a:rPr lang="en-US" dirty="0" smtClean="0"/>
              <a:t>A  procedure used as early as 7 weeks since the last period with minimal cervical dilation. It is performed as an outpatient procedure using a flexible vacuum cannula and a 50 ml plastic syringe. </a:t>
            </a:r>
          </a:p>
        </p:txBody>
      </p:sp>
      <p:pic>
        <p:nvPicPr>
          <p:cNvPr id="4098" name="Picture 2"/>
          <p:cNvPicPr>
            <a:picLocks noChangeAspect="1" noChangeArrowheads="1"/>
          </p:cNvPicPr>
          <p:nvPr/>
        </p:nvPicPr>
        <p:blipFill>
          <a:blip r:embed="rId2"/>
          <a:srcRect/>
          <a:stretch>
            <a:fillRect/>
          </a:stretch>
        </p:blipFill>
        <p:spPr bwMode="auto">
          <a:xfrm>
            <a:off x="6934200" y="2590800"/>
            <a:ext cx="2209800"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143000"/>
            <a:ext cx="7772400" cy="4953000"/>
          </a:xfrm>
          <a:solidFill>
            <a:schemeClr val="tx2"/>
          </a:solidFill>
          <a:ln>
            <a:solidFill>
              <a:schemeClr val="tx2"/>
            </a:solidFill>
          </a:ln>
        </p:spPr>
        <p:txBody>
          <a:bodyPr/>
          <a:lstStyle/>
          <a:p>
            <a:r>
              <a:rPr lang="en-US" b="1" dirty="0" smtClean="0">
                <a:solidFill>
                  <a:schemeClr val="bg2"/>
                </a:solidFill>
              </a:rPr>
              <a:t>Advantages:</a:t>
            </a:r>
            <a:r>
              <a:rPr lang="en-US" dirty="0" smtClean="0">
                <a:solidFill>
                  <a:schemeClr val="bg2"/>
                </a:solidFill>
              </a:rPr>
              <a:t> It is quicker, less traumatic and safer than suction evacuation and curettage.. Considered less invasive with only a local anesthesia being used on the cervix.</a:t>
            </a:r>
          </a:p>
          <a:p>
            <a:endParaRPr lang="en-US" dirty="0" smtClean="0">
              <a:solidFill>
                <a:schemeClr val="bg2"/>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a:ln>
            <a:solidFill>
              <a:schemeClr val="accent2"/>
            </a:solidFill>
          </a:ln>
        </p:spPr>
        <p:txBody>
          <a:bodyPr/>
          <a:lstStyle/>
          <a:p>
            <a:r>
              <a:rPr lang="en-US" b="1" u="sng" dirty="0" smtClean="0"/>
              <a:t>Dilation &amp; Curettage (D &amp; C):</a:t>
            </a:r>
            <a:endParaRPr lang="en-US" u="sng" dirty="0"/>
          </a:p>
        </p:txBody>
      </p:sp>
      <p:sp>
        <p:nvSpPr>
          <p:cNvPr id="3" name="Content Placeholder 2"/>
          <p:cNvSpPr>
            <a:spLocks noGrp="1"/>
          </p:cNvSpPr>
          <p:nvPr>
            <p:ph idx="1"/>
          </p:nvPr>
        </p:nvSpPr>
        <p:spPr>
          <a:xfrm>
            <a:off x="1524000" y="2057400"/>
            <a:ext cx="4267200" cy="4114800"/>
          </a:xfrm>
          <a:solidFill>
            <a:schemeClr val="accent2">
              <a:lumMod val="40000"/>
              <a:lumOff val="60000"/>
            </a:schemeClr>
          </a:solidFill>
        </p:spPr>
        <p:txBody>
          <a:bodyPr/>
          <a:lstStyle/>
          <a:p>
            <a:pPr lvl="0">
              <a:buClrTx/>
            </a:pPr>
            <a:r>
              <a:rPr lang="en-US" dirty="0" smtClean="0">
                <a:solidFill>
                  <a:schemeClr val="bg2"/>
                </a:solidFill>
              </a:rPr>
              <a:t>This improvised method consists of a suction machine fitted with a cannula either plastic or metal available in different sizes. </a:t>
            </a:r>
          </a:p>
        </p:txBody>
      </p:sp>
      <p:pic>
        <p:nvPicPr>
          <p:cNvPr id="5122" name="Picture 2"/>
          <p:cNvPicPr>
            <a:picLocks noChangeAspect="1" noChangeArrowheads="1"/>
          </p:cNvPicPr>
          <p:nvPr/>
        </p:nvPicPr>
        <p:blipFill>
          <a:blip r:embed="rId2"/>
          <a:srcRect/>
          <a:stretch>
            <a:fillRect/>
          </a:stretch>
        </p:blipFill>
        <p:spPr bwMode="auto">
          <a:xfrm>
            <a:off x="6096000" y="2286000"/>
            <a:ext cx="2771775"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a:solidFill>
              <a:schemeClr val="bg2"/>
            </a:solidFill>
          </a:ln>
        </p:spPr>
        <p:txBody>
          <a:bodyPr/>
          <a:lstStyle/>
          <a:p>
            <a:r>
              <a:rPr lang="en-US" u="sng" dirty="0" smtClean="0">
                <a:solidFill>
                  <a:schemeClr val="bg2"/>
                </a:solidFill>
              </a:rPr>
              <a:t>Cont…</a:t>
            </a:r>
            <a:endParaRPr lang="en-US" u="sng" dirty="0">
              <a:solidFill>
                <a:schemeClr val="bg2"/>
              </a:solidFill>
            </a:endParaRPr>
          </a:p>
        </p:txBody>
      </p:sp>
      <p:sp>
        <p:nvSpPr>
          <p:cNvPr id="3" name="Content Placeholder 2"/>
          <p:cNvSpPr>
            <a:spLocks noGrp="1"/>
          </p:cNvSpPr>
          <p:nvPr>
            <p:ph idx="1"/>
          </p:nvPr>
        </p:nvSpPr>
        <p:spPr>
          <a:xfrm>
            <a:off x="1371600" y="1981200"/>
            <a:ext cx="7772400" cy="4724400"/>
          </a:xfrm>
          <a:solidFill>
            <a:schemeClr val="accent1"/>
          </a:solidFill>
          <a:ln>
            <a:solidFill>
              <a:schemeClr val="bg2"/>
            </a:solidFill>
          </a:ln>
        </p:spPr>
        <p:txBody>
          <a:bodyPr/>
          <a:lstStyle/>
          <a:p>
            <a:r>
              <a:rPr lang="en-US" b="1" dirty="0" smtClean="0"/>
              <a:t>Advantages:</a:t>
            </a:r>
            <a:r>
              <a:rPr lang="en-US" dirty="0" smtClean="0"/>
              <a:t>  This procedure is performed under paracervical block anesthesia so no need for general anesthesia. Blood loss is minimal. Less chance of uterine perforation.</a:t>
            </a:r>
          </a:p>
          <a:p>
            <a:r>
              <a:rPr lang="en-US" b="1" dirty="0" smtClean="0"/>
              <a:t>Disadvantages: </a:t>
            </a:r>
            <a:r>
              <a:rPr lang="en-US" dirty="0" smtClean="0"/>
              <a:t>this procedure is not suitable with bigger size uterus of more than 10 weeks as chance of retained products is more. Requires electricity to operate machine.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heme1">
  <a:themeElements>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3872</Words>
  <Application>Microsoft Office PowerPoint</Application>
  <PresentationFormat>On-screen Show (4:3)</PresentationFormat>
  <Paragraphs>345</Paragraphs>
  <Slides>111</Slides>
  <Notes>2</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Theme1</vt:lpstr>
      <vt:lpstr>        ABORTION </vt:lpstr>
      <vt:lpstr>INTRODUCTION:</vt:lpstr>
      <vt:lpstr>TERMINOLOGIES:</vt:lpstr>
      <vt:lpstr>TERMINOLOGIES:</vt:lpstr>
      <vt:lpstr>TERMINOLOGIES:</vt:lpstr>
      <vt:lpstr>TERMINOLOGIES:</vt:lpstr>
      <vt:lpstr>TERMINOLOGIES:</vt:lpstr>
      <vt:lpstr>CLASSIFICATION:</vt:lpstr>
      <vt:lpstr>ABORTION:</vt:lpstr>
      <vt:lpstr>ETIOLOGY: </vt:lpstr>
      <vt:lpstr>Cont…</vt:lpstr>
      <vt:lpstr>Cont….</vt:lpstr>
      <vt:lpstr>Mechanism of Abortion: </vt:lpstr>
      <vt:lpstr>Cont…</vt:lpstr>
      <vt:lpstr>THREATENED ABORTION</vt:lpstr>
      <vt:lpstr>DEFINITION:</vt:lpstr>
      <vt:lpstr>CLINICAL FEATURES:</vt:lpstr>
      <vt:lpstr>INVESTIGATIONS: </vt:lpstr>
      <vt:lpstr>Cont…</vt:lpstr>
      <vt:lpstr>Cont…</vt:lpstr>
      <vt:lpstr>TREATMENT: </vt:lpstr>
      <vt:lpstr>MANAGEMENT:</vt:lpstr>
      <vt:lpstr>ADVICE ON DECHARGE:</vt:lpstr>
      <vt:lpstr>Slide 24</vt:lpstr>
      <vt:lpstr>DEFINITION:</vt:lpstr>
      <vt:lpstr>CLINICAL FEATURES:</vt:lpstr>
      <vt:lpstr>Cont….</vt:lpstr>
      <vt:lpstr>MANAGEMENT:</vt:lpstr>
      <vt:lpstr>General measures:</vt:lpstr>
      <vt:lpstr>Active Treatment: </vt:lpstr>
      <vt:lpstr>Cont…</vt:lpstr>
      <vt:lpstr>Slide 32</vt:lpstr>
      <vt:lpstr>DEFINITION:</vt:lpstr>
      <vt:lpstr>CLINICAL FEATURES:</vt:lpstr>
      <vt:lpstr>MANAGEMENT: </vt:lpstr>
      <vt:lpstr>Cont….</vt:lpstr>
      <vt:lpstr>Slide 37</vt:lpstr>
      <vt:lpstr>DEFINITION: </vt:lpstr>
      <vt:lpstr>CLINICAL FEATURES: </vt:lpstr>
      <vt:lpstr>Slide 40</vt:lpstr>
      <vt:lpstr>MANAGEMENT:   </vt:lpstr>
      <vt:lpstr>Slide 42</vt:lpstr>
      <vt:lpstr>DEFINITION:</vt:lpstr>
      <vt:lpstr>CLINICAL FEATURES:</vt:lpstr>
      <vt:lpstr>Cont…</vt:lpstr>
      <vt:lpstr>COMP LICATIONS:</vt:lpstr>
      <vt:lpstr>INVESTIGATION:</vt:lpstr>
      <vt:lpstr>MANAGEMENT: </vt:lpstr>
      <vt:lpstr>Cont…</vt:lpstr>
      <vt:lpstr>Slide 50</vt:lpstr>
      <vt:lpstr>Slide 51</vt:lpstr>
      <vt:lpstr>DEFINITION:</vt:lpstr>
      <vt:lpstr>Cont….</vt:lpstr>
      <vt:lpstr>CLINICAL FEATURES: </vt:lpstr>
      <vt:lpstr>CLINICAL GRADING: </vt:lpstr>
      <vt:lpstr>Slide 56</vt:lpstr>
      <vt:lpstr>INVESTIGATION:</vt:lpstr>
      <vt:lpstr>Cont…</vt:lpstr>
      <vt:lpstr>COMPLICATION:</vt:lpstr>
      <vt:lpstr>Slide 60</vt:lpstr>
      <vt:lpstr>MANAGEMENT:</vt:lpstr>
      <vt:lpstr>Slide 62</vt:lpstr>
      <vt:lpstr>Cont…</vt:lpstr>
      <vt:lpstr>Slide 64</vt:lpstr>
      <vt:lpstr>Slide 65</vt:lpstr>
      <vt:lpstr>Slide 66</vt:lpstr>
      <vt:lpstr>Slide 67</vt:lpstr>
      <vt:lpstr>DEFINITION:</vt:lpstr>
      <vt:lpstr>ETIOLOGY:</vt:lpstr>
      <vt:lpstr>Cont…</vt:lpstr>
      <vt:lpstr>Cont…</vt:lpstr>
      <vt:lpstr>Cont…</vt:lpstr>
      <vt:lpstr>Cont….</vt:lpstr>
      <vt:lpstr>Cont…</vt:lpstr>
      <vt:lpstr>MANAGEMENT:</vt:lpstr>
      <vt:lpstr>Slide 76</vt:lpstr>
      <vt:lpstr>Slide 77</vt:lpstr>
      <vt:lpstr>Slide 78</vt:lpstr>
      <vt:lpstr>Slide 79</vt:lpstr>
      <vt:lpstr>Slide 80</vt:lpstr>
      <vt:lpstr>Slide 81</vt:lpstr>
      <vt:lpstr>Slide 82</vt:lpstr>
      <vt:lpstr>Slide 83</vt:lpstr>
      <vt:lpstr>Slide 84</vt:lpstr>
      <vt:lpstr>Slide 85</vt:lpstr>
      <vt:lpstr>Definition</vt:lpstr>
      <vt:lpstr>MEDICAL TERMINATION OF PREGNANACY</vt:lpstr>
      <vt:lpstr>The following provisions are laid down:</vt:lpstr>
      <vt:lpstr>Slide 89</vt:lpstr>
      <vt:lpstr>Slide 90</vt:lpstr>
      <vt:lpstr>Slide 91</vt:lpstr>
      <vt:lpstr>The person or persons who can perform such termination:</vt:lpstr>
      <vt:lpstr>Where the abortion can be done:</vt:lpstr>
      <vt:lpstr>Slide 94</vt:lpstr>
      <vt:lpstr>Slide 95</vt:lpstr>
      <vt:lpstr>Manual Vacuum Aspiration (MVA):</vt:lpstr>
      <vt:lpstr>Slide 97</vt:lpstr>
      <vt:lpstr>Dilation &amp; Curettage (D &amp; C):</vt:lpstr>
      <vt:lpstr>Cont…</vt:lpstr>
      <vt:lpstr>Dilation &amp; Evacuation (D &amp; E):</vt:lpstr>
      <vt:lpstr>Slide 101</vt:lpstr>
      <vt:lpstr>Slide 102</vt:lpstr>
      <vt:lpstr>Medical methods of first trimester abortion:</vt:lpstr>
      <vt:lpstr>Slide 104</vt:lpstr>
      <vt:lpstr>Slide 105</vt:lpstr>
      <vt:lpstr>SECOND TRIMESTER:</vt:lpstr>
      <vt:lpstr>Slide 107</vt:lpstr>
      <vt:lpstr>Slide 108</vt:lpstr>
      <vt:lpstr>Slide 109</vt:lpstr>
      <vt:lpstr>Assignments </vt:lpstr>
      <vt:lpstr>Slide 111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807</cp:revision>
  <dcterms:created xsi:type="dcterms:W3CDTF">2012-02-21T04:11:27Z</dcterms:created>
  <dcterms:modified xsi:type="dcterms:W3CDTF">2021-07-19T06:10:40Z</dcterms:modified>
</cp:coreProperties>
</file>